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sldIdLst>
    <p:sldId id="256" r:id="rId2"/>
    <p:sldId id="535" r:id="rId3"/>
    <p:sldId id="536" r:id="rId4"/>
    <p:sldId id="537" r:id="rId5"/>
    <p:sldId id="538" r:id="rId6"/>
    <p:sldId id="573" r:id="rId7"/>
    <p:sldId id="590" r:id="rId8"/>
    <p:sldId id="545" r:id="rId9"/>
    <p:sldId id="547" r:id="rId10"/>
    <p:sldId id="550" r:id="rId11"/>
    <p:sldId id="552" r:id="rId12"/>
    <p:sldId id="554" r:id="rId13"/>
    <p:sldId id="596" r:id="rId14"/>
    <p:sldId id="566" r:id="rId15"/>
    <p:sldId id="555" r:id="rId16"/>
    <p:sldId id="574" r:id="rId17"/>
    <p:sldId id="572" r:id="rId18"/>
    <p:sldId id="557" r:id="rId19"/>
    <p:sldId id="558" r:id="rId20"/>
    <p:sldId id="559" r:id="rId21"/>
    <p:sldId id="594" r:id="rId22"/>
    <p:sldId id="595" r:id="rId23"/>
    <p:sldId id="562" r:id="rId24"/>
    <p:sldId id="576" r:id="rId25"/>
    <p:sldId id="577" r:id="rId26"/>
    <p:sldId id="549" r:id="rId27"/>
    <p:sldId id="579" r:id="rId28"/>
    <p:sldId id="580" r:id="rId29"/>
    <p:sldId id="581" r:id="rId30"/>
    <p:sldId id="591" r:id="rId31"/>
    <p:sldId id="582" r:id="rId32"/>
    <p:sldId id="583" r:id="rId33"/>
    <p:sldId id="588" r:id="rId34"/>
    <p:sldId id="589" r:id="rId35"/>
    <p:sldId id="584" r:id="rId36"/>
    <p:sldId id="585" r:id="rId37"/>
    <p:sldId id="592" r:id="rId38"/>
    <p:sldId id="593" r:id="rId39"/>
    <p:sldId id="290" r:id="rId4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401" autoAdjust="0"/>
    <p:restoredTop sz="92969"/>
  </p:normalViewPr>
  <p:slideViewPr>
    <p:cSldViewPr>
      <p:cViewPr varScale="1">
        <p:scale>
          <a:sx n="111" d="100"/>
          <a:sy n="111" d="100"/>
        </p:scale>
        <p:origin x="112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04.06.26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Klausurbesprechung ÖR 4.6.2026</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Rechtsträger der Bauaufsichtsbehörde (§ 78 I Nr. 1 VwGO): FHH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 am Verfahren: Kläger und Beklagter, § 63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des Klägers K als natürliche, vollgeschäftsfähige Person: §§ 61 Nr. 1 Alt. 1,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der FHH als juristische Person des öffentlichen Recht: § 61 Nr. 1 Alt. 2,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8827459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Klage ist begründet, soweit der Kläger einen Anspruch auf Erlass des begehrten Verwaltungsaktes oder zumindest auf Neubescheidung unter Beachtung der Rechtsauffassung des Gerichts zusteht (§ 113 V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75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Notwendiger Antrag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75 S. 2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72 Abs.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(sog. Bauvoranfrage)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062972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3999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einer Genehmigung immer gleich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Genehmigungsbedürftigkeit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Genehmigungsfähigkeit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Genehmigungsbedürftigkeit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 75 S. 2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wonach insbesondere der </a:t>
            </a:r>
            <a:r>
              <a:rPr lang="de-DE" sz="2400" b="1" dirty="0">
                <a:solidFill>
                  <a:schemeClr val="tx1">
                    <a:lumMod val="65000"/>
                    <a:lumOff val="35000"/>
                  </a:schemeClr>
                </a:solidFill>
                <a:latin typeface="JKRGNR+Arial-BoldMT"/>
              </a:rPr>
              <a:t>§ 72 Abs. 1 bis 4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auch für den Bauvorbescheid </a:t>
            </a:r>
            <a:r>
              <a:rPr lang="de-DE" sz="2400" dirty="0">
                <a:solidFill>
                  <a:schemeClr val="tx1">
                    <a:lumMod val="65000"/>
                    <a:lumOff val="35000"/>
                  </a:schemeClr>
                </a:solidFill>
                <a:latin typeface="JKRGNR+Arial-BoldMT"/>
              </a:rPr>
              <a:t>gilt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err="1">
                <a:solidFill>
                  <a:schemeClr val="tx1">
                    <a:lumMod val="65000"/>
                    <a:lumOff val="35000"/>
                  </a:schemeClr>
                </a:solidFill>
                <a:latin typeface="JKRGNR+Arial-BoldMT"/>
              </a:rPr>
              <a:t>Gehnehmigungsbedürftigkeit</a:t>
            </a:r>
            <a:r>
              <a:rPr lang="de-DE" sz="2400" dirty="0">
                <a:solidFill>
                  <a:schemeClr val="tx1">
                    <a:lumMod val="65000"/>
                    <a:lumOff val="35000"/>
                  </a:schemeClr>
                </a:solidFill>
                <a:latin typeface="JKRGNR+Arial-BoldMT"/>
              </a:rPr>
              <a:t> maßgeblich: </a:t>
            </a:r>
            <a:r>
              <a:rPr lang="de-DE" sz="2400" b="1" dirty="0">
                <a:solidFill>
                  <a:schemeClr val="tx1">
                    <a:lumMod val="65000"/>
                    <a:lumOff val="35000"/>
                  </a:schemeClr>
                </a:solidFill>
                <a:latin typeface="JKRGNR+Arial-BoldMT"/>
              </a:rPr>
              <a:t>§ 59 Abs. 1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wonach „die Errichtung, Änderung, Nutzungsänderung und die Beseitigung von Anlagen“ einer Baugenehmigung bedürfen, „sofern in den  §§ 60 bis 62, 76, 77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nichts anderes bestimmt ist.“</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413479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39994"/>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denkbar: sog. Genehmigungsfreistellung für geplantes Wohnhaus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Genehmigungsfreistellung nach § 62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insb. für Wohngebäude (Klasse 1 und 2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2 Abs. 3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aber: Wohnhaus als Teil des Gesamtvorhabens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Gesamtbetrachtung maßgeblich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 Genehmigungsfreistellung für Wohnhaus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Prüfungsumfang für Gesamtvorhaben Pferdezuchtbetrieb: </a:t>
            </a:r>
            <a:r>
              <a:rPr lang="de-DE" sz="2400" b="1" dirty="0">
                <a:solidFill>
                  <a:schemeClr val="tx1">
                    <a:lumMod val="65000"/>
                    <a:lumOff val="35000"/>
                  </a:schemeClr>
                </a:solidFill>
                <a:latin typeface="JKRGNR+Arial-BoldMT"/>
              </a:rPr>
              <a:t>Baugenehmigungsverfahren nach § 64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Genehmigungsbedürftigkeit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85326973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Genehmigungsfähigkeit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zu beachten: </a:t>
            </a:r>
            <a:r>
              <a:rPr lang="de-DE" sz="2400" b="1" dirty="0">
                <a:solidFill>
                  <a:schemeClr val="tx1">
                    <a:lumMod val="65000"/>
                    <a:lumOff val="35000"/>
                  </a:schemeClr>
                </a:solidFill>
                <a:latin typeface="JKRGNR+Arial-BoldMT"/>
              </a:rPr>
              <a:t>§ 72 I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wonach die Genehmigung zu erteilen ist, soweit dem Vorhaben keine Vorschriften entgegenstehen, die im bauaufsichtlichen Verfahren zu prüfen 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regelmäßig zunächst zu klären: </a:t>
            </a:r>
            <a:r>
              <a:rPr lang="de-DE" sz="2400" b="1" dirty="0">
                <a:solidFill>
                  <a:schemeClr val="tx1">
                    <a:lumMod val="65000"/>
                    <a:lumOff val="35000"/>
                  </a:schemeClr>
                </a:solidFill>
                <a:latin typeface="JKRGNR+Arial-BoldMT"/>
              </a:rPr>
              <a:t>Prüfungsumfang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Baugenehmigungsverfahren nach § 64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beiden Verfahren zu prüfen und regelmäßig Schwerpunkt: </a:t>
            </a:r>
            <a:r>
              <a:rPr lang="de-DE" sz="2400" b="1" dirty="0">
                <a:solidFill>
                  <a:schemeClr val="tx1">
                    <a:lumMod val="65000"/>
                    <a:lumOff val="35000"/>
                  </a:schemeClr>
                </a:solidFill>
                <a:highlight>
                  <a:srgbClr val="FFFF00"/>
                </a:highlight>
                <a:latin typeface="JKRGNR+Arial-BoldMT"/>
              </a:rPr>
              <a:t>Bauplanungsrechtliche Zulässigkeit des Vorhabens nach § 64 Abs. 1 Nr. 1 </a:t>
            </a:r>
            <a:r>
              <a:rPr lang="de-DE" sz="2400" b="1" dirty="0" err="1">
                <a:solidFill>
                  <a:schemeClr val="tx1">
                    <a:lumMod val="65000"/>
                    <a:lumOff val="35000"/>
                  </a:schemeClr>
                </a:solidFill>
                <a:highlight>
                  <a:srgbClr val="FFFF00"/>
                </a:highlight>
                <a:latin typeface="JKRGNR+Arial-BoldMT"/>
              </a:rPr>
              <a:t>HBauO</a:t>
            </a:r>
            <a:r>
              <a:rPr lang="de-DE" sz="2400" b="1" dirty="0">
                <a:solidFill>
                  <a:schemeClr val="tx1">
                    <a:lumMod val="65000"/>
                    <a:lumOff val="35000"/>
                  </a:schemeClr>
                </a:solidFill>
                <a:highlight>
                  <a:srgbClr val="FFFF00"/>
                </a:highlight>
                <a:latin typeface="JKRGNR+Arial-BoldMT"/>
              </a:rPr>
              <a: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89737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Bauplanungsrechtliche Zulässigkeit des Vorhabens</a:t>
            </a:r>
            <a:endParaRPr lang="de-DE" sz="2400"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29 I BauGB </a:t>
            </a:r>
            <a:r>
              <a:rPr lang="de-DE" sz="2400" dirty="0">
                <a:solidFill>
                  <a:schemeClr val="tx1">
                    <a:lumMod val="65000"/>
                    <a:lumOff val="35000"/>
                  </a:schemeClr>
                </a:solidFill>
                <a:latin typeface="JKRGNR+Arial-BoldMT"/>
              </a:rPr>
              <a:t>normiert: Anwendbarkeit der </a:t>
            </a:r>
            <a:r>
              <a:rPr lang="de-DE" sz="2400" b="1" dirty="0">
                <a:solidFill>
                  <a:schemeClr val="tx1">
                    <a:lumMod val="65000"/>
                    <a:lumOff val="35000"/>
                  </a:schemeClr>
                </a:solidFill>
                <a:latin typeface="JKRGNR+Arial-BoldMT"/>
              </a:rPr>
              <a:t>§§ 30 - 37 BauGB </a:t>
            </a:r>
            <a:r>
              <a:rPr lang="de-DE" sz="2400" dirty="0">
                <a:solidFill>
                  <a:schemeClr val="tx1">
                    <a:lumMod val="65000"/>
                    <a:lumOff val="35000"/>
                  </a:schemeClr>
                </a:solidFill>
                <a:latin typeface="JKRGNR+Arial-BoldMT"/>
              </a:rPr>
              <a:t>„für Vorhaben, die die Errichtung, Änderung oder Nutzungsänderung von </a:t>
            </a:r>
            <a:r>
              <a:rPr lang="de-DE" sz="2400" b="1" dirty="0">
                <a:solidFill>
                  <a:schemeClr val="tx1">
                    <a:lumMod val="65000"/>
                    <a:lumOff val="35000"/>
                  </a:schemeClr>
                </a:solidFill>
                <a:latin typeface="JKRGNR+Arial-BoldMT"/>
              </a:rPr>
              <a:t>baulichen Anlagen </a:t>
            </a:r>
            <a:r>
              <a:rPr lang="de-DE" sz="2400" dirty="0">
                <a:solidFill>
                  <a:schemeClr val="tx1">
                    <a:lumMod val="65000"/>
                    <a:lumOff val="35000"/>
                  </a:schemeClr>
                </a:solidFill>
                <a:latin typeface="JKRGNR+Arial-BoldMT"/>
              </a:rPr>
              <a:t>zum Inhalt haben“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highlight>
                  <a:srgbClr val="FFFF00"/>
                </a:highlight>
                <a:latin typeface="JKRGNR+Arial-BoldMT"/>
              </a:rPr>
              <a:t>bauplanungsrechtlichen Anlagenbegriff </a:t>
            </a:r>
            <a:r>
              <a:rPr lang="de-DE" sz="2400" dirty="0">
                <a:solidFill>
                  <a:schemeClr val="tx1">
                    <a:lumMod val="65000"/>
                    <a:lumOff val="35000"/>
                  </a:schemeClr>
                </a:solidFill>
                <a:latin typeface="JKRGNR+Arial-BoldMT"/>
              </a:rPr>
              <a:t>maßgeblich: </a:t>
            </a:r>
            <a:r>
              <a:rPr lang="de-DE" sz="2400" i="1" dirty="0">
                <a:solidFill>
                  <a:schemeClr val="tx1">
                    <a:lumMod val="65000"/>
                    <a:lumOff val="35000"/>
                  </a:schemeClr>
                </a:solidFill>
                <a:latin typeface="JKRGNR+Arial-BoldMT"/>
              </a:rPr>
              <a:t>„Vorhaben, das in einer auf Dauer gedachten Weise künstlich mit dem Erdboden verbunden ist und eine </a:t>
            </a:r>
            <a:r>
              <a:rPr lang="de-DE" sz="2400" b="1" i="1" dirty="0">
                <a:solidFill>
                  <a:schemeClr val="tx1">
                    <a:lumMod val="65000"/>
                    <a:lumOff val="35000"/>
                  </a:schemeClr>
                </a:solidFill>
                <a:latin typeface="JKRGNR+Arial-BoldMT"/>
              </a:rPr>
              <a:t>bodenrechtliche Relevanz </a:t>
            </a:r>
            <a:r>
              <a:rPr lang="de-DE" sz="2400" i="1" dirty="0">
                <a:solidFill>
                  <a:schemeClr val="tx1">
                    <a:lumMod val="65000"/>
                    <a:lumOff val="35000"/>
                  </a:schemeClr>
                </a:solidFill>
                <a:latin typeface="JKRGNR+Arial-BoldMT"/>
              </a:rPr>
              <a:t>aufweist, so dass die in </a:t>
            </a:r>
            <a:r>
              <a:rPr lang="de-DE" sz="2400" b="1" i="1" dirty="0">
                <a:solidFill>
                  <a:schemeClr val="tx1">
                    <a:lumMod val="65000"/>
                    <a:lumOff val="35000"/>
                  </a:schemeClr>
                </a:solidFill>
                <a:latin typeface="JKRGNR+Arial-BoldMT"/>
              </a:rPr>
              <a:t>§ 1 VI BauGB genannten Belange </a:t>
            </a:r>
            <a:r>
              <a:rPr lang="de-DE" sz="2400" i="1" dirty="0">
                <a:solidFill>
                  <a:schemeClr val="tx1">
                    <a:lumMod val="65000"/>
                    <a:lumOff val="35000"/>
                  </a:schemeClr>
                </a:solidFill>
                <a:latin typeface="JKRGNR+Arial-BoldMT"/>
              </a:rPr>
              <a:t>in einer Weise </a:t>
            </a:r>
            <a:r>
              <a:rPr lang="de-DE" sz="2400" b="1" i="1" dirty="0">
                <a:solidFill>
                  <a:schemeClr val="tx1">
                    <a:lumMod val="65000"/>
                    <a:lumOff val="35000"/>
                  </a:schemeClr>
                </a:solidFill>
                <a:latin typeface="JKRGNR+Arial-BoldMT"/>
              </a:rPr>
              <a:t>berührt</a:t>
            </a:r>
            <a:r>
              <a:rPr lang="de-DE" sz="2400" i="1" dirty="0">
                <a:solidFill>
                  <a:schemeClr val="tx1">
                    <a:lumMod val="65000"/>
                    <a:lumOff val="35000"/>
                  </a:schemeClr>
                </a:solidFill>
                <a:latin typeface="JKRGNR+Arial-BoldMT"/>
              </a:rPr>
              <a:t> werden oder berührt werden können, dass das Bedürfnis nach einer die Zulässigkeit regelnden verbindlichen Bauleitplanung hervorgerufen wird“ </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Tierhaltungsanlage ohne weiteres anzunehmen: </a:t>
            </a:r>
            <a:r>
              <a:rPr lang="de-DE" sz="2400" b="1" dirty="0">
                <a:solidFill>
                  <a:schemeClr val="tx1">
                    <a:lumMod val="65000"/>
                    <a:lumOff val="35000"/>
                  </a:schemeClr>
                </a:solidFill>
                <a:latin typeface="JKRGNR+Arial-BoldMT"/>
              </a:rPr>
              <a:t>Bauliche Anlage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29 I BauGB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3">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96178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Prüfungsmaßstab: § 35 BauGB, da sich das Bauvorhaben „im Außenbereich“ befindet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Ratio des § 35 BauGB</a:t>
            </a:r>
            <a:r>
              <a:rPr lang="de-DE" sz="2400" dirty="0">
                <a:solidFill>
                  <a:schemeClr val="tx1">
                    <a:lumMod val="65000"/>
                    <a:lumOff val="35000"/>
                  </a:schemeClr>
                </a:solidFill>
                <a:latin typeface="JKRGNR+Arial-BoldMT"/>
              </a:rPr>
              <a:t>: Außenbereich soll geschont und grundsätzlich unbebaut bleiben, um Ziele der Erholung und des Umweltschutzes zu verwirklichen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Zulässigkeit von Vorhaben zu unterscheiden: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dirty="0">
                <a:solidFill>
                  <a:schemeClr val="tx1">
                    <a:lumMod val="65000"/>
                    <a:lumOff val="35000"/>
                  </a:schemeClr>
                </a:solidFill>
                <a:highlight>
                  <a:srgbClr val="FFFF00"/>
                </a:highlight>
                <a:latin typeface="JKRGNR+Arial-BoldMT"/>
              </a:rPr>
              <a:t>„</a:t>
            </a:r>
            <a:r>
              <a:rPr lang="de-DE" sz="2400" b="1" dirty="0">
                <a:solidFill>
                  <a:schemeClr val="tx1">
                    <a:lumMod val="65000"/>
                    <a:lumOff val="35000"/>
                  </a:schemeClr>
                </a:solidFill>
                <a:highlight>
                  <a:srgbClr val="FFFF00"/>
                </a:highlight>
                <a:latin typeface="JKRGNR+Arial-BoldMT"/>
              </a:rPr>
              <a:t>Privilegierte Vorhaben“ </a:t>
            </a:r>
            <a:r>
              <a:rPr lang="de-DE" sz="2400" dirty="0">
                <a:solidFill>
                  <a:schemeClr val="tx1">
                    <a:lumMod val="65000"/>
                    <a:lumOff val="35000"/>
                  </a:schemeClr>
                </a:solidFill>
                <a:latin typeface="JKRGNR+Arial-BoldMT"/>
              </a:rPr>
              <a:t>nach § 35 I BauGB, die im Außenbereich generell zulässig sind, soweit öffentliche Belange nicht entgegenstehen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a:t>
            </a:r>
            <a:r>
              <a:rPr lang="de-DE" sz="2400" b="1" dirty="0">
                <a:solidFill>
                  <a:schemeClr val="tx1">
                    <a:lumMod val="65000"/>
                    <a:lumOff val="35000"/>
                  </a:schemeClr>
                </a:solidFill>
                <a:highlight>
                  <a:srgbClr val="FFFF00"/>
                </a:highlight>
                <a:latin typeface="JKRGNR+Arial-BoldMT"/>
              </a:rPr>
              <a:t>sonstige Vorhaben</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nach § 35 II BauGB, die genehmigt werden können, wenn sie im Einzelfall öffentliche Belange nicht beeinträchtigen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beide Alternativen zu prüfen: </a:t>
            </a:r>
            <a:r>
              <a:rPr lang="de-DE" sz="2400" dirty="0">
                <a:solidFill>
                  <a:schemeClr val="tx1">
                    <a:lumMod val="65000"/>
                    <a:lumOff val="35000"/>
                  </a:schemeClr>
                </a:solidFill>
                <a:highlight>
                  <a:srgbClr val="FFFF00"/>
                </a:highlight>
                <a:latin typeface="JKRGNR+Arial-BoldMT"/>
              </a:rPr>
              <a:t>„</a:t>
            </a:r>
            <a:r>
              <a:rPr lang="de-DE" sz="2400" b="1" dirty="0">
                <a:solidFill>
                  <a:schemeClr val="tx1">
                    <a:lumMod val="65000"/>
                    <a:lumOff val="35000"/>
                  </a:schemeClr>
                </a:solidFill>
                <a:highlight>
                  <a:srgbClr val="FFFF00"/>
                </a:highlight>
                <a:latin typeface="JKRGNR+Arial-BoldMT"/>
              </a:rPr>
              <a:t>öffentliche Belange</a:t>
            </a:r>
            <a:r>
              <a:rPr lang="de-DE" sz="2400" dirty="0">
                <a:solidFill>
                  <a:schemeClr val="tx1">
                    <a:lumMod val="65000"/>
                    <a:lumOff val="35000"/>
                  </a:schemeClr>
                </a:solidFill>
                <a:highlight>
                  <a:srgbClr val="FFFF00"/>
                </a:highlight>
                <a:latin typeface="JKRGNR+Arial-BoldMT"/>
              </a:rPr>
              <a:t>“ aus § 35 III BauGB (nicht abschließend!)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065599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4254"/>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Tierhaltungsanlage als privilegiertes Vorhaben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 35 Abs. 1 Nr. 1 BauGB?</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Tierhaltungsanlage müsste einem land- oder forstwirtschaftlichen Betrieb „dienen“ und nur einen untergeordneten Teil der Betriebsfläche einnehmen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Legaldefinition des Begriffs der „Landwirtschaft“ in </a:t>
            </a:r>
            <a:r>
              <a:rPr lang="de-DE" sz="2400" b="1" dirty="0">
                <a:solidFill>
                  <a:schemeClr val="tx1">
                    <a:lumMod val="65000"/>
                    <a:lumOff val="35000"/>
                  </a:schemeClr>
                </a:solidFill>
                <a:latin typeface="JKRGNR+Arial-BoldMT"/>
              </a:rPr>
              <a:t>§ 201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„Landwirtschaft im Sinne dieses Gesetzbuchs ist insbesondere der Ackerbau, die Wiesen- und Weidewirtschaft einschließlich </a:t>
            </a:r>
            <a:r>
              <a:rPr lang="de-DE" sz="2400" b="1" i="1" dirty="0">
                <a:solidFill>
                  <a:schemeClr val="tx1">
                    <a:lumMod val="65000"/>
                    <a:lumOff val="35000"/>
                  </a:schemeClr>
                </a:solidFill>
                <a:latin typeface="JKRGNR+Arial-BoldMT"/>
              </a:rPr>
              <a:t>Tierhaltung</a:t>
            </a:r>
            <a:r>
              <a:rPr lang="de-DE" sz="2400" i="1" dirty="0">
                <a:solidFill>
                  <a:schemeClr val="tx1">
                    <a:lumMod val="65000"/>
                    <a:lumOff val="35000"/>
                  </a:schemeClr>
                </a:solidFill>
                <a:latin typeface="JKRGNR+Arial-BoldMT"/>
              </a:rPr>
              <a:t>, soweit das Futter überwiegend auf den zum landwirtschaftlichen Betrieb gehörenden, landwirtschaftlich genutzten Flächen </a:t>
            </a:r>
            <a:r>
              <a:rPr lang="de-DE" sz="2400" b="1" i="1" dirty="0">
                <a:solidFill>
                  <a:schemeClr val="tx1">
                    <a:lumMod val="65000"/>
                    <a:lumOff val="35000"/>
                  </a:schemeClr>
                </a:solidFill>
                <a:latin typeface="JKRGNR+Arial-BoldMT"/>
              </a:rPr>
              <a:t>erzeugt werden kann</a:t>
            </a:r>
            <a:r>
              <a:rPr lang="de-DE" sz="2400" i="1" dirty="0">
                <a:solidFill>
                  <a:schemeClr val="tx1">
                    <a:lumMod val="65000"/>
                    <a:lumOff val="35000"/>
                  </a:schemeClr>
                </a:solidFill>
                <a:latin typeface="JKRGNR+Arial-BoldMT"/>
              </a:rPr>
              <a:t>“</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773591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6865"/>
            <a:ext cx="8928992" cy="569643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Fraglich: Kann die Haltung der Pferde überwiegend auf eigener Futtergrundlage erfolgen?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vgl. VG Cottbus Beschl. v. 28.8.2018 – VG 3 L 748/17, BeckRS 2018, 21876: </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Tierhaltung - wie sie hier vorliegt - ist demnach nur dann der Landwirtschaft zuzuordnen, </a:t>
            </a:r>
            <a:r>
              <a:rPr lang="de-DE" sz="2400" b="1" i="1" dirty="0">
                <a:solidFill>
                  <a:schemeClr val="tx1">
                    <a:lumMod val="65000"/>
                    <a:lumOff val="35000"/>
                  </a:schemeClr>
                </a:solidFill>
                <a:latin typeface="JKRGNR+Arial-BoldMT"/>
              </a:rPr>
              <a:t>wenn diese überwiegend auf einer eigenen Futtergrundlage beruht </a:t>
            </a:r>
            <a:r>
              <a:rPr lang="de-DE" sz="2400" i="1" dirty="0">
                <a:solidFill>
                  <a:schemeClr val="tx1">
                    <a:lumMod val="65000"/>
                    <a:lumOff val="35000"/>
                  </a:schemeClr>
                </a:solidFill>
                <a:latin typeface="JKRGNR+Arial-BoldMT"/>
              </a:rPr>
              <a:t>(vgl. BVerwG, Beschluss vom 22. Februar 1991 - BVerwG 4 B 124.90 -,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5), was Ausdruck des für die Landwirtschaft im Sinne § 201 BauGB kennzeichnenden gemeinsamen Merkmals ist, dass es sich um eine unmittelbare Bodenertragsnutzung handeln muss (vgl. BVerwG, Beschluss vom 11. August 1989 - BVerwG 4 B 151.89 -, BRS 49 Nr. 93,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1). Diese Anforderung bezieht sich auf das Verhältnis von selbst erzeugtem zu zugekauftem Futter und ist nur dann erfüllt, wenn mehr als die Hälfte des benötigten Futters auf den zum Betrieb gehörenden Flächen gewonnen werden kann.“</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767326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Ausreichende Futtergrundlage auf eigenem Hof: Mangels Sachverhaltsangaben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Privilegierung nach § 35 Abs. 1 Nr. 1 BauGB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66948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Aufdrängende Sonderzuweisung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Verwaltungsrechtliche Generalklausel des § 40 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keine abdrängende Sonderzuweisung vorliegt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Privilegierung nach § 35 Abs. 1 Nr. 4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sind im Außenbereich solche Vorhaben zulässig, die wegen ihrer besonderen Anforderungen an die Umgebung, wegen ihrer nachteiligen Wirkungen auf die Umgebung oder wegen ihrer besonderen Zweckbestimmung </a:t>
            </a:r>
            <a:r>
              <a:rPr lang="de-DE" sz="2400" b="1" dirty="0">
                <a:solidFill>
                  <a:schemeClr val="tx1">
                    <a:lumMod val="65000"/>
                    <a:lumOff val="35000"/>
                  </a:schemeClr>
                </a:solidFill>
                <a:latin typeface="JKRGNR+Arial-BoldMT"/>
              </a:rPr>
              <a:t>nur im Außenbereich </a:t>
            </a:r>
            <a:r>
              <a:rPr lang="de-DE" sz="2400" dirty="0">
                <a:solidFill>
                  <a:schemeClr val="tx1">
                    <a:lumMod val="65000"/>
                    <a:lumOff val="35000"/>
                  </a:schemeClr>
                </a:solidFill>
                <a:latin typeface="JKRGNR+Arial-BoldMT"/>
              </a:rPr>
              <a:t>ausgeführt werden sollen.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Auffangtatbestand!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Bearbeitervermerk: UVP Pflicht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304249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 des Auffangtatbestandes nach § 35 I Nr. 4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Schritt</a:t>
            </a:r>
            <a:r>
              <a:rPr lang="de-DE" sz="2400" dirty="0">
                <a:solidFill>
                  <a:schemeClr val="tx1">
                    <a:lumMod val="65000"/>
                    <a:lumOff val="35000"/>
                  </a:schemeClr>
                </a:solidFill>
                <a:latin typeface="JKRGNR+Arial-BoldMT"/>
              </a:rPr>
              <a:t>: Sind in rein </a:t>
            </a:r>
            <a:r>
              <a:rPr lang="de-DE" sz="2400" b="1" dirty="0">
                <a:solidFill>
                  <a:schemeClr val="tx1">
                    <a:lumMod val="65000"/>
                    <a:lumOff val="35000"/>
                  </a:schemeClr>
                </a:solidFill>
                <a:latin typeface="JKRGNR+Arial-BoldMT"/>
              </a:rPr>
              <a:t>tatsächlicher Hinsicht </a:t>
            </a:r>
            <a:r>
              <a:rPr lang="de-DE" sz="2400" dirty="0">
                <a:solidFill>
                  <a:schemeClr val="tx1">
                    <a:lumMod val="65000"/>
                    <a:lumOff val="35000"/>
                  </a:schemeClr>
                </a:solidFill>
                <a:latin typeface="JKRGNR+Arial-BoldMT"/>
              </a:rPr>
              <a:t>die Kriterien aus der Vorschrift erfüllt (sog. Außenbereichsaffinität des Vorhabens)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Schritt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Wertende – d.h. rechtliche – Beurteilung</a:t>
            </a:r>
            <a:r>
              <a:rPr lang="de-DE" sz="2400" dirty="0">
                <a:solidFill>
                  <a:schemeClr val="tx1">
                    <a:lumMod val="65000"/>
                    <a:lumOff val="35000"/>
                  </a:schemeClr>
                </a:solidFill>
                <a:latin typeface="JKRGNR+Arial-BoldMT"/>
              </a:rPr>
              <a:t>, ob das Vorhaben im Außenbereich ausgeführt werden „soll“ (sog. Außenbereichsnotwendigkeit)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zu beachten: </a:t>
            </a:r>
            <a:r>
              <a:rPr lang="de-DE" sz="2400" b="1" dirty="0">
                <a:solidFill>
                  <a:schemeClr val="tx1">
                    <a:lumMod val="65000"/>
                    <a:lumOff val="35000"/>
                  </a:schemeClr>
                </a:solidFill>
                <a:latin typeface="JKRGNR+Arial-BoldMT"/>
              </a:rPr>
              <a:t>Restriktive Auslegung des Merkmals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ausreichend: „allgemeine Sinn-Beziehung zum Außenbereich“ (BVerwG)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Andernfalls drohend: Schlechterstellung von Vorhaben nach § 35 I Nr. 1 BauGB </a:t>
            </a:r>
            <a:r>
              <a:rPr lang="de-DE" sz="2400" dirty="0" err="1">
                <a:solidFill>
                  <a:schemeClr val="tx1">
                    <a:lumMod val="65000"/>
                    <a:lumOff val="35000"/>
                  </a:schemeClr>
                </a:solidFill>
                <a:latin typeface="JKRGNR+Arial-BoldMT"/>
              </a:rPr>
              <a:t>ggü</a:t>
            </a:r>
            <a:r>
              <a:rPr lang="de-DE" sz="2400" dirty="0">
                <a:solidFill>
                  <a:schemeClr val="tx1">
                    <a:lumMod val="65000"/>
                    <a:lumOff val="35000"/>
                  </a:schemeClr>
                </a:solidFill>
                <a:latin typeface="JKRGNR+Arial-BoldMT"/>
              </a:rPr>
              <a:t> solchen nach Nr. 4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Zu prüfen daher: Ob und inwieweit Vorhaben der Allgemeinheit dient oder nur „Liebhaberei“ Einzelner (vgl. BVerwG </a:t>
            </a:r>
            <a:r>
              <a:rPr lang="de-DE" sz="2400" dirty="0" err="1">
                <a:solidFill>
                  <a:schemeClr val="tx1">
                    <a:lumMod val="65000"/>
                    <a:lumOff val="35000"/>
                  </a:schemeClr>
                </a:solidFill>
                <a:highlight>
                  <a:srgbClr val="FFFF00"/>
                </a:highlight>
                <a:latin typeface="JKRGNR+Arial-BoldMT"/>
              </a:rPr>
              <a:t>VerwRspr</a:t>
            </a:r>
            <a:r>
              <a:rPr lang="de-DE" sz="2400" dirty="0">
                <a:solidFill>
                  <a:schemeClr val="tx1">
                    <a:lumMod val="65000"/>
                    <a:lumOff val="35000"/>
                  </a:schemeClr>
                </a:solidFill>
                <a:highlight>
                  <a:srgbClr val="FFFF00"/>
                </a:highlight>
                <a:latin typeface="JKRGNR+Arial-BoldMT"/>
              </a:rPr>
              <a:t> 1970, 193)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1666048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bzgl. „Pferdezuchtbetrieb“ nicht ersichtlich: Allgemeininteresse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Privilegierung nach § 35 I Nr. 4 BauGB (-)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nur mit sehr guter Begründung vertretbar]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802079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Zulässigkeit der Tierhaltungsanlage nach § 35 Abs. 2 BauGB als „sonstiges Vorhaben“?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Hiernach ist ein Vorhaben zulässig, wenn…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öffentliche Belange</a:t>
            </a:r>
            <a:r>
              <a:rPr lang="de-DE" sz="2400" dirty="0">
                <a:solidFill>
                  <a:schemeClr val="tx1">
                    <a:lumMod val="65000"/>
                    <a:lumOff val="35000"/>
                  </a:schemeClr>
                </a:solidFill>
                <a:latin typeface="JKRGNR+Arial-BoldMT"/>
              </a:rPr>
              <a:t>“ nicht entgegenstehen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Erschließung</a:t>
            </a:r>
            <a:r>
              <a:rPr lang="de-DE" sz="2400" dirty="0">
                <a:solidFill>
                  <a:schemeClr val="tx1">
                    <a:lumMod val="65000"/>
                    <a:lumOff val="35000"/>
                  </a:schemeClr>
                </a:solidFill>
                <a:latin typeface="JKRGNR+Arial-BoldMT"/>
              </a:rPr>
              <a:t> gesichert ist (vgl. § 35 Abs. 2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Unterschied zu § 35 Abs. 1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Gewichtungsunterschied der „öffentlichen Belange“!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Privilegierte Vorhaben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Zulässig</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a:t>
            </a:r>
            <a:r>
              <a:rPr lang="de-DE" sz="2400" b="1" dirty="0">
                <a:solidFill>
                  <a:schemeClr val="accent3"/>
                </a:solidFill>
                <a:latin typeface="JKRGNR+Arial-BoldMT"/>
              </a:rPr>
              <a:t>„entgegenstehen“ der öffentlichen 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„Sonstige Vorhaben“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Unzulässig!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a:t>
            </a:r>
            <a:r>
              <a:rPr lang="de-DE" sz="2400" dirty="0">
                <a:solidFill>
                  <a:srgbClr val="FF0000"/>
                </a:solidFill>
                <a:latin typeface="JKRGNR+Arial-BoldMT"/>
              </a:rPr>
              <a:t>„beeinträchtigen“ der öffentlichen B.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27702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Entgegenstehen „öffentlicher Belange“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 35 Abs. 3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Widerspruch zu Flächennutzungsplan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35 Abs. 3 Nr. 1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Fläche ausgewiesen als „Fläche für Forstwirtschaft“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Beeinträchtigungen des Natur- und Landschaftsschutzes, sowie der natürlichen Eigenart der Landschaft und ihr Erholungswert </a:t>
            </a:r>
            <a:r>
              <a:rPr lang="de-DE" sz="2400" b="1" dirty="0">
                <a:solidFill>
                  <a:schemeClr val="tx1">
                    <a:lumMod val="65000"/>
                    <a:lumOff val="35000"/>
                  </a:schemeClr>
                </a:solidFill>
                <a:latin typeface="JKRGNR+Arial-BoldMT"/>
              </a:rPr>
              <a:t>(§ 35 Abs. 3 Nr. 5 BauGB</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Vorhaben im Widerspruch zu den Darstellungen des Landschaftsplanes der Stadt E </a:t>
            </a:r>
            <a:r>
              <a:rPr lang="de-DE" sz="2400" b="1" dirty="0">
                <a:solidFill>
                  <a:schemeClr val="tx1">
                    <a:lumMod val="65000"/>
                    <a:lumOff val="35000"/>
                  </a:schemeClr>
                </a:solidFill>
                <a:latin typeface="JKRGNR+Arial-BoldMT"/>
              </a:rPr>
              <a:t>(§ 35 Abs. 3 Nr. 2 BauGB</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169422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534849"/>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Letztlich vorgetragen: </a:t>
            </a:r>
            <a:r>
              <a:rPr lang="de-DE" sz="2400" b="1" dirty="0">
                <a:solidFill>
                  <a:schemeClr val="tx1">
                    <a:lumMod val="65000"/>
                    <a:lumOff val="35000"/>
                  </a:schemeClr>
                </a:solidFill>
                <a:latin typeface="JKRGNR+Arial-BoldMT"/>
              </a:rPr>
              <a:t>Entstehung einer „Splittersiedlung“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Abs. 3 Nr. 7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Splittersiedlung: „unorganische Siedlungsstruktur“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soll „Zersiedelung“ des Außenbereichs verhindert werden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denkbar, da zugleich Wohnhaus errichtet werden soll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ausreichend: Negative Vorbildwirkung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35 Abs. 3 Nr. 7 BauGB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Entgegenstehen öffentlicher Belange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Abs. 3 BauGB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des Vorhabens im Außenbereich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Anspruchsvoraussetzungen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Klage unbegründet!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220531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Teil: Rechtmäßigkeit einer Nutzungsuntersagungsverfügung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Rechtmäßigkeit des Erlasses einer Nutzungsuntersagungsverfügung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Rechtmäßigkeitsmaßstab</a:t>
            </a:r>
            <a:r>
              <a:rPr lang="de-DE" sz="2400" dirty="0">
                <a:solidFill>
                  <a:schemeClr val="tx1">
                    <a:lumMod val="65000"/>
                    <a:lumOff val="35000"/>
                  </a:schemeClr>
                </a:solidFill>
                <a:latin typeface="JKRGNR+Arial-BoldMT"/>
              </a:rPr>
              <a:t>: Vorbehalt des Gesetzes, da hiermit Eingriff in Grundrechte des A einhergehen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Folglich: Nutzungsuntersagung kann rechtmäßig ergehen, wenn eine (verfassungskonforme) </a:t>
            </a: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vorhanden ist, deren </a:t>
            </a:r>
            <a:r>
              <a:rPr lang="de-DE" sz="2400" b="1" dirty="0">
                <a:solidFill>
                  <a:schemeClr val="tx1">
                    <a:lumMod val="65000"/>
                    <a:lumOff val="35000"/>
                  </a:schemeClr>
                </a:solidFill>
                <a:latin typeface="JKRGNR+Arial-BoldMT"/>
              </a:rPr>
              <a:t>formellen wie materiellen Voraussetzungen</a:t>
            </a:r>
            <a:r>
              <a:rPr lang="de-DE" sz="2400" dirty="0">
                <a:solidFill>
                  <a:schemeClr val="tx1">
                    <a:lumMod val="65000"/>
                    <a:lumOff val="35000"/>
                  </a:schemeClr>
                </a:solidFill>
                <a:latin typeface="JKRGNR+Arial-BoldMT"/>
              </a:rPr>
              <a:t> erfüllt sind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9716502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80 Abs. 1 S. 2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wonach die Bauaufsichtsbehörde insbesondere die Nutzung von Anlagen untersagen kann, die im </a:t>
            </a:r>
            <a:r>
              <a:rPr lang="de-DE" sz="2400" b="1" dirty="0">
                <a:solidFill>
                  <a:schemeClr val="tx1">
                    <a:lumMod val="65000"/>
                    <a:lumOff val="35000"/>
                  </a:schemeClr>
                </a:solidFill>
                <a:latin typeface="JKRGNR+Arial-BoldMT"/>
              </a:rPr>
              <a:t>Widerspruch zu öffentlich-rechtlichen Vorschriften </a:t>
            </a:r>
            <a:r>
              <a:rPr lang="de-DE" sz="2400" dirty="0">
                <a:solidFill>
                  <a:schemeClr val="tx1">
                    <a:lumMod val="65000"/>
                    <a:lumOff val="35000"/>
                  </a:schemeClr>
                </a:solidFill>
                <a:latin typeface="JKRGNR+Arial-BoldMT"/>
              </a:rPr>
              <a:t>genutzt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Exkurs zum Drittschutz: </a:t>
            </a:r>
            <a:r>
              <a:rPr lang="de-DE" sz="2400" i="1" dirty="0">
                <a:solidFill>
                  <a:schemeClr val="tx1">
                    <a:lumMod val="65000"/>
                    <a:lumOff val="35000"/>
                  </a:schemeClr>
                </a:solidFill>
                <a:latin typeface="JKRGNR+Arial-BoldMT"/>
              </a:rPr>
              <a:t>„Dieser </a:t>
            </a:r>
            <a:r>
              <a:rPr lang="de-DE" sz="2400" i="1" dirty="0" err="1">
                <a:solidFill>
                  <a:schemeClr val="tx1">
                    <a:lumMod val="65000"/>
                    <a:lumOff val="35000"/>
                  </a:schemeClr>
                </a:solidFill>
                <a:latin typeface="JKRGNR+Arial-BoldMT"/>
              </a:rPr>
              <a:t>Ermächtigung</a:t>
            </a:r>
            <a:r>
              <a:rPr lang="de-DE" sz="2400" i="1" dirty="0">
                <a:solidFill>
                  <a:schemeClr val="tx1">
                    <a:lumMod val="65000"/>
                    <a:lumOff val="35000"/>
                  </a:schemeClr>
                </a:solidFill>
                <a:latin typeface="JKRGNR+Arial-BoldMT"/>
              </a:rPr>
              <a:t> zum bauaufsichtlichen Einschreiten korrespondiert ein </a:t>
            </a:r>
            <a:r>
              <a:rPr lang="de-DE" sz="2400" b="1" i="1" dirty="0">
                <a:solidFill>
                  <a:schemeClr val="tx1">
                    <a:lumMod val="65000"/>
                    <a:lumOff val="35000"/>
                  </a:schemeClr>
                </a:solidFill>
                <a:latin typeface="JKRGNR+Arial-BoldMT"/>
              </a:rPr>
              <a:t>subjektiver Anspruch eines Nachbarn auf ermessensfehlerfreie Entscheidung</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highlight>
                  <a:srgbClr val="FFFF00"/>
                </a:highlight>
                <a:latin typeface="JKRGNR+Arial-BoldMT"/>
              </a:rPr>
              <a:t>sofern die verletzte Vorschrift </a:t>
            </a:r>
            <a:r>
              <a:rPr lang="de-DE" sz="2400" b="1" i="1" dirty="0" err="1">
                <a:solidFill>
                  <a:schemeClr val="tx1">
                    <a:lumMod val="65000"/>
                    <a:lumOff val="35000"/>
                  </a:schemeClr>
                </a:solidFill>
                <a:highlight>
                  <a:srgbClr val="FFFF00"/>
                </a:highlight>
                <a:latin typeface="JKRGNR+Arial-BoldMT"/>
              </a:rPr>
              <a:t>nachbarschützend</a:t>
            </a:r>
            <a:r>
              <a:rPr lang="de-DE" sz="2400" b="1" i="1" dirty="0">
                <a:solidFill>
                  <a:schemeClr val="tx1">
                    <a:lumMod val="65000"/>
                    <a:lumOff val="35000"/>
                  </a:schemeClr>
                </a:solidFill>
                <a:highlight>
                  <a:srgbClr val="FFFF00"/>
                </a:highlight>
                <a:latin typeface="JKRGNR+Arial-BoldMT"/>
              </a:rPr>
              <a:t> </a:t>
            </a:r>
            <a:r>
              <a:rPr lang="de-DE" sz="2400" i="1" dirty="0">
                <a:solidFill>
                  <a:schemeClr val="tx1">
                    <a:lumMod val="65000"/>
                    <a:lumOff val="35000"/>
                  </a:schemeClr>
                </a:solidFill>
                <a:latin typeface="JKRGNR+Arial-BoldMT"/>
              </a:rPr>
              <a:t>ist, d.h. gerade dem Schutz des Nachbarn zu dienen bestimmt ist (vgl. OVG Rheinland-Pfalz, Urt. v. 12.6.2012, 8 A 10291/12,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24).“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Anhörung nach § 28 VwVfG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802803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III. Materielle Anspruchsvoraussetzungen</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Materiell-rechtlich vorausgesetzt für Untersagungsverfügung: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Nutzung im Widerspruch zu öffentlich-rechtlichen Vorschriften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Maßnahmen nach § 80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auseinanderzuhalten: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Formelle Illegalität </a:t>
            </a:r>
            <a:r>
              <a:rPr lang="de-DE" sz="2400" dirty="0">
                <a:solidFill>
                  <a:schemeClr val="tx1">
                    <a:lumMod val="65000"/>
                    <a:lumOff val="35000"/>
                  </a:schemeClr>
                </a:solidFill>
                <a:latin typeface="JKRGNR+Arial-BoldMT"/>
              </a:rPr>
              <a:t>(d.h. für das Vorhaben oder seine Nutzung liegt keine (Bau-)Genehmigung vor)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Materielle Illegalität </a:t>
            </a:r>
            <a:r>
              <a:rPr lang="de-DE" sz="2400" dirty="0">
                <a:solidFill>
                  <a:schemeClr val="tx1">
                    <a:lumMod val="65000"/>
                    <a:lumOff val="35000"/>
                  </a:schemeClr>
                </a:solidFill>
                <a:latin typeface="JKRGNR+Arial-BoldMT"/>
              </a:rPr>
              <a:t>(d.h. das Vorhaben verstößt gegen materielle öffentliche Vorschriften)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u="sng" dirty="0">
                <a:solidFill>
                  <a:schemeClr val="tx1">
                    <a:lumMod val="65000"/>
                    <a:lumOff val="35000"/>
                  </a:schemeClr>
                </a:solidFill>
                <a:highlight>
                  <a:srgbClr val="FFFF00"/>
                </a:highlight>
                <a:latin typeface="JKRGNR+Arial-BoldMT"/>
              </a:rPr>
              <a:t>Abrissverfügung</a:t>
            </a:r>
            <a:r>
              <a:rPr lang="de-DE" sz="2400" dirty="0">
                <a:solidFill>
                  <a:schemeClr val="tx1">
                    <a:lumMod val="65000"/>
                    <a:lumOff val="35000"/>
                  </a:schemeClr>
                </a:solidFill>
                <a:latin typeface="JKRGNR+Arial-BoldMT"/>
              </a:rPr>
              <a:t> vorausgesetzt: Formelle und (!) Materielle Illegalität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Wortlaut: </a:t>
            </a:r>
            <a:r>
              <a:rPr lang="de-DE" sz="2400" i="1" dirty="0">
                <a:solidFill>
                  <a:schemeClr val="tx1">
                    <a:lumMod val="65000"/>
                    <a:lumOff val="35000"/>
                  </a:schemeClr>
                </a:solidFill>
                <a:latin typeface="JKRGNR+Arial-BoldMT"/>
              </a:rPr>
              <a:t>„wenn nicht auf andere Weise rechtmäßige Zustände hergestellt werden können“ </a:t>
            </a: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80 Abs. 1 S. 1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274954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Für Nutzungsuntersagung in jedem Fall zunächst vorausgesetzt: Formelle Illegalität der Nutzung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Insofern zu prüfen: Vorliegen einer Baugenehmigung für die derzeitige Nutzung der Diskothek?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Baugenehmigung vom 3. September 1968</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Dort als „Diskothek“ beschrieben und insofern hinreichend konkret für diesen Zweck genehmigt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Vorliegen einer Baugenehmigung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Fraglich: </a:t>
            </a:r>
            <a:r>
              <a:rPr lang="de-DE" sz="2400" b="1" dirty="0">
                <a:solidFill>
                  <a:srgbClr val="FF0000"/>
                </a:solidFill>
                <a:latin typeface="JKRGNR+Arial-BoldMT"/>
              </a:rPr>
              <a:t>Baugenehmigung (=VA) zwischenzeitlich unwirksam geworden?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Erlöschen der Baugenehmigung nach </a:t>
            </a:r>
            <a:r>
              <a:rPr lang="de-DE" sz="2400" b="1" dirty="0">
                <a:solidFill>
                  <a:schemeClr val="tx1">
                    <a:lumMod val="65000"/>
                    <a:lumOff val="35000"/>
                  </a:schemeClr>
                </a:solidFill>
                <a:latin typeface="JKRGNR+Arial-BoldMT"/>
              </a:rPr>
              <a:t>§ 73 Abs.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165632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 wenn </a:t>
            </a:r>
            <a:r>
              <a:rPr lang="de-DE" sz="2400" b="1" dirty="0">
                <a:solidFill>
                  <a:schemeClr val="tx1">
                    <a:lumMod val="65000"/>
                    <a:lumOff val="35000"/>
                  </a:schemeClr>
                </a:solidFill>
                <a:latin typeface="JKRGNR+Arial-BoldMT"/>
              </a:rPr>
              <a:t>streitentscheidende Norm öffentlich-rechtlicher Natur</a:t>
            </a:r>
            <a:r>
              <a:rPr lang="de-DE" sz="2400" dirty="0">
                <a:solidFill>
                  <a:schemeClr val="tx1">
                    <a:lumMod val="65000"/>
                    <a:lumOff val="35000"/>
                  </a:schemeClr>
                </a:solidFill>
                <a:latin typeface="JKRGNR+Arial-BoldMT"/>
              </a:rPr>
              <a:t>, diese also ausschließlich einen Hoheitsträger berechtigt oder verpflichtet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Rechtmäßigkeit der Ablehnung des Bauvorbescheides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Streitentscheidende Vorschrift: § 75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wonach Bauvorbescheide erlassen werden können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Öffentlich-rechtlicher Charakter der Vorschrift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76305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4909036"/>
          </a:xfrm>
          <a:prstGeom prst="rect">
            <a:avLst/>
          </a:prstGeom>
          <a:noFill/>
        </p:spPr>
        <p:txBody>
          <a:bodyPr wrap="square" rtlCol="0">
            <a:spAutoFit/>
          </a:bodyPr>
          <a:lstStyle/>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Analoge Anwendung? </a:t>
            </a:r>
          </a:p>
          <a:p>
            <a:pPr marL="1714500" lvl="3"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 vgl. insoweit </a:t>
            </a:r>
            <a:r>
              <a:rPr lang="de-DE" sz="2400" b="1" dirty="0">
                <a:solidFill>
                  <a:schemeClr val="tx1">
                    <a:lumMod val="65000"/>
                    <a:lumOff val="35000"/>
                  </a:schemeClr>
                </a:solidFill>
                <a:latin typeface="JKRGNR+Arial-BoldMT"/>
              </a:rPr>
              <a:t>§ 18 Abs. 1 Nr. 2 </a:t>
            </a:r>
            <a:r>
              <a:rPr lang="de-DE" sz="2400" b="1" dirty="0" err="1">
                <a:solidFill>
                  <a:schemeClr val="tx1">
                    <a:lumMod val="65000"/>
                    <a:lumOff val="35000"/>
                  </a:schemeClr>
                </a:solidFill>
                <a:latin typeface="JKRGNR+Arial-BoldMT"/>
              </a:rPr>
              <a:t>BimSchG</a:t>
            </a:r>
            <a:r>
              <a:rPr lang="de-DE" sz="2400" dirty="0">
                <a:solidFill>
                  <a:schemeClr val="tx1">
                    <a:lumMod val="65000"/>
                    <a:lumOff val="35000"/>
                  </a:schemeClr>
                </a:solidFill>
                <a:latin typeface="JKRGNR+Arial-BoldMT"/>
              </a:rPr>
              <a:t>, der ein Erlöschen einer Genehmigung bei mehrjähriger Nichtnutzung des Betriebes vorsieht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Nunmehr denkbar: Baugenehmigung „unwirksam“ geworden </a:t>
            </a:r>
            <a:r>
              <a:rPr lang="de-DE" sz="2400" b="1" dirty="0" err="1">
                <a:solidFill>
                  <a:schemeClr val="tx1">
                    <a:lumMod val="65000"/>
                    <a:lumOff val="35000"/>
                  </a:schemeClr>
                </a:solidFill>
                <a:highlight>
                  <a:srgbClr val="FFFF00"/>
                </a:highlight>
                <a:latin typeface="JKRGNR+Arial-BoldMT"/>
              </a:rPr>
              <a:t>iSv</a:t>
            </a:r>
            <a:r>
              <a:rPr lang="de-DE" sz="2400" b="1" dirty="0">
                <a:solidFill>
                  <a:schemeClr val="tx1">
                    <a:lumMod val="65000"/>
                    <a:lumOff val="35000"/>
                  </a:schemeClr>
                </a:solidFill>
                <a:highlight>
                  <a:srgbClr val="FFFF00"/>
                </a:highlight>
                <a:latin typeface="JKRGNR+Arial-BoldMT"/>
              </a:rPr>
              <a:t>. § 43 Abs. 2 VwVfG?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43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(2) Ein Verwaltungsakt bleibt wirksam, solange und soweit er nicht zurückgenommen, widerrufen, anderweitig aufgehoben oder durch Zeitablauf oder auf andere Weise erledigt ist.</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486016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denkbar: </a:t>
            </a:r>
            <a:r>
              <a:rPr lang="de-DE" sz="2400" b="1" dirty="0">
                <a:solidFill>
                  <a:schemeClr val="tx1">
                    <a:lumMod val="65000"/>
                    <a:lumOff val="35000"/>
                  </a:schemeClr>
                </a:solidFill>
                <a:latin typeface="JKRGNR+Arial-BoldMT"/>
              </a:rPr>
              <a:t>Erledigung der Baugenehmigung nach § 43 II VwVfG </a:t>
            </a:r>
            <a:r>
              <a:rPr lang="de-DE" sz="2400" b="1" dirty="0">
                <a:solidFill>
                  <a:schemeClr val="tx1">
                    <a:lumMod val="65000"/>
                    <a:lumOff val="35000"/>
                  </a:schemeClr>
                </a:solidFill>
                <a:highlight>
                  <a:srgbClr val="FFFF00"/>
                </a:highlight>
                <a:latin typeface="JKRGNR+Arial-BoldMT"/>
              </a:rPr>
              <a:t>„auf andere Weise“?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Anwendungsfälle: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Wegfall des Regelungssubjektes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Wegfall des Regelungsobjektes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Verzicht des Berechtigten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Oder durch übereinstimmende Erklärung der Beteiligten, dass der VA gegenstandlos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Vorliegend einzig denkbar: </a:t>
            </a:r>
            <a:r>
              <a:rPr lang="de-DE" sz="2400" b="1" dirty="0">
                <a:solidFill>
                  <a:schemeClr val="tx1">
                    <a:lumMod val="65000"/>
                    <a:lumOff val="35000"/>
                  </a:schemeClr>
                </a:solidFill>
                <a:highlight>
                  <a:srgbClr val="FFFF00"/>
                </a:highlight>
                <a:latin typeface="JKRGNR+Arial-BoldMT"/>
              </a:rPr>
              <a:t>(Konkludenter) Verzicht des Berechtigten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291719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zum </a:t>
            </a:r>
            <a:r>
              <a:rPr lang="de-DE" sz="2400" b="1" dirty="0">
                <a:solidFill>
                  <a:schemeClr val="tx1">
                    <a:lumMod val="65000"/>
                    <a:lumOff val="35000"/>
                  </a:schemeClr>
                </a:solidFill>
                <a:latin typeface="JKRGNR+Arial-BoldMT"/>
              </a:rPr>
              <a:t>Maßstab OVG Lüneburg Beschl. v. 25.3.2021 – 1 MN 20/21, BeckRS 2021, 6487 </a:t>
            </a:r>
            <a:r>
              <a:rPr lang="de-DE" sz="2400" b="1" dirty="0" err="1">
                <a:solidFill>
                  <a:schemeClr val="tx1">
                    <a:lumMod val="65000"/>
                    <a:lumOff val="35000"/>
                  </a:schemeClr>
                </a:solidFill>
                <a:latin typeface="JKRGNR+Arial-BoldMT"/>
              </a:rPr>
              <a:t>Rn</a:t>
            </a:r>
            <a:r>
              <a:rPr lang="de-DE" sz="2400" b="1" dirty="0">
                <a:solidFill>
                  <a:schemeClr val="tx1">
                    <a:lumMod val="65000"/>
                    <a:lumOff val="35000"/>
                  </a:schemeClr>
                </a:solidFill>
                <a:latin typeface="JKRGNR+Arial-BoldMT"/>
              </a:rPr>
              <a:t>. 19: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„Besteht die bauliche Anlage hingegen in weiterhin nutzbarer Weise fort und tritt keine neue, andersartige Nutzung an die Stelle der genehmigten Nutzung, erlischt die Baugenehmigung </a:t>
            </a:r>
            <a:r>
              <a:rPr lang="de-DE" sz="2400" i="1" dirty="0">
                <a:solidFill>
                  <a:schemeClr val="tx1">
                    <a:lumMod val="65000"/>
                    <a:lumOff val="35000"/>
                  </a:schemeClr>
                </a:solidFill>
                <a:highlight>
                  <a:srgbClr val="FFFF00"/>
                </a:highlight>
                <a:latin typeface="JKRGNR+Arial-BoldMT"/>
              </a:rPr>
              <a:t>nur dann, </a:t>
            </a:r>
            <a:r>
              <a:rPr lang="de-DE" sz="2400" b="1" i="1" dirty="0">
                <a:solidFill>
                  <a:schemeClr val="tx1">
                    <a:lumMod val="65000"/>
                    <a:lumOff val="35000"/>
                  </a:schemeClr>
                </a:solidFill>
                <a:highlight>
                  <a:srgbClr val="FFFF00"/>
                </a:highlight>
                <a:latin typeface="JKRGNR+Arial-BoldMT"/>
              </a:rPr>
              <a:t>wenn sich der (tatsächliche) Verzicht auf die weitere Nutzung der baulichen Anlage zugleich als (rechtlicher) Verzicht auf die Baugenehmigung darstellt</a:t>
            </a:r>
            <a:r>
              <a:rPr lang="de-DE" sz="2400" b="1" i="1"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 Ob das der Fall ist, ist im Wege einer </a:t>
            </a:r>
            <a:r>
              <a:rPr lang="de-DE" sz="2400" b="1" i="1" dirty="0">
                <a:solidFill>
                  <a:schemeClr val="tx1">
                    <a:lumMod val="65000"/>
                    <a:lumOff val="35000"/>
                  </a:schemeClr>
                </a:solidFill>
                <a:latin typeface="JKRGNR+Arial-BoldMT"/>
              </a:rPr>
              <a:t>Gesamtbetrachtung</a:t>
            </a:r>
            <a:r>
              <a:rPr lang="de-DE" sz="2400" i="1" dirty="0">
                <a:solidFill>
                  <a:schemeClr val="tx1">
                    <a:lumMod val="65000"/>
                    <a:lumOff val="35000"/>
                  </a:schemeClr>
                </a:solidFill>
                <a:latin typeface="JKRGNR+Arial-BoldMT"/>
              </a:rPr>
              <a:t> aus der Sicht eines objektiven Dritten unter Berücksichtigung aller Umstände des Einzelfalls zu beurteilen</a:t>
            </a:r>
            <a:r>
              <a:rPr lang="de-DE" sz="2400" i="1" dirty="0">
                <a:solidFill>
                  <a:schemeClr val="tx1">
                    <a:lumMod val="65000"/>
                    <a:lumOff val="35000"/>
                  </a:schemeClr>
                </a:solidFill>
                <a:highlight>
                  <a:srgbClr val="FFFF00"/>
                </a:highlight>
                <a:latin typeface="JKRGNR+Arial-BoldMT"/>
              </a:rPr>
              <a:t>. </a:t>
            </a:r>
            <a:r>
              <a:rPr lang="de-DE" sz="2400" b="1" i="1" dirty="0">
                <a:solidFill>
                  <a:schemeClr val="tx1">
                    <a:lumMod val="65000"/>
                    <a:lumOff val="35000"/>
                  </a:schemeClr>
                </a:solidFill>
                <a:highlight>
                  <a:srgbClr val="FFFF00"/>
                </a:highlight>
                <a:latin typeface="JKRGNR+Arial-BoldMT"/>
              </a:rPr>
              <a:t>In dem Verhalten des Eigentümers muss sein dauerhafter und endgültiger Verzichtswille hinreichend eindeutig zum Ausdruck kommen </a:t>
            </a:r>
            <a:r>
              <a:rPr lang="de-DE" sz="2400" i="1" dirty="0">
                <a:solidFill>
                  <a:schemeClr val="tx1">
                    <a:lumMod val="65000"/>
                    <a:lumOff val="35000"/>
                  </a:schemeClr>
                </a:solidFill>
                <a:highlight>
                  <a:srgbClr val="FFFF00"/>
                </a:highlight>
                <a:latin typeface="JKRGNR+Arial-BoldMT"/>
              </a:rPr>
              <a:t>(</a:t>
            </a:r>
            <a:r>
              <a:rPr lang="de-DE" sz="2400" i="1" dirty="0">
                <a:solidFill>
                  <a:schemeClr val="tx1">
                    <a:lumMod val="65000"/>
                    <a:lumOff val="35000"/>
                  </a:schemeClr>
                </a:solidFill>
                <a:latin typeface="JKRGNR+Arial-BoldMT"/>
              </a:rPr>
              <a:t>vgl. bereits </a:t>
            </a:r>
            <a:r>
              <a:rPr lang="de-DE" sz="2400" i="1" dirty="0" err="1">
                <a:solidFill>
                  <a:schemeClr val="tx1">
                    <a:lumMod val="65000"/>
                    <a:lumOff val="35000"/>
                  </a:schemeClr>
                </a:solidFill>
                <a:latin typeface="JKRGNR+Arial-BoldMT"/>
              </a:rPr>
              <a:t>Senatsbeschl</a:t>
            </a:r>
            <a:r>
              <a:rPr lang="de-DE" sz="2400" i="1" dirty="0">
                <a:solidFill>
                  <a:schemeClr val="tx1">
                    <a:lumMod val="65000"/>
                    <a:lumOff val="35000"/>
                  </a:schemeClr>
                </a:solidFill>
                <a:latin typeface="JKRGNR+Arial-BoldMT"/>
              </a:rPr>
              <a:t>. v. 3.1.2011 - 1 ME 209/10 -, </a:t>
            </a:r>
            <a:r>
              <a:rPr lang="de-DE" sz="2400" i="1" dirty="0" err="1">
                <a:solidFill>
                  <a:schemeClr val="tx1">
                    <a:lumMod val="65000"/>
                    <a:lumOff val="35000"/>
                  </a:schemeClr>
                </a:solidFill>
                <a:latin typeface="JKRGNR+Arial-BoldMT"/>
              </a:rPr>
              <a:t>BauR</a:t>
            </a:r>
            <a:r>
              <a:rPr lang="de-DE" sz="2400" i="1" dirty="0">
                <a:solidFill>
                  <a:schemeClr val="tx1">
                    <a:lumMod val="65000"/>
                    <a:lumOff val="35000"/>
                  </a:schemeClr>
                </a:solidFill>
                <a:latin typeface="JKRGNR+Arial-BoldMT"/>
              </a:rPr>
              <a:t> 2011, 1154 = BRS 78 Nr. 159 =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36 ff)“</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747197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Umstandsmoment</a:t>
            </a:r>
            <a:r>
              <a:rPr lang="de-DE" sz="2400" dirty="0">
                <a:solidFill>
                  <a:schemeClr val="tx1">
                    <a:lumMod val="65000"/>
                    <a:lumOff val="35000"/>
                  </a:schemeClr>
                </a:solidFill>
                <a:latin typeface="JKRGNR+Arial-BoldMT"/>
              </a:rPr>
              <a:t>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Zeitmoment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Zum Umstandsmoment </a:t>
            </a:r>
            <a:r>
              <a:rPr lang="de-DE" sz="2400" b="1" dirty="0">
                <a:solidFill>
                  <a:schemeClr val="tx1">
                    <a:lumMod val="65000"/>
                    <a:lumOff val="35000"/>
                  </a:schemeClr>
                </a:solidFill>
                <a:latin typeface="JKRGNR+Arial-BoldMT"/>
              </a:rPr>
              <a:t>OVG Lüneburg </a:t>
            </a:r>
            <a:r>
              <a:rPr lang="de-DE" sz="2400" b="1" dirty="0" err="1">
                <a:solidFill>
                  <a:schemeClr val="tx1">
                    <a:lumMod val="65000"/>
                    <a:lumOff val="35000"/>
                  </a:schemeClr>
                </a:solidFill>
                <a:latin typeface="JKRGNR+Arial-BoldMT"/>
              </a:rPr>
              <a:t>aaO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„In die Gesamtbetrachtung einzustellen sind zunächst alle nach außen getretenen Umstände, die Rückschlüsse auf den Willen des Eigentümers zulassen. Zu berücksichtigen sind beispielsweise der </a:t>
            </a:r>
            <a:r>
              <a:rPr lang="de-DE" sz="2400" b="1" i="1" dirty="0">
                <a:solidFill>
                  <a:schemeClr val="tx1">
                    <a:lumMod val="65000"/>
                    <a:lumOff val="35000"/>
                  </a:schemeClr>
                </a:solidFill>
                <a:latin typeface="JKRGNR+Arial-BoldMT"/>
              </a:rPr>
              <a:t>Zustand der baulichen Anlage </a:t>
            </a:r>
            <a:r>
              <a:rPr lang="de-DE" sz="2400" i="1" dirty="0">
                <a:solidFill>
                  <a:schemeClr val="tx1">
                    <a:lumMod val="65000"/>
                    <a:lumOff val="35000"/>
                  </a:schemeClr>
                </a:solidFill>
                <a:latin typeface="JKRGNR+Arial-BoldMT"/>
              </a:rPr>
              <a:t>und das gegebenenfalls erforderliche Maß </a:t>
            </a:r>
            <a:r>
              <a:rPr lang="de-DE" sz="2400" b="1" i="1" dirty="0">
                <a:solidFill>
                  <a:schemeClr val="tx1">
                    <a:lumMod val="65000"/>
                    <a:lumOff val="35000"/>
                  </a:schemeClr>
                </a:solidFill>
                <a:latin typeface="JKRGNR+Arial-BoldMT"/>
              </a:rPr>
              <a:t>notwendiger Investitionen </a:t>
            </a:r>
            <a:r>
              <a:rPr lang="de-DE" sz="2400" i="1" dirty="0">
                <a:solidFill>
                  <a:schemeClr val="tx1">
                    <a:lumMod val="65000"/>
                    <a:lumOff val="35000"/>
                  </a:schemeClr>
                </a:solidFill>
                <a:latin typeface="JKRGNR+Arial-BoldMT"/>
              </a:rPr>
              <a:t>vor einer Wiederaufnahme der Nutzung (…). Maßgeblich ist, wie ein </a:t>
            </a:r>
            <a:r>
              <a:rPr lang="de-DE" sz="2400" b="1" i="1" dirty="0">
                <a:solidFill>
                  <a:schemeClr val="tx1">
                    <a:lumMod val="65000"/>
                    <a:lumOff val="35000"/>
                  </a:schemeClr>
                </a:solidFill>
                <a:latin typeface="JKRGNR+Arial-BoldMT"/>
              </a:rPr>
              <a:t>objektiver Dritter</a:t>
            </a:r>
            <a:r>
              <a:rPr lang="de-DE" sz="2400" i="1" dirty="0">
                <a:solidFill>
                  <a:schemeClr val="tx1">
                    <a:lumMod val="65000"/>
                    <a:lumOff val="35000"/>
                  </a:schemeClr>
                </a:solidFill>
                <a:latin typeface="JKRGNR+Arial-BoldMT"/>
              </a:rPr>
              <a:t> die Umstände des Einzelfalls unter Beachtung der Verkehrsauffassung verstehen muss.“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8901878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Zum Zeitmoment </a:t>
            </a:r>
            <a:r>
              <a:rPr lang="de-DE" sz="2400" b="1" dirty="0">
                <a:solidFill>
                  <a:schemeClr val="tx1">
                    <a:lumMod val="65000"/>
                    <a:lumOff val="35000"/>
                  </a:schemeClr>
                </a:solidFill>
                <a:latin typeface="JKRGNR+Arial-BoldMT"/>
              </a:rPr>
              <a:t>OVG Lüneburg </a:t>
            </a:r>
            <a:r>
              <a:rPr lang="de-DE" sz="2400" b="1" dirty="0" err="1">
                <a:solidFill>
                  <a:schemeClr val="tx1">
                    <a:lumMod val="65000"/>
                    <a:lumOff val="35000"/>
                  </a:schemeClr>
                </a:solidFill>
                <a:latin typeface="JKRGNR+Arial-BoldMT"/>
              </a:rPr>
              <a:t>aaO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„In die Betrachtung einzubeziehen ist neben diesen Umstandsmomenten zudem das </a:t>
            </a:r>
            <a:r>
              <a:rPr lang="de-DE" sz="2400" b="1" i="1" dirty="0">
                <a:solidFill>
                  <a:schemeClr val="tx1">
                    <a:lumMod val="65000"/>
                    <a:lumOff val="35000"/>
                  </a:schemeClr>
                </a:solidFill>
                <a:highlight>
                  <a:srgbClr val="FFFF00"/>
                </a:highlight>
                <a:latin typeface="JKRGNR+Arial-BoldMT"/>
              </a:rPr>
              <a:t>Zeitmoment</a:t>
            </a:r>
            <a:r>
              <a:rPr lang="de-DE" sz="2400" i="1" dirty="0">
                <a:solidFill>
                  <a:schemeClr val="tx1">
                    <a:lumMod val="65000"/>
                    <a:lumOff val="35000"/>
                  </a:schemeClr>
                </a:solidFill>
                <a:latin typeface="JKRGNR+Arial-BoldMT"/>
              </a:rPr>
              <a:t>. Dieses hat aus sich heraus zwar keinen eindeutigen Erklärungswert (OVG NRW, Beschluss vom 18.4.2017 - 2 A 916/15 -,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16); </a:t>
            </a:r>
            <a:r>
              <a:rPr lang="de-DE" sz="2400" b="1" i="1" dirty="0">
                <a:solidFill>
                  <a:schemeClr val="tx1">
                    <a:lumMod val="65000"/>
                    <a:lumOff val="35000"/>
                  </a:schemeClr>
                </a:solidFill>
                <a:latin typeface="JKRGNR+Arial-BoldMT"/>
              </a:rPr>
              <a:t>dem öffentlichen Baurecht ist eine Verpflichtung zur Nutzung einer baulichen Anlage grundsätzlich fremd</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Schon aufgrund des wirtschaftlichen Wertes ist ihre Nutzung indes die Regel, ein nutzungsloser Zustand die Ausnahme.</a:t>
            </a:r>
            <a:r>
              <a:rPr lang="de-DE" sz="2400" i="1" dirty="0">
                <a:solidFill>
                  <a:schemeClr val="tx1">
                    <a:lumMod val="65000"/>
                    <a:lumOff val="35000"/>
                  </a:schemeClr>
                </a:solidFill>
                <a:latin typeface="JKRGNR+Arial-BoldMT"/>
              </a:rPr>
              <a:t> Je länger eine bauliche Anlage ungenutzt bleibt, umso drängender stellt sich daher aus der maßgeblichen Sicht eines objektiven Dritten unter Beachtung der Verkehrsauffassung die Frage, ob noch von einer bloßen Nutzungsunterbrechung und nicht schon von einer endgültigen Nutzungsaufgabe auszugehen ist…“</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6612904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„…Anders gewendet: </a:t>
            </a:r>
            <a:r>
              <a:rPr lang="de-DE" sz="2400" b="1" i="1" dirty="0">
                <a:solidFill>
                  <a:schemeClr val="tx1">
                    <a:lumMod val="65000"/>
                    <a:lumOff val="35000"/>
                  </a:schemeClr>
                </a:solidFill>
                <a:latin typeface="JKRGNR+Arial-BoldMT"/>
              </a:rPr>
              <a:t>Je länger keine Nutzung stattfindet, umso eher ist bei einem Hinzutreten weiterer Umstände die Annahme begründet, die Nutzung solle auch in Zukunft nicht wiederaufgenommen werden. </a:t>
            </a:r>
            <a:r>
              <a:rPr lang="de-DE" sz="2400" i="1" dirty="0">
                <a:solidFill>
                  <a:schemeClr val="tx1">
                    <a:lumMod val="65000"/>
                    <a:lumOff val="35000"/>
                  </a:schemeClr>
                </a:solidFill>
                <a:latin typeface="JKRGNR+Arial-BoldMT"/>
              </a:rPr>
              <a:t>Auch wenn das Zeitmoment allein nicht dazu führen kann, dass eine Baugenehmigung erlischt, ist die nutzungslos verstrichene Zeitspanne unter diesen Prämissen aussagekräftig.“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Umstandsmoment (-): keine ausreichenden Anhaltspunkte für Verzicht; Genehmigung hat wirtschaftlichen Wert, sodass Verzicht begründungsbedürftig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Zeitmoment (-): 18 Jahre durchaus lange Zeit, aber für sich genommen nicht ausreichend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Verzicht auf Genehmigung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1423125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Zwischenergebnis</a:t>
            </a:r>
            <a:r>
              <a:rPr lang="de-DE" sz="2400" dirty="0">
                <a:solidFill>
                  <a:schemeClr val="tx1">
                    <a:lumMod val="65000"/>
                    <a:lumOff val="35000"/>
                  </a:schemeClr>
                </a:solidFill>
                <a:latin typeface="JKRGNR+Arial-BoldMT"/>
              </a:rPr>
              <a:t>: (Bau-)Genehmigung besteht fort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Formelle Illegalität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Nutzung im Widerspruch zu </a:t>
            </a:r>
            <a:r>
              <a:rPr lang="de-DE" sz="2400" b="1" dirty="0" err="1">
                <a:solidFill>
                  <a:schemeClr val="tx1">
                    <a:lumMod val="65000"/>
                    <a:lumOff val="35000"/>
                  </a:schemeClr>
                </a:solidFill>
                <a:latin typeface="JKRGNR+Arial-BoldMT"/>
              </a:rPr>
              <a:t>öR</a:t>
            </a:r>
            <a:r>
              <a:rPr lang="de-DE" sz="2400" b="1" dirty="0">
                <a:solidFill>
                  <a:schemeClr val="tx1">
                    <a:lumMod val="65000"/>
                    <a:lumOff val="35000"/>
                  </a:schemeClr>
                </a:solidFill>
                <a:latin typeface="JKRGNR+Arial-BoldMT"/>
              </a:rPr>
              <a:t> Vorschriften (-) wegen Legalisierungswirkung der bestandskräftigen Genehmigung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Anspruch auf Nutzungsuntersagungsverfügung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849562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Zusatzfrage: </a:t>
            </a:r>
            <a:r>
              <a:rPr lang="de-DE" sz="2400" dirty="0">
                <a:solidFill>
                  <a:schemeClr val="tx1">
                    <a:lumMod val="65000"/>
                    <a:lumOff val="35000"/>
                  </a:schemeClr>
                </a:solidFill>
                <a:latin typeface="JKRGNR+Arial-BoldMT"/>
              </a:rPr>
              <a:t>Fraglich ist, ob K – trotz des Widerspruchsverfahrens und der Anfechtungsklage des Nachbarn – mit der Durchführung des Bauvorhabens beginnen darf.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Dies wäre </a:t>
            </a:r>
            <a:r>
              <a:rPr lang="de-DE" sz="2400" b="1" dirty="0">
                <a:solidFill>
                  <a:schemeClr val="tx1">
                    <a:lumMod val="65000"/>
                    <a:lumOff val="35000"/>
                  </a:schemeClr>
                </a:solidFill>
                <a:highlight>
                  <a:srgbClr val="FFFF00"/>
                </a:highlight>
                <a:latin typeface="JKRGNR+Arial-BoldMT"/>
              </a:rPr>
              <a:t>(-)</a:t>
            </a:r>
            <a:r>
              <a:rPr lang="de-DE" sz="2400" dirty="0">
                <a:solidFill>
                  <a:schemeClr val="tx1">
                    <a:lumMod val="65000"/>
                    <a:lumOff val="35000"/>
                  </a:schemeClr>
                </a:solidFill>
                <a:highlight>
                  <a:srgbClr val="FFFF00"/>
                </a:highlight>
                <a:latin typeface="JKRGNR+Arial-BoldMT"/>
              </a:rPr>
              <a:t>, wenn die </a:t>
            </a:r>
            <a:r>
              <a:rPr lang="de-DE" sz="2400" b="1" dirty="0">
                <a:solidFill>
                  <a:schemeClr val="tx1">
                    <a:lumMod val="65000"/>
                    <a:lumOff val="35000"/>
                  </a:schemeClr>
                </a:solidFill>
                <a:highlight>
                  <a:srgbClr val="FFFF00"/>
                </a:highlight>
                <a:latin typeface="JKRGNR+Arial-BoldMT"/>
              </a:rPr>
              <a:t>Rechtsbehelfe des N die Vollziehbarkeit der Baugenehmigung „suspendieren“ würden </a:t>
            </a:r>
            <a:r>
              <a:rPr lang="de-DE" sz="2400" dirty="0">
                <a:solidFill>
                  <a:schemeClr val="tx1">
                    <a:lumMod val="65000"/>
                    <a:lumOff val="35000"/>
                  </a:schemeClr>
                </a:solidFill>
                <a:highlight>
                  <a:srgbClr val="FFFF00"/>
                </a:highlight>
                <a:latin typeface="JKRGNR+Arial-BoldMT"/>
              </a:rPr>
              <a:t>(vgl. § 80 Abs.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Grundsätzlich</a:t>
            </a:r>
            <a:r>
              <a:rPr lang="de-DE" sz="2400" dirty="0">
                <a:solidFill>
                  <a:schemeClr val="tx1">
                    <a:lumMod val="65000"/>
                    <a:lumOff val="35000"/>
                  </a:schemeClr>
                </a:solidFill>
                <a:latin typeface="JKRGNR+Arial-BoldMT"/>
              </a:rPr>
              <a:t> haben Rechtsbehelfe gegen Verwaltungsakte diese Wirkung (vgl. </a:t>
            </a:r>
            <a:r>
              <a:rPr lang="de-DE" sz="2400" b="1" dirty="0">
                <a:solidFill>
                  <a:schemeClr val="tx1">
                    <a:lumMod val="65000"/>
                    <a:lumOff val="35000"/>
                  </a:schemeClr>
                </a:solidFill>
                <a:latin typeface="JKRGNR+Arial-BoldMT"/>
              </a:rPr>
              <a:t>§ 80 I 1 VwGO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 80 Abs. 2 S.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denkbar: Fall des § 80 Abs. 2 S. 1 Nr. 3, wonach die aufschiebende Wirkung in bundes- oder landesgesetzlich vorgeschrieben Fällen entfällt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von </a:t>
            </a:r>
            <a:r>
              <a:rPr lang="de-DE" sz="2400" b="1" dirty="0">
                <a:solidFill>
                  <a:schemeClr val="tx1">
                    <a:lumMod val="65000"/>
                    <a:lumOff val="35000"/>
                  </a:schemeClr>
                </a:solidFill>
                <a:latin typeface="JKRGNR+Arial-BoldMT"/>
              </a:rPr>
              <a:t>Baugenehmigungen</a:t>
            </a:r>
            <a:r>
              <a:rPr lang="de-DE" sz="2400" dirty="0">
                <a:solidFill>
                  <a:schemeClr val="tx1">
                    <a:lumMod val="65000"/>
                    <a:lumOff val="35000"/>
                  </a:schemeClr>
                </a:solidFill>
                <a:latin typeface="JKRGNR+Arial-BoldMT"/>
              </a:rPr>
              <a:t> zu beachten: </a:t>
            </a:r>
            <a:r>
              <a:rPr lang="de-DE" sz="2400" b="1" dirty="0">
                <a:solidFill>
                  <a:schemeClr val="tx1">
                    <a:lumMod val="65000"/>
                    <a:lumOff val="35000"/>
                  </a:schemeClr>
                </a:solidFill>
                <a:latin typeface="JKRGNR+Arial-BoldMT"/>
              </a:rPr>
              <a:t>§ 212a BauGB</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195824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3303468"/>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212a</a:t>
            </a: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Entfall der aufschiebenden Wirkung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Widerspruch und Anfechtungsklage eines Dritten gegen die bauaufsichtliche Zulassung eines Vorhabens haben keine aufschiebende Wirkung.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hier: Suspensiveffekt durch Rechtsbehelfe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K kann mit Bauvorhaben beginnen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607547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584775"/>
          </a:xfrm>
          <a:prstGeom prst="rect">
            <a:avLst/>
          </a:prstGeom>
          <a:noFill/>
        </p:spPr>
        <p:txBody>
          <a:bodyPr wrap="square" rtlCol="0">
            <a:spAutoFit/>
          </a:bodyPr>
          <a:lstStyle/>
          <a:p>
            <a:r>
              <a:rPr lang="de-DE" sz="3200" dirty="0">
                <a:solidFill>
                  <a:schemeClr val="bg1"/>
                </a:solidFill>
                <a:latin typeface="Frutiger LT 57 Cn" pitchFamily="34" charset="0"/>
              </a:rPr>
              <a:t>Ende Klausur</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Parteien nicht in erster Linie über Rechte und Pflichten streiten, die unmittelbar in der Verfassung geregelt sind, nicht erfüllt: Grundsatz der doppelten Verfassungsunmittelbarkeit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Streitigkeit auch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ersichtlich: Abdrängende Sonderzuweisung gemäß § 40 II 1 VwGO, Art. 34 S. 3 GG, Art. 14 III 4 GG oder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Verwaltungsrechtwegs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25038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nach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Erhalt eines Bauvorbescheides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erwägen: Statthaftigkeit der </a:t>
            </a:r>
            <a:r>
              <a:rPr lang="de-DE" sz="2400" b="1" dirty="0">
                <a:solidFill>
                  <a:schemeClr val="tx1">
                    <a:lumMod val="65000"/>
                    <a:lumOff val="35000"/>
                  </a:schemeClr>
                </a:solidFill>
                <a:latin typeface="JKRGNR+Arial-BoldMT"/>
              </a:rPr>
              <a:t>Verpflichtungsklage </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vorausgesetzt nach </a:t>
            </a:r>
            <a:r>
              <a:rPr lang="de-DE" sz="2400" b="1" dirty="0">
                <a:solidFill>
                  <a:schemeClr val="tx1">
                    <a:lumMod val="65000"/>
                    <a:lumOff val="35000"/>
                  </a:schemeClr>
                </a:solidFill>
                <a:latin typeface="JKRGNR+Arial-BoldMT"/>
              </a:rPr>
              <a:t>§ 42 I 2. Alt. VwGO</a:t>
            </a:r>
            <a:r>
              <a:rPr lang="de-DE" sz="2400" dirty="0">
                <a:solidFill>
                  <a:schemeClr val="tx1">
                    <a:lumMod val="65000"/>
                    <a:lumOff val="35000"/>
                  </a:schemeClr>
                </a:solidFill>
                <a:latin typeface="JKRGNR+Arial-BoldMT"/>
              </a:rPr>
              <a:t>: dass der Kläger den Erlass </a:t>
            </a:r>
            <a:r>
              <a:rPr lang="de-DE" sz="2400" b="1" dirty="0">
                <a:solidFill>
                  <a:schemeClr val="tx1">
                    <a:lumMod val="65000"/>
                    <a:lumOff val="35000"/>
                  </a:schemeClr>
                </a:solidFill>
                <a:latin typeface="JKRGNR+Arial-BoldMT"/>
              </a:rPr>
              <a:t>Verwaltungsaktes </a:t>
            </a:r>
            <a:r>
              <a:rPr lang="de-DE" sz="2400" dirty="0">
                <a:solidFill>
                  <a:schemeClr val="tx1">
                    <a:lumMod val="65000"/>
                    <a:lumOff val="35000"/>
                  </a:schemeClr>
                </a:solidFill>
                <a:latin typeface="JKRGNR+Arial-BoldMT"/>
              </a:rPr>
              <a:t>begehrt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fraglich: </a:t>
            </a:r>
            <a:r>
              <a:rPr lang="de-DE" sz="2400" b="1" dirty="0">
                <a:solidFill>
                  <a:schemeClr val="tx1">
                    <a:lumMod val="65000"/>
                    <a:lumOff val="35000"/>
                  </a:schemeClr>
                </a:solidFill>
                <a:latin typeface="JKRGNR+Arial-BoldMT"/>
              </a:rPr>
              <a:t>VA-Charakter des Bauvorbescheides</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„Regelungswirkung“?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Regelung: </a:t>
            </a:r>
            <a:r>
              <a:rPr lang="de-DE" sz="2400" dirty="0">
                <a:solidFill>
                  <a:schemeClr val="tx1">
                    <a:lumMod val="65000"/>
                    <a:lumOff val="35000"/>
                  </a:schemeClr>
                </a:solidFill>
                <a:latin typeface="JKRGNR+Arial-BoldMT"/>
              </a:rPr>
              <a:t>jede behördliche Anordnung, die auf die Begründung, Aufhebung, Änderung oder Feststellung der Rechte ihres Adressaten zielt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08450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Sinn und Zweck eines Bauvorbescheides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63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Möglichkeit für Bauherrn, </a:t>
            </a:r>
            <a:r>
              <a:rPr lang="de-DE" sz="2400" b="1" dirty="0">
                <a:solidFill>
                  <a:schemeClr val="tx1">
                    <a:lumMod val="65000"/>
                    <a:lumOff val="35000"/>
                  </a:schemeClr>
                </a:solidFill>
                <a:latin typeface="JKRGNR+Arial-BoldMT"/>
              </a:rPr>
              <a:t>einzelne Fragen des Baugenehmigungsverfahrens </a:t>
            </a:r>
            <a:r>
              <a:rPr lang="de-DE" sz="2400" dirty="0">
                <a:solidFill>
                  <a:schemeClr val="tx1">
                    <a:lumMod val="65000"/>
                    <a:lumOff val="35000"/>
                  </a:schemeClr>
                </a:solidFill>
                <a:latin typeface="JKRGNR+Arial-BoldMT"/>
              </a:rPr>
              <a:t>klären zu lassen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Teil einer solchen „Bauvoranfrage“: </a:t>
            </a:r>
            <a:r>
              <a:rPr lang="de-DE" sz="2400" b="1" dirty="0">
                <a:solidFill>
                  <a:schemeClr val="tx1">
                    <a:lumMod val="65000"/>
                    <a:lumOff val="35000"/>
                  </a:schemeClr>
                </a:solidFill>
                <a:latin typeface="JKRGNR+Arial-BoldMT"/>
              </a:rPr>
              <a:t>Bauplanungsrechtliche Zulässigkeit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Prozessökonomisch</a:t>
            </a:r>
            <a:r>
              <a:rPr lang="de-DE" sz="2400" dirty="0">
                <a:solidFill>
                  <a:schemeClr val="tx1">
                    <a:lumMod val="65000"/>
                    <a:lumOff val="35000"/>
                  </a:schemeClr>
                </a:solidFill>
                <a:latin typeface="JKRGNR+Arial-BoldMT"/>
              </a:rPr>
              <a:t>: Bauherr erspart sich wohlmöglich umfangreiches Baugenehmigungsverfahren, wenn nur einzelne Umstände des Bauvorhabens fraglich (bspw. </a:t>
            </a:r>
            <a:r>
              <a:rPr lang="de-DE" sz="2400" dirty="0" err="1">
                <a:solidFill>
                  <a:schemeClr val="tx1">
                    <a:lumMod val="65000"/>
                    <a:lumOff val="35000"/>
                  </a:schemeClr>
                </a:solidFill>
                <a:latin typeface="JKRGNR+Arial-BoldMT"/>
              </a:rPr>
              <a:t>Lärmimissionen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alledem verbunden: </a:t>
            </a:r>
            <a:r>
              <a:rPr lang="de-DE" sz="2400" b="1" u="sng" dirty="0">
                <a:solidFill>
                  <a:schemeClr val="tx1">
                    <a:lumMod val="65000"/>
                    <a:lumOff val="35000"/>
                  </a:schemeClr>
                </a:solidFill>
                <a:latin typeface="JKRGNR+Arial-BoldMT"/>
              </a:rPr>
              <a:t>Bindungswirkung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Achtung: Bauvorbescheid hat </a:t>
            </a:r>
            <a:r>
              <a:rPr lang="de-DE" sz="2400" b="1" dirty="0">
                <a:solidFill>
                  <a:schemeClr val="tx1">
                    <a:lumMod val="65000"/>
                    <a:lumOff val="35000"/>
                  </a:schemeClr>
                </a:solidFill>
                <a:latin typeface="JKRGNR+Arial-BoldMT"/>
              </a:rPr>
              <a:t>nur feststellende </a:t>
            </a:r>
            <a:r>
              <a:rPr lang="de-DE" sz="2400" dirty="0">
                <a:solidFill>
                  <a:schemeClr val="tx1">
                    <a:lumMod val="65000"/>
                    <a:lumOff val="35000"/>
                  </a:schemeClr>
                </a:solidFill>
                <a:latin typeface="JKRGNR+Arial-BoldMT"/>
              </a:rPr>
              <a:t>und keine verfügende </a:t>
            </a:r>
            <a:r>
              <a:rPr lang="de-DE" sz="2400" b="1" dirty="0">
                <a:solidFill>
                  <a:schemeClr val="tx1">
                    <a:lumMod val="65000"/>
                    <a:lumOff val="35000"/>
                  </a:schemeClr>
                </a:solidFill>
                <a:latin typeface="JKRGNR+Arial-BoldMT"/>
              </a:rPr>
              <a:t>Wirkung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Ergebnis jedoch unstrittig: </a:t>
            </a:r>
            <a:r>
              <a:rPr lang="de-DE" sz="2400" b="1" dirty="0">
                <a:solidFill>
                  <a:schemeClr val="tx1">
                    <a:lumMod val="65000"/>
                    <a:lumOff val="35000"/>
                  </a:schemeClr>
                </a:solidFill>
                <a:latin typeface="JKRGNR+Arial-BoldMT"/>
              </a:rPr>
              <a:t>Rechtliche Verbindlichkeit des Bauvorbescheides</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5244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anzunehmen: Verwaltungsakt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Statthafte Klageart: </a:t>
            </a:r>
            <a:r>
              <a:rPr lang="de-DE" sz="2400" b="1" dirty="0">
                <a:solidFill>
                  <a:schemeClr val="tx1">
                    <a:lumMod val="65000"/>
                    <a:lumOff val="35000"/>
                  </a:schemeClr>
                </a:solidFill>
                <a:latin typeface="JKRGNR+Arial-BoldMT"/>
              </a:rPr>
              <a:t>Verpflichtungsklage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975421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 </a:t>
            </a:r>
            <a:r>
              <a:rPr lang="de-DE" sz="2400" dirty="0">
                <a:solidFill>
                  <a:schemeClr val="tx1">
                    <a:lumMod val="65000"/>
                    <a:lumOff val="35000"/>
                  </a:schemeClr>
                </a:solidFill>
                <a:latin typeface="JKRGNR+Arial-BoldMT"/>
              </a:rPr>
              <a:t>soweit sich aus dem Sachvortrag des Klägers zumindest die </a:t>
            </a:r>
            <a:r>
              <a:rPr lang="de-DE" sz="2400" b="1" dirty="0">
                <a:solidFill>
                  <a:schemeClr val="tx1">
                    <a:lumMod val="65000"/>
                    <a:lumOff val="35000"/>
                  </a:schemeClr>
                </a:solidFill>
                <a:latin typeface="JKRGNR+Arial-BoldMT"/>
              </a:rPr>
              <a:t>Möglichkeit</a:t>
            </a:r>
            <a:r>
              <a:rPr lang="de-DE" sz="2400" dirty="0">
                <a:solidFill>
                  <a:schemeClr val="tx1">
                    <a:lumMod val="65000"/>
                    <a:lumOff val="35000"/>
                  </a:schemeClr>
                </a:solidFill>
                <a:latin typeface="JKRGNR+Arial-BoldMT"/>
              </a:rPr>
              <a:t> eines </a:t>
            </a:r>
            <a:r>
              <a:rPr lang="de-DE" sz="2400" b="1" dirty="0">
                <a:solidFill>
                  <a:schemeClr val="tx1">
                    <a:lumMod val="65000"/>
                    <a:lumOff val="35000"/>
                  </a:schemeClr>
                </a:solidFill>
                <a:latin typeface="JKRGNR+Arial-BoldMT"/>
              </a:rPr>
              <a:t>nicht zu rechtfertigenden Eingriffs in subjektive Rechte</a:t>
            </a:r>
            <a:r>
              <a:rPr lang="de-DE" sz="2400" dirty="0">
                <a:solidFill>
                  <a:schemeClr val="tx1">
                    <a:lumMod val="65000"/>
                    <a:lumOff val="35000"/>
                  </a:schemeClr>
                </a:solidFill>
                <a:latin typeface="JKRGNR+Arial-BoldMT"/>
              </a:rPr>
              <a:t> ergibt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Verpflichtungsklage erforderlich: (Möglicher) Anspruch des Klägers auf den begehrten Verwaltungsakt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AGL: </a:t>
            </a:r>
            <a:r>
              <a:rPr lang="de-DE" sz="2400" b="1" dirty="0">
                <a:solidFill>
                  <a:schemeClr val="tx1">
                    <a:lumMod val="65000"/>
                    <a:lumOff val="35000"/>
                  </a:schemeClr>
                </a:solidFill>
                <a:latin typeface="JKRGNR+Arial-BoldMT"/>
              </a:rPr>
              <a:t>§ 75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 75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enthält in seiner </a:t>
            </a:r>
            <a:r>
              <a:rPr lang="de-DE" sz="2400" b="1" dirty="0">
                <a:solidFill>
                  <a:schemeClr val="tx1">
                    <a:lumMod val="65000"/>
                    <a:lumOff val="35000"/>
                  </a:schemeClr>
                </a:solidFill>
                <a:latin typeface="JKRGNR+Arial-BoldMT"/>
              </a:rPr>
              <a:t>Rechtsfolge</a:t>
            </a:r>
            <a:r>
              <a:rPr lang="de-DE" sz="2400" dirty="0">
                <a:solidFill>
                  <a:schemeClr val="tx1">
                    <a:lumMod val="65000"/>
                    <a:lumOff val="35000"/>
                  </a:schemeClr>
                </a:solidFill>
                <a:latin typeface="JKRGNR+Arial-BoldMT"/>
              </a:rPr>
              <a:t> eine </a:t>
            </a:r>
            <a:r>
              <a:rPr lang="de-DE" sz="2400" b="1" dirty="0">
                <a:solidFill>
                  <a:schemeClr val="tx1">
                    <a:lumMod val="65000"/>
                    <a:lumOff val="35000"/>
                  </a:schemeClr>
                </a:solidFill>
                <a:latin typeface="JKRGNR+Arial-BoldMT"/>
              </a:rPr>
              <a:t>Begünstigung für en Ast.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Vorliegen der Voraussetzungen des § 75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zumindest möglich: </a:t>
            </a:r>
            <a:r>
              <a:rPr lang="de-DE" sz="2400" b="1" dirty="0">
                <a:solidFill>
                  <a:schemeClr val="tx1">
                    <a:lumMod val="65000"/>
                    <a:lumOff val="35000"/>
                  </a:schemeClr>
                </a:solidFill>
                <a:latin typeface="JKRGNR+Arial-BoldMT"/>
              </a:rPr>
              <a:t>Klagebefugnis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789210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Erfolgloses Vorverfahren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Erforderlich gemäß </a:t>
            </a:r>
            <a:r>
              <a:rPr lang="de-DE" sz="2400" b="1" dirty="0">
                <a:solidFill>
                  <a:schemeClr val="tx1">
                    <a:lumMod val="65000"/>
                    <a:lumOff val="35000"/>
                  </a:schemeClr>
                </a:solidFill>
                <a:latin typeface="JKRGNR+Arial-BoldMT"/>
              </a:rPr>
              <a:t>§ 68 I 1 VwGO </a:t>
            </a:r>
            <a:r>
              <a:rPr lang="de-DE" sz="2400" dirty="0">
                <a:solidFill>
                  <a:schemeClr val="tx1">
                    <a:lumMod val="65000"/>
                    <a:lumOff val="35000"/>
                  </a:schemeClr>
                </a:solidFill>
                <a:latin typeface="JKRGNR+Arial-BoldMT"/>
              </a:rPr>
              <a:t>vor Erhebung einer Anfechtungs- und Verpflichtungsklage: Durchführung eines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lt. Sachverhalt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eingehalten lt. Sachverhalt: Klagefrist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435843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3002</Words>
  <Application>Microsoft Macintosh PowerPoint</Application>
  <PresentationFormat>Bildschirmpräsentation (4:3)</PresentationFormat>
  <Paragraphs>270</Paragraphs>
  <Slides>39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39</vt:i4>
      </vt:variant>
    </vt:vector>
  </HeadingPairs>
  <TitlesOfParts>
    <vt:vector size="47"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52</cp:revision>
  <dcterms:created xsi:type="dcterms:W3CDTF">2023-10-05T14:07:58Z</dcterms:created>
  <dcterms:modified xsi:type="dcterms:W3CDTF">2026-06-04T11:51:03Z</dcterms:modified>
</cp:coreProperties>
</file>