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41"/>
  </p:notesMasterIdLst>
  <p:sldIdLst>
    <p:sldId id="256" r:id="rId2"/>
    <p:sldId id="535" r:id="rId3"/>
    <p:sldId id="536" r:id="rId4"/>
    <p:sldId id="537" r:id="rId5"/>
    <p:sldId id="538" r:id="rId6"/>
    <p:sldId id="573" r:id="rId7"/>
    <p:sldId id="545" r:id="rId8"/>
    <p:sldId id="408" r:id="rId9"/>
    <p:sldId id="552" r:id="rId10"/>
    <p:sldId id="554" r:id="rId11"/>
    <p:sldId id="566" r:id="rId12"/>
    <p:sldId id="555" r:id="rId13"/>
    <p:sldId id="574" r:id="rId14"/>
    <p:sldId id="572" r:id="rId15"/>
    <p:sldId id="557" r:id="rId16"/>
    <p:sldId id="558" r:id="rId17"/>
    <p:sldId id="559" r:id="rId18"/>
    <p:sldId id="594" r:id="rId19"/>
    <p:sldId id="595" r:id="rId20"/>
    <p:sldId id="562" r:id="rId21"/>
    <p:sldId id="576" r:id="rId22"/>
    <p:sldId id="596" r:id="rId23"/>
    <p:sldId id="597" r:id="rId24"/>
    <p:sldId id="488" r:id="rId25"/>
    <p:sldId id="491" r:id="rId26"/>
    <p:sldId id="465" r:id="rId27"/>
    <p:sldId id="598" r:id="rId28"/>
    <p:sldId id="599" r:id="rId29"/>
    <p:sldId id="600" r:id="rId30"/>
    <p:sldId id="601" r:id="rId31"/>
    <p:sldId id="602" r:id="rId32"/>
    <p:sldId id="603" r:id="rId33"/>
    <p:sldId id="604" r:id="rId34"/>
    <p:sldId id="605" r:id="rId35"/>
    <p:sldId id="606" r:id="rId36"/>
    <p:sldId id="607" r:id="rId37"/>
    <p:sldId id="608" r:id="rId38"/>
    <p:sldId id="609" r:id="rId39"/>
    <p:sldId id="290" r:id="rId40"/>
  </p:sldIdLst>
  <p:sldSz cx="9144000" cy="6858000" type="screen4x3"/>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F5F5F"/>
    <a:srgbClr val="F7751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Keine Formatvorlage, kein Raster">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32195" autoAdjust="0"/>
    <p:restoredTop sz="92969"/>
  </p:normalViewPr>
  <p:slideViewPr>
    <p:cSldViewPr>
      <p:cViewPr varScale="1">
        <p:scale>
          <a:sx n="111" d="100"/>
          <a:sy n="111" d="100"/>
        </p:scale>
        <p:origin x="728" y="19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presProps" Target="pres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0" Type="http://schemas.openxmlformats.org/officeDocument/2006/relationships/slide" Target="slides/slide19.xml"/><Relationship Id="rId41"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de-DE"/>
          </a:p>
        </p:txBody>
      </p:sp>
      <p:sp>
        <p:nvSpPr>
          <p:cNvPr id="3" name="Datumsplatzhalt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9514C6A-EB18-46A0-A612-B77105F60B9D}" type="datetimeFigureOut">
              <a:rPr lang="de-DE" smtClean="0"/>
              <a:t>16.01.26</a:t>
            </a:fld>
            <a:endParaRPr lang="de-DE"/>
          </a:p>
        </p:txBody>
      </p:sp>
      <p:sp>
        <p:nvSpPr>
          <p:cNvPr id="4" name="Folienbildplatzhalt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de-DE"/>
          </a:p>
        </p:txBody>
      </p:sp>
      <p:sp>
        <p:nvSpPr>
          <p:cNvPr id="5" name="Notizenplatzhalt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6" name="Fußzeilenplatzhalt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de-DE"/>
          </a:p>
        </p:txBody>
      </p:sp>
      <p:sp>
        <p:nvSpPr>
          <p:cNvPr id="7" name="Foliennummernplatzhalt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DA97353-07D3-4549-9212-8D4A78C44740}" type="slidenum">
              <a:rPr lang="de-DE" smtClean="0"/>
              <a:t>‹Nr.›</a:t>
            </a:fld>
            <a:endParaRPr lang="de-DE"/>
          </a:p>
        </p:txBody>
      </p:sp>
    </p:spTree>
    <p:extLst>
      <p:ext uri="{BB962C8B-B14F-4D97-AF65-F5344CB8AC3E}">
        <p14:creationId xmlns:p14="http://schemas.microsoft.com/office/powerpoint/2010/main" val="156887164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elfolie">
    <p:spTree>
      <p:nvGrpSpPr>
        <p:cNvPr id="1" name=""/>
        <p:cNvGrpSpPr/>
        <p:nvPr/>
      </p:nvGrpSpPr>
      <p:grpSpPr>
        <a:xfrm>
          <a:off x="0" y="0"/>
          <a:ext cx="0" cy="0"/>
          <a:chOff x="0" y="0"/>
          <a:chExt cx="0" cy="0"/>
        </a:xfrm>
      </p:grpSpPr>
      <p:pic>
        <p:nvPicPr>
          <p:cNvPr id="2" name="Grafik 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1700808"/>
            <a:ext cx="7956376" cy="4068601"/>
          </a:xfrm>
          <a:prstGeom prst="rect">
            <a:avLst/>
          </a:prstGeom>
        </p:spPr>
      </p:pic>
      <p:sp>
        <p:nvSpPr>
          <p:cNvPr id="3" name="Rechteck 2"/>
          <p:cNvSpPr/>
          <p:nvPr userDrawn="1"/>
        </p:nvSpPr>
        <p:spPr>
          <a:xfrm>
            <a:off x="7020272" y="1700808"/>
            <a:ext cx="2123728" cy="4068601"/>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4" name="Rechteck 3"/>
          <p:cNvSpPr/>
          <p:nvPr userDrawn="1"/>
        </p:nvSpPr>
        <p:spPr>
          <a:xfrm>
            <a:off x="4860032" y="2069232"/>
            <a:ext cx="2123728" cy="2511896"/>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382458251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Titelfolie">
    <p:spTree>
      <p:nvGrpSpPr>
        <p:cNvPr id="1" name=""/>
        <p:cNvGrpSpPr/>
        <p:nvPr/>
      </p:nvGrpSpPr>
      <p:grpSpPr>
        <a:xfrm>
          <a:off x="0" y="0"/>
          <a:ext cx="0" cy="0"/>
          <a:chOff x="0" y="0"/>
          <a:chExt cx="0" cy="0"/>
        </a:xfrm>
      </p:grpSpPr>
    </p:spTree>
    <p:extLst>
      <p:ext uri="{BB962C8B-B14F-4D97-AF65-F5344CB8AC3E}">
        <p14:creationId xmlns:p14="http://schemas.microsoft.com/office/powerpoint/2010/main" val="25695716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4" name="Picture 3" descr="C:\Users\Henning\Desktop\Unbenannt-1.jpg"/>
          <p:cNvPicPr>
            <a:picLocks noChangeAspect="1" noChangeArrowheads="1"/>
          </p:cNvPicPr>
          <p:nvPr userDrawn="1"/>
        </p:nvPicPr>
        <p:blipFill>
          <a:blip r:embed="rId4">
            <a:extLst>
              <a:ext uri="{28A0092B-C50C-407E-A947-70E740481C1C}">
                <a14:useLocalDpi xmlns:a14="http://schemas.microsoft.com/office/drawing/2010/main" val="0"/>
              </a:ext>
            </a:extLst>
          </a:blip>
          <a:srcRect/>
          <a:stretch>
            <a:fillRect/>
          </a:stretch>
        </p:blipFill>
        <p:spPr bwMode="auto">
          <a:xfrm>
            <a:off x="6516216" y="116632"/>
            <a:ext cx="2424081" cy="114760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4128987"/>
      </p:ext>
    </p:extLst>
  </p:cSld>
  <p:clrMap bg1="lt1" tx1="dk1" bg2="lt2" tx2="dk2" accent1="accent1" accent2="accent2" accent3="accent3" accent4="accent4" accent5="accent5" accent6="accent6" hlink="hlink" folHlink="folHlink"/>
  <p:sldLayoutIdLst>
    <p:sldLayoutId id="2147483649" r:id="rId1"/>
    <p:sldLayoutId id="2147483650" r:id="rId2"/>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0" indent="0" algn="l" defTabSz="914400" rtl="0" eaLnBrk="1" latinLnBrk="0" hangingPunct="1">
        <a:spcBef>
          <a:spcPts val="0"/>
        </a:spcBef>
        <a:buFont typeface="Arial" pitchFamily="34" charset="0"/>
        <a:buChar char="•"/>
        <a:tabLst>
          <a:tab pos="355600" algn="l"/>
          <a:tab pos="723900" algn="l"/>
          <a:tab pos="1079500" algn="l"/>
          <a:tab pos="1435100" algn="l"/>
          <a:tab pos="1879600" algn="l"/>
          <a:tab pos="2336800" algn="l"/>
          <a:tab pos="2870200" algn="l"/>
          <a:tab pos="3403600" algn="l"/>
          <a:tab pos="3860800" algn="l"/>
          <a:tab pos="4305300" algn="l"/>
          <a:tab pos="4749800" algn="l"/>
        </a:tabLst>
        <a:defRPr sz="2200" kern="1200">
          <a:solidFill>
            <a:schemeClr val="bg1"/>
          </a:solidFill>
          <a:latin typeface="Arial" pitchFamily="34" charset="0"/>
          <a:ea typeface="+mn-ea"/>
          <a:cs typeface="Arial" pitchFamily="34" charset="0"/>
        </a:defRPr>
      </a:lvl1pPr>
      <a:lvl2pPr marL="0" indent="0" algn="l" defTabSz="914400" rtl="0" eaLnBrk="1" latinLnBrk="0" hangingPunct="1">
        <a:spcBef>
          <a:spcPts val="0"/>
        </a:spcBef>
        <a:buFont typeface="Arial" pitchFamily="34" charset="0"/>
        <a:buChar char="–"/>
        <a:tabLst>
          <a:tab pos="355600" algn="l"/>
          <a:tab pos="723900" algn="l"/>
          <a:tab pos="1079500" algn="l"/>
          <a:tab pos="1435100" algn="l"/>
          <a:tab pos="1879600" algn="l"/>
          <a:tab pos="2336800" algn="l"/>
          <a:tab pos="2870200" algn="l"/>
          <a:tab pos="3403600" algn="l"/>
          <a:tab pos="3860800" algn="l"/>
          <a:tab pos="4305300" algn="l"/>
          <a:tab pos="4749800" algn="l"/>
        </a:tabLst>
        <a:defRPr sz="2200" kern="1200">
          <a:solidFill>
            <a:schemeClr val="bg1"/>
          </a:solidFill>
          <a:latin typeface="Arial" pitchFamily="34" charset="0"/>
          <a:ea typeface="+mn-ea"/>
          <a:cs typeface="Arial" pitchFamily="34" charset="0"/>
        </a:defRPr>
      </a:lvl2pPr>
      <a:lvl3pPr marL="0" indent="0" algn="l" defTabSz="914400" rtl="0" eaLnBrk="1" latinLnBrk="0" hangingPunct="1">
        <a:spcBef>
          <a:spcPts val="0"/>
        </a:spcBef>
        <a:buFont typeface="Arial" pitchFamily="34" charset="0"/>
        <a:buChar char="•"/>
        <a:tabLst>
          <a:tab pos="355600" algn="l"/>
          <a:tab pos="723900" algn="l"/>
          <a:tab pos="1079500" algn="l"/>
          <a:tab pos="1435100" algn="l"/>
          <a:tab pos="1879600" algn="l"/>
          <a:tab pos="2336800" algn="l"/>
          <a:tab pos="2870200" algn="l"/>
          <a:tab pos="3403600" algn="l"/>
          <a:tab pos="3860800" algn="l"/>
          <a:tab pos="4305300" algn="l"/>
          <a:tab pos="4749800" algn="l"/>
        </a:tabLst>
        <a:defRPr sz="2200" kern="1200">
          <a:solidFill>
            <a:schemeClr val="bg1"/>
          </a:solidFill>
          <a:latin typeface="Arial" pitchFamily="34" charset="0"/>
          <a:ea typeface="+mn-ea"/>
          <a:cs typeface="Arial" pitchFamily="34" charset="0"/>
        </a:defRPr>
      </a:lvl3pPr>
      <a:lvl4pPr marL="0" indent="0" algn="l" defTabSz="914400" rtl="0" eaLnBrk="1" latinLnBrk="0" hangingPunct="1">
        <a:spcBef>
          <a:spcPts val="0"/>
        </a:spcBef>
        <a:buFont typeface="Arial" pitchFamily="34" charset="0"/>
        <a:buChar char="–"/>
        <a:tabLst>
          <a:tab pos="355600" algn="l"/>
          <a:tab pos="723900" algn="l"/>
          <a:tab pos="1079500" algn="l"/>
          <a:tab pos="1435100" algn="l"/>
          <a:tab pos="1879600" algn="l"/>
          <a:tab pos="2336800" algn="l"/>
          <a:tab pos="2870200" algn="l"/>
          <a:tab pos="3403600" algn="l"/>
          <a:tab pos="3860800" algn="l"/>
          <a:tab pos="4305300" algn="l"/>
          <a:tab pos="4749800" algn="l"/>
        </a:tabLst>
        <a:defRPr sz="2200" kern="1200">
          <a:solidFill>
            <a:schemeClr val="bg1"/>
          </a:solidFill>
          <a:latin typeface="Arial" pitchFamily="34" charset="0"/>
          <a:ea typeface="+mn-ea"/>
          <a:cs typeface="Arial" pitchFamily="34" charset="0"/>
        </a:defRPr>
      </a:lvl4pPr>
      <a:lvl5pPr marL="0" indent="0" algn="l" defTabSz="914400" rtl="0" eaLnBrk="1" latinLnBrk="0" hangingPunct="1">
        <a:spcBef>
          <a:spcPts val="0"/>
        </a:spcBef>
        <a:buFont typeface="Arial" pitchFamily="34" charset="0"/>
        <a:buChar char="»"/>
        <a:tabLst>
          <a:tab pos="355600" algn="l"/>
          <a:tab pos="723900" algn="l"/>
          <a:tab pos="1079500" algn="l"/>
          <a:tab pos="1435100" algn="l"/>
          <a:tab pos="1879600" algn="l"/>
          <a:tab pos="2336800" algn="l"/>
          <a:tab pos="2870200" algn="l"/>
          <a:tab pos="3403600" algn="l"/>
          <a:tab pos="3860800" algn="l"/>
          <a:tab pos="4305300" algn="l"/>
          <a:tab pos="4749800" algn="l"/>
        </a:tabLst>
        <a:defRPr sz="2200" kern="1200">
          <a:solidFill>
            <a:schemeClr val="bg1"/>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p:cNvSpPr txBox="1"/>
          <p:nvPr/>
        </p:nvSpPr>
        <p:spPr>
          <a:xfrm>
            <a:off x="4211960" y="3212976"/>
            <a:ext cx="4824536" cy="2062103"/>
          </a:xfrm>
          <a:prstGeom prst="rect">
            <a:avLst/>
          </a:prstGeom>
          <a:noFill/>
        </p:spPr>
        <p:txBody>
          <a:bodyPr wrap="square" rtlCol="0">
            <a:spAutoFit/>
          </a:bodyPr>
          <a:lstStyle/>
          <a:p>
            <a:r>
              <a:rPr lang="de-DE" sz="3200" dirty="0">
                <a:solidFill>
                  <a:schemeClr val="bg1"/>
                </a:solidFill>
                <a:latin typeface="Frutiger LT 57 Cn" pitchFamily="34" charset="0"/>
              </a:rPr>
              <a:t>Klausurbesprechung </a:t>
            </a:r>
            <a:r>
              <a:rPr lang="de-DE" sz="3200">
                <a:solidFill>
                  <a:schemeClr val="bg1"/>
                </a:solidFill>
                <a:latin typeface="Frutiger LT 57 Cn" pitchFamily="34" charset="0"/>
              </a:rPr>
              <a:t>ÖR 15.1.2026</a:t>
            </a:r>
          </a:p>
          <a:p>
            <a:endParaRPr lang="de-DE" sz="3200" dirty="0">
              <a:solidFill>
                <a:schemeClr val="bg1"/>
              </a:solidFill>
              <a:latin typeface="Frutiger LT 57 Cn" pitchFamily="34" charset="0"/>
            </a:endParaRPr>
          </a:p>
          <a:p>
            <a:endParaRPr lang="de-DE" sz="3200" dirty="0">
              <a:solidFill>
                <a:schemeClr val="bg1"/>
              </a:solidFill>
              <a:latin typeface="Frutiger LT 57 Cn" pitchFamily="34" charset="0"/>
            </a:endParaRPr>
          </a:p>
        </p:txBody>
      </p:sp>
    </p:spTree>
    <p:extLst>
      <p:ext uri="{BB962C8B-B14F-4D97-AF65-F5344CB8AC3E}">
        <p14:creationId xmlns:p14="http://schemas.microsoft.com/office/powerpoint/2010/main" val="569267127"/>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39994"/>
            <a:ext cx="8928992" cy="547072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II. Verfassungskonformität des § 21a Abs. 2 S. 1 StVO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Prüfungs- und Verwerfungskompetenz des VG?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Für </a:t>
            </a:r>
            <a:r>
              <a:rPr lang="de-DE" sz="2400" b="1" dirty="0">
                <a:solidFill>
                  <a:schemeClr val="tx1">
                    <a:lumMod val="65000"/>
                    <a:lumOff val="35000"/>
                  </a:schemeClr>
                </a:solidFill>
                <a:latin typeface="JKRGNR+Arial-BoldMT"/>
              </a:rPr>
              <a:t>Parlamentsgesetze</a:t>
            </a:r>
            <a:r>
              <a:rPr lang="de-DE" sz="2400" dirty="0">
                <a:solidFill>
                  <a:schemeClr val="tx1">
                    <a:lumMod val="65000"/>
                    <a:lumOff val="35000"/>
                  </a:schemeClr>
                </a:solidFill>
                <a:latin typeface="JKRGNR+Arial-BoldMT"/>
              </a:rPr>
              <a:t> nur Prüfungskompetenz; beachte Art. 100 I 1 GG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Bei „</a:t>
            </a:r>
            <a:r>
              <a:rPr lang="de-DE" sz="2400" b="1" dirty="0">
                <a:solidFill>
                  <a:schemeClr val="tx1">
                    <a:lumMod val="65000"/>
                    <a:lumOff val="35000"/>
                  </a:schemeClr>
                </a:solidFill>
                <a:latin typeface="JKRGNR+Arial-BoldMT"/>
              </a:rPr>
              <a:t>untergesetzlichen Normen</a:t>
            </a:r>
            <a:r>
              <a:rPr lang="de-DE" sz="2400" dirty="0">
                <a:solidFill>
                  <a:schemeClr val="tx1">
                    <a:lumMod val="65000"/>
                    <a:lumOff val="35000"/>
                  </a:schemeClr>
                </a:solidFill>
                <a:latin typeface="JKRGNR+Arial-BoldMT"/>
              </a:rPr>
              <a:t>“ (RVO/ Satzungen): Fachgerichte haben Prüfungs- und Verwerfungskompetenz!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Somit zu prüfen: </a:t>
            </a:r>
            <a:r>
              <a:rPr lang="de-DE" sz="2400" b="1" dirty="0">
                <a:solidFill>
                  <a:schemeClr val="tx1">
                    <a:lumMod val="65000"/>
                    <a:lumOff val="35000"/>
                  </a:schemeClr>
                </a:solidFill>
                <a:latin typeface="JKRGNR+Arial-BoldMT"/>
              </a:rPr>
              <a:t>Verfassungskonformität der Vorschrift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Voraussetzung wegen </a:t>
            </a:r>
            <a:r>
              <a:rPr lang="de-DE" sz="2400" b="1" dirty="0">
                <a:solidFill>
                  <a:schemeClr val="tx1">
                    <a:lumMod val="65000"/>
                    <a:lumOff val="35000"/>
                  </a:schemeClr>
                </a:solidFill>
                <a:latin typeface="JKRGNR+Arial-BoldMT"/>
              </a:rPr>
              <a:t>Art. 80 I 1 GG: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Vorliegen einer verfassungskonformen </a:t>
            </a:r>
            <a:r>
              <a:rPr lang="de-DE" sz="2400" b="1" dirty="0">
                <a:solidFill>
                  <a:schemeClr val="tx1">
                    <a:lumMod val="65000"/>
                    <a:lumOff val="35000"/>
                  </a:schemeClr>
                </a:solidFill>
                <a:latin typeface="JKRGNR+Arial-BoldMT"/>
              </a:rPr>
              <a:t>Verordnungsermächtigung</a:t>
            </a:r>
            <a:r>
              <a:rPr lang="de-DE" sz="2400" dirty="0">
                <a:solidFill>
                  <a:schemeClr val="tx1">
                    <a:lumMod val="65000"/>
                    <a:lumOff val="35000"/>
                  </a:schemeClr>
                </a:solidFill>
                <a:latin typeface="JKRGNR+Arial-BoldMT"/>
              </a:rPr>
              <a:t>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Vorliegen der VS der VO-Ermächtigung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Kein inhaltlicher Verstoß gegen </a:t>
            </a:r>
            <a:r>
              <a:rPr lang="de-DE" sz="2400" b="1" dirty="0" err="1">
                <a:solidFill>
                  <a:schemeClr val="tx1">
                    <a:lumMod val="65000"/>
                    <a:lumOff val="35000"/>
                  </a:schemeClr>
                </a:solidFill>
                <a:latin typeface="JKRGNR+Arial-BoldMT"/>
              </a:rPr>
              <a:t>VerfassungsR</a:t>
            </a:r>
            <a:r>
              <a:rPr lang="de-DE" sz="2400" b="1" dirty="0">
                <a:solidFill>
                  <a:schemeClr val="tx1">
                    <a:lumMod val="65000"/>
                    <a:lumOff val="35000"/>
                  </a:schemeClr>
                </a:solidFill>
                <a:latin typeface="JKRGNR+Arial-BoldMT"/>
              </a:rPr>
              <a:t> </a:t>
            </a:r>
          </a:p>
        </p:txBody>
      </p:sp>
      <p:sp>
        <p:nvSpPr>
          <p:cNvPr id="3" name="Textfeld 2"/>
          <p:cNvSpPr txBox="1"/>
          <p:nvPr/>
        </p:nvSpPr>
        <p:spPr>
          <a:xfrm>
            <a:off x="251520" y="304200"/>
            <a:ext cx="4320480" cy="492443"/>
          </a:xfrm>
          <a:prstGeom prst="rect">
            <a:avLst/>
          </a:prstGeom>
          <a:noFill/>
        </p:spPr>
        <p:txBody>
          <a:bodyPr wrap="square" rtlCol="0">
            <a:spAutoFit/>
          </a:bodyPr>
          <a:lstStyle/>
          <a:p>
            <a:r>
              <a:rPr lang="de-DE" sz="2600" dirty="0">
                <a:solidFill>
                  <a:schemeClr val="bg1"/>
                </a:solidFill>
                <a:latin typeface="Frutiger LT 57 Cn" pitchFamily="34" charset="0"/>
              </a:rPr>
              <a:t>Klausurbesprechung</a:t>
            </a:r>
            <a:endParaRPr lang="de-DE" sz="2600" dirty="0">
              <a:solidFill>
                <a:schemeClr val="bg1"/>
              </a:solidFill>
              <a:latin typeface="Frutiger Linotype" pitchFamily="34" charset="0"/>
            </a:endParaRPr>
          </a:p>
        </p:txBody>
      </p:sp>
    </p:spTree>
    <p:extLst>
      <p:ext uri="{BB962C8B-B14F-4D97-AF65-F5344CB8AC3E}">
        <p14:creationId xmlns:p14="http://schemas.microsoft.com/office/powerpoint/2010/main" val="1641347985"/>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7" end="7"/>
                                            </p:txEl>
                                          </p:spTgt>
                                        </p:tgtEl>
                                        <p:attrNameLst>
                                          <p:attrName>style.visibility</p:attrName>
                                        </p:attrNameLst>
                                      </p:cBhvr>
                                      <p:to>
                                        <p:strVal val="visible"/>
                                      </p:to>
                                    </p:set>
                                    <p:anim calcmode="lin" valueType="num">
                                      <p:cBhvr additive="base">
                                        <p:cTn id="43"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2">
                                            <p:txEl>
                                              <p:pRg st="8" end="8"/>
                                            </p:txEl>
                                          </p:spTgt>
                                        </p:tgtEl>
                                        <p:attrNameLst>
                                          <p:attrName>style.visibility</p:attrName>
                                        </p:attrNameLst>
                                      </p:cBhvr>
                                      <p:to>
                                        <p:strVal val="visible"/>
                                      </p:to>
                                    </p:set>
                                    <p:anim calcmode="lin" valueType="num">
                                      <p:cBhvr additive="base">
                                        <p:cTn id="49"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nodeType="clickEffect">
                                  <p:stCondLst>
                                    <p:cond delay="0"/>
                                  </p:stCondLst>
                                  <p:childTnLst>
                                    <p:set>
                                      <p:cBhvr>
                                        <p:cTn id="54" dur="1" fill="hold">
                                          <p:stCondLst>
                                            <p:cond delay="0"/>
                                          </p:stCondLst>
                                        </p:cTn>
                                        <p:tgtEl>
                                          <p:spTgt spid="2">
                                            <p:txEl>
                                              <p:pRg st="9" end="9"/>
                                            </p:txEl>
                                          </p:spTgt>
                                        </p:tgtEl>
                                        <p:attrNameLst>
                                          <p:attrName>style.visibility</p:attrName>
                                        </p:attrNameLst>
                                      </p:cBhvr>
                                      <p:to>
                                        <p:strVal val="visible"/>
                                      </p:to>
                                    </p:set>
                                    <p:anim calcmode="lin" valueType="num">
                                      <p:cBhvr additive="base">
                                        <p:cTn id="55" dur="500" fill="hold"/>
                                        <p:tgtEl>
                                          <p:spTgt spid="2">
                                            <p:txEl>
                                              <p:pRg st="9" end="9"/>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2">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40768"/>
            <a:ext cx="8928992" cy="3801041"/>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a) Verordnungsermächtigung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hier: § 6 Abs. 1 Nr. 3, Abs. 1c StVG zum Erlass von Regelungen zum Verhalten im Straßenverkehr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Anforderungen des Art. 80 I 1 GG erfüllt?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nach </a:t>
            </a:r>
            <a:r>
              <a:rPr lang="de-DE" sz="2400" b="1" dirty="0">
                <a:solidFill>
                  <a:schemeClr val="tx1">
                    <a:lumMod val="65000"/>
                    <a:lumOff val="35000"/>
                  </a:schemeClr>
                </a:solidFill>
                <a:latin typeface="JKRGNR+Arial-BoldMT"/>
              </a:rPr>
              <a:t>Art. 80 Abs. 1 S. 2 GG muss die VO-Ermächtigung Inhalt, Zweck und Ausmaß der erteilten Ermächtigung bestimmen</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Hier (+)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Taugliche VO-Ermächtigung (+) </a:t>
            </a:r>
          </a:p>
          <a:p>
            <a:pPr lvl="1">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4320480" cy="492443"/>
          </a:xfrm>
          <a:prstGeom prst="rect">
            <a:avLst/>
          </a:prstGeom>
          <a:noFill/>
        </p:spPr>
        <p:txBody>
          <a:bodyPr wrap="square" rtlCol="0">
            <a:spAutoFit/>
          </a:bodyPr>
          <a:lstStyle/>
          <a:p>
            <a:r>
              <a:rPr lang="de-DE" sz="2600" dirty="0">
                <a:solidFill>
                  <a:schemeClr val="bg1"/>
                </a:solidFill>
                <a:latin typeface="Frutiger LT 57 Cn" pitchFamily="34" charset="0"/>
              </a:rPr>
              <a:t>Klausurbesprechung</a:t>
            </a:r>
            <a:endParaRPr lang="de-DE" sz="2600" dirty="0">
              <a:solidFill>
                <a:schemeClr val="bg1"/>
              </a:solidFill>
              <a:latin typeface="Frutiger Linotype" pitchFamily="34" charset="0"/>
            </a:endParaRPr>
          </a:p>
        </p:txBody>
      </p:sp>
    </p:spTree>
    <p:extLst>
      <p:ext uri="{BB962C8B-B14F-4D97-AF65-F5344CB8AC3E}">
        <p14:creationId xmlns:p14="http://schemas.microsoft.com/office/powerpoint/2010/main" val="3089737402"/>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 calcmode="lin" valueType="num">
                                      <p:cBhvr additive="base">
                                        <p:cTn id="3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40768"/>
            <a:ext cx="8928992" cy="5968301"/>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b) Inhaltliche Verfassungskonformität des § 21a Abs. 2 S. 1 StVO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Fraglich und ausdrücklich gerügt: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Verstoß gegen Demokratieprinzip, Art. 20 II 1 GG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Verletzung der Religionsfreiheit, Art. 4 I GG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Subsidiär: Verletzung der allgemeinen Handlungsfreiheit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err="1">
                <a:solidFill>
                  <a:schemeClr val="tx1">
                    <a:lumMod val="65000"/>
                    <a:lumOff val="35000"/>
                  </a:schemeClr>
                </a:solidFill>
                <a:latin typeface="JKRGNR+Arial-BoldMT"/>
              </a:rPr>
              <a:t>aa</a:t>
            </a:r>
            <a:r>
              <a:rPr lang="de-DE" sz="2400" b="1" dirty="0">
                <a:solidFill>
                  <a:schemeClr val="tx1">
                    <a:lumMod val="65000"/>
                    <a:lumOff val="35000"/>
                  </a:schemeClr>
                </a:solidFill>
                <a:latin typeface="JKRGNR+Arial-BoldMT"/>
              </a:rPr>
              <a:t>) Verletzung des Demokratieprinzips, Art. 20 II GG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Hätte der Gesetzgeber Helmpflicht selber regeln müssen?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Stichwort: </a:t>
            </a:r>
            <a:r>
              <a:rPr lang="de-DE" sz="2400" b="1" dirty="0">
                <a:solidFill>
                  <a:schemeClr val="tx1">
                    <a:lumMod val="65000"/>
                    <a:lumOff val="35000"/>
                  </a:schemeClr>
                </a:solidFill>
                <a:latin typeface="JKRGNR+Arial-BoldMT"/>
              </a:rPr>
              <a:t>Wesentlichkeitsgedanke</a:t>
            </a:r>
            <a:r>
              <a:rPr lang="de-DE" sz="2400" dirty="0">
                <a:solidFill>
                  <a:schemeClr val="tx1">
                    <a:lumMod val="65000"/>
                    <a:lumOff val="35000"/>
                  </a:schemeClr>
                </a:solidFill>
                <a:latin typeface="JKRGNR+Arial-BoldMT"/>
              </a:rPr>
              <a:t>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BVerfG: Alle wesentlichen Entscheidungen sind durch den demokratisch legitimierten Gesetzgeber zu treffen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„Wesentlich“ </a:t>
            </a:r>
            <a:r>
              <a:rPr lang="de-DE" sz="2400" dirty="0" err="1">
                <a:solidFill>
                  <a:schemeClr val="tx1">
                    <a:lumMod val="65000"/>
                    <a:lumOff val="35000"/>
                  </a:schemeClr>
                </a:solidFill>
                <a:latin typeface="JKRGNR+Arial-BoldMT"/>
              </a:rPr>
              <a:t>grds</a:t>
            </a:r>
            <a:r>
              <a:rPr lang="de-DE" sz="2400" dirty="0">
                <a:solidFill>
                  <a:schemeClr val="tx1">
                    <a:lumMod val="65000"/>
                    <a:lumOff val="35000"/>
                  </a:schemeClr>
                </a:solidFill>
                <a:latin typeface="JKRGNR+Arial-BoldMT"/>
              </a:rPr>
              <a:t>. alles für die </a:t>
            </a:r>
            <a:r>
              <a:rPr lang="de-DE" sz="2400" b="1" dirty="0">
                <a:solidFill>
                  <a:schemeClr val="tx1">
                    <a:lumMod val="65000"/>
                    <a:lumOff val="35000"/>
                  </a:schemeClr>
                </a:solidFill>
                <a:latin typeface="JKRGNR+Arial-BoldMT"/>
              </a:rPr>
              <a:t>Grundrechte</a:t>
            </a:r>
            <a:r>
              <a:rPr lang="de-DE" sz="2400" dirty="0">
                <a:solidFill>
                  <a:schemeClr val="tx1">
                    <a:lumMod val="65000"/>
                    <a:lumOff val="35000"/>
                  </a:schemeClr>
                </a:solidFill>
                <a:latin typeface="JKRGNR+Arial-BoldMT"/>
              </a:rPr>
              <a:t> der Bürger Bedeutung hat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4320480" cy="492443"/>
          </a:xfrm>
          <a:prstGeom prst="rect">
            <a:avLst/>
          </a:prstGeom>
          <a:noFill/>
        </p:spPr>
        <p:txBody>
          <a:bodyPr wrap="square" rtlCol="0">
            <a:spAutoFit/>
          </a:bodyPr>
          <a:lstStyle/>
          <a:p>
            <a:r>
              <a:rPr lang="de-DE" sz="2600" dirty="0">
                <a:solidFill>
                  <a:schemeClr val="bg1"/>
                </a:solidFill>
                <a:latin typeface="Frutiger LT 57 Cn" pitchFamily="34" charset="0"/>
              </a:rPr>
              <a:t>Klausurbesprechung</a:t>
            </a:r>
            <a:endParaRPr lang="de-DE" sz="2600" dirty="0">
              <a:solidFill>
                <a:schemeClr val="bg1"/>
              </a:solidFill>
              <a:latin typeface="Frutiger Linotype" pitchFamily="34" charset="0"/>
            </a:endParaRPr>
          </a:p>
        </p:txBody>
      </p:sp>
    </p:spTree>
    <p:extLst>
      <p:ext uri="{BB962C8B-B14F-4D97-AF65-F5344CB8AC3E}">
        <p14:creationId xmlns:p14="http://schemas.microsoft.com/office/powerpoint/2010/main" val="89617833"/>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additive="base">
                                        <p:cTn id="7"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6" end="6"/>
                                            </p:txEl>
                                          </p:spTgt>
                                        </p:tgtEl>
                                        <p:attrNameLst>
                                          <p:attrName>style.visibility</p:attrName>
                                        </p:attrNameLst>
                                      </p:cBhvr>
                                      <p:to>
                                        <p:strVal val="visible"/>
                                      </p:to>
                                    </p:set>
                                    <p:anim calcmode="lin" valueType="num">
                                      <p:cBhvr additive="base">
                                        <p:cTn id="31"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7" end="7"/>
                                            </p:txEl>
                                          </p:spTgt>
                                        </p:tgtEl>
                                        <p:attrNameLst>
                                          <p:attrName>style.visibility</p:attrName>
                                        </p:attrNameLst>
                                      </p:cBhvr>
                                      <p:to>
                                        <p:strVal val="visible"/>
                                      </p:to>
                                    </p:set>
                                    <p:anim calcmode="lin" valueType="num">
                                      <p:cBhvr additive="base">
                                        <p:cTn id="37"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8" end="8"/>
                                            </p:txEl>
                                          </p:spTgt>
                                        </p:tgtEl>
                                        <p:attrNameLst>
                                          <p:attrName>style.visibility</p:attrName>
                                        </p:attrNameLst>
                                      </p:cBhvr>
                                      <p:to>
                                        <p:strVal val="visible"/>
                                      </p:to>
                                    </p:set>
                                    <p:anim calcmode="lin" valueType="num">
                                      <p:cBhvr additive="base">
                                        <p:cTn id="43"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2">
                                            <p:txEl>
                                              <p:pRg st="9" end="9"/>
                                            </p:txEl>
                                          </p:spTgt>
                                        </p:tgtEl>
                                        <p:attrNameLst>
                                          <p:attrName>style.visibility</p:attrName>
                                        </p:attrNameLst>
                                      </p:cBhvr>
                                      <p:to>
                                        <p:strVal val="visible"/>
                                      </p:to>
                                    </p:set>
                                    <p:anim calcmode="lin" valueType="num">
                                      <p:cBhvr additive="base">
                                        <p:cTn id="49" dur="500" fill="hold"/>
                                        <p:tgtEl>
                                          <p:spTgt spid="2">
                                            <p:txEl>
                                              <p:pRg st="9" end="9"/>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nodeType="clickEffect">
                                  <p:stCondLst>
                                    <p:cond delay="0"/>
                                  </p:stCondLst>
                                  <p:childTnLst>
                                    <p:set>
                                      <p:cBhvr>
                                        <p:cTn id="54" dur="1" fill="hold">
                                          <p:stCondLst>
                                            <p:cond delay="0"/>
                                          </p:stCondLst>
                                        </p:cTn>
                                        <p:tgtEl>
                                          <p:spTgt spid="2">
                                            <p:txEl>
                                              <p:pRg st="10" end="10"/>
                                            </p:txEl>
                                          </p:spTgt>
                                        </p:tgtEl>
                                        <p:attrNameLst>
                                          <p:attrName>style.visibility</p:attrName>
                                        </p:attrNameLst>
                                      </p:cBhvr>
                                      <p:to>
                                        <p:strVal val="visible"/>
                                      </p:to>
                                    </p:set>
                                    <p:anim calcmode="lin" valueType="num">
                                      <p:cBhvr additive="base">
                                        <p:cTn id="55" dur="500" fill="hold"/>
                                        <p:tgtEl>
                                          <p:spTgt spid="2">
                                            <p:txEl>
                                              <p:pRg st="10" end="10"/>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2">
                                            <p:txEl>
                                              <p:pRg st="10" end="1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40768"/>
            <a:ext cx="8928992" cy="4844916"/>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BVerfG: </a:t>
            </a:r>
            <a:r>
              <a:rPr lang="de-DE" sz="2400" i="1" dirty="0">
                <a:solidFill>
                  <a:schemeClr val="tx1">
                    <a:lumMod val="65000"/>
                    <a:lumOff val="35000"/>
                  </a:schemeClr>
                </a:solidFill>
                <a:latin typeface="JKRGNR+Arial-BoldMT"/>
              </a:rPr>
              <a:t>Wann es einer Regelung durch den parlamentarischen Gesetzgeber bedarf, lässt sich nur im Hinblick auf den jeweiligen </a:t>
            </a:r>
            <a:r>
              <a:rPr lang="de-DE" sz="2400" b="1" i="1" dirty="0">
                <a:solidFill>
                  <a:schemeClr val="tx1">
                    <a:lumMod val="65000"/>
                    <a:lumOff val="35000"/>
                  </a:schemeClr>
                </a:solidFill>
                <a:latin typeface="JKRGNR+Arial-BoldMT"/>
              </a:rPr>
              <a:t>Sachbereich</a:t>
            </a:r>
            <a:r>
              <a:rPr lang="de-DE" sz="2400" i="1" dirty="0">
                <a:solidFill>
                  <a:schemeClr val="tx1">
                    <a:lumMod val="65000"/>
                    <a:lumOff val="35000"/>
                  </a:schemeClr>
                </a:solidFill>
                <a:latin typeface="JKRGNR+Arial-BoldMT"/>
              </a:rPr>
              <a:t> und die Eigenart des betroffenen </a:t>
            </a:r>
            <a:r>
              <a:rPr lang="de-DE" sz="2400" b="1" i="1" dirty="0">
                <a:solidFill>
                  <a:schemeClr val="tx1">
                    <a:lumMod val="65000"/>
                    <a:lumOff val="35000"/>
                  </a:schemeClr>
                </a:solidFill>
                <a:latin typeface="JKRGNR+Arial-BoldMT"/>
              </a:rPr>
              <a:t>Regelungsgegenstandes</a:t>
            </a:r>
            <a:r>
              <a:rPr lang="de-DE" sz="2400" i="1" dirty="0">
                <a:solidFill>
                  <a:schemeClr val="tx1">
                    <a:lumMod val="65000"/>
                    <a:lumOff val="35000"/>
                  </a:schemeClr>
                </a:solidFill>
                <a:latin typeface="JKRGNR+Arial-BoldMT"/>
              </a:rPr>
              <a:t> beurteilen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Grundgesetz kennt keinen sog. Gewaltmonismus!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Aufgaben sind von der Gewalt wahrzunehmen, die funktionell und organisatorisch am besten ausgestattet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i="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aber: </a:t>
            </a:r>
            <a:r>
              <a:rPr lang="de-DE" sz="2400" i="1" dirty="0">
                <a:solidFill>
                  <a:schemeClr val="tx1">
                    <a:lumMod val="65000"/>
                    <a:lumOff val="35000"/>
                  </a:schemeClr>
                </a:solidFill>
                <a:latin typeface="JKRGNR+Arial-BoldMT"/>
              </a:rPr>
              <a:t>„je </a:t>
            </a:r>
            <a:r>
              <a:rPr lang="de-DE" sz="2400" b="1" i="1" dirty="0">
                <a:solidFill>
                  <a:schemeClr val="tx1">
                    <a:lumMod val="65000"/>
                    <a:lumOff val="35000"/>
                  </a:schemeClr>
                </a:solidFill>
                <a:latin typeface="JKRGNR+Arial-BoldMT"/>
              </a:rPr>
              <a:t>grundrechtssensibler</a:t>
            </a:r>
            <a:r>
              <a:rPr lang="de-DE" sz="2400" i="1" dirty="0">
                <a:solidFill>
                  <a:schemeClr val="tx1">
                    <a:lumMod val="65000"/>
                    <a:lumOff val="35000"/>
                  </a:schemeClr>
                </a:solidFill>
                <a:latin typeface="JKRGNR+Arial-BoldMT"/>
              </a:rPr>
              <a:t> der Regelungsbereich desto naheliegender, dass </a:t>
            </a:r>
            <a:r>
              <a:rPr lang="de-DE" sz="2400" b="1" i="1" dirty="0">
                <a:solidFill>
                  <a:schemeClr val="tx1">
                    <a:lumMod val="65000"/>
                    <a:lumOff val="35000"/>
                  </a:schemeClr>
                </a:solidFill>
                <a:latin typeface="JKRGNR+Arial-BoldMT"/>
              </a:rPr>
              <a:t>Gesetzgeber selber tätig</a:t>
            </a:r>
            <a:r>
              <a:rPr lang="de-DE" sz="2400" i="1" dirty="0">
                <a:solidFill>
                  <a:schemeClr val="tx1">
                    <a:lumMod val="65000"/>
                    <a:lumOff val="35000"/>
                  </a:schemeClr>
                </a:solidFill>
                <a:latin typeface="JKRGNR+Arial-BoldMT"/>
              </a:rPr>
              <a:t> werden muss“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Insofern fraglich: </a:t>
            </a:r>
            <a:r>
              <a:rPr lang="de-DE" sz="2400" b="1" dirty="0">
                <a:solidFill>
                  <a:schemeClr val="tx1">
                    <a:lumMod val="65000"/>
                    <a:lumOff val="35000"/>
                  </a:schemeClr>
                </a:solidFill>
                <a:latin typeface="JKRGNR+Arial-BoldMT"/>
              </a:rPr>
              <a:t>Ob und inwieweit Helmpflicht in Religionsfreiheit aus Art. 4 I GG eingreift</a:t>
            </a:r>
          </a:p>
        </p:txBody>
      </p:sp>
      <p:sp>
        <p:nvSpPr>
          <p:cNvPr id="3" name="Textfeld 2"/>
          <p:cNvSpPr txBox="1"/>
          <p:nvPr/>
        </p:nvSpPr>
        <p:spPr>
          <a:xfrm>
            <a:off x="251520" y="304200"/>
            <a:ext cx="4320480" cy="492443"/>
          </a:xfrm>
          <a:prstGeom prst="rect">
            <a:avLst/>
          </a:prstGeom>
          <a:noFill/>
        </p:spPr>
        <p:txBody>
          <a:bodyPr wrap="square" rtlCol="0">
            <a:spAutoFit/>
          </a:bodyPr>
          <a:lstStyle/>
          <a:p>
            <a:r>
              <a:rPr lang="de-DE" sz="2600" dirty="0">
                <a:solidFill>
                  <a:schemeClr val="bg1"/>
                </a:solidFill>
                <a:latin typeface="Frutiger LT 57 Cn" pitchFamily="34" charset="0"/>
              </a:rPr>
              <a:t>Klausurbesprechung</a:t>
            </a:r>
            <a:endParaRPr lang="de-DE" sz="2600" dirty="0">
              <a:solidFill>
                <a:schemeClr val="bg1"/>
              </a:solidFill>
              <a:latin typeface="Frutiger Linotype" pitchFamily="34" charset="0"/>
            </a:endParaRPr>
          </a:p>
        </p:txBody>
      </p:sp>
    </p:spTree>
    <p:extLst>
      <p:ext uri="{BB962C8B-B14F-4D97-AF65-F5344CB8AC3E}">
        <p14:creationId xmlns:p14="http://schemas.microsoft.com/office/powerpoint/2010/main" val="3006559910"/>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additive="base">
                                        <p:cTn id="7"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4" end="4"/>
                                            </p:txEl>
                                          </p:spTgt>
                                        </p:tgtEl>
                                        <p:attrNameLst>
                                          <p:attrName>style.visibility</p:attrName>
                                        </p:attrNameLst>
                                      </p:cBhvr>
                                      <p:to>
                                        <p:strVal val="visible"/>
                                      </p:to>
                                    </p:set>
                                    <p:anim calcmode="lin" valueType="num">
                                      <p:cBhvr additive="base">
                                        <p:cTn id="19"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5" end="5"/>
                                            </p:txEl>
                                          </p:spTgt>
                                        </p:tgtEl>
                                        <p:attrNameLst>
                                          <p:attrName>style.visibility</p:attrName>
                                        </p:attrNameLst>
                                      </p:cBhvr>
                                      <p:to>
                                        <p:strVal val="visible"/>
                                      </p:to>
                                    </p:set>
                                    <p:anim calcmode="lin" valueType="num">
                                      <p:cBhvr additive="base">
                                        <p:cTn id="25"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0" y="1214254"/>
            <a:ext cx="8928992" cy="3801041"/>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(a) Eingriff in Religionsfreiheit, Art. 4 I GG?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Klassischer Eingriff (-); keine „Finalität“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„Moderner“ Eingriff durch mittelbar-faktische Verkürzung grundrechtlicher Freiheiten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(b) Erforderlichkeit eines Parlamentsgesetzes?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beachte: hier nur </a:t>
            </a:r>
            <a:r>
              <a:rPr lang="de-DE" sz="2400" b="1" dirty="0">
                <a:solidFill>
                  <a:schemeClr val="tx1">
                    <a:lumMod val="65000"/>
                    <a:lumOff val="35000"/>
                  </a:schemeClr>
                </a:solidFill>
                <a:latin typeface="JKRGNR+Arial-BoldMT"/>
              </a:rPr>
              <a:t>geringfügige Beeinträchtigung der Religionsfreiheit </a:t>
            </a:r>
            <a:r>
              <a:rPr lang="de-DE" sz="2400" dirty="0">
                <a:solidFill>
                  <a:schemeClr val="tx1">
                    <a:lumMod val="65000"/>
                    <a:lumOff val="35000"/>
                  </a:schemeClr>
                </a:solidFill>
                <a:latin typeface="JKRGNR+Arial-BoldMT"/>
              </a:rPr>
              <a:t>durch die Helmpflicht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VG Freiburg: Erforderlichkeit eines Parlamentsgesetzes (-) </a:t>
            </a:r>
          </a:p>
        </p:txBody>
      </p:sp>
      <p:sp>
        <p:nvSpPr>
          <p:cNvPr id="3" name="Textfeld 2"/>
          <p:cNvSpPr txBox="1"/>
          <p:nvPr/>
        </p:nvSpPr>
        <p:spPr>
          <a:xfrm>
            <a:off x="251520" y="304200"/>
            <a:ext cx="4320480" cy="492443"/>
          </a:xfrm>
          <a:prstGeom prst="rect">
            <a:avLst/>
          </a:prstGeom>
          <a:noFill/>
        </p:spPr>
        <p:txBody>
          <a:bodyPr wrap="square" rtlCol="0">
            <a:spAutoFit/>
          </a:bodyPr>
          <a:lstStyle/>
          <a:p>
            <a:r>
              <a:rPr lang="de-DE" sz="2600" dirty="0">
                <a:solidFill>
                  <a:schemeClr val="bg1"/>
                </a:solidFill>
                <a:latin typeface="Frutiger LT 57 Cn" pitchFamily="34" charset="0"/>
              </a:rPr>
              <a:t>Klausurbesprechung</a:t>
            </a:r>
            <a:endParaRPr lang="de-DE" sz="2600" dirty="0">
              <a:solidFill>
                <a:schemeClr val="bg1"/>
              </a:solidFill>
              <a:latin typeface="Frutiger Linotype" pitchFamily="34" charset="0"/>
            </a:endParaRPr>
          </a:p>
        </p:txBody>
      </p:sp>
    </p:spTree>
    <p:extLst>
      <p:ext uri="{BB962C8B-B14F-4D97-AF65-F5344CB8AC3E}">
        <p14:creationId xmlns:p14="http://schemas.microsoft.com/office/powerpoint/2010/main" val="177359154"/>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additive="base">
                                        <p:cTn id="7"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4" end="4"/>
                                            </p:txEl>
                                          </p:spTgt>
                                        </p:tgtEl>
                                        <p:attrNameLst>
                                          <p:attrName>style.visibility</p:attrName>
                                        </p:attrNameLst>
                                      </p:cBhvr>
                                      <p:to>
                                        <p:strVal val="visible"/>
                                      </p:to>
                                    </p:set>
                                    <p:anim calcmode="lin" valueType="num">
                                      <p:cBhvr additive="base">
                                        <p:cTn id="19"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5" end="5"/>
                                            </p:txEl>
                                          </p:spTgt>
                                        </p:tgtEl>
                                        <p:attrNameLst>
                                          <p:attrName>style.visibility</p:attrName>
                                        </p:attrNameLst>
                                      </p:cBhvr>
                                      <p:to>
                                        <p:strVal val="visible"/>
                                      </p:to>
                                    </p:set>
                                    <p:anim calcmode="lin" valueType="num">
                                      <p:cBhvr additive="base">
                                        <p:cTn id="25"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6" end="6"/>
                                            </p:txEl>
                                          </p:spTgt>
                                        </p:tgtEl>
                                        <p:attrNameLst>
                                          <p:attrName>style.visibility</p:attrName>
                                        </p:attrNameLst>
                                      </p:cBhvr>
                                      <p:to>
                                        <p:strVal val="visible"/>
                                      </p:to>
                                    </p:set>
                                    <p:anim calcmode="lin" valueType="num">
                                      <p:cBhvr additive="base">
                                        <p:cTn id="31"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0" y="1266865"/>
            <a:ext cx="8928992" cy="4347344"/>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BVerfG dazu: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i="1" dirty="0">
                <a:solidFill>
                  <a:schemeClr val="tx1">
                    <a:lumMod val="65000"/>
                    <a:lumOff val="35000"/>
                  </a:schemeClr>
                </a:solidFill>
                <a:latin typeface="JKRGNR+Arial-BoldMT"/>
              </a:rPr>
              <a:t>Dies hätte vielmehr einen Lebenssachverhalt vorausgesetzt, in dem miteinander </a:t>
            </a:r>
            <a:r>
              <a:rPr lang="de-DE" sz="2400" b="1" i="1" dirty="0">
                <a:solidFill>
                  <a:schemeClr val="tx1">
                    <a:lumMod val="65000"/>
                    <a:lumOff val="35000"/>
                  </a:schemeClr>
                </a:solidFill>
                <a:latin typeface="JKRGNR+Arial-BoldMT"/>
              </a:rPr>
              <a:t>konkurrierende grundrechtliche Freiheitsrechte </a:t>
            </a:r>
            <a:r>
              <a:rPr lang="de-DE" sz="2400" i="1" dirty="0">
                <a:solidFill>
                  <a:schemeClr val="tx1">
                    <a:lumMod val="65000"/>
                    <a:lumOff val="35000"/>
                  </a:schemeClr>
                </a:solidFill>
                <a:latin typeface="JKRGNR+Arial-BoldMT"/>
              </a:rPr>
              <a:t>aufeinandertreffen, deren jeweilige </a:t>
            </a:r>
            <a:r>
              <a:rPr lang="de-DE" sz="2400" b="1" i="1" dirty="0">
                <a:solidFill>
                  <a:schemeClr val="tx1">
                    <a:lumMod val="65000"/>
                    <a:lumOff val="35000"/>
                  </a:schemeClr>
                </a:solidFill>
                <a:latin typeface="JKRGNR+Arial-BoldMT"/>
              </a:rPr>
              <a:t>Grenzen fließend und nur schwer auszumachen</a:t>
            </a:r>
            <a:r>
              <a:rPr lang="de-DE" sz="2400" i="1" dirty="0">
                <a:solidFill>
                  <a:schemeClr val="tx1">
                    <a:lumMod val="65000"/>
                    <a:lumOff val="35000"/>
                  </a:schemeClr>
                </a:solidFill>
                <a:latin typeface="JKRGNR+Arial-BoldMT"/>
              </a:rPr>
              <a:t> sind und der ferner </a:t>
            </a:r>
            <a:r>
              <a:rPr lang="de-DE" sz="2400" b="1" i="1" dirty="0">
                <a:solidFill>
                  <a:schemeClr val="tx1">
                    <a:lumMod val="65000"/>
                    <a:lumOff val="35000"/>
                  </a:schemeClr>
                </a:solidFill>
                <a:latin typeface="JKRGNR+Arial-BoldMT"/>
              </a:rPr>
              <a:t>Entscheidungen mit einer Tragweite </a:t>
            </a:r>
            <a:r>
              <a:rPr lang="de-DE" sz="2400" i="1" dirty="0">
                <a:solidFill>
                  <a:schemeClr val="tx1">
                    <a:lumMod val="65000"/>
                    <a:lumOff val="35000"/>
                  </a:schemeClr>
                </a:solidFill>
                <a:latin typeface="JKRGNR+Arial-BoldMT"/>
              </a:rPr>
              <a:t>hervorbringt, die aus einem Verfahren hervorgehen müssen, das der Öffentlichkeit Gelegenheit bietet, ihre Auffassungen auszubilden und zu vertreten, und die </a:t>
            </a:r>
            <a:r>
              <a:rPr lang="de-DE" sz="2400" b="1" i="1" dirty="0">
                <a:solidFill>
                  <a:schemeClr val="tx1">
                    <a:lumMod val="65000"/>
                    <a:lumOff val="35000"/>
                  </a:schemeClr>
                </a:solidFill>
                <a:latin typeface="JKRGNR+Arial-BoldMT"/>
              </a:rPr>
              <a:t>Volksvertretung dazu anhält, Notwendigkeit und Ausmaß von Grundrechtseingriffen in öffentlicher Debatte </a:t>
            </a:r>
            <a:r>
              <a:rPr lang="de-DE" sz="2400" i="1" dirty="0">
                <a:solidFill>
                  <a:schemeClr val="tx1">
                    <a:lumMod val="65000"/>
                    <a:lumOff val="35000"/>
                  </a:schemeClr>
                </a:solidFill>
                <a:latin typeface="JKRGNR+Arial-BoldMT"/>
              </a:rPr>
              <a:t>zu klären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i="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Erforderlichkeit eines Parlamentsgesetzes (-) [</a:t>
            </a:r>
            <a:r>
              <a:rPr lang="de-DE" sz="2400" dirty="0" err="1">
                <a:solidFill>
                  <a:schemeClr val="tx1">
                    <a:lumMod val="65000"/>
                    <a:lumOff val="35000"/>
                  </a:schemeClr>
                </a:solidFill>
                <a:latin typeface="JKRGNR+Arial-BoldMT"/>
              </a:rPr>
              <a:t>aA</a:t>
            </a:r>
            <a:r>
              <a:rPr lang="de-DE" sz="2400" dirty="0">
                <a:solidFill>
                  <a:schemeClr val="tx1">
                    <a:lumMod val="65000"/>
                    <a:lumOff val="35000"/>
                  </a:schemeClr>
                </a:solidFill>
                <a:latin typeface="JKRGNR+Arial-BoldMT"/>
              </a:rPr>
              <a:t> vertretbar!] </a:t>
            </a:r>
          </a:p>
        </p:txBody>
      </p:sp>
      <p:sp>
        <p:nvSpPr>
          <p:cNvPr id="3" name="Textfeld 2"/>
          <p:cNvSpPr txBox="1"/>
          <p:nvPr/>
        </p:nvSpPr>
        <p:spPr>
          <a:xfrm>
            <a:off x="251520" y="304200"/>
            <a:ext cx="4320480" cy="492443"/>
          </a:xfrm>
          <a:prstGeom prst="rect">
            <a:avLst/>
          </a:prstGeom>
          <a:noFill/>
        </p:spPr>
        <p:txBody>
          <a:bodyPr wrap="square" rtlCol="0">
            <a:spAutoFit/>
          </a:bodyPr>
          <a:lstStyle/>
          <a:p>
            <a:r>
              <a:rPr lang="de-DE" sz="2600" dirty="0">
                <a:solidFill>
                  <a:schemeClr val="bg1"/>
                </a:solidFill>
                <a:latin typeface="Frutiger LT 57 Cn" pitchFamily="34" charset="0"/>
              </a:rPr>
              <a:t>Klausurbesprechung</a:t>
            </a:r>
            <a:endParaRPr lang="de-DE" sz="2600" dirty="0">
              <a:solidFill>
                <a:schemeClr val="bg1"/>
              </a:solidFill>
              <a:latin typeface="Frutiger Linotype" pitchFamily="34" charset="0"/>
            </a:endParaRPr>
          </a:p>
        </p:txBody>
      </p:sp>
    </p:spTree>
    <p:extLst>
      <p:ext uri="{BB962C8B-B14F-4D97-AF65-F5344CB8AC3E}">
        <p14:creationId xmlns:p14="http://schemas.microsoft.com/office/powerpoint/2010/main" val="476732668"/>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3" end="3"/>
                                            </p:txEl>
                                          </p:spTgt>
                                        </p:tgtEl>
                                        <p:attrNameLst>
                                          <p:attrName>style.visibility</p:attrName>
                                        </p:attrNameLst>
                                      </p:cBhvr>
                                      <p:to>
                                        <p:strVal val="visible"/>
                                      </p:to>
                                    </p:set>
                                    <p:anim calcmode="lin" valueType="num">
                                      <p:cBhvr additive="base">
                                        <p:cTn id="7"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40768"/>
            <a:ext cx="8928992" cy="1328569"/>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(c) Zwischenergebnis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Verletzung des Demokratieprinzips (-)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Helmpflicht konnte durch Exekutive geregelt werden! </a:t>
            </a:r>
          </a:p>
        </p:txBody>
      </p:sp>
      <p:sp>
        <p:nvSpPr>
          <p:cNvPr id="3" name="Textfeld 2"/>
          <p:cNvSpPr txBox="1"/>
          <p:nvPr/>
        </p:nvSpPr>
        <p:spPr>
          <a:xfrm>
            <a:off x="251520" y="304200"/>
            <a:ext cx="4320480" cy="492443"/>
          </a:xfrm>
          <a:prstGeom prst="rect">
            <a:avLst/>
          </a:prstGeom>
          <a:noFill/>
        </p:spPr>
        <p:txBody>
          <a:bodyPr wrap="square" rtlCol="0">
            <a:spAutoFit/>
          </a:bodyPr>
          <a:lstStyle/>
          <a:p>
            <a:r>
              <a:rPr lang="de-DE" sz="2600" dirty="0">
                <a:solidFill>
                  <a:schemeClr val="bg1"/>
                </a:solidFill>
                <a:latin typeface="Frutiger LT 57 Cn" pitchFamily="34" charset="0"/>
              </a:rPr>
              <a:t>Klausurbesprechung</a:t>
            </a:r>
            <a:endParaRPr lang="de-DE" sz="2600" dirty="0">
              <a:solidFill>
                <a:schemeClr val="bg1"/>
              </a:solidFill>
              <a:latin typeface="Frutiger Linotype" pitchFamily="34" charset="0"/>
            </a:endParaRPr>
          </a:p>
        </p:txBody>
      </p:sp>
    </p:spTree>
    <p:extLst>
      <p:ext uri="{BB962C8B-B14F-4D97-AF65-F5344CB8AC3E}">
        <p14:creationId xmlns:p14="http://schemas.microsoft.com/office/powerpoint/2010/main" val="1266948139"/>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0" y="1204315"/>
            <a:ext cx="8928992" cy="5775940"/>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err="1">
                <a:solidFill>
                  <a:schemeClr val="tx1">
                    <a:lumMod val="65000"/>
                    <a:lumOff val="35000"/>
                  </a:schemeClr>
                </a:solidFill>
                <a:latin typeface="JKRGNR+Arial-BoldMT"/>
              </a:rPr>
              <a:t>bb</a:t>
            </a:r>
            <a:r>
              <a:rPr lang="de-DE" sz="2400" b="1" dirty="0">
                <a:solidFill>
                  <a:schemeClr val="tx1">
                    <a:lumMod val="65000"/>
                    <a:lumOff val="35000"/>
                  </a:schemeClr>
                </a:solidFill>
                <a:latin typeface="JKRGNR+Arial-BoldMT"/>
              </a:rPr>
              <a:t>) Verletzung von Art. 2 I GG </a:t>
            </a: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Nunmehr zu prüfen: Verletzung der </a:t>
            </a:r>
            <a:r>
              <a:rPr lang="de-DE" sz="2400" b="1" dirty="0">
                <a:solidFill>
                  <a:schemeClr val="tx1">
                    <a:lumMod val="65000"/>
                    <a:lumOff val="35000"/>
                  </a:schemeClr>
                </a:solidFill>
                <a:latin typeface="JKRGNR+Arial-BoldMT"/>
              </a:rPr>
              <a:t>allgemeinen Handlungsfreiheit </a:t>
            </a:r>
            <a:r>
              <a:rPr lang="de-DE" sz="2400" dirty="0">
                <a:solidFill>
                  <a:schemeClr val="tx1">
                    <a:lumMod val="65000"/>
                    <a:lumOff val="35000"/>
                  </a:schemeClr>
                </a:solidFill>
                <a:latin typeface="JKRGNR+Arial-BoldMT"/>
              </a:rPr>
              <a:t>durch Helmpflicht?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Schutzbereich (+)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Eingriff (+) s.o.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Verfassungsrechtliche Rechtfertigung?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Verhältnismäßigkeit</a:t>
            </a:r>
            <a:r>
              <a:rPr lang="de-DE" sz="2400" dirty="0">
                <a:solidFill>
                  <a:schemeClr val="tx1">
                    <a:lumMod val="65000"/>
                    <a:lumOff val="35000"/>
                  </a:schemeClr>
                </a:solidFill>
                <a:latin typeface="JKRGNR+Arial-BoldMT"/>
              </a:rPr>
              <a:t> des </a:t>
            </a:r>
            <a:r>
              <a:rPr lang="de-DE" sz="2400" b="1" dirty="0">
                <a:solidFill>
                  <a:schemeClr val="tx1">
                    <a:lumMod val="65000"/>
                    <a:lumOff val="35000"/>
                  </a:schemeClr>
                </a:solidFill>
                <a:latin typeface="JKRGNR+Arial-BoldMT"/>
              </a:rPr>
              <a:t>§ 21a Abs. 2 S. 1 StVO? </a:t>
            </a:r>
          </a:p>
          <a:p>
            <a:pPr marL="1714500" lvl="3" indent="-342900">
              <a:spcAft>
                <a:spcPts val="500"/>
              </a:spcAft>
              <a:buFont typeface="Wingdings" pitchFamily="2" charset="2"/>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Einzig von Bedeutung: Angemessenheit im engeren Sinne? </a:t>
            </a:r>
          </a:p>
          <a:p>
            <a:pPr marL="2171700" lvl="4" indent="-342900">
              <a:spcAft>
                <a:spcPts val="500"/>
              </a:spcAft>
              <a:buFont typeface="Wingdings" pitchFamily="2" charset="2"/>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Ziel der Helmpflicht</a:t>
            </a:r>
            <a:r>
              <a:rPr lang="de-DE" sz="2400" dirty="0">
                <a:solidFill>
                  <a:schemeClr val="tx1">
                    <a:lumMod val="65000"/>
                    <a:lumOff val="35000"/>
                  </a:schemeClr>
                </a:solidFill>
                <a:latin typeface="JKRGNR+Arial-BoldMT"/>
              </a:rPr>
              <a:t>: Schutz von Leben und Gesundheit der Fahrer, Art. 2 II 1 GG </a:t>
            </a:r>
          </a:p>
          <a:p>
            <a:pPr marL="2171700" lvl="4" indent="-342900">
              <a:spcAft>
                <a:spcPts val="500"/>
              </a:spcAft>
              <a:buFont typeface="Wingdings" pitchFamily="2" charset="2"/>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Schutz Dritter: z. B. Einsatzkräfte, Sozialversicherungsträger, Allgemeinheit vor Folgekosten </a:t>
            </a:r>
          </a:p>
        </p:txBody>
      </p:sp>
      <p:sp>
        <p:nvSpPr>
          <p:cNvPr id="3" name="Textfeld 2"/>
          <p:cNvSpPr txBox="1"/>
          <p:nvPr/>
        </p:nvSpPr>
        <p:spPr>
          <a:xfrm>
            <a:off x="251520" y="304200"/>
            <a:ext cx="4320480" cy="492443"/>
          </a:xfrm>
          <a:prstGeom prst="rect">
            <a:avLst/>
          </a:prstGeom>
          <a:noFill/>
        </p:spPr>
        <p:txBody>
          <a:bodyPr wrap="square" rtlCol="0">
            <a:spAutoFit/>
          </a:bodyPr>
          <a:lstStyle/>
          <a:p>
            <a:r>
              <a:rPr lang="de-DE" sz="2600" dirty="0">
                <a:solidFill>
                  <a:schemeClr val="bg1"/>
                </a:solidFill>
                <a:latin typeface="Frutiger LT 57 Cn" pitchFamily="34" charset="0"/>
              </a:rPr>
              <a:t>Klausurbesprechung</a:t>
            </a:r>
            <a:endParaRPr lang="de-DE" sz="2600" dirty="0">
              <a:solidFill>
                <a:schemeClr val="bg1"/>
              </a:solidFill>
              <a:latin typeface="Frutiger Linotype" pitchFamily="34" charset="0"/>
            </a:endParaRPr>
          </a:p>
        </p:txBody>
      </p:sp>
    </p:spTree>
    <p:extLst>
      <p:ext uri="{BB962C8B-B14F-4D97-AF65-F5344CB8AC3E}">
        <p14:creationId xmlns:p14="http://schemas.microsoft.com/office/powerpoint/2010/main" val="1930424984"/>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 calcmode="lin" valueType="num">
                                      <p:cBhvr additive="base">
                                        <p:cTn id="3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6" end="6"/>
                                            </p:txEl>
                                          </p:spTgt>
                                        </p:tgtEl>
                                        <p:attrNameLst>
                                          <p:attrName>style.visibility</p:attrName>
                                        </p:attrNameLst>
                                      </p:cBhvr>
                                      <p:to>
                                        <p:strVal val="visible"/>
                                      </p:to>
                                    </p:set>
                                    <p:anim calcmode="lin" valueType="num">
                                      <p:cBhvr additive="base">
                                        <p:cTn id="43"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2">
                                            <p:txEl>
                                              <p:pRg st="7" end="7"/>
                                            </p:txEl>
                                          </p:spTgt>
                                        </p:tgtEl>
                                        <p:attrNameLst>
                                          <p:attrName>style.visibility</p:attrName>
                                        </p:attrNameLst>
                                      </p:cBhvr>
                                      <p:to>
                                        <p:strVal val="visible"/>
                                      </p:to>
                                    </p:set>
                                    <p:anim calcmode="lin" valueType="num">
                                      <p:cBhvr additive="base">
                                        <p:cTn id="49"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nodeType="clickEffect">
                                  <p:stCondLst>
                                    <p:cond delay="0"/>
                                  </p:stCondLst>
                                  <p:childTnLst>
                                    <p:set>
                                      <p:cBhvr>
                                        <p:cTn id="54" dur="1" fill="hold">
                                          <p:stCondLst>
                                            <p:cond delay="0"/>
                                          </p:stCondLst>
                                        </p:cTn>
                                        <p:tgtEl>
                                          <p:spTgt spid="2">
                                            <p:txEl>
                                              <p:pRg st="8" end="8"/>
                                            </p:txEl>
                                          </p:spTgt>
                                        </p:tgtEl>
                                        <p:attrNameLst>
                                          <p:attrName>style.visibility</p:attrName>
                                        </p:attrNameLst>
                                      </p:cBhvr>
                                      <p:to>
                                        <p:strVal val="visible"/>
                                      </p:to>
                                    </p:set>
                                    <p:anim calcmode="lin" valueType="num">
                                      <p:cBhvr additive="base">
                                        <p:cTn id="55"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40768"/>
            <a:ext cx="8928992" cy="5165517"/>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Demgegenüber: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Allgemeine Handlungsfreiheit nur geringfügig betroffen</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zudem: Ausnahmemöglichkeiten nach § 46 Abs. 2 StVO bei besonderen Einzelfällen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a:t>
            </a:r>
            <a:r>
              <a:rPr lang="de-DE" sz="2400" b="1" dirty="0" err="1">
                <a:solidFill>
                  <a:schemeClr val="tx1">
                    <a:lumMod val="65000"/>
                    <a:lumOff val="35000"/>
                  </a:schemeClr>
                </a:solidFill>
                <a:latin typeface="JKRGNR+Arial-BoldMT"/>
              </a:rPr>
              <a:t>iE</a:t>
            </a:r>
            <a:r>
              <a:rPr lang="de-DE" sz="2400" b="1" dirty="0">
                <a:solidFill>
                  <a:schemeClr val="tx1">
                    <a:lumMod val="65000"/>
                    <a:lumOff val="35000"/>
                  </a:schemeClr>
                </a:solidFill>
                <a:latin typeface="JKRGNR+Arial-BoldMT"/>
              </a:rPr>
              <a:t>: </a:t>
            </a:r>
            <a:r>
              <a:rPr lang="de-DE" sz="2400" dirty="0">
                <a:solidFill>
                  <a:schemeClr val="tx1">
                    <a:lumMod val="65000"/>
                    <a:lumOff val="35000"/>
                  </a:schemeClr>
                </a:solidFill>
                <a:latin typeface="JKRGNR+Arial-BoldMT"/>
              </a:rPr>
              <a:t>Helmpflicht nach § 21a Abs. 2 S. 1 StVO verhältnismäßig!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cc) Zwischenergebnis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Regelung des § 21a Abs. 2 S. 1 StVO verfassungskonform!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C. Ergebnis</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Klage zulässig aber unbegründet </a:t>
            </a:r>
          </a:p>
        </p:txBody>
      </p:sp>
      <p:sp>
        <p:nvSpPr>
          <p:cNvPr id="3" name="Textfeld 2"/>
          <p:cNvSpPr txBox="1"/>
          <p:nvPr/>
        </p:nvSpPr>
        <p:spPr>
          <a:xfrm>
            <a:off x="251520" y="304200"/>
            <a:ext cx="4320480" cy="492443"/>
          </a:xfrm>
          <a:prstGeom prst="rect">
            <a:avLst/>
          </a:prstGeom>
          <a:noFill/>
        </p:spPr>
        <p:txBody>
          <a:bodyPr wrap="square" rtlCol="0">
            <a:spAutoFit/>
          </a:bodyPr>
          <a:lstStyle/>
          <a:p>
            <a:r>
              <a:rPr lang="de-DE" sz="2600" dirty="0">
                <a:solidFill>
                  <a:schemeClr val="bg1"/>
                </a:solidFill>
                <a:latin typeface="Frutiger LT 57 Cn" pitchFamily="34" charset="0"/>
              </a:rPr>
              <a:t>Klausurbesprechung</a:t>
            </a:r>
            <a:endParaRPr lang="de-DE" sz="2600" dirty="0">
              <a:solidFill>
                <a:schemeClr val="bg1"/>
              </a:solidFill>
              <a:latin typeface="Frutiger Linotype" pitchFamily="34" charset="0"/>
            </a:endParaRPr>
          </a:p>
        </p:txBody>
      </p:sp>
    </p:spTree>
    <p:extLst>
      <p:ext uri="{BB962C8B-B14F-4D97-AF65-F5344CB8AC3E}">
        <p14:creationId xmlns:p14="http://schemas.microsoft.com/office/powerpoint/2010/main" val="2166604880"/>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additive="base">
                                        <p:cTn id="7"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4" end="4"/>
                                            </p:txEl>
                                          </p:spTgt>
                                        </p:tgtEl>
                                        <p:attrNameLst>
                                          <p:attrName>style.visibility</p:attrName>
                                        </p:attrNameLst>
                                      </p:cBhvr>
                                      <p:to>
                                        <p:strVal val="visible"/>
                                      </p:to>
                                    </p:set>
                                    <p:anim calcmode="lin" valueType="num">
                                      <p:cBhvr additive="base">
                                        <p:cTn id="19"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6" end="6"/>
                                            </p:txEl>
                                          </p:spTgt>
                                        </p:tgtEl>
                                        <p:attrNameLst>
                                          <p:attrName>style.visibility</p:attrName>
                                        </p:attrNameLst>
                                      </p:cBhvr>
                                      <p:to>
                                        <p:strVal val="visible"/>
                                      </p:to>
                                    </p:set>
                                    <p:anim calcmode="lin" valueType="num">
                                      <p:cBhvr additive="base">
                                        <p:cTn id="25"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7" end="7"/>
                                            </p:txEl>
                                          </p:spTgt>
                                        </p:tgtEl>
                                        <p:attrNameLst>
                                          <p:attrName>style.visibility</p:attrName>
                                        </p:attrNameLst>
                                      </p:cBhvr>
                                      <p:to>
                                        <p:strVal val="visible"/>
                                      </p:to>
                                    </p:set>
                                    <p:anim calcmode="lin" valueType="num">
                                      <p:cBhvr additive="base">
                                        <p:cTn id="31"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9" end="9"/>
                                            </p:txEl>
                                          </p:spTgt>
                                        </p:tgtEl>
                                        <p:attrNameLst>
                                          <p:attrName>style.visibility</p:attrName>
                                        </p:attrNameLst>
                                      </p:cBhvr>
                                      <p:to>
                                        <p:strVal val="visible"/>
                                      </p:to>
                                    </p:set>
                                    <p:anim calcmode="lin" valueType="num">
                                      <p:cBhvr additive="base">
                                        <p:cTn id="37" dur="500" fill="hold"/>
                                        <p:tgtEl>
                                          <p:spTgt spid="2">
                                            <p:txEl>
                                              <p:pRg st="9" end="9"/>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9" end="9"/>
                                            </p:txEl>
                                          </p:spTgt>
                                        </p:tgtEl>
                                        <p:attrNameLst>
                                          <p:attrName>ppt_y</p:attrName>
                                        </p:attrNameLst>
                                      </p:cBhvr>
                                      <p:tavLst>
                                        <p:tav tm="0">
                                          <p:val>
                                            <p:strVal val="1+#ppt_h/2"/>
                                          </p:val>
                                        </p:tav>
                                        <p:tav tm="100000">
                                          <p:val>
                                            <p:strVal val="#ppt_y"/>
                                          </p:val>
                                        </p:tav>
                                      </p:tavLst>
                                    </p:anim>
                                  </p:childTnLst>
                                </p:cTn>
                              </p:par>
                              <p:par>
                                <p:cTn id="39" presetID="2" presetClass="entr" presetSubtype="4" fill="hold" nodeType="withEffect">
                                  <p:stCondLst>
                                    <p:cond delay="0"/>
                                  </p:stCondLst>
                                  <p:childTnLst>
                                    <p:set>
                                      <p:cBhvr>
                                        <p:cTn id="40" dur="1" fill="hold">
                                          <p:stCondLst>
                                            <p:cond delay="0"/>
                                          </p:stCondLst>
                                        </p:cTn>
                                        <p:tgtEl>
                                          <p:spTgt spid="2">
                                            <p:txEl>
                                              <p:pRg st="10" end="10"/>
                                            </p:txEl>
                                          </p:spTgt>
                                        </p:tgtEl>
                                        <p:attrNameLst>
                                          <p:attrName>style.visibility</p:attrName>
                                        </p:attrNameLst>
                                      </p:cBhvr>
                                      <p:to>
                                        <p:strVal val="visible"/>
                                      </p:to>
                                    </p:set>
                                    <p:anim calcmode="lin" valueType="num">
                                      <p:cBhvr additive="base">
                                        <p:cTn id="41" dur="500" fill="hold"/>
                                        <p:tgtEl>
                                          <p:spTgt spid="2">
                                            <p:txEl>
                                              <p:pRg st="10" end="10"/>
                                            </p:txEl>
                                          </p:spTgt>
                                        </p:tgtEl>
                                        <p:attrNameLst>
                                          <p:attrName>ppt_x</p:attrName>
                                        </p:attrNameLst>
                                      </p:cBhvr>
                                      <p:tavLst>
                                        <p:tav tm="0">
                                          <p:val>
                                            <p:strVal val="#ppt_x"/>
                                          </p:val>
                                        </p:tav>
                                        <p:tav tm="100000">
                                          <p:val>
                                            <p:strVal val="#ppt_x"/>
                                          </p:val>
                                        </p:tav>
                                      </p:tavLst>
                                    </p:anim>
                                    <p:anim calcmode="lin" valueType="num">
                                      <p:cBhvr additive="base">
                                        <p:cTn id="42" dur="500" fill="hold"/>
                                        <p:tgtEl>
                                          <p:spTgt spid="2">
                                            <p:txEl>
                                              <p:pRg st="10" end="1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40768"/>
            <a:ext cx="8928992" cy="5229637"/>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u="sng" dirty="0">
                <a:solidFill>
                  <a:schemeClr val="tx1">
                    <a:lumMod val="65000"/>
                    <a:lumOff val="35000"/>
                  </a:schemeClr>
                </a:solidFill>
                <a:latin typeface="JKRGNR+Arial-BoldMT"/>
              </a:rPr>
              <a:t>Hilfsantrag</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Zulässigkeit eines „hilfsweise“ gestellten Antrages?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Prozesshandlungen sind </a:t>
            </a:r>
            <a:r>
              <a:rPr lang="de-DE" sz="2400" dirty="0" err="1">
                <a:solidFill>
                  <a:schemeClr val="tx1">
                    <a:lumMod val="65000"/>
                    <a:lumOff val="35000"/>
                  </a:schemeClr>
                </a:solidFill>
                <a:latin typeface="JKRGNR+Arial-BoldMT"/>
              </a:rPr>
              <a:t>grds</a:t>
            </a:r>
            <a:r>
              <a:rPr lang="de-DE" sz="2400" dirty="0">
                <a:solidFill>
                  <a:schemeClr val="tx1">
                    <a:lumMod val="65000"/>
                    <a:lumOff val="35000"/>
                  </a:schemeClr>
                </a:solidFill>
                <a:latin typeface="JKRGNR+Arial-BoldMT"/>
              </a:rPr>
              <a:t>. bedingungsfeindlich!</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Ausnahme: Eventualklagehäufung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Zulässigkeit (+), unter den VS von § 44 VwGO!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Hier (+)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A. Sachentscheidungsvoraussetzungen</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I. Eröffnung des Verwaltungsrechtsweges?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err="1">
                <a:solidFill>
                  <a:schemeClr val="tx1">
                    <a:lumMod val="65000"/>
                    <a:lumOff val="35000"/>
                  </a:schemeClr>
                </a:solidFill>
                <a:latin typeface="JKRGNR+Arial-BoldMT"/>
              </a:rPr>
              <a:t>öR</a:t>
            </a:r>
            <a:r>
              <a:rPr lang="de-DE" sz="2400" dirty="0">
                <a:solidFill>
                  <a:schemeClr val="tx1">
                    <a:lumMod val="65000"/>
                    <a:lumOff val="35000"/>
                  </a:schemeClr>
                </a:solidFill>
                <a:latin typeface="JKRGNR+Arial-BoldMT"/>
              </a:rPr>
              <a:t> Streitigkeit (+), Vorschriften der StVO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Nichtverfassungsrechtlicher Art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Keine abdrängende Sonderzuweisung </a:t>
            </a:r>
          </a:p>
        </p:txBody>
      </p:sp>
      <p:sp>
        <p:nvSpPr>
          <p:cNvPr id="3" name="Textfeld 2"/>
          <p:cNvSpPr txBox="1"/>
          <p:nvPr/>
        </p:nvSpPr>
        <p:spPr>
          <a:xfrm>
            <a:off x="251520" y="304200"/>
            <a:ext cx="4320480" cy="492443"/>
          </a:xfrm>
          <a:prstGeom prst="rect">
            <a:avLst/>
          </a:prstGeom>
          <a:noFill/>
        </p:spPr>
        <p:txBody>
          <a:bodyPr wrap="square" rtlCol="0">
            <a:spAutoFit/>
          </a:bodyPr>
          <a:lstStyle/>
          <a:p>
            <a:r>
              <a:rPr lang="de-DE" sz="2600" dirty="0">
                <a:solidFill>
                  <a:schemeClr val="bg1"/>
                </a:solidFill>
                <a:latin typeface="Frutiger LT 57 Cn" pitchFamily="34" charset="0"/>
              </a:rPr>
              <a:t>Klausurbesprechung</a:t>
            </a:r>
            <a:endParaRPr lang="de-DE" sz="2600" dirty="0">
              <a:solidFill>
                <a:schemeClr val="bg1"/>
              </a:solidFill>
              <a:latin typeface="Frutiger Linotype" pitchFamily="34" charset="0"/>
            </a:endParaRPr>
          </a:p>
        </p:txBody>
      </p:sp>
    </p:spTree>
    <p:extLst>
      <p:ext uri="{BB962C8B-B14F-4D97-AF65-F5344CB8AC3E}">
        <p14:creationId xmlns:p14="http://schemas.microsoft.com/office/powerpoint/2010/main" val="4080207979"/>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additive="base">
                                        <p:cTn id="7"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par>
                                <p:cTn id="27" presetID="2" presetClass="entr" presetSubtype="4" fill="hold" nodeType="withEffect">
                                  <p:stCondLst>
                                    <p:cond delay="0"/>
                                  </p:stCondLst>
                                  <p:childTnLst>
                                    <p:set>
                                      <p:cBhvr>
                                        <p:cTn id="28" dur="1" fill="hold">
                                          <p:stCondLst>
                                            <p:cond delay="0"/>
                                          </p:stCondLst>
                                        </p:cTn>
                                        <p:tgtEl>
                                          <p:spTgt spid="2">
                                            <p:txEl>
                                              <p:pRg st="5" end="5"/>
                                            </p:txEl>
                                          </p:spTgt>
                                        </p:tgtEl>
                                        <p:attrNameLst>
                                          <p:attrName>style.visibility</p:attrName>
                                        </p:attrNameLst>
                                      </p:cBhvr>
                                      <p:to>
                                        <p:strVal val="visible"/>
                                      </p:to>
                                    </p:set>
                                    <p:anim calcmode="lin" valueType="num">
                                      <p:cBhvr additive="base">
                                        <p:cTn id="29"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nodeType="clickEffect">
                                  <p:stCondLst>
                                    <p:cond delay="0"/>
                                  </p:stCondLst>
                                  <p:childTnLst>
                                    <p:set>
                                      <p:cBhvr>
                                        <p:cTn id="34" dur="1" fill="hold">
                                          <p:stCondLst>
                                            <p:cond delay="0"/>
                                          </p:stCondLst>
                                        </p:cTn>
                                        <p:tgtEl>
                                          <p:spTgt spid="2">
                                            <p:txEl>
                                              <p:pRg st="7" end="7"/>
                                            </p:txEl>
                                          </p:spTgt>
                                        </p:tgtEl>
                                        <p:attrNameLst>
                                          <p:attrName>style.visibility</p:attrName>
                                        </p:attrNameLst>
                                      </p:cBhvr>
                                      <p:to>
                                        <p:strVal val="visible"/>
                                      </p:to>
                                    </p:set>
                                    <p:anim calcmode="lin" valueType="num">
                                      <p:cBhvr additive="base">
                                        <p:cTn id="35"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2" presetClass="entr" presetSubtype="4" fill="hold" nodeType="clickEffect">
                                  <p:stCondLst>
                                    <p:cond delay="0"/>
                                  </p:stCondLst>
                                  <p:childTnLst>
                                    <p:set>
                                      <p:cBhvr>
                                        <p:cTn id="40" dur="1" fill="hold">
                                          <p:stCondLst>
                                            <p:cond delay="0"/>
                                          </p:stCondLst>
                                        </p:cTn>
                                        <p:tgtEl>
                                          <p:spTgt spid="2">
                                            <p:txEl>
                                              <p:pRg st="8" end="8"/>
                                            </p:txEl>
                                          </p:spTgt>
                                        </p:tgtEl>
                                        <p:attrNameLst>
                                          <p:attrName>style.visibility</p:attrName>
                                        </p:attrNameLst>
                                      </p:cBhvr>
                                      <p:to>
                                        <p:strVal val="visible"/>
                                      </p:to>
                                    </p:set>
                                    <p:anim calcmode="lin" valueType="num">
                                      <p:cBhvr additive="base">
                                        <p:cTn id="41"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42"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2" presetClass="entr" presetSubtype="4" fill="hold" nodeType="clickEffect">
                                  <p:stCondLst>
                                    <p:cond delay="0"/>
                                  </p:stCondLst>
                                  <p:childTnLst>
                                    <p:set>
                                      <p:cBhvr>
                                        <p:cTn id="46" dur="1" fill="hold">
                                          <p:stCondLst>
                                            <p:cond delay="0"/>
                                          </p:stCondLst>
                                        </p:cTn>
                                        <p:tgtEl>
                                          <p:spTgt spid="2">
                                            <p:txEl>
                                              <p:pRg st="9" end="9"/>
                                            </p:txEl>
                                          </p:spTgt>
                                        </p:tgtEl>
                                        <p:attrNameLst>
                                          <p:attrName>style.visibility</p:attrName>
                                        </p:attrNameLst>
                                      </p:cBhvr>
                                      <p:to>
                                        <p:strVal val="visible"/>
                                      </p:to>
                                    </p:set>
                                    <p:anim calcmode="lin" valueType="num">
                                      <p:cBhvr additive="base">
                                        <p:cTn id="47" dur="500" fill="hold"/>
                                        <p:tgtEl>
                                          <p:spTgt spid="2">
                                            <p:txEl>
                                              <p:pRg st="9" end="9"/>
                                            </p:txEl>
                                          </p:spTgt>
                                        </p:tgtEl>
                                        <p:attrNameLst>
                                          <p:attrName>ppt_x</p:attrName>
                                        </p:attrNameLst>
                                      </p:cBhvr>
                                      <p:tavLst>
                                        <p:tav tm="0">
                                          <p:val>
                                            <p:strVal val="#ppt_x"/>
                                          </p:val>
                                        </p:tav>
                                        <p:tav tm="100000">
                                          <p:val>
                                            <p:strVal val="#ppt_x"/>
                                          </p:val>
                                        </p:tav>
                                      </p:tavLst>
                                    </p:anim>
                                    <p:anim calcmode="lin" valueType="num">
                                      <p:cBhvr additive="base">
                                        <p:cTn id="48" dur="500" fill="hold"/>
                                        <p:tgtEl>
                                          <p:spTgt spid="2">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49" fill="hold">
                      <p:stCondLst>
                        <p:cond delay="indefinite"/>
                      </p:stCondLst>
                      <p:childTnLst>
                        <p:par>
                          <p:cTn id="50" fill="hold">
                            <p:stCondLst>
                              <p:cond delay="0"/>
                            </p:stCondLst>
                            <p:childTnLst>
                              <p:par>
                                <p:cTn id="51" presetID="2" presetClass="entr" presetSubtype="4" fill="hold" nodeType="clickEffect">
                                  <p:stCondLst>
                                    <p:cond delay="0"/>
                                  </p:stCondLst>
                                  <p:childTnLst>
                                    <p:set>
                                      <p:cBhvr>
                                        <p:cTn id="52" dur="1" fill="hold">
                                          <p:stCondLst>
                                            <p:cond delay="0"/>
                                          </p:stCondLst>
                                        </p:cTn>
                                        <p:tgtEl>
                                          <p:spTgt spid="2">
                                            <p:txEl>
                                              <p:pRg st="10" end="10"/>
                                            </p:txEl>
                                          </p:spTgt>
                                        </p:tgtEl>
                                        <p:attrNameLst>
                                          <p:attrName>style.visibility</p:attrName>
                                        </p:attrNameLst>
                                      </p:cBhvr>
                                      <p:to>
                                        <p:strVal val="visible"/>
                                      </p:to>
                                    </p:set>
                                    <p:anim calcmode="lin" valueType="num">
                                      <p:cBhvr additive="base">
                                        <p:cTn id="53" dur="500" fill="hold"/>
                                        <p:tgtEl>
                                          <p:spTgt spid="2">
                                            <p:txEl>
                                              <p:pRg st="10" end="10"/>
                                            </p:txEl>
                                          </p:spTgt>
                                        </p:tgtEl>
                                        <p:attrNameLst>
                                          <p:attrName>ppt_x</p:attrName>
                                        </p:attrNameLst>
                                      </p:cBhvr>
                                      <p:tavLst>
                                        <p:tav tm="0">
                                          <p:val>
                                            <p:strVal val="#ppt_x"/>
                                          </p:val>
                                        </p:tav>
                                        <p:tav tm="100000">
                                          <p:val>
                                            <p:strVal val="#ppt_x"/>
                                          </p:val>
                                        </p:tav>
                                      </p:tavLst>
                                    </p:anim>
                                    <p:anim calcmode="lin" valueType="num">
                                      <p:cBhvr additive="base">
                                        <p:cTn id="54" dur="500" fill="hold"/>
                                        <p:tgtEl>
                                          <p:spTgt spid="2">
                                            <p:txEl>
                                              <p:pRg st="10" end="10"/>
                                            </p:txEl>
                                          </p:spTgt>
                                        </p:tgtEl>
                                        <p:attrNameLst>
                                          <p:attrName>ppt_y</p:attrName>
                                        </p:attrNameLst>
                                      </p:cBhvr>
                                      <p:tavLst>
                                        <p:tav tm="0">
                                          <p:val>
                                            <p:strVal val="1+#ppt_h/2"/>
                                          </p:val>
                                        </p:tav>
                                        <p:tav tm="100000">
                                          <p:val>
                                            <p:strVal val="#ppt_y"/>
                                          </p:val>
                                        </p:tav>
                                      </p:tavLst>
                                    </p:anim>
                                  </p:childTnLst>
                                </p:cTn>
                              </p:par>
                            </p:childTnLst>
                          </p:cTn>
                        </p:par>
                      </p:childTnLst>
                    </p:cTn>
                  </p:par>
                  <p:par>
                    <p:cTn id="55" fill="hold">
                      <p:stCondLst>
                        <p:cond delay="indefinite"/>
                      </p:stCondLst>
                      <p:childTnLst>
                        <p:par>
                          <p:cTn id="56" fill="hold">
                            <p:stCondLst>
                              <p:cond delay="0"/>
                            </p:stCondLst>
                            <p:childTnLst>
                              <p:par>
                                <p:cTn id="57" presetID="2" presetClass="entr" presetSubtype="4" fill="hold" nodeType="clickEffect">
                                  <p:stCondLst>
                                    <p:cond delay="0"/>
                                  </p:stCondLst>
                                  <p:childTnLst>
                                    <p:set>
                                      <p:cBhvr>
                                        <p:cTn id="58" dur="1" fill="hold">
                                          <p:stCondLst>
                                            <p:cond delay="0"/>
                                          </p:stCondLst>
                                        </p:cTn>
                                        <p:tgtEl>
                                          <p:spTgt spid="2">
                                            <p:txEl>
                                              <p:pRg st="11" end="11"/>
                                            </p:txEl>
                                          </p:spTgt>
                                        </p:tgtEl>
                                        <p:attrNameLst>
                                          <p:attrName>style.visibility</p:attrName>
                                        </p:attrNameLst>
                                      </p:cBhvr>
                                      <p:to>
                                        <p:strVal val="visible"/>
                                      </p:to>
                                    </p:set>
                                    <p:anim calcmode="lin" valueType="num">
                                      <p:cBhvr additive="base">
                                        <p:cTn id="59" dur="500" fill="hold"/>
                                        <p:tgtEl>
                                          <p:spTgt spid="2">
                                            <p:txEl>
                                              <p:pRg st="11" end="11"/>
                                            </p:txEl>
                                          </p:spTgt>
                                        </p:tgtEl>
                                        <p:attrNameLst>
                                          <p:attrName>ppt_x</p:attrName>
                                        </p:attrNameLst>
                                      </p:cBhvr>
                                      <p:tavLst>
                                        <p:tav tm="0">
                                          <p:val>
                                            <p:strVal val="#ppt_x"/>
                                          </p:val>
                                        </p:tav>
                                        <p:tav tm="100000">
                                          <p:val>
                                            <p:strVal val="#ppt_x"/>
                                          </p:val>
                                        </p:tav>
                                      </p:tavLst>
                                    </p:anim>
                                    <p:anim calcmode="lin" valueType="num">
                                      <p:cBhvr additive="base">
                                        <p:cTn id="60" dur="500" fill="hold"/>
                                        <p:tgtEl>
                                          <p:spTgt spid="2">
                                            <p:txEl>
                                              <p:pRg st="11" end="1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40768"/>
            <a:ext cx="8928992" cy="3801041"/>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A) Sachentscheidungsvoraussetzungen</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 Eröffnung des Verwaltungsrechtswegs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Vorrangig zu prüfen, aber vorliegend </a:t>
            </a:r>
            <a:r>
              <a:rPr lang="de-DE" sz="2400" b="1" dirty="0">
                <a:solidFill>
                  <a:schemeClr val="tx1">
                    <a:lumMod val="65000"/>
                    <a:lumOff val="35000"/>
                  </a:schemeClr>
                </a:solidFill>
                <a:latin typeface="JKRGNR+Arial-BoldMT"/>
              </a:rPr>
              <a:t>nicht einschlägig</a:t>
            </a:r>
            <a:r>
              <a:rPr lang="de-DE" sz="2400" dirty="0">
                <a:solidFill>
                  <a:schemeClr val="tx1">
                    <a:lumMod val="65000"/>
                    <a:lumOff val="35000"/>
                  </a:schemeClr>
                </a:solidFill>
                <a:latin typeface="JKRGNR+Arial-BoldMT"/>
              </a:rPr>
              <a:t>: Aufdrängende Sonderzuweisung </a:t>
            </a:r>
            <a:r>
              <a:rPr lang="de-DE" sz="2400" b="1" dirty="0">
                <a:solidFill>
                  <a:schemeClr val="tx1">
                    <a:lumMod val="65000"/>
                    <a:lumOff val="35000"/>
                  </a:schemeClr>
                </a:solidFill>
                <a:latin typeface="JKRGNR+Arial-BoldMT"/>
              </a:rPr>
              <a:t>(§ 126 I BBG / § 54 I BeamtStG)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Stattdessen heranzuziehen: </a:t>
            </a:r>
            <a:r>
              <a:rPr lang="de-DE" sz="2400" b="1" dirty="0">
                <a:solidFill>
                  <a:schemeClr val="tx1">
                    <a:lumMod val="65000"/>
                    <a:lumOff val="35000"/>
                  </a:schemeClr>
                </a:solidFill>
                <a:latin typeface="JKRGNR+Arial-BoldMT"/>
              </a:rPr>
              <a:t>Verwaltungsrechtliche Generalklausel des § 40 I 1 VwGO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Öffentlich-rechtliche Streitigkeit,</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Nichtverfassungsrechtlicher Art,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Für die keine abdrängende Sonderzuweisung vorliegt </a:t>
            </a:r>
          </a:p>
        </p:txBody>
      </p:sp>
      <p:sp>
        <p:nvSpPr>
          <p:cNvPr id="3" name="Textfeld 2"/>
          <p:cNvSpPr txBox="1"/>
          <p:nvPr/>
        </p:nvSpPr>
        <p:spPr>
          <a:xfrm>
            <a:off x="251520" y="304200"/>
            <a:ext cx="4320480" cy="492443"/>
          </a:xfrm>
          <a:prstGeom prst="rect">
            <a:avLst/>
          </a:prstGeom>
          <a:noFill/>
        </p:spPr>
        <p:txBody>
          <a:bodyPr wrap="square" rtlCol="0">
            <a:spAutoFit/>
          </a:bodyPr>
          <a:lstStyle/>
          <a:p>
            <a:r>
              <a:rPr lang="de-DE" sz="2600" dirty="0">
                <a:solidFill>
                  <a:schemeClr val="bg1"/>
                </a:solidFill>
                <a:latin typeface="Frutiger LT 57 Cn" pitchFamily="34" charset="0"/>
              </a:rPr>
              <a:t>Klausurbesprechung</a:t>
            </a:r>
            <a:endParaRPr lang="de-DE" sz="2600" dirty="0">
              <a:solidFill>
                <a:schemeClr val="bg1"/>
              </a:solidFill>
              <a:latin typeface="Frutiger Linotype" pitchFamily="34" charset="0"/>
            </a:endParaRPr>
          </a:p>
        </p:txBody>
      </p:sp>
    </p:spTree>
    <p:extLst>
      <p:ext uri="{BB962C8B-B14F-4D97-AF65-F5344CB8AC3E}">
        <p14:creationId xmlns:p14="http://schemas.microsoft.com/office/powerpoint/2010/main" val="221318767"/>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 calcmode="lin" valueType="num">
                                      <p:cBhvr additive="base">
                                        <p:cTn id="3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6" end="6"/>
                                            </p:txEl>
                                          </p:spTgt>
                                        </p:tgtEl>
                                        <p:attrNameLst>
                                          <p:attrName>style.visibility</p:attrName>
                                        </p:attrNameLst>
                                      </p:cBhvr>
                                      <p:to>
                                        <p:strVal val="visible"/>
                                      </p:to>
                                    </p:set>
                                    <p:anim calcmode="lin" valueType="num">
                                      <p:cBhvr additive="base">
                                        <p:cTn id="43"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84784"/>
            <a:ext cx="8928992" cy="547072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II. Statthafte Klageart</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Klagebegehren: Erhalt einer Ausnahmegenehmigung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Dafür naheliegend: Verpflichtungsklage </a:t>
            </a:r>
            <a:r>
              <a:rPr lang="de-DE" sz="2400" dirty="0" err="1">
                <a:solidFill>
                  <a:schemeClr val="tx1">
                    <a:lumMod val="65000"/>
                    <a:lumOff val="35000"/>
                  </a:schemeClr>
                </a:solidFill>
                <a:latin typeface="JKRGNR+Arial-BoldMT"/>
              </a:rPr>
              <a:t>iFd</a:t>
            </a:r>
            <a:r>
              <a:rPr lang="de-DE" sz="2400" dirty="0">
                <a:solidFill>
                  <a:schemeClr val="tx1">
                    <a:lumMod val="65000"/>
                    <a:lumOff val="35000"/>
                  </a:schemeClr>
                </a:solidFill>
                <a:latin typeface="JKRGNR+Arial-BoldMT"/>
              </a:rPr>
              <a:t>. Versagungsgegenklage, § 42 I Alt. 2 VwGO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Ausnahmegenehmigung = VA (+)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III. Klagebefugnis, § 42 II VwGO</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Möglichkeit eines Anspruchs auf Genehmigung bzw. ermessensfehlerfreie Entscheidung?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 46 Abs. 2 StVO?  </a:t>
            </a:r>
            <a:r>
              <a:rPr lang="de-DE" sz="2400" b="1" dirty="0">
                <a:solidFill>
                  <a:schemeClr val="tx1">
                    <a:lumMod val="65000"/>
                    <a:lumOff val="35000"/>
                  </a:schemeClr>
                </a:solidFill>
                <a:latin typeface="JKRGNR+Arial-BoldMT"/>
              </a:rPr>
              <a:t>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Anspruchsgrundlage (+), da in Rechtsfolge eine Begünstigung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Aber: Nicht einschlägig! </a:t>
            </a:r>
          </a:p>
        </p:txBody>
      </p:sp>
      <p:sp>
        <p:nvSpPr>
          <p:cNvPr id="3" name="Textfeld 2"/>
          <p:cNvSpPr txBox="1"/>
          <p:nvPr/>
        </p:nvSpPr>
        <p:spPr>
          <a:xfrm>
            <a:off x="251520" y="304200"/>
            <a:ext cx="4320480" cy="492443"/>
          </a:xfrm>
          <a:prstGeom prst="rect">
            <a:avLst/>
          </a:prstGeom>
          <a:noFill/>
        </p:spPr>
        <p:txBody>
          <a:bodyPr wrap="square" rtlCol="0">
            <a:spAutoFit/>
          </a:bodyPr>
          <a:lstStyle/>
          <a:p>
            <a:r>
              <a:rPr lang="de-DE" sz="2600" dirty="0">
                <a:solidFill>
                  <a:schemeClr val="bg1"/>
                </a:solidFill>
                <a:latin typeface="Frutiger LT 57 Cn" pitchFamily="34" charset="0"/>
              </a:rPr>
              <a:t>Klausurbesprechung</a:t>
            </a:r>
            <a:endParaRPr lang="de-DE" sz="2600" dirty="0">
              <a:solidFill>
                <a:schemeClr val="bg1"/>
              </a:solidFill>
              <a:latin typeface="Frutiger Linotype" pitchFamily="34" charset="0"/>
            </a:endParaRPr>
          </a:p>
        </p:txBody>
      </p:sp>
    </p:spTree>
    <p:extLst>
      <p:ext uri="{BB962C8B-B14F-4D97-AF65-F5344CB8AC3E}">
        <p14:creationId xmlns:p14="http://schemas.microsoft.com/office/powerpoint/2010/main" val="1527702351"/>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7" end="7"/>
                                            </p:txEl>
                                          </p:spTgt>
                                        </p:tgtEl>
                                        <p:attrNameLst>
                                          <p:attrName>style.visibility</p:attrName>
                                        </p:attrNameLst>
                                      </p:cBhvr>
                                      <p:to>
                                        <p:strVal val="visible"/>
                                      </p:to>
                                    </p:set>
                                    <p:anim calcmode="lin" valueType="num">
                                      <p:cBhvr additive="base">
                                        <p:cTn id="43"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2">
                                            <p:txEl>
                                              <p:pRg st="8" end="8"/>
                                            </p:txEl>
                                          </p:spTgt>
                                        </p:tgtEl>
                                        <p:attrNameLst>
                                          <p:attrName>style.visibility</p:attrName>
                                        </p:attrNameLst>
                                      </p:cBhvr>
                                      <p:to>
                                        <p:strVal val="visible"/>
                                      </p:to>
                                    </p:set>
                                    <p:anim calcmode="lin" valueType="num">
                                      <p:cBhvr additive="base">
                                        <p:cTn id="49"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nodeType="clickEffect">
                                  <p:stCondLst>
                                    <p:cond delay="0"/>
                                  </p:stCondLst>
                                  <p:childTnLst>
                                    <p:set>
                                      <p:cBhvr>
                                        <p:cTn id="54" dur="1" fill="hold">
                                          <p:stCondLst>
                                            <p:cond delay="0"/>
                                          </p:stCondLst>
                                        </p:cTn>
                                        <p:tgtEl>
                                          <p:spTgt spid="2">
                                            <p:txEl>
                                              <p:pRg st="9" end="9"/>
                                            </p:txEl>
                                          </p:spTgt>
                                        </p:tgtEl>
                                        <p:attrNameLst>
                                          <p:attrName>style.visibility</p:attrName>
                                        </p:attrNameLst>
                                      </p:cBhvr>
                                      <p:to>
                                        <p:strVal val="visible"/>
                                      </p:to>
                                    </p:set>
                                    <p:anim calcmode="lin" valueType="num">
                                      <p:cBhvr additive="base">
                                        <p:cTn id="55" dur="500" fill="hold"/>
                                        <p:tgtEl>
                                          <p:spTgt spid="2">
                                            <p:txEl>
                                              <p:pRg st="9" end="9"/>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2">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84784"/>
            <a:ext cx="8928992" cy="2564805"/>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beachte: Spezialitätsgrundsatz!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hier spezieller: </a:t>
            </a:r>
            <a:r>
              <a:rPr lang="de-DE" sz="2400" b="1" dirty="0">
                <a:solidFill>
                  <a:schemeClr val="tx1">
                    <a:lumMod val="65000"/>
                    <a:lumOff val="35000"/>
                  </a:schemeClr>
                </a:solidFill>
                <a:latin typeface="JKRGNR+Arial-BoldMT"/>
              </a:rPr>
              <a:t>§ 46 Abs. 1 Nr. 5b </a:t>
            </a:r>
            <a:r>
              <a:rPr lang="de-DE" sz="2400" b="1" dirty="0" err="1">
                <a:solidFill>
                  <a:schemeClr val="tx1">
                    <a:lumMod val="65000"/>
                    <a:lumOff val="35000"/>
                  </a:schemeClr>
                </a:solidFill>
                <a:latin typeface="JKRGNR+Arial-BoldMT"/>
              </a:rPr>
              <a:t>a.E</a:t>
            </a:r>
            <a:r>
              <a:rPr lang="de-DE" sz="2400" b="1" dirty="0">
                <a:solidFill>
                  <a:schemeClr val="tx1">
                    <a:lumMod val="65000"/>
                    <a:lumOff val="35000"/>
                  </a:schemeClr>
                </a:solidFill>
                <a:latin typeface="JKRGNR+Arial-BoldMT"/>
              </a:rPr>
              <a:t>. StVO</a:t>
            </a:r>
            <a:r>
              <a:rPr lang="de-DE" sz="2400" dirty="0">
                <a:solidFill>
                  <a:schemeClr val="tx1">
                    <a:lumMod val="65000"/>
                    <a:lumOff val="35000"/>
                  </a:schemeClr>
                </a:solidFill>
                <a:latin typeface="JKRGNR+Arial-BoldMT"/>
              </a:rPr>
              <a:t>, der explizit den Fall der Ausnahmeerteilung für das Tragen eines Helmes vorsieht</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Möglichkeit eines Anspruchs (+)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Klagebefugnis (+)</a:t>
            </a:r>
          </a:p>
        </p:txBody>
      </p:sp>
      <p:sp>
        <p:nvSpPr>
          <p:cNvPr id="3" name="Textfeld 2"/>
          <p:cNvSpPr txBox="1"/>
          <p:nvPr/>
        </p:nvSpPr>
        <p:spPr>
          <a:xfrm>
            <a:off x="251520" y="304200"/>
            <a:ext cx="4320480" cy="492443"/>
          </a:xfrm>
          <a:prstGeom prst="rect">
            <a:avLst/>
          </a:prstGeom>
          <a:noFill/>
        </p:spPr>
        <p:txBody>
          <a:bodyPr wrap="square" rtlCol="0">
            <a:spAutoFit/>
          </a:bodyPr>
          <a:lstStyle/>
          <a:p>
            <a:r>
              <a:rPr lang="de-DE" sz="2600" dirty="0">
                <a:solidFill>
                  <a:schemeClr val="bg1"/>
                </a:solidFill>
                <a:latin typeface="Frutiger LT 57 Cn" pitchFamily="34" charset="0"/>
              </a:rPr>
              <a:t>Klausurbesprechung</a:t>
            </a:r>
            <a:endParaRPr lang="de-DE" sz="2600" dirty="0">
              <a:solidFill>
                <a:schemeClr val="bg1"/>
              </a:solidFill>
              <a:latin typeface="Frutiger Linotype" pitchFamily="34" charset="0"/>
            </a:endParaRPr>
          </a:p>
        </p:txBody>
      </p:sp>
    </p:spTree>
    <p:extLst>
      <p:ext uri="{BB962C8B-B14F-4D97-AF65-F5344CB8AC3E}">
        <p14:creationId xmlns:p14="http://schemas.microsoft.com/office/powerpoint/2010/main" val="616942207"/>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2" end="2"/>
                                            </p:txEl>
                                          </p:spTgt>
                                        </p:tgtEl>
                                        <p:attrNameLst>
                                          <p:attrName>style.visibility</p:attrName>
                                        </p:attrNameLst>
                                      </p:cBhvr>
                                      <p:to>
                                        <p:strVal val="visible"/>
                                      </p:to>
                                    </p:set>
                                    <p:anim calcmode="lin" valueType="num">
                                      <p:cBhvr additive="base">
                                        <p:cTn id="7"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3" end="3"/>
                                            </p:txEl>
                                          </p:spTgt>
                                        </p:tgtEl>
                                        <p:attrNameLst>
                                          <p:attrName>style.visibility</p:attrName>
                                        </p:attrNameLst>
                                      </p:cBhvr>
                                      <p:to>
                                        <p:strVal val="visible"/>
                                      </p:to>
                                    </p:set>
                                    <p:anim calcmode="lin" valueType="num">
                                      <p:cBhvr additive="base">
                                        <p:cTn id="13"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4" end="4"/>
                                            </p:txEl>
                                          </p:spTgt>
                                        </p:tgtEl>
                                        <p:attrNameLst>
                                          <p:attrName>style.visibility</p:attrName>
                                        </p:attrNameLst>
                                      </p:cBhvr>
                                      <p:to>
                                        <p:strVal val="visible"/>
                                      </p:to>
                                    </p:set>
                                    <p:anim calcmode="lin" valueType="num">
                                      <p:cBhvr additive="base">
                                        <p:cTn id="19"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0" y="1242796"/>
            <a:ext cx="8928992" cy="5598969"/>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III. Erfolgloses Vorverfahren, §§ 68 ff. VwGO (+)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IV. Einhaltung der Klagefrist, § 74 VwGO?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Frist: </a:t>
            </a:r>
            <a:r>
              <a:rPr lang="de-DE" sz="2400" b="1" dirty="0">
                <a:solidFill>
                  <a:schemeClr val="tx1">
                    <a:lumMod val="65000"/>
                    <a:lumOff val="35000"/>
                  </a:schemeClr>
                </a:solidFill>
                <a:latin typeface="JKRGNR+Arial-BoldMT"/>
              </a:rPr>
              <a:t>Monatsfrist</a:t>
            </a:r>
            <a:r>
              <a:rPr lang="de-DE" sz="2400" dirty="0">
                <a:solidFill>
                  <a:schemeClr val="tx1">
                    <a:lumMod val="65000"/>
                    <a:lumOff val="35000"/>
                  </a:schemeClr>
                </a:solidFill>
                <a:latin typeface="JKRGNR+Arial-BoldMT"/>
              </a:rPr>
              <a:t> ab Zustellung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Aufgabe</a:t>
            </a:r>
            <a:r>
              <a:rPr lang="de-DE" sz="2400" dirty="0">
                <a:solidFill>
                  <a:schemeClr val="tx1">
                    <a:lumMod val="65000"/>
                    <a:lumOff val="35000"/>
                  </a:schemeClr>
                </a:solidFill>
                <a:latin typeface="JKRGNR+Arial-BoldMT"/>
              </a:rPr>
              <a:t> des Widerspruchsbescheides zur </a:t>
            </a:r>
            <a:r>
              <a:rPr lang="de-DE" sz="2400" b="1" dirty="0">
                <a:solidFill>
                  <a:schemeClr val="tx1">
                    <a:lumMod val="65000"/>
                    <a:lumOff val="35000"/>
                  </a:schemeClr>
                </a:solidFill>
                <a:latin typeface="JKRGNR+Arial-BoldMT"/>
              </a:rPr>
              <a:t>Post</a:t>
            </a:r>
            <a:r>
              <a:rPr lang="de-DE" sz="2400" dirty="0">
                <a:solidFill>
                  <a:schemeClr val="tx1">
                    <a:lumMod val="65000"/>
                    <a:lumOff val="35000"/>
                  </a:schemeClr>
                </a:solidFill>
                <a:latin typeface="JKRGNR+Arial-BoldMT"/>
              </a:rPr>
              <a:t>: </a:t>
            </a:r>
            <a:r>
              <a:rPr lang="de-DE" sz="2400" b="1" dirty="0">
                <a:solidFill>
                  <a:schemeClr val="tx1">
                    <a:lumMod val="65000"/>
                    <a:lumOff val="35000"/>
                  </a:schemeClr>
                </a:solidFill>
                <a:latin typeface="JKRGNR+Arial-BoldMT"/>
              </a:rPr>
              <a:t>16. Juli 2023</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Beachte: 4-Tages-Fiktion aus </a:t>
            </a:r>
            <a:r>
              <a:rPr lang="de-DE" sz="2400" b="1" dirty="0">
                <a:solidFill>
                  <a:schemeClr val="tx1">
                    <a:lumMod val="65000"/>
                    <a:lumOff val="35000"/>
                  </a:schemeClr>
                </a:solidFill>
                <a:latin typeface="JKRGNR+Arial-BoldMT"/>
              </a:rPr>
              <a:t>§ 41 II VwVfG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Bekanntgabe</a:t>
            </a:r>
            <a:r>
              <a:rPr lang="de-DE" sz="2400" dirty="0">
                <a:solidFill>
                  <a:schemeClr val="tx1">
                    <a:lumMod val="65000"/>
                    <a:lumOff val="35000"/>
                  </a:schemeClr>
                </a:solidFill>
                <a:latin typeface="JKRGNR+Arial-BoldMT"/>
              </a:rPr>
              <a:t> also: </a:t>
            </a:r>
            <a:r>
              <a:rPr lang="de-DE" sz="2400" b="1" dirty="0">
                <a:solidFill>
                  <a:schemeClr val="tx1">
                    <a:lumMod val="65000"/>
                    <a:lumOff val="35000"/>
                  </a:schemeClr>
                </a:solidFill>
                <a:latin typeface="JKRGNR+Arial-BoldMT"/>
              </a:rPr>
              <a:t>20. Juli 2023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Wann endet Frist nach § 74 VwGO?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Für Berechnung maßgeblich: </a:t>
            </a:r>
            <a:r>
              <a:rPr lang="de-DE" sz="2400" b="1" dirty="0">
                <a:solidFill>
                  <a:schemeClr val="tx1">
                    <a:lumMod val="65000"/>
                    <a:lumOff val="35000"/>
                  </a:schemeClr>
                </a:solidFill>
                <a:latin typeface="JKRGNR+Arial-BoldMT"/>
              </a:rPr>
              <a:t>§§ 187 ff. BGB, die über § 57 II VwGO </a:t>
            </a:r>
            <a:r>
              <a:rPr lang="de-DE" sz="2400" b="1" dirty="0" err="1">
                <a:solidFill>
                  <a:schemeClr val="tx1">
                    <a:lumMod val="65000"/>
                    <a:lumOff val="35000"/>
                  </a:schemeClr>
                </a:solidFill>
                <a:latin typeface="JKRGNR+Arial-BoldMT"/>
              </a:rPr>
              <a:t>iVm</a:t>
            </a:r>
            <a:r>
              <a:rPr lang="de-DE" sz="2400" b="1" dirty="0">
                <a:solidFill>
                  <a:schemeClr val="tx1">
                    <a:lumMod val="65000"/>
                    <a:lumOff val="35000"/>
                  </a:schemeClr>
                </a:solidFill>
                <a:latin typeface="JKRGNR+Arial-BoldMT"/>
              </a:rPr>
              <a:t>. § 222 ZPO im Verwaltungsprozess gelten!</a:t>
            </a:r>
          </a:p>
          <a:p>
            <a:pPr marL="1714500" lvl="3" indent="-342900">
              <a:spcAft>
                <a:spcPts val="500"/>
              </a:spcAft>
              <a:buFont typeface="Wingdings" pitchFamily="2" charset="2"/>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Fristbeginn</a:t>
            </a:r>
            <a:r>
              <a:rPr lang="de-DE" sz="2400" dirty="0">
                <a:solidFill>
                  <a:schemeClr val="tx1">
                    <a:lumMod val="65000"/>
                    <a:lumOff val="35000"/>
                  </a:schemeClr>
                </a:solidFill>
                <a:latin typeface="JKRGNR+Arial-BoldMT"/>
              </a:rPr>
              <a:t> nach § 187 I BGB: </a:t>
            </a:r>
            <a:r>
              <a:rPr lang="de-DE" sz="2400" b="1" dirty="0">
                <a:solidFill>
                  <a:schemeClr val="tx1">
                    <a:lumMod val="65000"/>
                    <a:lumOff val="35000"/>
                  </a:schemeClr>
                </a:solidFill>
                <a:latin typeface="JKRGNR+Arial-BoldMT"/>
              </a:rPr>
              <a:t>21. Juli 2023 </a:t>
            </a:r>
          </a:p>
          <a:p>
            <a:pPr marL="1714500" lvl="3" indent="-342900">
              <a:spcAft>
                <a:spcPts val="500"/>
              </a:spcAft>
              <a:buFont typeface="Wingdings" pitchFamily="2" charset="2"/>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Fristende</a:t>
            </a:r>
            <a:r>
              <a:rPr lang="de-DE" sz="2400" dirty="0">
                <a:solidFill>
                  <a:schemeClr val="tx1">
                    <a:lumMod val="65000"/>
                    <a:lumOff val="35000"/>
                  </a:schemeClr>
                </a:solidFill>
                <a:latin typeface="JKRGNR+Arial-BoldMT"/>
              </a:rPr>
              <a:t> nach § 188 II BGB: </a:t>
            </a:r>
            <a:r>
              <a:rPr lang="de-DE" sz="2400" b="1" dirty="0">
                <a:solidFill>
                  <a:schemeClr val="tx1">
                    <a:lumMod val="65000"/>
                    <a:lumOff val="35000"/>
                  </a:schemeClr>
                </a:solidFill>
                <a:latin typeface="JKRGNR+Arial-BoldMT"/>
              </a:rPr>
              <a:t>20. August 2023</a:t>
            </a:r>
          </a:p>
          <a:p>
            <a:pPr marL="1714500" lvl="3" indent="-342900">
              <a:spcAft>
                <a:spcPts val="500"/>
              </a:spcAft>
              <a:buFont typeface="Wingdings" pitchFamily="2" charset="2"/>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Klageerhebung</a:t>
            </a:r>
            <a:r>
              <a:rPr lang="de-DE" sz="2400" dirty="0">
                <a:solidFill>
                  <a:schemeClr val="tx1">
                    <a:lumMod val="65000"/>
                    <a:lumOff val="35000"/>
                  </a:schemeClr>
                </a:solidFill>
                <a:latin typeface="JKRGNR+Arial-BoldMT"/>
              </a:rPr>
              <a:t>: </a:t>
            </a:r>
            <a:r>
              <a:rPr lang="de-DE" sz="2400" b="1" dirty="0">
                <a:solidFill>
                  <a:schemeClr val="tx1">
                    <a:lumMod val="65000"/>
                    <a:lumOff val="35000"/>
                  </a:schemeClr>
                </a:solidFill>
                <a:latin typeface="JKRGNR+Arial-BoldMT"/>
              </a:rPr>
              <a:t>25. August 2023 </a:t>
            </a:r>
          </a:p>
        </p:txBody>
      </p:sp>
      <p:sp>
        <p:nvSpPr>
          <p:cNvPr id="3" name="Textfeld 2"/>
          <p:cNvSpPr txBox="1"/>
          <p:nvPr/>
        </p:nvSpPr>
        <p:spPr>
          <a:xfrm>
            <a:off x="251520" y="304200"/>
            <a:ext cx="4320480" cy="492443"/>
          </a:xfrm>
          <a:prstGeom prst="rect">
            <a:avLst/>
          </a:prstGeom>
          <a:noFill/>
        </p:spPr>
        <p:txBody>
          <a:bodyPr wrap="square" rtlCol="0">
            <a:spAutoFit/>
          </a:bodyPr>
          <a:lstStyle/>
          <a:p>
            <a:r>
              <a:rPr lang="de-DE" sz="2600" dirty="0">
                <a:solidFill>
                  <a:schemeClr val="bg1"/>
                </a:solidFill>
                <a:latin typeface="Frutiger LT 57 Cn" pitchFamily="34" charset="0"/>
              </a:rPr>
              <a:t>Klausurbesprechung</a:t>
            </a:r>
            <a:endParaRPr lang="de-DE" sz="2600" dirty="0">
              <a:solidFill>
                <a:schemeClr val="bg1"/>
              </a:solidFill>
              <a:latin typeface="Frutiger Linotype" pitchFamily="34" charset="0"/>
            </a:endParaRPr>
          </a:p>
        </p:txBody>
      </p:sp>
    </p:spTree>
    <p:extLst>
      <p:ext uri="{BB962C8B-B14F-4D97-AF65-F5344CB8AC3E}">
        <p14:creationId xmlns:p14="http://schemas.microsoft.com/office/powerpoint/2010/main" val="4215657646"/>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2" end="2"/>
                                            </p:txEl>
                                          </p:spTgt>
                                        </p:tgtEl>
                                        <p:attrNameLst>
                                          <p:attrName>style.visibility</p:attrName>
                                        </p:attrNameLst>
                                      </p:cBhvr>
                                      <p:to>
                                        <p:strVal val="visible"/>
                                      </p:to>
                                    </p:set>
                                    <p:anim calcmode="lin" valueType="num">
                                      <p:cBhvr additive="base">
                                        <p:cTn id="7"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3" end="3"/>
                                            </p:txEl>
                                          </p:spTgt>
                                        </p:tgtEl>
                                        <p:attrNameLst>
                                          <p:attrName>style.visibility</p:attrName>
                                        </p:attrNameLst>
                                      </p:cBhvr>
                                      <p:to>
                                        <p:strVal val="visible"/>
                                      </p:to>
                                    </p:set>
                                    <p:anim calcmode="lin" valueType="num">
                                      <p:cBhvr additive="base">
                                        <p:cTn id="13"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4" end="4"/>
                                            </p:txEl>
                                          </p:spTgt>
                                        </p:tgtEl>
                                        <p:attrNameLst>
                                          <p:attrName>style.visibility</p:attrName>
                                        </p:attrNameLst>
                                      </p:cBhvr>
                                      <p:to>
                                        <p:strVal val="visible"/>
                                      </p:to>
                                    </p:set>
                                    <p:anim calcmode="lin" valueType="num">
                                      <p:cBhvr additive="base">
                                        <p:cTn id="19"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5" end="5"/>
                                            </p:txEl>
                                          </p:spTgt>
                                        </p:tgtEl>
                                        <p:attrNameLst>
                                          <p:attrName>style.visibility</p:attrName>
                                        </p:attrNameLst>
                                      </p:cBhvr>
                                      <p:to>
                                        <p:strVal val="visible"/>
                                      </p:to>
                                    </p:set>
                                    <p:anim calcmode="lin" valueType="num">
                                      <p:cBhvr additive="base">
                                        <p:cTn id="25"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6" end="6"/>
                                            </p:txEl>
                                          </p:spTgt>
                                        </p:tgtEl>
                                        <p:attrNameLst>
                                          <p:attrName>style.visibility</p:attrName>
                                        </p:attrNameLst>
                                      </p:cBhvr>
                                      <p:to>
                                        <p:strVal val="visible"/>
                                      </p:to>
                                    </p:set>
                                    <p:anim calcmode="lin" valueType="num">
                                      <p:cBhvr additive="base">
                                        <p:cTn id="31"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7" end="7"/>
                                            </p:txEl>
                                          </p:spTgt>
                                        </p:tgtEl>
                                        <p:attrNameLst>
                                          <p:attrName>style.visibility</p:attrName>
                                        </p:attrNameLst>
                                      </p:cBhvr>
                                      <p:to>
                                        <p:strVal val="visible"/>
                                      </p:to>
                                    </p:set>
                                    <p:anim calcmode="lin" valueType="num">
                                      <p:cBhvr additive="base">
                                        <p:cTn id="37"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8" end="8"/>
                                            </p:txEl>
                                          </p:spTgt>
                                        </p:tgtEl>
                                        <p:attrNameLst>
                                          <p:attrName>style.visibility</p:attrName>
                                        </p:attrNameLst>
                                      </p:cBhvr>
                                      <p:to>
                                        <p:strVal val="visible"/>
                                      </p:to>
                                    </p:set>
                                    <p:anim calcmode="lin" valueType="num">
                                      <p:cBhvr additive="base">
                                        <p:cTn id="43"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2">
                                            <p:txEl>
                                              <p:pRg st="9" end="9"/>
                                            </p:txEl>
                                          </p:spTgt>
                                        </p:tgtEl>
                                        <p:attrNameLst>
                                          <p:attrName>style.visibility</p:attrName>
                                        </p:attrNameLst>
                                      </p:cBhvr>
                                      <p:to>
                                        <p:strVal val="visible"/>
                                      </p:to>
                                    </p:set>
                                    <p:anim calcmode="lin" valueType="num">
                                      <p:cBhvr additive="base">
                                        <p:cTn id="49" dur="500" fill="hold"/>
                                        <p:tgtEl>
                                          <p:spTgt spid="2">
                                            <p:txEl>
                                              <p:pRg st="9" end="9"/>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nodeType="clickEffect">
                                  <p:stCondLst>
                                    <p:cond delay="0"/>
                                  </p:stCondLst>
                                  <p:childTnLst>
                                    <p:set>
                                      <p:cBhvr>
                                        <p:cTn id="54" dur="1" fill="hold">
                                          <p:stCondLst>
                                            <p:cond delay="0"/>
                                          </p:stCondLst>
                                        </p:cTn>
                                        <p:tgtEl>
                                          <p:spTgt spid="2">
                                            <p:txEl>
                                              <p:pRg st="10" end="10"/>
                                            </p:txEl>
                                          </p:spTgt>
                                        </p:tgtEl>
                                        <p:attrNameLst>
                                          <p:attrName>style.visibility</p:attrName>
                                        </p:attrNameLst>
                                      </p:cBhvr>
                                      <p:to>
                                        <p:strVal val="visible"/>
                                      </p:to>
                                    </p:set>
                                    <p:anim calcmode="lin" valueType="num">
                                      <p:cBhvr additive="base">
                                        <p:cTn id="55" dur="500" fill="hold"/>
                                        <p:tgtEl>
                                          <p:spTgt spid="2">
                                            <p:txEl>
                                              <p:pRg st="10" end="10"/>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2">
                                            <p:txEl>
                                              <p:pRg st="10" end="10"/>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nodeType="clickEffect">
                                  <p:stCondLst>
                                    <p:cond delay="0"/>
                                  </p:stCondLst>
                                  <p:childTnLst>
                                    <p:set>
                                      <p:cBhvr>
                                        <p:cTn id="60" dur="1" fill="hold">
                                          <p:stCondLst>
                                            <p:cond delay="0"/>
                                          </p:stCondLst>
                                        </p:cTn>
                                        <p:tgtEl>
                                          <p:spTgt spid="2">
                                            <p:txEl>
                                              <p:pRg st="11" end="11"/>
                                            </p:txEl>
                                          </p:spTgt>
                                        </p:tgtEl>
                                        <p:attrNameLst>
                                          <p:attrName>style.visibility</p:attrName>
                                        </p:attrNameLst>
                                      </p:cBhvr>
                                      <p:to>
                                        <p:strVal val="visible"/>
                                      </p:to>
                                    </p:set>
                                    <p:anim calcmode="lin" valueType="num">
                                      <p:cBhvr additive="base">
                                        <p:cTn id="61" dur="500" fill="hold"/>
                                        <p:tgtEl>
                                          <p:spTgt spid="2">
                                            <p:txEl>
                                              <p:pRg st="11" end="11"/>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2">
                                            <p:txEl>
                                              <p:pRg st="11" end="1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0" y="1242796"/>
            <a:ext cx="8928992" cy="3865161"/>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ZE: Klagefrist aus § 74 I 1 VwGO verstrichen!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u="sng" dirty="0">
                <a:solidFill>
                  <a:schemeClr val="tx1">
                    <a:lumMod val="65000"/>
                    <a:lumOff val="35000"/>
                  </a:schemeClr>
                </a:solidFill>
                <a:latin typeface="JKRGNR+Arial-BoldMT"/>
              </a:rPr>
              <a:t>Wiedereinsetzung in vorigen Stand nach § 60 VwGO?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Regelungsinhalt: </a:t>
            </a:r>
            <a:r>
              <a:rPr lang="de-DE" sz="2400" b="1" dirty="0">
                <a:solidFill>
                  <a:schemeClr val="tx1">
                    <a:lumMod val="65000"/>
                    <a:lumOff val="35000"/>
                  </a:schemeClr>
                </a:solidFill>
                <a:latin typeface="JKRGNR+Arial-BoldMT"/>
              </a:rPr>
              <a:t>Soweit Antrag erfolgreich</a:t>
            </a:r>
            <a:r>
              <a:rPr lang="de-DE" sz="2400" dirty="0">
                <a:solidFill>
                  <a:schemeClr val="tx1">
                    <a:lumMod val="65000"/>
                    <a:lumOff val="35000"/>
                  </a:schemeClr>
                </a:solidFill>
                <a:latin typeface="JKRGNR+Arial-BoldMT"/>
              </a:rPr>
              <a:t>, wird die verspätet vorgenommene Prozesshandlung </a:t>
            </a:r>
            <a:r>
              <a:rPr lang="de-DE" sz="2400" b="1" dirty="0">
                <a:solidFill>
                  <a:schemeClr val="tx1">
                    <a:lumMod val="65000"/>
                    <a:lumOff val="35000"/>
                  </a:schemeClr>
                </a:solidFill>
                <a:latin typeface="JKRGNR+Arial-BoldMT"/>
              </a:rPr>
              <a:t>als rechtzeitig fingiert</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Prüfung des Antrages auf Wiedereinsetzung</a:t>
            </a:r>
            <a:r>
              <a:rPr lang="de-DE" sz="2400" dirty="0">
                <a:solidFill>
                  <a:schemeClr val="tx1">
                    <a:lumMod val="65000"/>
                    <a:lumOff val="35000"/>
                  </a:schemeClr>
                </a:solidFill>
                <a:latin typeface="JKRGNR+Arial-BoldMT"/>
              </a:rPr>
              <a:t>: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Zulässigkeit des Antrages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Begründetheit des Antrages </a:t>
            </a:r>
          </a:p>
        </p:txBody>
      </p:sp>
      <p:sp>
        <p:nvSpPr>
          <p:cNvPr id="3" name="Textfeld 2"/>
          <p:cNvSpPr txBox="1"/>
          <p:nvPr/>
        </p:nvSpPr>
        <p:spPr>
          <a:xfrm>
            <a:off x="251520" y="304200"/>
            <a:ext cx="4320480" cy="492443"/>
          </a:xfrm>
          <a:prstGeom prst="rect">
            <a:avLst/>
          </a:prstGeom>
          <a:noFill/>
        </p:spPr>
        <p:txBody>
          <a:bodyPr wrap="square" rtlCol="0">
            <a:spAutoFit/>
          </a:bodyPr>
          <a:lstStyle/>
          <a:p>
            <a:r>
              <a:rPr lang="de-DE" sz="2600" dirty="0">
                <a:solidFill>
                  <a:schemeClr val="bg1"/>
                </a:solidFill>
                <a:latin typeface="Frutiger LT 57 Cn" pitchFamily="34" charset="0"/>
              </a:rPr>
              <a:t>Klausurbesprechung</a:t>
            </a:r>
            <a:endParaRPr lang="de-DE" sz="2600" dirty="0">
              <a:solidFill>
                <a:schemeClr val="bg1"/>
              </a:solidFill>
              <a:latin typeface="Frutiger Linotype" pitchFamily="34" charset="0"/>
            </a:endParaRPr>
          </a:p>
        </p:txBody>
      </p:sp>
    </p:spTree>
    <p:extLst>
      <p:ext uri="{BB962C8B-B14F-4D97-AF65-F5344CB8AC3E}">
        <p14:creationId xmlns:p14="http://schemas.microsoft.com/office/powerpoint/2010/main" val="3015015445"/>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2" end="2"/>
                                            </p:txEl>
                                          </p:spTgt>
                                        </p:tgtEl>
                                        <p:attrNameLst>
                                          <p:attrName>style.visibility</p:attrName>
                                        </p:attrNameLst>
                                      </p:cBhvr>
                                      <p:to>
                                        <p:strVal val="visible"/>
                                      </p:to>
                                    </p:set>
                                    <p:anim calcmode="lin" valueType="num">
                                      <p:cBhvr additive="base">
                                        <p:cTn id="7"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3" end="3"/>
                                            </p:txEl>
                                          </p:spTgt>
                                        </p:tgtEl>
                                        <p:attrNameLst>
                                          <p:attrName>style.visibility</p:attrName>
                                        </p:attrNameLst>
                                      </p:cBhvr>
                                      <p:to>
                                        <p:strVal val="visible"/>
                                      </p:to>
                                    </p:set>
                                    <p:anim calcmode="lin" valueType="num">
                                      <p:cBhvr additive="base">
                                        <p:cTn id="13"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5" end="5"/>
                                            </p:txEl>
                                          </p:spTgt>
                                        </p:tgtEl>
                                        <p:attrNameLst>
                                          <p:attrName>style.visibility</p:attrName>
                                        </p:attrNameLst>
                                      </p:cBhvr>
                                      <p:to>
                                        <p:strVal val="visible"/>
                                      </p:to>
                                    </p:set>
                                    <p:anim calcmode="lin" valueType="num">
                                      <p:cBhvr additive="base">
                                        <p:cTn id="19"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5" end="5"/>
                                            </p:txEl>
                                          </p:spTgt>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2">
                                            <p:txEl>
                                              <p:pRg st="6" end="6"/>
                                            </p:txEl>
                                          </p:spTgt>
                                        </p:tgtEl>
                                        <p:attrNameLst>
                                          <p:attrName>style.visibility</p:attrName>
                                        </p:attrNameLst>
                                      </p:cBhvr>
                                      <p:to>
                                        <p:strVal val="visible"/>
                                      </p:to>
                                    </p:set>
                                    <p:anim calcmode="lin" valueType="num">
                                      <p:cBhvr additive="base">
                                        <p:cTn id="23"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2">
                                            <p:txEl>
                                              <p:pRg st="6" end="6"/>
                                            </p:txEl>
                                          </p:spTgt>
                                        </p:tgtEl>
                                        <p:attrNameLst>
                                          <p:attrName>ppt_y</p:attrName>
                                        </p:attrNameLst>
                                      </p:cBhvr>
                                      <p:tavLst>
                                        <p:tav tm="0">
                                          <p:val>
                                            <p:strVal val="1+#ppt_h/2"/>
                                          </p:val>
                                        </p:tav>
                                        <p:tav tm="100000">
                                          <p:val>
                                            <p:strVal val="#ppt_y"/>
                                          </p:val>
                                        </p:tav>
                                      </p:tavLst>
                                    </p:anim>
                                  </p:childTnLst>
                                </p:cTn>
                              </p:par>
                              <p:par>
                                <p:cTn id="25" presetID="2" presetClass="entr" presetSubtype="4" fill="hold" nodeType="withEffect">
                                  <p:stCondLst>
                                    <p:cond delay="0"/>
                                  </p:stCondLst>
                                  <p:childTnLst>
                                    <p:set>
                                      <p:cBhvr>
                                        <p:cTn id="26" dur="1" fill="hold">
                                          <p:stCondLst>
                                            <p:cond delay="0"/>
                                          </p:stCondLst>
                                        </p:cTn>
                                        <p:tgtEl>
                                          <p:spTgt spid="2">
                                            <p:txEl>
                                              <p:pRg st="7" end="7"/>
                                            </p:txEl>
                                          </p:spTgt>
                                        </p:tgtEl>
                                        <p:attrNameLst>
                                          <p:attrName>style.visibility</p:attrName>
                                        </p:attrNameLst>
                                      </p:cBhvr>
                                      <p:to>
                                        <p:strVal val="visible"/>
                                      </p:to>
                                    </p:set>
                                    <p:anim calcmode="lin" valueType="num">
                                      <p:cBhvr additive="base">
                                        <p:cTn id="27"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6896" y="1268760"/>
            <a:ext cx="8928992" cy="6032421"/>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u="sng" dirty="0">
                <a:solidFill>
                  <a:schemeClr val="tx1">
                    <a:lumMod val="65000"/>
                    <a:lumOff val="35000"/>
                  </a:schemeClr>
                </a:solidFill>
                <a:latin typeface="JKRGNR+Arial-BoldMT"/>
              </a:rPr>
              <a:t>1) Zulässigkeit des Antrages auf Wiedereinsetzung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a) Statthaftigkeit des Widereinsetzungsantrages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Nach </a:t>
            </a:r>
            <a:r>
              <a:rPr lang="de-DE" sz="2400" b="1" dirty="0">
                <a:solidFill>
                  <a:schemeClr val="tx1">
                    <a:lumMod val="65000"/>
                    <a:lumOff val="35000"/>
                  </a:schemeClr>
                </a:solidFill>
                <a:latin typeface="JKRGNR+Arial-BoldMT"/>
              </a:rPr>
              <a:t>§ 60 I 1 VwGO </a:t>
            </a:r>
            <a:r>
              <a:rPr lang="de-DE" sz="2400" dirty="0">
                <a:solidFill>
                  <a:schemeClr val="tx1">
                    <a:lumMod val="65000"/>
                    <a:lumOff val="35000"/>
                  </a:schemeClr>
                </a:solidFill>
                <a:latin typeface="JKRGNR+Arial-BoldMT"/>
              </a:rPr>
              <a:t>vorausgesetzt: Versäumen einer </a:t>
            </a:r>
            <a:r>
              <a:rPr lang="de-DE" sz="2400" b="1" dirty="0">
                <a:solidFill>
                  <a:schemeClr val="tx1">
                    <a:lumMod val="65000"/>
                    <a:lumOff val="35000"/>
                  </a:schemeClr>
                </a:solidFill>
                <a:latin typeface="JKRGNR+Arial-BoldMT"/>
              </a:rPr>
              <a:t>gesetzlichen Frist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Hier (+): </a:t>
            </a:r>
            <a:r>
              <a:rPr lang="de-DE" sz="2400" b="1" dirty="0">
                <a:solidFill>
                  <a:schemeClr val="tx1">
                    <a:lumMod val="65000"/>
                    <a:lumOff val="35000"/>
                  </a:schemeClr>
                </a:solidFill>
                <a:latin typeface="JKRGNR+Arial-BoldMT"/>
              </a:rPr>
              <a:t>Klagefrist aus § 74 I 1 VwGO </a:t>
            </a:r>
            <a:r>
              <a:rPr lang="de-DE" sz="2400" dirty="0">
                <a:solidFill>
                  <a:schemeClr val="tx1">
                    <a:lumMod val="65000"/>
                    <a:lumOff val="35000"/>
                  </a:schemeClr>
                </a:solidFill>
                <a:latin typeface="JKRGNR+Arial-BoldMT"/>
              </a:rPr>
              <a:t>versäumt (s.o.)</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Statthaftigkeit des Antrages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b) Ordnungsgemäße Antragstellung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Insoweit zu prüfen: </a:t>
            </a:r>
            <a:r>
              <a:rPr lang="de-DE" sz="2400" b="1" dirty="0">
                <a:solidFill>
                  <a:schemeClr val="tx1">
                    <a:lumMod val="65000"/>
                    <a:lumOff val="35000"/>
                  </a:schemeClr>
                </a:solidFill>
                <a:latin typeface="JKRGNR+Arial-BoldMT"/>
              </a:rPr>
              <a:t>Zuständigkeit, Form, Frist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Zuständiges Gericht nach § 60 IV VwGO (+)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Form: Glaubhaftmachung der Tatsachen (+)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Fristgerechte Nachholung der Prozesshandlung (+)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4320480" cy="492443"/>
          </a:xfrm>
          <a:prstGeom prst="rect">
            <a:avLst/>
          </a:prstGeom>
          <a:noFill/>
        </p:spPr>
        <p:txBody>
          <a:bodyPr wrap="square" rtlCol="0">
            <a:spAutoFit/>
          </a:bodyPr>
          <a:lstStyle/>
          <a:p>
            <a:r>
              <a:rPr lang="de-DE" sz="2600" dirty="0">
                <a:solidFill>
                  <a:schemeClr val="bg1"/>
                </a:solidFill>
                <a:latin typeface="Frutiger LT 57 Cn" pitchFamily="34" charset="0"/>
              </a:rPr>
              <a:t>Klausurbesprechung</a:t>
            </a:r>
            <a:endParaRPr lang="de-DE" sz="2600" dirty="0">
              <a:solidFill>
                <a:schemeClr val="bg1"/>
              </a:solidFill>
              <a:latin typeface="Frutiger Linotype" pitchFamily="34" charset="0"/>
            </a:endParaRPr>
          </a:p>
        </p:txBody>
      </p:sp>
    </p:spTree>
    <p:extLst>
      <p:ext uri="{BB962C8B-B14F-4D97-AF65-F5344CB8AC3E}">
        <p14:creationId xmlns:p14="http://schemas.microsoft.com/office/powerpoint/2010/main" val="2997458890"/>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7" end="7"/>
                                            </p:txEl>
                                          </p:spTgt>
                                        </p:tgtEl>
                                        <p:attrNameLst>
                                          <p:attrName>style.visibility</p:attrName>
                                        </p:attrNameLst>
                                      </p:cBhvr>
                                      <p:to>
                                        <p:strVal val="visible"/>
                                      </p:to>
                                    </p:set>
                                    <p:anim calcmode="lin" valueType="num">
                                      <p:cBhvr additive="base">
                                        <p:cTn id="37"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8" end="8"/>
                                            </p:txEl>
                                          </p:spTgt>
                                        </p:tgtEl>
                                        <p:attrNameLst>
                                          <p:attrName>style.visibility</p:attrName>
                                        </p:attrNameLst>
                                      </p:cBhvr>
                                      <p:to>
                                        <p:strVal val="visible"/>
                                      </p:to>
                                    </p:set>
                                    <p:anim calcmode="lin" valueType="num">
                                      <p:cBhvr additive="base">
                                        <p:cTn id="43"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2">
                                            <p:txEl>
                                              <p:pRg st="9" end="9"/>
                                            </p:txEl>
                                          </p:spTgt>
                                        </p:tgtEl>
                                        <p:attrNameLst>
                                          <p:attrName>style.visibility</p:attrName>
                                        </p:attrNameLst>
                                      </p:cBhvr>
                                      <p:to>
                                        <p:strVal val="visible"/>
                                      </p:to>
                                    </p:set>
                                    <p:anim calcmode="lin" valueType="num">
                                      <p:cBhvr additive="base">
                                        <p:cTn id="49" dur="500" fill="hold"/>
                                        <p:tgtEl>
                                          <p:spTgt spid="2">
                                            <p:txEl>
                                              <p:pRg st="9" end="9"/>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nodeType="clickEffect">
                                  <p:stCondLst>
                                    <p:cond delay="0"/>
                                  </p:stCondLst>
                                  <p:childTnLst>
                                    <p:set>
                                      <p:cBhvr>
                                        <p:cTn id="54" dur="1" fill="hold">
                                          <p:stCondLst>
                                            <p:cond delay="0"/>
                                          </p:stCondLst>
                                        </p:cTn>
                                        <p:tgtEl>
                                          <p:spTgt spid="2">
                                            <p:txEl>
                                              <p:pRg st="10" end="10"/>
                                            </p:txEl>
                                          </p:spTgt>
                                        </p:tgtEl>
                                        <p:attrNameLst>
                                          <p:attrName>style.visibility</p:attrName>
                                        </p:attrNameLst>
                                      </p:cBhvr>
                                      <p:to>
                                        <p:strVal val="visible"/>
                                      </p:to>
                                    </p:set>
                                    <p:anim calcmode="lin" valueType="num">
                                      <p:cBhvr additive="base">
                                        <p:cTn id="55" dur="500" fill="hold"/>
                                        <p:tgtEl>
                                          <p:spTgt spid="2">
                                            <p:txEl>
                                              <p:pRg st="10" end="10"/>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2">
                                            <p:txEl>
                                              <p:pRg st="10" end="10"/>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nodeType="clickEffect">
                                  <p:stCondLst>
                                    <p:cond delay="0"/>
                                  </p:stCondLst>
                                  <p:childTnLst>
                                    <p:set>
                                      <p:cBhvr>
                                        <p:cTn id="60" dur="1" fill="hold">
                                          <p:stCondLst>
                                            <p:cond delay="0"/>
                                          </p:stCondLst>
                                        </p:cTn>
                                        <p:tgtEl>
                                          <p:spTgt spid="2">
                                            <p:txEl>
                                              <p:pRg st="11" end="11"/>
                                            </p:txEl>
                                          </p:spTgt>
                                        </p:tgtEl>
                                        <p:attrNameLst>
                                          <p:attrName>style.visibility</p:attrName>
                                        </p:attrNameLst>
                                      </p:cBhvr>
                                      <p:to>
                                        <p:strVal val="visible"/>
                                      </p:to>
                                    </p:set>
                                    <p:anim calcmode="lin" valueType="num">
                                      <p:cBhvr additive="base">
                                        <p:cTn id="61" dur="500" fill="hold"/>
                                        <p:tgtEl>
                                          <p:spTgt spid="2">
                                            <p:txEl>
                                              <p:pRg st="11" end="11"/>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2">
                                            <p:txEl>
                                              <p:pRg st="11" end="1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6896" y="1268760"/>
            <a:ext cx="8928992" cy="6145272"/>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2) Begründetheit des Widereinsetzungsantrages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Für Begründetheit des Antrages vorausgesetzt: dass </a:t>
            </a:r>
            <a:r>
              <a:rPr lang="de-DE" sz="2400" i="1" dirty="0">
                <a:solidFill>
                  <a:schemeClr val="tx1">
                    <a:lumMod val="65000"/>
                    <a:lumOff val="35000"/>
                  </a:schemeClr>
                </a:solidFill>
                <a:latin typeface="JKRGNR+Arial-BoldMT"/>
              </a:rPr>
              <a:t>„jemand </a:t>
            </a:r>
            <a:r>
              <a:rPr lang="de-DE" sz="2400" b="1" i="1" dirty="0">
                <a:solidFill>
                  <a:schemeClr val="tx1">
                    <a:lumMod val="65000"/>
                    <a:lumOff val="35000"/>
                  </a:schemeClr>
                </a:solidFill>
                <a:latin typeface="JKRGNR+Arial-BoldMT"/>
              </a:rPr>
              <a:t>ohne Verschulden</a:t>
            </a:r>
            <a:r>
              <a:rPr lang="de-DE" sz="2400" i="1" dirty="0">
                <a:solidFill>
                  <a:schemeClr val="tx1">
                    <a:lumMod val="65000"/>
                    <a:lumOff val="35000"/>
                  </a:schemeClr>
                </a:solidFill>
                <a:latin typeface="JKRGNR+Arial-BoldMT"/>
              </a:rPr>
              <a:t> verhindert war, eine gesetzliche Frist einzuhalten“ </a:t>
            </a:r>
            <a:r>
              <a:rPr lang="de-DE" sz="2400" dirty="0">
                <a:solidFill>
                  <a:schemeClr val="tx1">
                    <a:lumMod val="65000"/>
                    <a:lumOff val="35000"/>
                  </a:schemeClr>
                </a:solidFill>
                <a:latin typeface="JKRGNR+Arial-BoldMT"/>
              </a:rPr>
              <a:t>(§ 60 I VwGO)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Regelmäßig Schwerpunkt: </a:t>
            </a:r>
            <a:r>
              <a:rPr lang="de-DE" sz="2400" b="1" dirty="0">
                <a:solidFill>
                  <a:schemeClr val="tx1">
                    <a:lumMod val="65000"/>
                    <a:lumOff val="35000"/>
                  </a:schemeClr>
                </a:solidFill>
                <a:latin typeface="JKRGNR+Arial-BoldMT"/>
              </a:rPr>
              <a:t>Verschulden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t>
            </a:r>
            <a:r>
              <a:rPr lang="de-DE" sz="2400" b="1" dirty="0" err="1">
                <a:solidFill>
                  <a:schemeClr val="tx1">
                    <a:lumMod val="65000"/>
                    <a:lumOff val="35000"/>
                  </a:schemeClr>
                </a:solidFill>
                <a:latin typeface="JKRGNR+Arial-BoldMT"/>
              </a:rPr>
              <a:t>hM</a:t>
            </a:r>
            <a:r>
              <a:rPr lang="de-DE" sz="2400" dirty="0">
                <a:solidFill>
                  <a:schemeClr val="tx1">
                    <a:lumMod val="65000"/>
                    <a:lumOff val="35000"/>
                  </a:schemeClr>
                </a:solidFill>
                <a:latin typeface="JKRGNR+Arial-BoldMT"/>
              </a:rPr>
              <a:t>: </a:t>
            </a:r>
            <a:r>
              <a:rPr lang="de-DE" sz="2400" b="1" dirty="0">
                <a:solidFill>
                  <a:schemeClr val="tx1">
                    <a:lumMod val="65000"/>
                    <a:lumOff val="35000"/>
                  </a:schemeClr>
                </a:solidFill>
                <a:latin typeface="JKRGNR+Arial-BoldMT"/>
              </a:rPr>
              <a:t>Subjektiver Betrachtungsansatz</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Fristversäumnis unverschuldet, wenn dem </a:t>
            </a:r>
            <a:r>
              <a:rPr lang="de-DE" sz="2400" b="1" dirty="0">
                <a:solidFill>
                  <a:schemeClr val="tx1">
                    <a:lumMod val="65000"/>
                    <a:lumOff val="35000"/>
                  </a:schemeClr>
                </a:solidFill>
                <a:latin typeface="JKRGNR+Arial-BoldMT"/>
              </a:rPr>
              <a:t>Betroffenen</a:t>
            </a:r>
            <a:r>
              <a:rPr lang="de-DE" sz="2400" dirty="0">
                <a:solidFill>
                  <a:schemeClr val="tx1">
                    <a:lumMod val="65000"/>
                    <a:lumOff val="35000"/>
                  </a:schemeClr>
                </a:solidFill>
                <a:latin typeface="JKRGNR+Arial-BoldMT"/>
              </a:rPr>
              <a:t> nach den gesamten Umständen </a:t>
            </a:r>
            <a:r>
              <a:rPr lang="de-DE" sz="2400" b="1" dirty="0">
                <a:solidFill>
                  <a:schemeClr val="tx1">
                    <a:lumMod val="65000"/>
                    <a:lumOff val="35000"/>
                  </a:schemeClr>
                </a:solidFill>
                <a:latin typeface="JKRGNR+Arial-BoldMT"/>
              </a:rPr>
              <a:t>kein Vorwurf daraus zu machen </a:t>
            </a:r>
            <a:r>
              <a:rPr lang="de-DE" sz="2400" dirty="0">
                <a:solidFill>
                  <a:schemeClr val="tx1">
                    <a:lumMod val="65000"/>
                    <a:lumOff val="35000"/>
                  </a:schemeClr>
                </a:solidFill>
                <a:latin typeface="JKRGNR+Arial-BoldMT"/>
              </a:rPr>
              <a:t>ist, dass er die </a:t>
            </a:r>
            <a:r>
              <a:rPr lang="de-DE" sz="2400" b="1" dirty="0">
                <a:solidFill>
                  <a:schemeClr val="tx1">
                    <a:lumMod val="65000"/>
                    <a:lumOff val="35000"/>
                  </a:schemeClr>
                </a:solidFill>
                <a:latin typeface="JKRGNR+Arial-BoldMT"/>
              </a:rPr>
              <a:t>Frist versäumt hat</a:t>
            </a:r>
            <a:r>
              <a:rPr lang="de-DE" sz="2400" dirty="0">
                <a:solidFill>
                  <a:schemeClr val="tx1">
                    <a:lumMod val="65000"/>
                    <a:lumOff val="35000"/>
                  </a:schemeClr>
                </a:solidFill>
                <a:latin typeface="JKRGNR+Arial-BoldMT"/>
              </a:rPr>
              <a:t>, ihm also die Einhaltung der Frist nicht zumutbar war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Dabei zu bedenken: </a:t>
            </a:r>
            <a:r>
              <a:rPr lang="de-DE" sz="2400" b="1" dirty="0">
                <a:solidFill>
                  <a:schemeClr val="tx1">
                    <a:lumMod val="65000"/>
                    <a:lumOff val="35000"/>
                  </a:schemeClr>
                </a:solidFill>
                <a:latin typeface="JKRGNR+Arial-BoldMT"/>
              </a:rPr>
              <a:t>Verschulden des Prozessbevollmächtigten wird dem Kläger zugerechnet, § 173 S. 1 VwGO </a:t>
            </a:r>
            <a:r>
              <a:rPr lang="de-DE" sz="2400" b="1" dirty="0" err="1">
                <a:solidFill>
                  <a:schemeClr val="tx1">
                    <a:lumMod val="65000"/>
                    <a:lumOff val="35000"/>
                  </a:schemeClr>
                </a:solidFill>
                <a:latin typeface="JKRGNR+Arial-BoldMT"/>
              </a:rPr>
              <a:t>iVm</a:t>
            </a:r>
            <a:r>
              <a:rPr lang="de-DE" sz="2400" b="1" dirty="0">
                <a:solidFill>
                  <a:schemeClr val="tx1">
                    <a:lumMod val="65000"/>
                    <a:lumOff val="35000"/>
                  </a:schemeClr>
                </a:solidFill>
                <a:latin typeface="JKRGNR+Arial-BoldMT"/>
              </a:rPr>
              <a:t> § 85 II ZPO</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P: Zurechnung des Fehlers des Büropersonals?!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 keine Vorschrift wie § 278 BGB im </a:t>
            </a:r>
            <a:r>
              <a:rPr lang="de-DE" sz="2400" b="1" dirty="0" err="1">
                <a:solidFill>
                  <a:schemeClr val="tx1">
                    <a:lumMod val="65000"/>
                    <a:lumOff val="35000"/>
                  </a:schemeClr>
                </a:solidFill>
                <a:latin typeface="JKRGNR+Arial-BoldMT"/>
              </a:rPr>
              <a:t>ProzessR</a:t>
            </a:r>
            <a:r>
              <a:rPr lang="de-DE" sz="2400" b="1" dirty="0">
                <a:solidFill>
                  <a:schemeClr val="tx1">
                    <a:lumMod val="65000"/>
                    <a:lumOff val="35000"/>
                  </a:schemeClr>
                </a:solidFill>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4320480" cy="492443"/>
          </a:xfrm>
          <a:prstGeom prst="rect">
            <a:avLst/>
          </a:prstGeom>
          <a:noFill/>
        </p:spPr>
        <p:txBody>
          <a:bodyPr wrap="square" rtlCol="0">
            <a:spAutoFit/>
          </a:bodyPr>
          <a:lstStyle/>
          <a:p>
            <a:r>
              <a:rPr lang="de-DE" sz="2600" dirty="0">
                <a:solidFill>
                  <a:schemeClr val="bg1"/>
                </a:solidFill>
                <a:latin typeface="Frutiger LT 57 Cn" pitchFamily="34" charset="0"/>
              </a:rPr>
              <a:t>Klausurbesprechung</a:t>
            </a:r>
            <a:endParaRPr lang="de-DE" sz="2600" dirty="0">
              <a:solidFill>
                <a:schemeClr val="bg1"/>
              </a:solidFill>
              <a:latin typeface="Frutiger Linotype" pitchFamily="34" charset="0"/>
            </a:endParaRPr>
          </a:p>
        </p:txBody>
      </p:sp>
    </p:spTree>
    <p:extLst>
      <p:ext uri="{BB962C8B-B14F-4D97-AF65-F5344CB8AC3E}">
        <p14:creationId xmlns:p14="http://schemas.microsoft.com/office/powerpoint/2010/main" val="305216624"/>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 calcmode="lin" valueType="num">
                                      <p:cBhvr additive="base">
                                        <p:cTn id="3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6" end="6"/>
                                            </p:txEl>
                                          </p:spTgt>
                                        </p:tgtEl>
                                        <p:attrNameLst>
                                          <p:attrName>style.visibility</p:attrName>
                                        </p:attrNameLst>
                                      </p:cBhvr>
                                      <p:to>
                                        <p:strVal val="visible"/>
                                      </p:to>
                                    </p:set>
                                    <p:anim calcmode="lin" valueType="num">
                                      <p:cBhvr additive="base">
                                        <p:cTn id="43"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2">
                                            <p:txEl>
                                              <p:pRg st="7" end="7"/>
                                            </p:txEl>
                                          </p:spTgt>
                                        </p:tgtEl>
                                        <p:attrNameLst>
                                          <p:attrName>style.visibility</p:attrName>
                                        </p:attrNameLst>
                                      </p:cBhvr>
                                      <p:to>
                                        <p:strVal val="visible"/>
                                      </p:to>
                                    </p:set>
                                    <p:anim calcmode="lin" valueType="num">
                                      <p:cBhvr additive="base">
                                        <p:cTn id="49"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6896" y="1268760"/>
            <a:ext cx="8928992" cy="534248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aber: ggf. sog. „</a:t>
            </a:r>
            <a:r>
              <a:rPr lang="de-DE" sz="2400" b="1" dirty="0">
                <a:solidFill>
                  <a:schemeClr val="tx1">
                    <a:lumMod val="65000"/>
                    <a:lumOff val="35000"/>
                  </a:schemeClr>
                </a:solidFill>
                <a:latin typeface="JKRGNR+Arial-BoldMT"/>
              </a:rPr>
              <a:t>Organisationsverschulden</a:t>
            </a:r>
            <a:r>
              <a:rPr lang="de-DE" sz="2400" dirty="0">
                <a:solidFill>
                  <a:schemeClr val="tx1">
                    <a:lumMod val="65000"/>
                    <a:lumOff val="35000"/>
                  </a:schemeClr>
                </a:solidFill>
                <a:latin typeface="JKRGNR+Arial-BoldMT"/>
              </a:rPr>
              <a:t>“ des Anwaltes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err="1">
                <a:solidFill>
                  <a:schemeClr val="tx1">
                    <a:lumMod val="65000"/>
                    <a:lumOff val="35000"/>
                  </a:schemeClr>
                </a:solidFill>
                <a:latin typeface="JKRGNR+Arial-BoldMT"/>
              </a:rPr>
              <a:t>hM</a:t>
            </a:r>
            <a:r>
              <a:rPr lang="de-DE" sz="2400" b="1" dirty="0">
                <a:solidFill>
                  <a:schemeClr val="tx1">
                    <a:lumMod val="65000"/>
                    <a:lumOff val="35000"/>
                  </a:schemeClr>
                </a:solidFill>
                <a:latin typeface="JKRGNR+Arial-BoldMT"/>
              </a:rPr>
              <a:t>: </a:t>
            </a:r>
            <a:r>
              <a:rPr lang="de-DE" sz="2400" dirty="0">
                <a:solidFill>
                  <a:schemeClr val="tx1">
                    <a:lumMod val="65000"/>
                    <a:lumOff val="35000"/>
                  </a:schemeClr>
                </a:solidFill>
                <a:latin typeface="JKRGNR+Arial-BoldMT"/>
              </a:rPr>
              <a:t>Rechtsanwälte dürfen </a:t>
            </a:r>
            <a:r>
              <a:rPr lang="de-DE" sz="2400" b="1" dirty="0">
                <a:solidFill>
                  <a:schemeClr val="tx1">
                    <a:lumMod val="65000"/>
                    <a:lumOff val="35000"/>
                  </a:schemeClr>
                </a:solidFill>
                <a:latin typeface="JKRGNR+Arial-BoldMT"/>
              </a:rPr>
              <a:t>einfache Arbeiten</a:t>
            </a:r>
            <a:r>
              <a:rPr lang="de-DE" sz="2400" dirty="0">
                <a:solidFill>
                  <a:schemeClr val="tx1">
                    <a:lumMod val="65000"/>
                    <a:lumOff val="35000"/>
                  </a:schemeClr>
                </a:solidFill>
                <a:latin typeface="JKRGNR+Arial-BoldMT"/>
              </a:rPr>
              <a:t>, die keine besondere intellektuelle Leistung oder juristische Schulung erfordern, sondern routinemäßig erledigt werden können, auf Büropersonal übertragen, </a:t>
            </a:r>
            <a:r>
              <a:rPr lang="de-DE" sz="2400" b="1" dirty="0">
                <a:solidFill>
                  <a:schemeClr val="tx1">
                    <a:lumMod val="65000"/>
                    <a:lumOff val="35000"/>
                  </a:schemeClr>
                </a:solidFill>
                <a:latin typeface="JKRGNR+Arial-BoldMT"/>
              </a:rPr>
              <a:t>wenn und solange dieses sorgfältig ausgewählt und gut ausgebildet, erprobt und überwacht wird</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Auswahl- und Überwachungspflichten!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Hier: Organisationsverschulden (-)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Verschulden </a:t>
            </a:r>
            <a:r>
              <a:rPr lang="de-DE" sz="2400" b="1" dirty="0" err="1">
                <a:solidFill>
                  <a:schemeClr val="tx1">
                    <a:lumMod val="65000"/>
                    <a:lumOff val="35000"/>
                  </a:schemeClr>
                </a:solidFill>
                <a:latin typeface="JKRGNR+Arial-BoldMT"/>
              </a:rPr>
              <a:t>iSv</a:t>
            </a:r>
            <a:r>
              <a:rPr lang="de-DE" sz="2400" b="1" dirty="0">
                <a:solidFill>
                  <a:schemeClr val="tx1">
                    <a:lumMod val="65000"/>
                    <a:lumOff val="35000"/>
                  </a:schemeClr>
                </a:solidFill>
                <a:latin typeface="JKRGNR+Arial-BoldMT"/>
              </a:rPr>
              <a:t>. § 60 VwGO (-) </a:t>
            </a:r>
          </a:p>
          <a:p>
            <a:pPr marL="342900"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ZE: Wiedereinsetzungsantrag zulässig und begründet!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ZE zu § 74 VwGO: Fristgerechte Klage (+) </a:t>
            </a:r>
          </a:p>
        </p:txBody>
      </p:sp>
      <p:sp>
        <p:nvSpPr>
          <p:cNvPr id="3" name="Textfeld 2"/>
          <p:cNvSpPr txBox="1"/>
          <p:nvPr/>
        </p:nvSpPr>
        <p:spPr>
          <a:xfrm>
            <a:off x="251520" y="304200"/>
            <a:ext cx="4320480" cy="492443"/>
          </a:xfrm>
          <a:prstGeom prst="rect">
            <a:avLst/>
          </a:prstGeom>
          <a:noFill/>
        </p:spPr>
        <p:txBody>
          <a:bodyPr wrap="square" rtlCol="0">
            <a:spAutoFit/>
          </a:bodyPr>
          <a:lstStyle/>
          <a:p>
            <a:r>
              <a:rPr lang="de-DE" sz="2600" dirty="0">
                <a:solidFill>
                  <a:schemeClr val="bg1"/>
                </a:solidFill>
                <a:latin typeface="Frutiger LT 57 Cn" pitchFamily="34" charset="0"/>
              </a:rPr>
              <a:t>Klausurbesprechung</a:t>
            </a:r>
            <a:endParaRPr lang="de-DE" sz="2600" dirty="0">
              <a:solidFill>
                <a:schemeClr val="bg1"/>
              </a:solidFill>
              <a:latin typeface="Frutiger Linotype" pitchFamily="34" charset="0"/>
            </a:endParaRPr>
          </a:p>
        </p:txBody>
      </p:sp>
    </p:spTree>
    <p:extLst>
      <p:ext uri="{BB962C8B-B14F-4D97-AF65-F5344CB8AC3E}">
        <p14:creationId xmlns:p14="http://schemas.microsoft.com/office/powerpoint/2010/main" val="2124798624"/>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7" end="7"/>
                                            </p:txEl>
                                          </p:spTgt>
                                        </p:tgtEl>
                                        <p:attrNameLst>
                                          <p:attrName>style.visibility</p:attrName>
                                        </p:attrNameLst>
                                      </p:cBhvr>
                                      <p:to>
                                        <p:strVal val="visible"/>
                                      </p:to>
                                    </p:set>
                                    <p:anim calcmode="lin" valueType="num">
                                      <p:cBhvr additive="base">
                                        <p:cTn id="43"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6896" y="1268760"/>
            <a:ext cx="8928992" cy="3062377"/>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V. Passive Prozessführungsbefugnis, § 78 VwGO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FHH, s.o.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VI. Beteiligungs- und Prozessfähigkeit</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s.o.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Sachentscheidungsvoraussetzungen (+) </a:t>
            </a:r>
          </a:p>
        </p:txBody>
      </p:sp>
      <p:sp>
        <p:nvSpPr>
          <p:cNvPr id="3" name="Textfeld 2"/>
          <p:cNvSpPr txBox="1"/>
          <p:nvPr/>
        </p:nvSpPr>
        <p:spPr>
          <a:xfrm>
            <a:off x="251520" y="304200"/>
            <a:ext cx="4320480" cy="492443"/>
          </a:xfrm>
          <a:prstGeom prst="rect">
            <a:avLst/>
          </a:prstGeom>
          <a:noFill/>
        </p:spPr>
        <p:txBody>
          <a:bodyPr wrap="square" rtlCol="0">
            <a:spAutoFit/>
          </a:bodyPr>
          <a:lstStyle/>
          <a:p>
            <a:r>
              <a:rPr lang="de-DE" sz="2600" dirty="0">
                <a:solidFill>
                  <a:schemeClr val="bg1"/>
                </a:solidFill>
                <a:latin typeface="Frutiger LT 57 Cn" pitchFamily="34" charset="0"/>
              </a:rPr>
              <a:t>Klausurbesprechung</a:t>
            </a:r>
            <a:endParaRPr lang="de-DE" sz="2600" dirty="0">
              <a:solidFill>
                <a:schemeClr val="bg1"/>
              </a:solidFill>
              <a:latin typeface="Frutiger Linotype" pitchFamily="34" charset="0"/>
            </a:endParaRPr>
          </a:p>
        </p:txBody>
      </p:sp>
    </p:spTree>
    <p:extLst>
      <p:ext uri="{BB962C8B-B14F-4D97-AF65-F5344CB8AC3E}">
        <p14:creationId xmlns:p14="http://schemas.microsoft.com/office/powerpoint/2010/main" val="102606617"/>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2">
                                            <p:txEl>
                                              <p:pRg st="6" end="6"/>
                                            </p:txEl>
                                          </p:spTgt>
                                        </p:tgtEl>
                                        <p:attrNameLst>
                                          <p:attrName>style.visibility</p:attrName>
                                        </p:attrNameLst>
                                      </p:cBhvr>
                                      <p:to>
                                        <p:strVal val="visible"/>
                                      </p:to>
                                    </p:set>
                                    <p:anim calcmode="lin" valueType="num">
                                      <p:cBhvr additive="base">
                                        <p:cTn id="31"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6896" y="1268760"/>
            <a:ext cx="8928992" cy="4234493"/>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B. Begründetheit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Klage ist begründet, soweit dem Kläger ein Anspruch auf Erhalt der Ausnahmegenehmigung oder zumindest auf Neubescheidung zusteht, § 113 V VwGO.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 Anspruchsgrundlage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 46 Abs. 1 Satz 1 Nr. 5b StVO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II. Formelle Anspruchsvoraussetzungen</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 S hat einen Antrag bei der zuständigen Behörde gestellt </a:t>
            </a:r>
          </a:p>
        </p:txBody>
      </p:sp>
      <p:sp>
        <p:nvSpPr>
          <p:cNvPr id="3" name="Textfeld 2"/>
          <p:cNvSpPr txBox="1"/>
          <p:nvPr/>
        </p:nvSpPr>
        <p:spPr>
          <a:xfrm>
            <a:off x="251520" y="304200"/>
            <a:ext cx="4320480" cy="492443"/>
          </a:xfrm>
          <a:prstGeom prst="rect">
            <a:avLst/>
          </a:prstGeom>
          <a:noFill/>
        </p:spPr>
        <p:txBody>
          <a:bodyPr wrap="square" rtlCol="0">
            <a:spAutoFit/>
          </a:bodyPr>
          <a:lstStyle/>
          <a:p>
            <a:r>
              <a:rPr lang="de-DE" sz="2600" dirty="0">
                <a:solidFill>
                  <a:schemeClr val="bg1"/>
                </a:solidFill>
                <a:latin typeface="Frutiger LT 57 Cn" pitchFamily="34" charset="0"/>
              </a:rPr>
              <a:t>Klausurbesprechung</a:t>
            </a:r>
            <a:endParaRPr lang="de-DE" sz="2600" dirty="0">
              <a:solidFill>
                <a:schemeClr val="bg1"/>
              </a:solidFill>
              <a:latin typeface="Frutiger Linotype" pitchFamily="34" charset="0"/>
            </a:endParaRPr>
          </a:p>
        </p:txBody>
      </p:sp>
    </p:spTree>
    <p:extLst>
      <p:ext uri="{BB962C8B-B14F-4D97-AF65-F5344CB8AC3E}">
        <p14:creationId xmlns:p14="http://schemas.microsoft.com/office/powerpoint/2010/main" val="3892422164"/>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2">
                                            <p:txEl>
                                              <p:pRg st="6" end="6"/>
                                            </p:txEl>
                                          </p:spTgt>
                                        </p:tgtEl>
                                        <p:attrNameLst>
                                          <p:attrName>style.visibility</p:attrName>
                                        </p:attrNameLst>
                                      </p:cBhvr>
                                      <p:to>
                                        <p:strVal val="visible"/>
                                      </p:to>
                                    </p:set>
                                    <p:anim calcmode="lin" valueType="num">
                                      <p:cBhvr additive="base">
                                        <p:cTn id="31"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2">
                                            <p:txEl>
                                              <p:pRg st="7" end="7"/>
                                            </p:txEl>
                                          </p:spTgt>
                                        </p:tgtEl>
                                        <p:attrNameLst>
                                          <p:attrName>style.visibility</p:attrName>
                                        </p:attrNameLst>
                                      </p:cBhvr>
                                      <p:to>
                                        <p:strVal val="visible"/>
                                      </p:to>
                                    </p:set>
                                    <p:anim calcmode="lin" valueType="num">
                                      <p:cBhvr additive="base">
                                        <p:cTn id="37"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6896" y="1268760"/>
            <a:ext cx="8928992" cy="5711820"/>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III. Materielle Anspruchsvoraussetzungen</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beachte: </a:t>
            </a:r>
            <a:r>
              <a:rPr lang="de-DE" sz="2400" b="1" dirty="0">
                <a:solidFill>
                  <a:schemeClr val="tx1">
                    <a:lumMod val="65000"/>
                    <a:lumOff val="35000"/>
                  </a:schemeClr>
                </a:solidFill>
                <a:latin typeface="JKRGNR+Arial-BoldMT"/>
              </a:rPr>
              <a:t>§ 46 Abs. 1 Satz 1 Nr. 5b StVO enthält keinerlei materielle Anspruchsvoraussetzungen!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Merkmal der „Ausnahmesituation“ ist kein selbständiges Tatbestandsmerkmal sondern Teil der Ermessensausübung (BVerwG)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IV. Rechtsfolge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Nach </a:t>
            </a:r>
            <a:r>
              <a:rPr lang="de-DE" sz="2400" b="1" dirty="0">
                <a:solidFill>
                  <a:schemeClr val="tx1">
                    <a:lumMod val="65000"/>
                    <a:lumOff val="35000"/>
                  </a:schemeClr>
                </a:solidFill>
                <a:latin typeface="JKRGNR+Arial-BoldMT"/>
              </a:rPr>
              <a:t>§ 46 Abs. 1 Satz 1 Nr. 5b StVO </a:t>
            </a:r>
            <a:r>
              <a:rPr lang="de-DE" sz="2400" i="1" dirty="0">
                <a:solidFill>
                  <a:schemeClr val="tx1">
                    <a:lumMod val="65000"/>
                    <a:lumOff val="35000"/>
                  </a:schemeClr>
                </a:solidFill>
                <a:latin typeface="JKRGNR+Arial-BoldMT"/>
              </a:rPr>
              <a:t>„</a:t>
            </a:r>
            <a:r>
              <a:rPr lang="de-DE" sz="2400" b="1" i="1" dirty="0">
                <a:solidFill>
                  <a:schemeClr val="tx1">
                    <a:lumMod val="65000"/>
                    <a:lumOff val="35000"/>
                  </a:schemeClr>
                </a:solidFill>
                <a:latin typeface="JKRGNR+Arial-BoldMT"/>
              </a:rPr>
              <a:t>können</a:t>
            </a:r>
            <a:r>
              <a:rPr lang="de-DE" sz="2400" i="1" dirty="0">
                <a:solidFill>
                  <a:schemeClr val="tx1">
                    <a:lumMod val="65000"/>
                    <a:lumOff val="35000"/>
                  </a:schemeClr>
                </a:solidFill>
                <a:latin typeface="JKRGNR+Arial-BoldMT"/>
              </a:rPr>
              <a:t> in bestimmten Einzelfällen“</a:t>
            </a:r>
            <a:r>
              <a:rPr lang="de-DE" sz="2400" dirty="0">
                <a:solidFill>
                  <a:schemeClr val="tx1">
                    <a:lumMod val="65000"/>
                    <a:lumOff val="35000"/>
                  </a:schemeClr>
                </a:solidFill>
                <a:latin typeface="JKRGNR+Arial-BoldMT"/>
              </a:rPr>
              <a:t> Ausnahmen erteilt werden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Ermessen der Behörde!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Konsequenz</a:t>
            </a:r>
            <a:r>
              <a:rPr lang="de-DE" sz="2400" dirty="0">
                <a:solidFill>
                  <a:schemeClr val="tx1">
                    <a:lumMod val="65000"/>
                    <a:lumOff val="35000"/>
                  </a:schemeClr>
                </a:solidFill>
                <a:latin typeface="JKRGNR+Arial-BoldMT"/>
              </a:rPr>
              <a:t>: S hat nur im Falle einer </a:t>
            </a:r>
            <a:r>
              <a:rPr lang="de-DE" sz="2400" b="1" dirty="0">
                <a:solidFill>
                  <a:schemeClr val="tx1">
                    <a:lumMod val="65000"/>
                    <a:lumOff val="35000"/>
                  </a:schemeClr>
                </a:solidFill>
                <a:latin typeface="JKRGNR+Arial-BoldMT"/>
              </a:rPr>
              <a:t>Ermessensreduktion auf Null </a:t>
            </a:r>
            <a:r>
              <a:rPr lang="de-DE" sz="2400" dirty="0">
                <a:solidFill>
                  <a:schemeClr val="tx1">
                    <a:lumMod val="65000"/>
                    <a:lumOff val="35000"/>
                  </a:schemeClr>
                </a:solidFill>
                <a:latin typeface="JKRGNR+Arial-BoldMT"/>
              </a:rPr>
              <a:t>einen Anspruch auf Erhalt der Ausnahmegenehmigung</a:t>
            </a:r>
          </a:p>
        </p:txBody>
      </p:sp>
      <p:sp>
        <p:nvSpPr>
          <p:cNvPr id="3" name="Textfeld 2"/>
          <p:cNvSpPr txBox="1"/>
          <p:nvPr/>
        </p:nvSpPr>
        <p:spPr>
          <a:xfrm>
            <a:off x="251520" y="304200"/>
            <a:ext cx="4320480" cy="492443"/>
          </a:xfrm>
          <a:prstGeom prst="rect">
            <a:avLst/>
          </a:prstGeom>
          <a:noFill/>
        </p:spPr>
        <p:txBody>
          <a:bodyPr wrap="square" rtlCol="0">
            <a:spAutoFit/>
          </a:bodyPr>
          <a:lstStyle/>
          <a:p>
            <a:r>
              <a:rPr lang="de-DE" sz="2600" dirty="0">
                <a:solidFill>
                  <a:schemeClr val="bg1"/>
                </a:solidFill>
                <a:latin typeface="Frutiger LT 57 Cn" pitchFamily="34" charset="0"/>
              </a:rPr>
              <a:t>Klausurbesprechung</a:t>
            </a:r>
            <a:endParaRPr lang="de-DE" sz="2600" dirty="0">
              <a:solidFill>
                <a:schemeClr val="bg1"/>
              </a:solidFill>
              <a:latin typeface="Frutiger Linotype" pitchFamily="34" charset="0"/>
            </a:endParaRPr>
          </a:p>
        </p:txBody>
      </p:sp>
    </p:spTree>
    <p:extLst>
      <p:ext uri="{BB962C8B-B14F-4D97-AF65-F5344CB8AC3E}">
        <p14:creationId xmlns:p14="http://schemas.microsoft.com/office/powerpoint/2010/main" val="885917388"/>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7" end="7"/>
                                            </p:txEl>
                                          </p:spTgt>
                                        </p:tgtEl>
                                        <p:attrNameLst>
                                          <p:attrName>style.visibility</p:attrName>
                                        </p:attrNameLst>
                                      </p:cBhvr>
                                      <p:to>
                                        <p:strVal val="visible"/>
                                      </p:to>
                                    </p:set>
                                    <p:anim calcmode="lin" valueType="num">
                                      <p:cBhvr additive="base">
                                        <p:cTn id="43"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40768"/>
            <a:ext cx="8928992" cy="3736920"/>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1) Öffentlich-rechtliche Streitigkeit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öffentlich-rechtliche Natur des Rechtsverhältnisses (+), wenn </a:t>
            </a:r>
            <a:r>
              <a:rPr lang="de-DE" sz="2400" b="1" dirty="0">
                <a:solidFill>
                  <a:schemeClr val="tx1">
                    <a:lumMod val="65000"/>
                    <a:lumOff val="35000"/>
                  </a:schemeClr>
                </a:solidFill>
                <a:latin typeface="JKRGNR+Arial-BoldMT"/>
              </a:rPr>
              <a:t>streitentscheidende Norm öffentlich-rechtlicher Natur</a:t>
            </a:r>
            <a:r>
              <a:rPr lang="de-DE" sz="2400" dirty="0">
                <a:solidFill>
                  <a:schemeClr val="tx1">
                    <a:lumMod val="65000"/>
                    <a:lumOff val="35000"/>
                  </a:schemeClr>
                </a:solidFill>
                <a:latin typeface="JKRGNR+Arial-BoldMT"/>
              </a:rPr>
              <a:t>, diese also ausschließlich einen Hoheitsträger berechtigt oder verpflichtet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Streit</a:t>
            </a:r>
            <a:r>
              <a:rPr lang="de-DE" sz="2400" dirty="0">
                <a:solidFill>
                  <a:schemeClr val="tx1">
                    <a:lumMod val="65000"/>
                    <a:lumOff val="35000"/>
                  </a:schemeClr>
                </a:solidFill>
                <a:latin typeface="JKRGNR+Arial-BoldMT"/>
              </a:rPr>
              <a:t>: Anwendung der Helmpflicht aus § 21a Abs. 2 S. 1 StVO auf den Kläger</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Streitentscheidend: § 21a Abs. 2 S. 1 StVO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Öffentlich-rechtliche Streitigkeit (+)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4320480" cy="492443"/>
          </a:xfrm>
          <a:prstGeom prst="rect">
            <a:avLst/>
          </a:prstGeom>
          <a:noFill/>
        </p:spPr>
        <p:txBody>
          <a:bodyPr wrap="square" rtlCol="0">
            <a:spAutoFit/>
          </a:bodyPr>
          <a:lstStyle/>
          <a:p>
            <a:r>
              <a:rPr lang="de-DE" sz="2600" dirty="0">
                <a:solidFill>
                  <a:schemeClr val="bg1"/>
                </a:solidFill>
                <a:latin typeface="Frutiger LT 57 Cn" pitchFamily="34" charset="0"/>
              </a:rPr>
              <a:t>Klausurbesprechung</a:t>
            </a:r>
            <a:endParaRPr lang="de-DE" sz="2600" dirty="0">
              <a:solidFill>
                <a:schemeClr val="bg1"/>
              </a:solidFill>
              <a:latin typeface="Frutiger Linotype" pitchFamily="34" charset="0"/>
            </a:endParaRPr>
          </a:p>
        </p:txBody>
      </p:sp>
    </p:spTree>
    <p:extLst>
      <p:ext uri="{BB962C8B-B14F-4D97-AF65-F5344CB8AC3E}">
        <p14:creationId xmlns:p14="http://schemas.microsoft.com/office/powerpoint/2010/main" val="4076305525"/>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6896" y="1268760"/>
            <a:ext cx="8928992" cy="4603824"/>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Ermessensreduktion auf Null?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P: Gewaltenteilungsgrundsatz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Grundsatz: Einzelfallentscheidungen liegen bei Behörde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Ermessensreduktion setzt daher </a:t>
            </a:r>
            <a:r>
              <a:rPr lang="de-DE" sz="2400" b="1" dirty="0">
                <a:solidFill>
                  <a:schemeClr val="tx1">
                    <a:lumMod val="65000"/>
                    <a:lumOff val="35000"/>
                  </a:schemeClr>
                </a:solidFill>
                <a:latin typeface="JKRGNR+Arial-BoldMT"/>
              </a:rPr>
              <a:t>außergewöhnliche Umstände, die Gefährdung eines hohen Rechtsguts oder eine besondere Intensität der Störung </a:t>
            </a:r>
            <a:r>
              <a:rPr lang="de-DE" sz="2400" dirty="0">
                <a:solidFill>
                  <a:schemeClr val="tx1">
                    <a:lumMod val="65000"/>
                    <a:lumOff val="35000"/>
                  </a:schemeClr>
                </a:solidFill>
                <a:latin typeface="JKRGNR+Arial-BoldMT"/>
              </a:rPr>
              <a:t>voraus (BVerwG)</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Hier denkbar: </a:t>
            </a:r>
            <a:r>
              <a:rPr lang="de-DE" sz="2400" b="1" dirty="0">
                <a:solidFill>
                  <a:schemeClr val="tx1">
                    <a:lumMod val="65000"/>
                    <a:lumOff val="35000"/>
                  </a:schemeClr>
                </a:solidFill>
                <a:latin typeface="JKRGNR+Arial-BoldMT"/>
              </a:rPr>
              <a:t>Ermessensreduktion aufgrund einer Verletzung der Religionsfreiheit aus Art. 4 I GG?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Beachte: Konkrete Prüfung des Einzelfalls hier erforderlich!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Anwendungsebene! </a:t>
            </a:r>
          </a:p>
        </p:txBody>
      </p:sp>
      <p:sp>
        <p:nvSpPr>
          <p:cNvPr id="3" name="Textfeld 2"/>
          <p:cNvSpPr txBox="1"/>
          <p:nvPr/>
        </p:nvSpPr>
        <p:spPr>
          <a:xfrm>
            <a:off x="251520" y="304200"/>
            <a:ext cx="4320480" cy="492443"/>
          </a:xfrm>
          <a:prstGeom prst="rect">
            <a:avLst/>
          </a:prstGeom>
          <a:noFill/>
        </p:spPr>
        <p:txBody>
          <a:bodyPr wrap="square" rtlCol="0">
            <a:spAutoFit/>
          </a:bodyPr>
          <a:lstStyle/>
          <a:p>
            <a:r>
              <a:rPr lang="de-DE" sz="2600" dirty="0">
                <a:solidFill>
                  <a:schemeClr val="bg1"/>
                </a:solidFill>
                <a:latin typeface="Frutiger LT 57 Cn" pitchFamily="34" charset="0"/>
              </a:rPr>
              <a:t>Klausurbesprechung</a:t>
            </a:r>
            <a:endParaRPr lang="de-DE" sz="2600" dirty="0">
              <a:solidFill>
                <a:schemeClr val="bg1"/>
              </a:solidFill>
              <a:latin typeface="Frutiger Linotype" pitchFamily="34" charset="0"/>
            </a:endParaRPr>
          </a:p>
        </p:txBody>
      </p:sp>
    </p:spTree>
    <p:extLst>
      <p:ext uri="{BB962C8B-B14F-4D97-AF65-F5344CB8AC3E}">
        <p14:creationId xmlns:p14="http://schemas.microsoft.com/office/powerpoint/2010/main" val="3946482528"/>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7" end="7"/>
                                            </p:txEl>
                                          </p:spTgt>
                                        </p:tgtEl>
                                        <p:attrNameLst>
                                          <p:attrName>style.visibility</p:attrName>
                                        </p:attrNameLst>
                                      </p:cBhvr>
                                      <p:to>
                                        <p:strVal val="visible"/>
                                      </p:to>
                                    </p:set>
                                    <p:anim calcmode="lin" valueType="num">
                                      <p:cBhvr additive="base">
                                        <p:cTn id="43"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6896" y="1268760"/>
            <a:ext cx="8928992" cy="527836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1. Schutzbereich Art. 4 I GG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Persönlicher SB (+)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Sachlicher SB?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Religionsfreiheit schützt sowohl die innere Glaubensüberzeugung (</a:t>
            </a:r>
            <a:r>
              <a:rPr lang="de-DE" sz="2400" b="1" dirty="0" err="1">
                <a:solidFill>
                  <a:schemeClr val="tx1">
                    <a:lumMod val="65000"/>
                    <a:lumOff val="35000"/>
                  </a:schemeClr>
                </a:solidFill>
                <a:latin typeface="JKRGNR+Arial-BoldMT"/>
              </a:rPr>
              <a:t>forum</a:t>
            </a:r>
            <a:r>
              <a:rPr lang="de-DE" sz="2400" b="1" dirty="0">
                <a:solidFill>
                  <a:schemeClr val="tx1">
                    <a:lumMod val="65000"/>
                    <a:lumOff val="35000"/>
                  </a:schemeClr>
                </a:solidFill>
                <a:latin typeface="JKRGNR+Arial-BoldMT"/>
              </a:rPr>
              <a:t> </a:t>
            </a:r>
            <a:r>
              <a:rPr lang="de-DE" sz="2400" b="1" dirty="0" err="1">
                <a:solidFill>
                  <a:schemeClr val="tx1">
                    <a:lumMod val="65000"/>
                    <a:lumOff val="35000"/>
                  </a:schemeClr>
                </a:solidFill>
                <a:latin typeface="JKRGNR+Arial-BoldMT"/>
              </a:rPr>
              <a:t>internum</a:t>
            </a:r>
            <a:r>
              <a:rPr lang="de-DE" sz="2400" dirty="0">
                <a:solidFill>
                  <a:schemeClr val="tx1">
                    <a:lumMod val="65000"/>
                    <a:lumOff val="35000"/>
                  </a:schemeClr>
                </a:solidFill>
                <a:latin typeface="JKRGNR+Arial-BoldMT"/>
              </a:rPr>
              <a:t>) als auch das Handeln nach der Glaubensüberzeugung (</a:t>
            </a:r>
            <a:r>
              <a:rPr lang="de-DE" sz="2400" b="1" dirty="0" err="1">
                <a:solidFill>
                  <a:schemeClr val="tx1">
                    <a:lumMod val="65000"/>
                    <a:lumOff val="35000"/>
                  </a:schemeClr>
                </a:solidFill>
                <a:latin typeface="JKRGNR+Arial-BoldMT"/>
              </a:rPr>
              <a:t>forum</a:t>
            </a:r>
            <a:r>
              <a:rPr lang="de-DE" sz="2400" b="1" dirty="0">
                <a:solidFill>
                  <a:schemeClr val="tx1">
                    <a:lumMod val="65000"/>
                    <a:lumOff val="35000"/>
                  </a:schemeClr>
                </a:solidFill>
                <a:latin typeface="JKRGNR+Arial-BoldMT"/>
              </a:rPr>
              <a:t> externum</a:t>
            </a:r>
            <a:r>
              <a:rPr lang="de-DE" sz="2400" dirty="0">
                <a:solidFill>
                  <a:schemeClr val="tx1">
                    <a:lumMod val="65000"/>
                    <a:lumOff val="35000"/>
                  </a:schemeClr>
                </a:solidFill>
                <a:latin typeface="JKRGNR+Arial-BoldMT"/>
              </a:rPr>
              <a:t>)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Konkrete Verhaltensweisen müssen plausibel glaubensgeleitet sein! </a:t>
            </a:r>
          </a:p>
          <a:p>
            <a:pPr marL="1714500" lvl="3" indent="-342900">
              <a:spcAft>
                <a:spcPts val="500"/>
              </a:spcAft>
              <a:buFont typeface="Wingdings" pitchFamily="2" charset="2"/>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Hier </a:t>
            </a:r>
            <a:r>
              <a:rPr lang="de-DE" sz="2400" b="1" dirty="0">
                <a:solidFill>
                  <a:schemeClr val="tx1">
                    <a:lumMod val="65000"/>
                    <a:lumOff val="35000"/>
                  </a:schemeClr>
                </a:solidFill>
                <a:latin typeface="JKRGNR+Arial-BoldMT"/>
              </a:rPr>
              <a:t>fraglich</a:t>
            </a:r>
            <a:r>
              <a:rPr lang="de-DE" sz="2400" dirty="0">
                <a:solidFill>
                  <a:schemeClr val="tx1">
                    <a:lumMod val="65000"/>
                    <a:lumOff val="35000"/>
                  </a:schemeClr>
                </a:solidFill>
                <a:latin typeface="JKRGNR+Arial-BoldMT"/>
              </a:rPr>
              <a:t> da Tragen eines Turbans in der Öffentlichkeit </a:t>
            </a:r>
            <a:r>
              <a:rPr lang="de-DE" sz="2400" b="1" dirty="0">
                <a:solidFill>
                  <a:schemeClr val="tx1">
                    <a:lumMod val="65000"/>
                    <a:lumOff val="35000"/>
                  </a:schemeClr>
                </a:solidFill>
                <a:latin typeface="JKRGNR+Arial-BoldMT"/>
              </a:rPr>
              <a:t>keine Ge- oder Verbotsregel des Sikhismus</a:t>
            </a:r>
          </a:p>
          <a:p>
            <a:pPr marL="1714500" lvl="3" indent="-342900">
              <a:spcAft>
                <a:spcPts val="500"/>
              </a:spcAft>
              <a:buFont typeface="Wingdings" pitchFamily="2" charset="2"/>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Beachte: </a:t>
            </a:r>
            <a:r>
              <a:rPr lang="de-DE" sz="2400" b="1" dirty="0">
                <a:solidFill>
                  <a:schemeClr val="tx1">
                    <a:lumMod val="65000"/>
                    <a:lumOff val="35000"/>
                  </a:schemeClr>
                </a:solidFill>
                <a:latin typeface="JKRGNR+Arial-BoldMT"/>
              </a:rPr>
              <a:t>Religiöses Selbstverständnis des Grundrechtsträger maßgeblich  </a:t>
            </a:r>
          </a:p>
        </p:txBody>
      </p:sp>
      <p:sp>
        <p:nvSpPr>
          <p:cNvPr id="3" name="Textfeld 2"/>
          <p:cNvSpPr txBox="1"/>
          <p:nvPr/>
        </p:nvSpPr>
        <p:spPr>
          <a:xfrm>
            <a:off x="251520" y="304200"/>
            <a:ext cx="4320480" cy="492443"/>
          </a:xfrm>
          <a:prstGeom prst="rect">
            <a:avLst/>
          </a:prstGeom>
          <a:noFill/>
        </p:spPr>
        <p:txBody>
          <a:bodyPr wrap="square" rtlCol="0">
            <a:spAutoFit/>
          </a:bodyPr>
          <a:lstStyle/>
          <a:p>
            <a:r>
              <a:rPr lang="de-DE" sz="2600" dirty="0">
                <a:solidFill>
                  <a:schemeClr val="bg1"/>
                </a:solidFill>
                <a:latin typeface="Frutiger LT 57 Cn" pitchFamily="34" charset="0"/>
              </a:rPr>
              <a:t>Klausurbesprechung</a:t>
            </a:r>
            <a:endParaRPr lang="de-DE" sz="2600" dirty="0">
              <a:solidFill>
                <a:schemeClr val="bg1"/>
              </a:solidFill>
              <a:latin typeface="Frutiger Linotype" pitchFamily="34" charset="0"/>
            </a:endParaRPr>
          </a:p>
        </p:txBody>
      </p:sp>
    </p:spTree>
    <p:extLst>
      <p:ext uri="{BB962C8B-B14F-4D97-AF65-F5344CB8AC3E}">
        <p14:creationId xmlns:p14="http://schemas.microsoft.com/office/powerpoint/2010/main" val="4255264157"/>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 calcmode="lin" valueType="num">
                                      <p:cBhvr additive="base">
                                        <p:cTn id="3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6" end="6"/>
                                            </p:txEl>
                                          </p:spTgt>
                                        </p:tgtEl>
                                        <p:attrNameLst>
                                          <p:attrName>style.visibility</p:attrName>
                                        </p:attrNameLst>
                                      </p:cBhvr>
                                      <p:to>
                                        <p:strVal val="visible"/>
                                      </p:to>
                                    </p:set>
                                    <p:anim calcmode="lin" valueType="num">
                                      <p:cBhvr additive="base">
                                        <p:cTn id="43"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6896" y="1268760"/>
            <a:ext cx="8928992" cy="5327099"/>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BVerfG: </a:t>
            </a:r>
            <a:r>
              <a:rPr lang="de-DE" sz="2400" i="1" dirty="0">
                <a:solidFill>
                  <a:schemeClr val="tx1">
                    <a:lumMod val="65000"/>
                    <a:lumOff val="35000"/>
                  </a:schemeClr>
                </a:solidFill>
                <a:latin typeface="JKRGNR+Arial-BoldMT"/>
              </a:rPr>
              <a:t>Nach dem Grundgesetz gewährleistet die Glaubensfreiheit dem Einzelnen einen Rechtsraum, in dem er sich die Lebensform zu geben vermag, </a:t>
            </a:r>
            <a:r>
              <a:rPr lang="de-DE" sz="2400" b="1" i="1" dirty="0">
                <a:solidFill>
                  <a:schemeClr val="tx1">
                    <a:lumMod val="65000"/>
                    <a:lumOff val="35000"/>
                  </a:schemeClr>
                </a:solidFill>
                <a:latin typeface="JKRGNR+Arial-BoldMT"/>
              </a:rPr>
              <a:t>die seiner Überzeugung entspricht</a:t>
            </a:r>
            <a:r>
              <a:rPr lang="de-DE" sz="2400" i="1" dirty="0">
                <a:solidFill>
                  <a:schemeClr val="tx1">
                    <a:lumMod val="65000"/>
                    <a:lumOff val="35000"/>
                  </a:schemeClr>
                </a:solidFill>
                <a:latin typeface="JKRGNR+Arial-BoldMT"/>
              </a:rPr>
              <a:t>. Dazu gehört auch das </a:t>
            </a:r>
            <a:r>
              <a:rPr lang="de-DE" sz="2400" b="1" i="1" dirty="0">
                <a:solidFill>
                  <a:schemeClr val="tx1">
                    <a:lumMod val="65000"/>
                    <a:lumOff val="35000"/>
                  </a:schemeClr>
                </a:solidFill>
                <a:latin typeface="JKRGNR+Arial-BoldMT"/>
              </a:rPr>
              <a:t>Recht des Einzelnen, sein gesamtes Verhalten an den Lehren seines Glaubens auszurichten</a:t>
            </a:r>
            <a:r>
              <a:rPr lang="de-DE" sz="2400" i="1" dirty="0">
                <a:solidFill>
                  <a:schemeClr val="tx1">
                    <a:lumMod val="65000"/>
                    <a:lumOff val="35000"/>
                  </a:schemeClr>
                </a:solidFill>
                <a:latin typeface="JKRGNR+Arial-BoldMT"/>
              </a:rPr>
              <a:t> und seiner inneren Glaubensüberzeugung gemäß zu handeln. Dabei sind nicht nur Überzeugungen, die auf imperativen Glaubenssätzen beruhen, durch die Glaubensfreiheit geschützt. </a:t>
            </a:r>
            <a:r>
              <a:rPr lang="de-DE" sz="2400" b="1" i="1" dirty="0">
                <a:solidFill>
                  <a:schemeClr val="tx1">
                    <a:lumMod val="65000"/>
                    <a:lumOff val="35000"/>
                  </a:schemeClr>
                </a:solidFill>
                <a:latin typeface="JKRGNR+Arial-BoldMT"/>
              </a:rPr>
              <a:t>Vielmehr umspannt sie auch religiöse Überzeugungen, die für eine konkrete Lebenssituation eine ausschließlich religiöse Reaktion zwar nicht zwingend fordern, diese Reaktion aber für das beste und adäquate Mittel halten, um die Lebenslage nach der Glaubenshaltung zu bewältigen </a:t>
            </a:r>
            <a:r>
              <a:rPr lang="de-DE" sz="2400" i="1" dirty="0">
                <a:solidFill>
                  <a:schemeClr val="tx1">
                    <a:lumMod val="65000"/>
                    <a:lumOff val="35000"/>
                  </a:schemeClr>
                </a:solidFill>
                <a:latin typeface="JKRGNR+Arial-BoldMT"/>
              </a:rPr>
              <a:t>(vgl. BVerfGE 32, 98 (106f.) = NJW 1972, 327).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ZE: Tragen eines Turbans von Art. 4 I GG umfasst! </a:t>
            </a:r>
          </a:p>
        </p:txBody>
      </p:sp>
      <p:sp>
        <p:nvSpPr>
          <p:cNvPr id="3" name="Textfeld 2"/>
          <p:cNvSpPr txBox="1"/>
          <p:nvPr/>
        </p:nvSpPr>
        <p:spPr>
          <a:xfrm>
            <a:off x="251520" y="304200"/>
            <a:ext cx="4320480" cy="492443"/>
          </a:xfrm>
          <a:prstGeom prst="rect">
            <a:avLst/>
          </a:prstGeom>
          <a:noFill/>
        </p:spPr>
        <p:txBody>
          <a:bodyPr wrap="square" rtlCol="0">
            <a:spAutoFit/>
          </a:bodyPr>
          <a:lstStyle/>
          <a:p>
            <a:r>
              <a:rPr lang="de-DE" sz="2600" dirty="0">
                <a:solidFill>
                  <a:schemeClr val="bg1"/>
                </a:solidFill>
                <a:latin typeface="Frutiger LT 57 Cn" pitchFamily="34" charset="0"/>
              </a:rPr>
              <a:t>Klausurbesprechung</a:t>
            </a:r>
            <a:endParaRPr lang="de-DE" sz="2600" dirty="0">
              <a:solidFill>
                <a:schemeClr val="bg1"/>
              </a:solidFill>
              <a:latin typeface="Frutiger Linotype" pitchFamily="34" charset="0"/>
            </a:endParaRPr>
          </a:p>
        </p:txBody>
      </p:sp>
    </p:spTree>
    <p:extLst>
      <p:ext uri="{BB962C8B-B14F-4D97-AF65-F5344CB8AC3E}">
        <p14:creationId xmlns:p14="http://schemas.microsoft.com/office/powerpoint/2010/main" val="1373713098"/>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6896" y="1268760"/>
            <a:ext cx="8928992" cy="547072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2. Eingriff</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Helmpflicht führt zu Verkürzung grundrechtlicher Freiheiten (+)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3. Verfassungsrechtliche Rechtfertigung?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Schranke der Religionsfreiheit?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err="1">
                <a:solidFill>
                  <a:schemeClr val="tx1">
                    <a:lumMod val="65000"/>
                    <a:lumOff val="35000"/>
                  </a:schemeClr>
                </a:solidFill>
                <a:latin typeface="JKRGNR+Arial-BoldMT"/>
              </a:rPr>
              <a:t>hL</a:t>
            </a:r>
            <a:r>
              <a:rPr lang="de-DE" sz="2400" dirty="0">
                <a:solidFill>
                  <a:schemeClr val="tx1">
                    <a:lumMod val="65000"/>
                    <a:lumOff val="35000"/>
                  </a:schemeClr>
                </a:solidFill>
                <a:latin typeface="JKRGNR+Arial-BoldMT"/>
              </a:rPr>
              <a:t>: Art. 140 GG </a:t>
            </a:r>
            <a:r>
              <a:rPr lang="de-DE" sz="2400" dirty="0" err="1">
                <a:solidFill>
                  <a:schemeClr val="tx1">
                    <a:lumMod val="65000"/>
                    <a:lumOff val="35000"/>
                  </a:schemeClr>
                </a:solidFill>
                <a:latin typeface="JKRGNR+Arial-BoldMT"/>
              </a:rPr>
              <a:t>i.V.m</a:t>
            </a:r>
            <a:r>
              <a:rPr lang="de-DE" sz="2400" dirty="0">
                <a:solidFill>
                  <a:schemeClr val="tx1">
                    <a:lumMod val="65000"/>
                    <a:lumOff val="35000"/>
                  </a:schemeClr>
                </a:solidFill>
                <a:latin typeface="JKRGNR+Arial-BoldMT"/>
              </a:rPr>
              <a:t>. Art. 136 Abs. 1 WRV als Schranke des Art. 4 Abs. 1, 2 GG </a:t>
            </a:r>
          </a:p>
          <a:p>
            <a:pPr marL="1714500" lvl="3" indent="-342900">
              <a:spcAft>
                <a:spcPts val="500"/>
              </a:spcAft>
              <a:buFont typeface="Wingdings" pitchFamily="2" charset="2"/>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Bürgerlichen und staatsbürgerlichen Rechte und Pflichten als Schranke der Religionsfreiheit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BVerfG: Art. 4 I GG als „vorbehaltslos gewährleistetes Grundrecht“ </a:t>
            </a:r>
          </a:p>
          <a:p>
            <a:pPr marL="1714500" lvl="3" indent="-342900">
              <a:spcAft>
                <a:spcPts val="500"/>
              </a:spcAft>
              <a:buFont typeface="Wingdings" pitchFamily="2" charset="2"/>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Arg.: Wortlaut, Systematik, Historie! </a:t>
            </a:r>
          </a:p>
          <a:p>
            <a:pPr marL="1714500" lvl="3" indent="-342900">
              <a:spcAft>
                <a:spcPts val="500"/>
              </a:spcAft>
              <a:buFont typeface="Wingdings" pitchFamily="2" charset="2"/>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err="1">
                <a:solidFill>
                  <a:schemeClr val="tx1">
                    <a:lumMod val="65000"/>
                    <a:lumOff val="35000"/>
                  </a:schemeClr>
                </a:solidFill>
                <a:latin typeface="JKRGNR+Arial-BoldMT"/>
              </a:rPr>
              <a:t>iE</a:t>
            </a:r>
            <a:r>
              <a:rPr lang="de-DE" sz="2400" dirty="0">
                <a:solidFill>
                  <a:schemeClr val="tx1">
                    <a:lumMod val="65000"/>
                    <a:lumOff val="35000"/>
                  </a:schemeClr>
                </a:solidFill>
                <a:latin typeface="JKRGNR+Arial-BoldMT"/>
              </a:rPr>
              <a:t>: Art. 4 I GG vorbehaltslos!  </a:t>
            </a:r>
          </a:p>
        </p:txBody>
      </p:sp>
      <p:sp>
        <p:nvSpPr>
          <p:cNvPr id="3" name="Textfeld 2"/>
          <p:cNvSpPr txBox="1"/>
          <p:nvPr/>
        </p:nvSpPr>
        <p:spPr>
          <a:xfrm>
            <a:off x="251520" y="304200"/>
            <a:ext cx="4320480" cy="492443"/>
          </a:xfrm>
          <a:prstGeom prst="rect">
            <a:avLst/>
          </a:prstGeom>
          <a:noFill/>
        </p:spPr>
        <p:txBody>
          <a:bodyPr wrap="square" rtlCol="0">
            <a:spAutoFit/>
          </a:bodyPr>
          <a:lstStyle/>
          <a:p>
            <a:r>
              <a:rPr lang="de-DE" sz="2600" dirty="0">
                <a:solidFill>
                  <a:schemeClr val="bg1"/>
                </a:solidFill>
                <a:latin typeface="Frutiger LT 57 Cn" pitchFamily="34" charset="0"/>
              </a:rPr>
              <a:t>Klausurbesprechung</a:t>
            </a:r>
            <a:endParaRPr lang="de-DE" sz="2600" dirty="0">
              <a:solidFill>
                <a:schemeClr val="bg1"/>
              </a:solidFill>
              <a:latin typeface="Frutiger Linotype" pitchFamily="34" charset="0"/>
            </a:endParaRPr>
          </a:p>
        </p:txBody>
      </p:sp>
    </p:spTree>
    <p:extLst>
      <p:ext uri="{BB962C8B-B14F-4D97-AF65-F5344CB8AC3E}">
        <p14:creationId xmlns:p14="http://schemas.microsoft.com/office/powerpoint/2010/main" val="2713300742"/>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7" end="7"/>
                                            </p:txEl>
                                          </p:spTgt>
                                        </p:tgtEl>
                                        <p:attrNameLst>
                                          <p:attrName>style.visibility</p:attrName>
                                        </p:attrNameLst>
                                      </p:cBhvr>
                                      <p:to>
                                        <p:strVal val="visible"/>
                                      </p:to>
                                    </p:set>
                                    <p:anim calcmode="lin" valueType="num">
                                      <p:cBhvr additive="base">
                                        <p:cTn id="43"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2">
                                            <p:txEl>
                                              <p:pRg st="8" end="8"/>
                                            </p:txEl>
                                          </p:spTgt>
                                        </p:tgtEl>
                                        <p:attrNameLst>
                                          <p:attrName>style.visibility</p:attrName>
                                        </p:attrNameLst>
                                      </p:cBhvr>
                                      <p:to>
                                        <p:strVal val="visible"/>
                                      </p:to>
                                    </p:set>
                                    <p:anim calcmode="lin" valueType="num">
                                      <p:cBhvr additive="base">
                                        <p:cTn id="49"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nodeType="clickEffect">
                                  <p:stCondLst>
                                    <p:cond delay="0"/>
                                  </p:stCondLst>
                                  <p:childTnLst>
                                    <p:set>
                                      <p:cBhvr>
                                        <p:cTn id="54" dur="1" fill="hold">
                                          <p:stCondLst>
                                            <p:cond delay="0"/>
                                          </p:stCondLst>
                                        </p:cTn>
                                        <p:tgtEl>
                                          <p:spTgt spid="2">
                                            <p:txEl>
                                              <p:pRg st="9" end="9"/>
                                            </p:txEl>
                                          </p:spTgt>
                                        </p:tgtEl>
                                        <p:attrNameLst>
                                          <p:attrName>style.visibility</p:attrName>
                                        </p:attrNameLst>
                                      </p:cBhvr>
                                      <p:to>
                                        <p:strVal val="visible"/>
                                      </p:to>
                                    </p:set>
                                    <p:anim calcmode="lin" valueType="num">
                                      <p:cBhvr additive="base">
                                        <p:cTn id="55" dur="500" fill="hold"/>
                                        <p:tgtEl>
                                          <p:spTgt spid="2">
                                            <p:txEl>
                                              <p:pRg st="9" end="9"/>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2">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6896" y="1268760"/>
            <a:ext cx="8928992" cy="540660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Zu prüfen: </a:t>
            </a:r>
            <a:r>
              <a:rPr lang="de-DE" sz="2400" b="1" dirty="0">
                <a:solidFill>
                  <a:schemeClr val="tx1">
                    <a:lumMod val="65000"/>
                    <a:lumOff val="35000"/>
                  </a:schemeClr>
                </a:solidFill>
                <a:latin typeface="JKRGNR+Arial-BoldMT"/>
              </a:rPr>
              <a:t>Vorliegen einer verfassungsimmanenten Schranke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Einschränkungen können sich nur aus </a:t>
            </a:r>
            <a:r>
              <a:rPr lang="de-DE" sz="2400" b="1" dirty="0">
                <a:solidFill>
                  <a:schemeClr val="tx1">
                    <a:lumMod val="65000"/>
                    <a:lumOff val="35000"/>
                  </a:schemeClr>
                </a:solidFill>
                <a:latin typeface="JKRGNR+Arial-BoldMT"/>
              </a:rPr>
              <a:t>kollidierenden Grundrechtspositionen</a:t>
            </a:r>
            <a:r>
              <a:rPr lang="de-DE" sz="2400" dirty="0">
                <a:solidFill>
                  <a:schemeClr val="tx1">
                    <a:lumMod val="65000"/>
                    <a:lumOff val="35000"/>
                  </a:schemeClr>
                </a:solidFill>
                <a:latin typeface="JKRGNR+Arial-BoldMT"/>
              </a:rPr>
              <a:t> und/ oder anderen Werten von Verfassungsrang ergeben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Hier?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Volkswirtschaftliche Kosten? </a:t>
            </a:r>
          </a:p>
          <a:p>
            <a:pPr marL="1714500" lvl="3" indent="-342900">
              <a:spcAft>
                <a:spcPts val="500"/>
              </a:spcAft>
              <a:buFont typeface="Wingdings" pitchFamily="2" charset="2"/>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Verfassungsrechtliche Anknüpfung: </a:t>
            </a:r>
            <a:r>
              <a:rPr lang="de-DE" sz="2400" b="1" dirty="0">
                <a:solidFill>
                  <a:schemeClr val="tx1">
                    <a:lumMod val="65000"/>
                    <a:lumOff val="35000"/>
                  </a:schemeClr>
                </a:solidFill>
                <a:latin typeface="JKRGNR+Arial-BoldMT"/>
              </a:rPr>
              <a:t>Art. 74 I Nr. 12 GG „Sozialversicherung“ </a:t>
            </a:r>
          </a:p>
          <a:p>
            <a:pPr marL="1714500" lvl="3" indent="-342900">
              <a:spcAft>
                <a:spcPts val="500"/>
              </a:spcAft>
              <a:buFont typeface="Wingdings" pitchFamily="2" charset="2"/>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Kompetenznorm als verfassungsimmanente Schranke? </a:t>
            </a:r>
          </a:p>
          <a:p>
            <a:pPr marL="2171700" lvl="4"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Dagegen: VII Abschnitt des GG betrifft „Kompetenzverteilung“ </a:t>
            </a:r>
          </a:p>
          <a:p>
            <a:pPr marL="2171700" lvl="4"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Bloße Ordnungs- und Zuständigkeitsvorschriften </a:t>
            </a:r>
          </a:p>
          <a:p>
            <a:pPr marL="2171700" lvl="4"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err="1">
                <a:solidFill>
                  <a:schemeClr val="tx1">
                    <a:lumMod val="65000"/>
                    <a:lumOff val="35000"/>
                  </a:schemeClr>
                </a:solidFill>
                <a:latin typeface="JKRGNR+Arial-BoldMT"/>
              </a:rPr>
              <a:t>aA</a:t>
            </a:r>
            <a:r>
              <a:rPr lang="de-DE" sz="2400" dirty="0">
                <a:solidFill>
                  <a:schemeClr val="tx1">
                    <a:lumMod val="65000"/>
                    <a:lumOff val="35000"/>
                  </a:schemeClr>
                </a:solidFill>
                <a:latin typeface="JKRGNR+Arial-BoldMT"/>
              </a:rPr>
              <a:t>: BVerfG </a:t>
            </a:r>
          </a:p>
        </p:txBody>
      </p:sp>
      <p:sp>
        <p:nvSpPr>
          <p:cNvPr id="3" name="Textfeld 2"/>
          <p:cNvSpPr txBox="1"/>
          <p:nvPr/>
        </p:nvSpPr>
        <p:spPr>
          <a:xfrm>
            <a:off x="251520" y="304200"/>
            <a:ext cx="4320480" cy="492443"/>
          </a:xfrm>
          <a:prstGeom prst="rect">
            <a:avLst/>
          </a:prstGeom>
          <a:noFill/>
        </p:spPr>
        <p:txBody>
          <a:bodyPr wrap="square" rtlCol="0">
            <a:spAutoFit/>
          </a:bodyPr>
          <a:lstStyle/>
          <a:p>
            <a:r>
              <a:rPr lang="de-DE" sz="2600" dirty="0">
                <a:solidFill>
                  <a:schemeClr val="bg1"/>
                </a:solidFill>
                <a:latin typeface="Frutiger LT 57 Cn" pitchFamily="34" charset="0"/>
              </a:rPr>
              <a:t>Klausurbesprechung</a:t>
            </a:r>
            <a:endParaRPr lang="de-DE" sz="2600" dirty="0">
              <a:solidFill>
                <a:schemeClr val="bg1"/>
              </a:solidFill>
              <a:latin typeface="Frutiger Linotype" pitchFamily="34" charset="0"/>
            </a:endParaRPr>
          </a:p>
        </p:txBody>
      </p:sp>
    </p:spTree>
    <p:extLst>
      <p:ext uri="{BB962C8B-B14F-4D97-AF65-F5344CB8AC3E}">
        <p14:creationId xmlns:p14="http://schemas.microsoft.com/office/powerpoint/2010/main" val="3585743329"/>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 calcmode="lin" valueType="num">
                                      <p:cBhvr additive="base">
                                        <p:cTn id="3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6" end="6"/>
                                            </p:txEl>
                                          </p:spTgt>
                                        </p:tgtEl>
                                        <p:attrNameLst>
                                          <p:attrName>style.visibility</p:attrName>
                                        </p:attrNameLst>
                                      </p:cBhvr>
                                      <p:to>
                                        <p:strVal val="visible"/>
                                      </p:to>
                                    </p:set>
                                    <p:anim calcmode="lin" valueType="num">
                                      <p:cBhvr additive="base">
                                        <p:cTn id="43"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2">
                                            <p:txEl>
                                              <p:pRg st="7" end="7"/>
                                            </p:txEl>
                                          </p:spTgt>
                                        </p:tgtEl>
                                        <p:attrNameLst>
                                          <p:attrName>style.visibility</p:attrName>
                                        </p:attrNameLst>
                                      </p:cBhvr>
                                      <p:to>
                                        <p:strVal val="visible"/>
                                      </p:to>
                                    </p:set>
                                    <p:anim calcmode="lin" valueType="num">
                                      <p:cBhvr additive="base">
                                        <p:cTn id="49"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nodeType="clickEffect">
                                  <p:stCondLst>
                                    <p:cond delay="0"/>
                                  </p:stCondLst>
                                  <p:childTnLst>
                                    <p:set>
                                      <p:cBhvr>
                                        <p:cTn id="54" dur="1" fill="hold">
                                          <p:stCondLst>
                                            <p:cond delay="0"/>
                                          </p:stCondLst>
                                        </p:cTn>
                                        <p:tgtEl>
                                          <p:spTgt spid="2">
                                            <p:txEl>
                                              <p:pRg st="8" end="8"/>
                                            </p:txEl>
                                          </p:spTgt>
                                        </p:tgtEl>
                                        <p:attrNameLst>
                                          <p:attrName>style.visibility</p:attrName>
                                        </p:attrNameLst>
                                      </p:cBhvr>
                                      <p:to>
                                        <p:strVal val="visible"/>
                                      </p:to>
                                    </p:set>
                                    <p:anim calcmode="lin" valueType="num">
                                      <p:cBhvr additive="base">
                                        <p:cTn id="55"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6896" y="1268760"/>
            <a:ext cx="8928992" cy="4170372"/>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BVerfG hat festgestellt, „</a:t>
            </a:r>
            <a:r>
              <a:rPr lang="de-DE" sz="2400" dirty="0" err="1">
                <a:solidFill>
                  <a:schemeClr val="tx1">
                    <a:lumMod val="65000"/>
                    <a:lumOff val="35000"/>
                  </a:schemeClr>
                </a:solidFill>
                <a:latin typeface="JKRGNR+Arial-BoldMT"/>
              </a:rPr>
              <a:t>daß</a:t>
            </a:r>
            <a:r>
              <a:rPr lang="de-DE" sz="2400" dirty="0">
                <a:solidFill>
                  <a:schemeClr val="tx1">
                    <a:lumMod val="65000"/>
                    <a:lumOff val="35000"/>
                  </a:schemeClr>
                </a:solidFill>
                <a:latin typeface="JKRGNR+Arial-BoldMT"/>
              </a:rPr>
              <a:t> auch aus Kompetenzvorschriften der Verfassung eine grundsätzliche Anerkennung und Billigung des darin behandelten Gegenstandes durch die Verfassung selbst folgt” (vgl. BVerfGE 53, 30 (56) = NJW 1980, 760).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Art. 74 I Nr. 12 GG als Verfassungsimmanente Schranke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Weitere Schranke: </a:t>
            </a:r>
          </a:p>
          <a:p>
            <a:pPr marL="800100" lvl="1"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Gesundheitsschutz, Art. 2 II 1 GG </a:t>
            </a:r>
          </a:p>
          <a:p>
            <a:pPr marL="800100" lvl="1"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Beachte: Objektive Schutzpflicht des Staates  </a:t>
            </a:r>
          </a:p>
        </p:txBody>
      </p:sp>
      <p:sp>
        <p:nvSpPr>
          <p:cNvPr id="3" name="Textfeld 2"/>
          <p:cNvSpPr txBox="1"/>
          <p:nvPr/>
        </p:nvSpPr>
        <p:spPr>
          <a:xfrm>
            <a:off x="251520" y="304200"/>
            <a:ext cx="4320480" cy="492443"/>
          </a:xfrm>
          <a:prstGeom prst="rect">
            <a:avLst/>
          </a:prstGeom>
          <a:noFill/>
        </p:spPr>
        <p:txBody>
          <a:bodyPr wrap="square" rtlCol="0">
            <a:spAutoFit/>
          </a:bodyPr>
          <a:lstStyle/>
          <a:p>
            <a:r>
              <a:rPr lang="de-DE" sz="2600" dirty="0">
                <a:solidFill>
                  <a:schemeClr val="bg1"/>
                </a:solidFill>
                <a:latin typeface="Frutiger LT 57 Cn" pitchFamily="34" charset="0"/>
              </a:rPr>
              <a:t>Klausurbesprechung</a:t>
            </a:r>
            <a:endParaRPr lang="de-DE" sz="2600" dirty="0">
              <a:solidFill>
                <a:schemeClr val="bg1"/>
              </a:solidFill>
              <a:latin typeface="Frutiger Linotype" pitchFamily="34" charset="0"/>
            </a:endParaRPr>
          </a:p>
        </p:txBody>
      </p:sp>
    </p:spTree>
    <p:extLst>
      <p:ext uri="{BB962C8B-B14F-4D97-AF65-F5344CB8AC3E}">
        <p14:creationId xmlns:p14="http://schemas.microsoft.com/office/powerpoint/2010/main" val="204046912"/>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4" end="4"/>
                                            </p:txEl>
                                          </p:spTgt>
                                        </p:tgtEl>
                                        <p:attrNameLst>
                                          <p:attrName>style.visibility</p:attrName>
                                        </p:attrNameLst>
                                      </p:cBhvr>
                                      <p:to>
                                        <p:strVal val="visible"/>
                                      </p:to>
                                    </p:set>
                                    <p:anim calcmode="lin" valueType="num">
                                      <p:cBhvr additive="base">
                                        <p:cTn id="19"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4" end="4"/>
                                            </p:txEl>
                                          </p:spTgt>
                                        </p:tgtEl>
                                        <p:attrNameLst>
                                          <p:attrName>ppt_y</p:attrName>
                                        </p:attrNameLst>
                                      </p:cBhvr>
                                      <p:tavLst>
                                        <p:tav tm="0">
                                          <p:val>
                                            <p:strVal val="1+#ppt_h/2"/>
                                          </p:val>
                                        </p:tav>
                                        <p:tav tm="100000">
                                          <p:val>
                                            <p:strVal val="#ppt_y"/>
                                          </p:val>
                                        </p:tav>
                                      </p:tavLst>
                                    </p:anim>
                                  </p:childTnLst>
                                </p:cTn>
                              </p:par>
                              <p:par>
                                <p:cTn id="21" presetID="2" presetClass="entr" presetSubtype="4" fill="hold" grpId="0" nodeType="withEffect">
                                  <p:stCondLst>
                                    <p:cond delay="0"/>
                                  </p:stCondLst>
                                  <p:childTnLst>
                                    <p:set>
                                      <p:cBhvr>
                                        <p:cTn id="22" dur="1" fill="hold">
                                          <p:stCondLst>
                                            <p:cond delay="0"/>
                                          </p:stCondLst>
                                        </p:cTn>
                                        <p:tgtEl>
                                          <p:spTgt spid="2">
                                            <p:txEl>
                                              <p:pRg st="5" end="5"/>
                                            </p:txEl>
                                          </p:spTgt>
                                        </p:tgtEl>
                                        <p:attrNameLst>
                                          <p:attrName>style.visibility</p:attrName>
                                        </p:attrNameLst>
                                      </p:cBhvr>
                                      <p:to>
                                        <p:strVal val="visible"/>
                                      </p:to>
                                    </p:set>
                                    <p:anim calcmode="lin" valueType="num">
                                      <p:cBhvr additive="base">
                                        <p:cTn id="23"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2">
                                            <p:txEl>
                                              <p:pRg st="5" end="5"/>
                                            </p:txEl>
                                          </p:spTgt>
                                        </p:tgtEl>
                                        <p:attrNameLst>
                                          <p:attrName>ppt_y</p:attrName>
                                        </p:attrNameLst>
                                      </p:cBhvr>
                                      <p:tavLst>
                                        <p:tav tm="0">
                                          <p:val>
                                            <p:strVal val="1+#ppt_h/2"/>
                                          </p:val>
                                        </p:tav>
                                        <p:tav tm="100000">
                                          <p:val>
                                            <p:strVal val="#ppt_y"/>
                                          </p:val>
                                        </p:tav>
                                      </p:tavLst>
                                    </p:anim>
                                  </p:childTnLst>
                                </p:cTn>
                              </p:par>
                              <p:par>
                                <p:cTn id="25" presetID="2" presetClass="entr" presetSubtype="4" fill="hold" grpId="0" nodeType="withEffect">
                                  <p:stCondLst>
                                    <p:cond delay="0"/>
                                  </p:stCondLst>
                                  <p:childTnLst>
                                    <p:set>
                                      <p:cBhvr>
                                        <p:cTn id="26" dur="1" fill="hold">
                                          <p:stCondLst>
                                            <p:cond delay="0"/>
                                          </p:stCondLst>
                                        </p:cTn>
                                        <p:tgtEl>
                                          <p:spTgt spid="2">
                                            <p:txEl>
                                              <p:pRg st="6" end="6"/>
                                            </p:txEl>
                                          </p:spTgt>
                                        </p:tgtEl>
                                        <p:attrNameLst>
                                          <p:attrName>style.visibility</p:attrName>
                                        </p:attrNameLst>
                                      </p:cBhvr>
                                      <p:to>
                                        <p:strVal val="visible"/>
                                      </p:to>
                                    </p:set>
                                    <p:anim calcmode="lin" valueType="num">
                                      <p:cBhvr additive="base">
                                        <p:cTn id="2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6896" y="1268760"/>
            <a:ext cx="8928992" cy="5904180"/>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u="sng" dirty="0">
                <a:solidFill>
                  <a:schemeClr val="tx1">
                    <a:lumMod val="65000"/>
                    <a:lumOff val="35000"/>
                  </a:schemeClr>
                </a:solidFill>
                <a:latin typeface="JKRGNR+Arial-BoldMT"/>
              </a:rPr>
              <a:t>Praktische Konkordanz</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vorzunehmen: Schonender Ausgleich zwischen den Verfassungspositionen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Religionsfreiheit des S aus Art. 4 I GG nur geringfügig betroffen</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Nur für Zeit des Motorradfahrens!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S auch nicht zwingend auf Motorrad angewiesen</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Möglichkeit auf andere Transportmittel auszuweichen </a:t>
            </a:r>
          </a:p>
          <a:p>
            <a:pPr lvl="1">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Dagegen: </a:t>
            </a:r>
            <a:r>
              <a:rPr lang="de-DE" sz="2400" b="1" dirty="0">
                <a:solidFill>
                  <a:schemeClr val="tx1">
                    <a:lumMod val="65000"/>
                    <a:lumOff val="35000"/>
                  </a:schemeClr>
                </a:solidFill>
                <a:latin typeface="JKRGNR+Arial-BoldMT"/>
              </a:rPr>
              <a:t>Gesundheitsschutz, Art. 2 II 1 GG im Straßenverkehr besonders wichtig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Zu beachten: Helmpflicht dient auch Dritten, nicht nur Fahrer selbst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Arg.: Nach Unfall in der Lage Hilfe zu holen </a:t>
            </a:r>
          </a:p>
          <a:p>
            <a:pPr lvl="2">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4320480" cy="492443"/>
          </a:xfrm>
          <a:prstGeom prst="rect">
            <a:avLst/>
          </a:prstGeom>
          <a:noFill/>
        </p:spPr>
        <p:txBody>
          <a:bodyPr wrap="square" rtlCol="0">
            <a:spAutoFit/>
          </a:bodyPr>
          <a:lstStyle/>
          <a:p>
            <a:r>
              <a:rPr lang="de-DE" sz="2600" dirty="0">
                <a:solidFill>
                  <a:schemeClr val="bg1"/>
                </a:solidFill>
                <a:latin typeface="Frutiger LT 57 Cn" pitchFamily="34" charset="0"/>
              </a:rPr>
              <a:t>Klausurbesprechung</a:t>
            </a:r>
            <a:endParaRPr lang="de-DE" sz="2600" dirty="0">
              <a:solidFill>
                <a:schemeClr val="bg1"/>
              </a:solidFill>
              <a:latin typeface="Frutiger Linotype" pitchFamily="34" charset="0"/>
            </a:endParaRPr>
          </a:p>
        </p:txBody>
      </p:sp>
    </p:spTree>
    <p:extLst>
      <p:ext uri="{BB962C8B-B14F-4D97-AF65-F5344CB8AC3E}">
        <p14:creationId xmlns:p14="http://schemas.microsoft.com/office/powerpoint/2010/main" val="1606454598"/>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 calcmode="lin" valueType="num">
                                      <p:cBhvr additive="base">
                                        <p:cTn id="3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7" end="7"/>
                                            </p:txEl>
                                          </p:spTgt>
                                        </p:tgtEl>
                                        <p:attrNameLst>
                                          <p:attrName>style.visibility</p:attrName>
                                        </p:attrNameLst>
                                      </p:cBhvr>
                                      <p:to>
                                        <p:strVal val="visible"/>
                                      </p:to>
                                    </p:set>
                                    <p:anim calcmode="lin" valueType="num">
                                      <p:cBhvr additive="base">
                                        <p:cTn id="43"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2">
                                            <p:txEl>
                                              <p:pRg st="8" end="8"/>
                                            </p:txEl>
                                          </p:spTgt>
                                        </p:tgtEl>
                                        <p:attrNameLst>
                                          <p:attrName>style.visibility</p:attrName>
                                        </p:attrNameLst>
                                      </p:cBhvr>
                                      <p:to>
                                        <p:strVal val="visible"/>
                                      </p:to>
                                    </p:set>
                                    <p:anim calcmode="lin" valueType="num">
                                      <p:cBhvr additive="base">
                                        <p:cTn id="49"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nodeType="clickEffect">
                                  <p:stCondLst>
                                    <p:cond delay="0"/>
                                  </p:stCondLst>
                                  <p:childTnLst>
                                    <p:set>
                                      <p:cBhvr>
                                        <p:cTn id="54" dur="1" fill="hold">
                                          <p:stCondLst>
                                            <p:cond delay="0"/>
                                          </p:stCondLst>
                                        </p:cTn>
                                        <p:tgtEl>
                                          <p:spTgt spid="2">
                                            <p:txEl>
                                              <p:pRg st="9" end="9"/>
                                            </p:txEl>
                                          </p:spTgt>
                                        </p:tgtEl>
                                        <p:attrNameLst>
                                          <p:attrName>style.visibility</p:attrName>
                                        </p:attrNameLst>
                                      </p:cBhvr>
                                      <p:to>
                                        <p:strVal val="visible"/>
                                      </p:to>
                                    </p:set>
                                    <p:anim calcmode="lin" valueType="num">
                                      <p:cBhvr additive="base">
                                        <p:cTn id="55" dur="500" fill="hold"/>
                                        <p:tgtEl>
                                          <p:spTgt spid="2">
                                            <p:txEl>
                                              <p:pRg st="9" end="9"/>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2">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6896" y="1268760"/>
            <a:ext cx="8928992" cy="4170372"/>
          </a:xfrm>
          <a:prstGeom prst="rect">
            <a:avLst/>
          </a:prstGeom>
          <a:noFill/>
        </p:spPr>
        <p:txBody>
          <a:bodyPr wrap="square" rtlCol="0">
            <a:spAutoFit/>
          </a:bodyPr>
          <a:lstStyle/>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zudem: Volkswirtschaftliche Folgekosten des S wären im Falle einer schweren Kopfverletzung von der Allgemeinheit zu tragen</a:t>
            </a:r>
          </a:p>
          <a:p>
            <a:pPr lvl="1">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err="1">
                <a:solidFill>
                  <a:schemeClr val="tx1">
                    <a:lumMod val="65000"/>
                    <a:lumOff val="35000"/>
                  </a:schemeClr>
                </a:solidFill>
                <a:latin typeface="JKRGNR+Arial-BoldMT"/>
              </a:rPr>
              <a:t>iE</a:t>
            </a:r>
            <a:r>
              <a:rPr lang="de-DE" sz="2400" dirty="0">
                <a:solidFill>
                  <a:schemeClr val="tx1">
                    <a:lumMod val="65000"/>
                    <a:lumOff val="35000"/>
                  </a:schemeClr>
                </a:solidFill>
                <a:latin typeface="JKRGNR+Arial-BoldMT"/>
              </a:rPr>
              <a:t>: Argumente für Helmpflicht überwiegen; auch kein besonders gewichtiger „Einzelfall“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Verletzung von Art. 4 I GG durch Helmpflicht (-)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Ermessensreduktion auf Null (-)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ZE: Anspruch auf Erhalt der Ausnahmegenehmigung (-) </a:t>
            </a:r>
          </a:p>
        </p:txBody>
      </p:sp>
      <p:sp>
        <p:nvSpPr>
          <p:cNvPr id="3" name="Textfeld 2"/>
          <p:cNvSpPr txBox="1"/>
          <p:nvPr/>
        </p:nvSpPr>
        <p:spPr>
          <a:xfrm>
            <a:off x="251520" y="304200"/>
            <a:ext cx="4320480" cy="492443"/>
          </a:xfrm>
          <a:prstGeom prst="rect">
            <a:avLst/>
          </a:prstGeom>
          <a:noFill/>
        </p:spPr>
        <p:txBody>
          <a:bodyPr wrap="square" rtlCol="0">
            <a:spAutoFit/>
          </a:bodyPr>
          <a:lstStyle/>
          <a:p>
            <a:r>
              <a:rPr lang="de-DE" sz="2600" dirty="0">
                <a:solidFill>
                  <a:schemeClr val="bg1"/>
                </a:solidFill>
                <a:latin typeface="Frutiger LT 57 Cn" pitchFamily="34" charset="0"/>
              </a:rPr>
              <a:t>Klausurbesprechung</a:t>
            </a:r>
            <a:endParaRPr lang="de-DE" sz="2600" dirty="0">
              <a:solidFill>
                <a:schemeClr val="bg1"/>
              </a:solidFill>
              <a:latin typeface="Frutiger Linotype" pitchFamily="34" charset="0"/>
            </a:endParaRPr>
          </a:p>
        </p:txBody>
      </p:sp>
    </p:spTree>
    <p:extLst>
      <p:ext uri="{BB962C8B-B14F-4D97-AF65-F5344CB8AC3E}">
        <p14:creationId xmlns:p14="http://schemas.microsoft.com/office/powerpoint/2010/main" val="2305877007"/>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4" end="4"/>
                                            </p:txEl>
                                          </p:spTgt>
                                        </p:tgtEl>
                                        <p:attrNameLst>
                                          <p:attrName>style.visibility</p:attrName>
                                        </p:attrNameLst>
                                      </p:cBhvr>
                                      <p:to>
                                        <p:strVal val="visible"/>
                                      </p:to>
                                    </p:set>
                                    <p:anim calcmode="lin" valueType="num">
                                      <p:cBhvr additive="base">
                                        <p:cTn id="19"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5" end="5"/>
                                            </p:txEl>
                                          </p:spTgt>
                                        </p:tgtEl>
                                        <p:attrNameLst>
                                          <p:attrName>style.visibility</p:attrName>
                                        </p:attrNameLst>
                                      </p:cBhvr>
                                      <p:to>
                                        <p:strVal val="visible"/>
                                      </p:to>
                                    </p:set>
                                    <p:anim calcmode="lin" valueType="num">
                                      <p:cBhvr additive="base">
                                        <p:cTn id="25"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6" end="6"/>
                                            </p:txEl>
                                          </p:spTgt>
                                        </p:tgtEl>
                                        <p:attrNameLst>
                                          <p:attrName>style.visibility</p:attrName>
                                        </p:attrNameLst>
                                      </p:cBhvr>
                                      <p:to>
                                        <p:strVal val="visible"/>
                                      </p:to>
                                    </p:set>
                                    <p:anim calcmode="lin" valueType="num">
                                      <p:cBhvr additive="base">
                                        <p:cTn id="31"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6896" y="1268760"/>
            <a:ext cx="8928992" cy="547072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V. Anspruch auf Neubescheidung?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Letztlich zu prüfen: Anspruch auf Neubescheidung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VS: Ablehnungsentscheidung war </a:t>
            </a:r>
            <a:r>
              <a:rPr lang="de-DE" sz="2400" b="1" dirty="0">
                <a:solidFill>
                  <a:schemeClr val="tx1">
                    <a:lumMod val="65000"/>
                    <a:lumOff val="35000"/>
                  </a:schemeClr>
                </a:solidFill>
                <a:latin typeface="JKRGNR+Arial-BoldMT"/>
              </a:rPr>
              <a:t>ermessensfehlerhaft</a:t>
            </a:r>
            <a:r>
              <a:rPr lang="de-DE" sz="2400" dirty="0">
                <a:solidFill>
                  <a:schemeClr val="tx1">
                    <a:lumMod val="65000"/>
                    <a:lumOff val="35000"/>
                  </a:schemeClr>
                </a:solidFill>
                <a:latin typeface="JKRGNR+Arial-BoldMT"/>
              </a:rPr>
              <a: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Denkbar: </a:t>
            </a:r>
            <a:r>
              <a:rPr lang="de-DE" sz="2400" b="1" dirty="0">
                <a:solidFill>
                  <a:schemeClr val="tx1">
                    <a:lumMod val="65000"/>
                    <a:lumOff val="35000"/>
                  </a:schemeClr>
                </a:solidFill>
                <a:latin typeface="JKRGNR+Arial-BoldMT"/>
              </a:rPr>
              <a:t>Ermessensüberschreitung wegen fehlerhafter Anwendung von Art. 4 I GG</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Beachte: Behörde hat argumentiert, </a:t>
            </a:r>
            <a:r>
              <a:rPr lang="de-DE" sz="2400" b="1" dirty="0">
                <a:solidFill>
                  <a:schemeClr val="tx1">
                    <a:lumMod val="65000"/>
                    <a:lumOff val="35000"/>
                  </a:schemeClr>
                </a:solidFill>
                <a:latin typeface="JKRGNR+Arial-BoldMT"/>
              </a:rPr>
              <a:t>Religionsfreiheit sei schon gar nicht betroffen</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Fehlerhafte Anwendung (+), Tragen des Turbans unterfällt Art. 4 I GG (s.o.)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Ermessensfehlerhafte Erstentscheidung (+)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C. Ergebnis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Klage zulässig und teilweise begründet! </a:t>
            </a:r>
          </a:p>
        </p:txBody>
      </p:sp>
      <p:sp>
        <p:nvSpPr>
          <p:cNvPr id="3" name="Textfeld 2"/>
          <p:cNvSpPr txBox="1"/>
          <p:nvPr/>
        </p:nvSpPr>
        <p:spPr>
          <a:xfrm>
            <a:off x="251520" y="304200"/>
            <a:ext cx="4320480" cy="492443"/>
          </a:xfrm>
          <a:prstGeom prst="rect">
            <a:avLst/>
          </a:prstGeom>
          <a:noFill/>
        </p:spPr>
        <p:txBody>
          <a:bodyPr wrap="square" rtlCol="0">
            <a:spAutoFit/>
          </a:bodyPr>
          <a:lstStyle/>
          <a:p>
            <a:r>
              <a:rPr lang="de-DE" sz="2600" dirty="0">
                <a:solidFill>
                  <a:schemeClr val="bg1"/>
                </a:solidFill>
                <a:latin typeface="Frutiger LT 57 Cn" pitchFamily="34" charset="0"/>
              </a:rPr>
              <a:t>Klausurbesprechung</a:t>
            </a:r>
            <a:endParaRPr lang="de-DE" sz="2600" dirty="0">
              <a:solidFill>
                <a:schemeClr val="bg1"/>
              </a:solidFill>
              <a:latin typeface="Frutiger Linotype" pitchFamily="34" charset="0"/>
            </a:endParaRPr>
          </a:p>
        </p:txBody>
      </p:sp>
    </p:spTree>
    <p:extLst>
      <p:ext uri="{BB962C8B-B14F-4D97-AF65-F5344CB8AC3E}">
        <p14:creationId xmlns:p14="http://schemas.microsoft.com/office/powerpoint/2010/main" val="1396834945"/>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 calcmode="lin" valueType="num">
                                      <p:cBhvr additive="base">
                                        <p:cTn id="3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6" end="6"/>
                                            </p:txEl>
                                          </p:spTgt>
                                        </p:tgtEl>
                                        <p:attrNameLst>
                                          <p:attrName>style.visibility</p:attrName>
                                        </p:attrNameLst>
                                      </p:cBhvr>
                                      <p:to>
                                        <p:strVal val="visible"/>
                                      </p:to>
                                    </p:set>
                                    <p:anim calcmode="lin" valueType="num">
                                      <p:cBhvr additive="base">
                                        <p:cTn id="43"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2">
                                            <p:txEl>
                                              <p:pRg st="8" end="8"/>
                                            </p:txEl>
                                          </p:spTgt>
                                        </p:tgtEl>
                                        <p:attrNameLst>
                                          <p:attrName>style.visibility</p:attrName>
                                        </p:attrNameLst>
                                      </p:cBhvr>
                                      <p:to>
                                        <p:strVal val="visible"/>
                                      </p:to>
                                    </p:set>
                                    <p:anim calcmode="lin" valueType="num">
                                      <p:cBhvr additive="base">
                                        <p:cTn id="49"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
                                            <p:txEl>
                                              <p:pRg st="8" end="8"/>
                                            </p:txEl>
                                          </p:spTgt>
                                        </p:tgtEl>
                                        <p:attrNameLst>
                                          <p:attrName>ppt_y</p:attrName>
                                        </p:attrNameLst>
                                      </p:cBhvr>
                                      <p:tavLst>
                                        <p:tav tm="0">
                                          <p:val>
                                            <p:strVal val="1+#ppt_h/2"/>
                                          </p:val>
                                        </p:tav>
                                        <p:tav tm="100000">
                                          <p:val>
                                            <p:strVal val="#ppt_y"/>
                                          </p:val>
                                        </p:tav>
                                      </p:tavLst>
                                    </p:anim>
                                  </p:childTnLst>
                                </p:cTn>
                              </p:par>
                              <p:par>
                                <p:cTn id="51" presetID="2" presetClass="entr" presetSubtype="4" fill="hold" nodeType="withEffect">
                                  <p:stCondLst>
                                    <p:cond delay="0"/>
                                  </p:stCondLst>
                                  <p:childTnLst>
                                    <p:set>
                                      <p:cBhvr>
                                        <p:cTn id="52" dur="1" fill="hold">
                                          <p:stCondLst>
                                            <p:cond delay="0"/>
                                          </p:stCondLst>
                                        </p:cTn>
                                        <p:tgtEl>
                                          <p:spTgt spid="2">
                                            <p:txEl>
                                              <p:pRg st="9" end="9"/>
                                            </p:txEl>
                                          </p:spTgt>
                                        </p:tgtEl>
                                        <p:attrNameLst>
                                          <p:attrName>style.visibility</p:attrName>
                                        </p:attrNameLst>
                                      </p:cBhvr>
                                      <p:to>
                                        <p:strVal val="visible"/>
                                      </p:to>
                                    </p:set>
                                    <p:anim calcmode="lin" valueType="num">
                                      <p:cBhvr additive="base">
                                        <p:cTn id="53" dur="500" fill="hold"/>
                                        <p:tgtEl>
                                          <p:spTgt spid="2">
                                            <p:txEl>
                                              <p:pRg st="9" end="9"/>
                                            </p:txEl>
                                          </p:spTgt>
                                        </p:tgtEl>
                                        <p:attrNameLst>
                                          <p:attrName>ppt_x</p:attrName>
                                        </p:attrNameLst>
                                      </p:cBhvr>
                                      <p:tavLst>
                                        <p:tav tm="0">
                                          <p:val>
                                            <p:strVal val="#ppt_x"/>
                                          </p:val>
                                        </p:tav>
                                        <p:tav tm="100000">
                                          <p:val>
                                            <p:strVal val="#ppt_x"/>
                                          </p:val>
                                        </p:tav>
                                      </p:tavLst>
                                    </p:anim>
                                    <p:anim calcmode="lin" valueType="num">
                                      <p:cBhvr additive="base">
                                        <p:cTn id="54" dur="500" fill="hold"/>
                                        <p:tgtEl>
                                          <p:spTgt spid="2">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p:cNvSpPr txBox="1"/>
          <p:nvPr/>
        </p:nvSpPr>
        <p:spPr>
          <a:xfrm>
            <a:off x="5148064" y="3284984"/>
            <a:ext cx="2376264" cy="584775"/>
          </a:xfrm>
          <a:prstGeom prst="rect">
            <a:avLst/>
          </a:prstGeom>
          <a:noFill/>
        </p:spPr>
        <p:txBody>
          <a:bodyPr wrap="square" rtlCol="0">
            <a:spAutoFit/>
          </a:bodyPr>
          <a:lstStyle/>
          <a:p>
            <a:r>
              <a:rPr lang="de-DE" sz="3200" dirty="0">
                <a:solidFill>
                  <a:schemeClr val="bg1"/>
                </a:solidFill>
                <a:latin typeface="Frutiger LT 57 Cn" pitchFamily="34" charset="0"/>
              </a:rPr>
              <a:t>Ende Klausur</a:t>
            </a:r>
          </a:p>
        </p:txBody>
      </p:sp>
    </p:spTree>
    <p:extLst>
      <p:ext uri="{BB962C8B-B14F-4D97-AF65-F5344CB8AC3E}">
        <p14:creationId xmlns:p14="http://schemas.microsoft.com/office/powerpoint/2010/main" val="731317622"/>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40768"/>
            <a:ext cx="8928992" cy="2628925"/>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2) Nichtverfassungsrechtlicher Art</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 Parteien streiten über einfaches Recht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3) Keine abdrängende Sonderzuweisung </a:t>
            </a:r>
            <a:r>
              <a:rPr lang="de-DE" sz="2400" dirty="0">
                <a:solidFill>
                  <a:schemeClr val="tx1">
                    <a:lumMod val="65000"/>
                    <a:lumOff val="35000"/>
                  </a:schemeClr>
                </a:solidFill>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Verwaltungsrechtsweg eröffnet! </a:t>
            </a:r>
          </a:p>
        </p:txBody>
      </p:sp>
      <p:sp>
        <p:nvSpPr>
          <p:cNvPr id="3" name="Textfeld 2"/>
          <p:cNvSpPr txBox="1"/>
          <p:nvPr/>
        </p:nvSpPr>
        <p:spPr>
          <a:xfrm>
            <a:off x="251520" y="304200"/>
            <a:ext cx="4320480" cy="492443"/>
          </a:xfrm>
          <a:prstGeom prst="rect">
            <a:avLst/>
          </a:prstGeom>
          <a:noFill/>
        </p:spPr>
        <p:txBody>
          <a:bodyPr wrap="square" rtlCol="0">
            <a:spAutoFit/>
          </a:bodyPr>
          <a:lstStyle/>
          <a:p>
            <a:r>
              <a:rPr lang="de-DE" sz="2600" dirty="0">
                <a:solidFill>
                  <a:schemeClr val="bg1"/>
                </a:solidFill>
                <a:latin typeface="Frutiger LT 57 Cn" pitchFamily="34" charset="0"/>
              </a:rPr>
              <a:t>Klausurbesprechung</a:t>
            </a:r>
            <a:endParaRPr lang="de-DE" sz="2600" dirty="0">
              <a:solidFill>
                <a:schemeClr val="bg1"/>
              </a:solidFill>
              <a:latin typeface="Frutiger Linotype" pitchFamily="34" charset="0"/>
            </a:endParaRPr>
          </a:p>
        </p:txBody>
      </p:sp>
    </p:spTree>
    <p:extLst>
      <p:ext uri="{BB962C8B-B14F-4D97-AF65-F5344CB8AC3E}">
        <p14:creationId xmlns:p14="http://schemas.microsoft.com/office/powerpoint/2010/main" val="3725038130"/>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5" end="5"/>
                                            </p:txEl>
                                          </p:spTgt>
                                        </p:tgtEl>
                                        <p:attrNameLst>
                                          <p:attrName>style.visibility</p:attrName>
                                        </p:attrNameLst>
                                      </p:cBhvr>
                                      <p:to>
                                        <p:strVal val="visible"/>
                                      </p:to>
                                    </p:set>
                                    <p:anim calcmode="lin" valueType="num">
                                      <p:cBhvr additive="base">
                                        <p:cTn id="25"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40768"/>
            <a:ext cx="8928992" cy="6145272"/>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II. Statthafte Klageart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maßgeblich: Klagebegehren nach </a:t>
            </a:r>
            <a:r>
              <a:rPr lang="de-DE" sz="2400" b="1" dirty="0">
                <a:solidFill>
                  <a:schemeClr val="tx1">
                    <a:lumMod val="65000"/>
                    <a:lumOff val="35000"/>
                  </a:schemeClr>
                </a:solidFill>
                <a:latin typeface="JKRGNR+Arial-BoldMT"/>
              </a:rPr>
              <a:t>§ 88 VwGO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t>
            </a:r>
            <a:r>
              <a:rPr lang="de-DE" sz="2400" b="1" dirty="0">
                <a:solidFill>
                  <a:schemeClr val="tx1">
                    <a:lumMod val="65000"/>
                    <a:lumOff val="35000"/>
                  </a:schemeClr>
                </a:solidFill>
                <a:latin typeface="JKRGNR+Arial-BoldMT"/>
              </a:rPr>
              <a:t>Klagebegehren</a:t>
            </a:r>
            <a:r>
              <a:rPr lang="de-DE" sz="2400" dirty="0">
                <a:solidFill>
                  <a:schemeClr val="tx1">
                    <a:lumMod val="65000"/>
                    <a:lumOff val="35000"/>
                  </a:schemeClr>
                </a:solidFill>
                <a:latin typeface="JKRGNR+Arial-BoldMT"/>
              </a:rPr>
              <a:t>: Feststellung, dass Vorschrift des § 21a Abs. 2 S. 1 StVO auf Kläger keine Anwendung findet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Naheliegend: Allgemeine Feststellungsklage nach § 43 I 1 VwGO gerichtet auf Nichtbestehen eines RV </a:t>
            </a:r>
          </a:p>
          <a:p>
            <a:pPr marL="1257300" lvl="2"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Definition für Rechtsverhältnis </a:t>
            </a:r>
            <a:r>
              <a:rPr lang="de-DE" sz="2400" b="1" dirty="0" err="1">
                <a:solidFill>
                  <a:schemeClr val="tx1">
                    <a:lumMod val="65000"/>
                    <a:lumOff val="35000"/>
                  </a:schemeClr>
                </a:solidFill>
                <a:latin typeface="JKRGNR+Arial-BoldMT"/>
              </a:rPr>
              <a:t>iSv</a:t>
            </a:r>
            <a:r>
              <a:rPr lang="de-DE" sz="2400" b="1" dirty="0">
                <a:solidFill>
                  <a:schemeClr val="tx1">
                    <a:lumMod val="65000"/>
                    <a:lumOff val="35000"/>
                  </a:schemeClr>
                </a:solidFill>
                <a:latin typeface="JKRGNR+Arial-BoldMT"/>
              </a:rPr>
              <a:t> § 43 I 1. Alt. VwGO</a:t>
            </a:r>
            <a:r>
              <a:rPr lang="de-DE" sz="2400" dirty="0">
                <a:solidFill>
                  <a:schemeClr val="tx1">
                    <a:lumMod val="65000"/>
                    <a:lumOff val="35000"/>
                  </a:schemeClr>
                </a:solidFill>
                <a:latin typeface="JKRGNR+Arial-BoldMT"/>
              </a:rPr>
              <a:t>: </a:t>
            </a:r>
            <a:r>
              <a:rPr lang="de-DE" sz="2400" i="1" dirty="0">
                <a:solidFill>
                  <a:schemeClr val="tx1">
                    <a:lumMod val="65000"/>
                    <a:lumOff val="35000"/>
                  </a:schemeClr>
                </a:solidFill>
                <a:latin typeface="JKRGNR+Arial-BoldMT"/>
              </a:rPr>
              <a:t>Die sich aus einem konkreten Sachverhalt auf Grund einer Norm des öffentlichen Rechts ergebenden rechtlichen Beziehungen zu einer Person bzw. zu einer Sache </a:t>
            </a:r>
          </a:p>
          <a:p>
            <a:pPr marL="1257300" lvl="2"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Rechtliche Beziehung zw. den Parteien aufgrund von § 21a Abs. 2 S. 1 StVO (+) </a:t>
            </a:r>
          </a:p>
          <a:p>
            <a:pPr marL="1257300" lvl="2"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err="1">
                <a:solidFill>
                  <a:schemeClr val="tx1">
                    <a:lumMod val="65000"/>
                    <a:lumOff val="35000"/>
                  </a:schemeClr>
                </a:solidFill>
                <a:latin typeface="JKRGNR+Arial-BoldMT"/>
              </a:rPr>
              <a:t>Grds</a:t>
            </a:r>
            <a:r>
              <a:rPr lang="de-DE" sz="2400" dirty="0">
                <a:solidFill>
                  <a:schemeClr val="tx1">
                    <a:lumMod val="65000"/>
                    <a:lumOff val="35000"/>
                  </a:schemeClr>
                </a:solidFill>
                <a:latin typeface="JKRGNR+Arial-BoldMT"/>
              </a:rPr>
              <a:t>. Statthaft: Allgemeine FK </a:t>
            </a:r>
          </a:p>
          <a:p>
            <a:pPr marL="1257300" lvl="2"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4320480" cy="492443"/>
          </a:xfrm>
          <a:prstGeom prst="rect">
            <a:avLst/>
          </a:prstGeom>
          <a:noFill/>
        </p:spPr>
        <p:txBody>
          <a:bodyPr wrap="square" rtlCol="0">
            <a:spAutoFit/>
          </a:bodyPr>
          <a:lstStyle/>
          <a:p>
            <a:r>
              <a:rPr lang="de-DE" sz="2600" dirty="0">
                <a:solidFill>
                  <a:schemeClr val="bg1"/>
                </a:solidFill>
                <a:latin typeface="Frutiger LT 57 Cn" pitchFamily="34" charset="0"/>
              </a:rPr>
              <a:t>Klausurbesprechung</a:t>
            </a:r>
            <a:endParaRPr lang="de-DE" sz="2600" dirty="0">
              <a:solidFill>
                <a:schemeClr val="bg1"/>
              </a:solidFill>
              <a:latin typeface="Frutiger Linotype" pitchFamily="34" charset="0"/>
            </a:endParaRPr>
          </a:p>
        </p:txBody>
      </p:sp>
    </p:spTree>
    <p:extLst>
      <p:ext uri="{BB962C8B-B14F-4D97-AF65-F5344CB8AC3E}">
        <p14:creationId xmlns:p14="http://schemas.microsoft.com/office/powerpoint/2010/main" val="2308450127"/>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 calcmode="lin" valueType="num">
                                      <p:cBhvr additive="base">
                                        <p:cTn id="3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6" end="6"/>
                                            </p:txEl>
                                          </p:spTgt>
                                        </p:tgtEl>
                                        <p:attrNameLst>
                                          <p:attrName>style.visibility</p:attrName>
                                        </p:attrNameLst>
                                      </p:cBhvr>
                                      <p:to>
                                        <p:strVal val="visible"/>
                                      </p:to>
                                    </p:set>
                                    <p:anim calcmode="lin" valueType="num">
                                      <p:cBhvr additive="base">
                                        <p:cTn id="43"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0" y="1268760"/>
            <a:ext cx="8928992" cy="4973156"/>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Problem: Subsidiarität der allgemeinen FK?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Beachte</a:t>
            </a:r>
            <a:r>
              <a:rPr lang="de-DE" sz="2400" b="1" dirty="0">
                <a:solidFill>
                  <a:schemeClr val="tx1">
                    <a:lumMod val="65000"/>
                    <a:lumOff val="35000"/>
                  </a:schemeClr>
                </a:solidFill>
                <a:latin typeface="JKRGNR+Arial-BoldMT"/>
              </a:rPr>
              <a:t>: § 43 II 1 VwGO</a:t>
            </a:r>
            <a:r>
              <a:rPr lang="de-DE" sz="2400" dirty="0">
                <a:solidFill>
                  <a:schemeClr val="tx1">
                    <a:lumMod val="65000"/>
                    <a:lumOff val="35000"/>
                  </a:schemeClr>
                </a:solidFill>
                <a:latin typeface="JKRGNR+Arial-BoldMT"/>
              </a:rPr>
              <a:t>, wonach </a:t>
            </a:r>
            <a:r>
              <a:rPr lang="de-DE" sz="2400" dirty="0" err="1">
                <a:solidFill>
                  <a:schemeClr val="tx1">
                    <a:lumMod val="65000"/>
                    <a:lumOff val="35000"/>
                  </a:schemeClr>
                </a:solidFill>
                <a:latin typeface="JKRGNR+Arial-BoldMT"/>
              </a:rPr>
              <a:t>ua</a:t>
            </a:r>
            <a:r>
              <a:rPr lang="de-DE" sz="2400" dirty="0">
                <a:solidFill>
                  <a:schemeClr val="tx1">
                    <a:lumMod val="65000"/>
                    <a:lumOff val="35000"/>
                  </a:schemeClr>
                </a:solidFill>
                <a:latin typeface="JKRGNR+Arial-BoldMT"/>
              </a:rPr>
              <a:t> Verpflichtungsklage vorrangig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Hier ggf. vorrangig: </a:t>
            </a:r>
            <a:r>
              <a:rPr lang="de-DE" sz="2400" b="1" dirty="0">
                <a:solidFill>
                  <a:schemeClr val="tx1">
                    <a:lumMod val="65000"/>
                    <a:lumOff val="35000"/>
                  </a:schemeClr>
                </a:solidFill>
                <a:latin typeface="JKRGNR+Arial-BoldMT"/>
              </a:rPr>
              <a:t>Erhebung einer Versagungsgegenklage auf Erhalt einer Ausnahmegenehmigung (vgl. Hilfsantrag)?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err="1">
                <a:solidFill>
                  <a:schemeClr val="tx1">
                    <a:lumMod val="65000"/>
                    <a:lumOff val="35000"/>
                  </a:schemeClr>
                </a:solidFill>
                <a:latin typeface="JKRGNR+Arial-BoldMT"/>
              </a:rPr>
              <a:t>hM</a:t>
            </a:r>
            <a:r>
              <a:rPr lang="de-DE" sz="2400" dirty="0">
                <a:solidFill>
                  <a:schemeClr val="tx1">
                    <a:lumMod val="65000"/>
                    <a:lumOff val="35000"/>
                  </a:schemeClr>
                </a:solidFill>
                <a:latin typeface="JKRGNR+Arial-BoldMT"/>
              </a:rPr>
              <a:t>: Vorrangfrage aus § 43 Abs. 2 VwGO stellt sich dann nicht, wenn sich die Klagebegehren nicht decken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Kläger klagt </a:t>
            </a:r>
            <a:r>
              <a:rPr lang="de-DE" sz="2400" b="1" dirty="0">
                <a:solidFill>
                  <a:schemeClr val="tx1">
                    <a:lumMod val="65000"/>
                    <a:lumOff val="35000"/>
                  </a:schemeClr>
                </a:solidFill>
                <a:latin typeface="JKRGNR+Arial-BoldMT"/>
              </a:rPr>
              <a:t>hier vorrangig auf Feststellung des Nichtbestehens einer Helmpflicht</a:t>
            </a:r>
            <a:r>
              <a:rPr lang="de-DE" sz="2400" dirty="0">
                <a:solidFill>
                  <a:schemeClr val="tx1">
                    <a:lumMod val="65000"/>
                    <a:lumOff val="35000"/>
                  </a:schemeClr>
                </a:solidFill>
                <a:latin typeface="JKRGNR+Arial-BoldMT"/>
              </a:rPr>
              <a:t>!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ZE: Subsidiaritätsgrundsatz nicht verletzt!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Statthafte Klageart: Allgemeine FK § 43 I VwGO </a:t>
            </a:r>
          </a:p>
        </p:txBody>
      </p:sp>
      <p:sp>
        <p:nvSpPr>
          <p:cNvPr id="3" name="Textfeld 2"/>
          <p:cNvSpPr txBox="1"/>
          <p:nvPr/>
        </p:nvSpPr>
        <p:spPr>
          <a:xfrm>
            <a:off x="251520" y="304200"/>
            <a:ext cx="4320480" cy="492443"/>
          </a:xfrm>
          <a:prstGeom prst="rect">
            <a:avLst/>
          </a:prstGeom>
          <a:noFill/>
        </p:spPr>
        <p:txBody>
          <a:bodyPr wrap="square" rtlCol="0">
            <a:spAutoFit/>
          </a:bodyPr>
          <a:lstStyle/>
          <a:p>
            <a:r>
              <a:rPr lang="de-DE" sz="2600" dirty="0">
                <a:solidFill>
                  <a:schemeClr val="bg1"/>
                </a:solidFill>
                <a:latin typeface="Frutiger LT 57 Cn" pitchFamily="34" charset="0"/>
              </a:rPr>
              <a:t>Klausurbesprechung</a:t>
            </a:r>
            <a:endParaRPr lang="de-DE" sz="2600" dirty="0">
              <a:solidFill>
                <a:schemeClr val="bg1"/>
              </a:solidFill>
              <a:latin typeface="Frutiger Linotype" pitchFamily="34" charset="0"/>
            </a:endParaRPr>
          </a:p>
        </p:txBody>
      </p:sp>
    </p:spTree>
    <p:extLst>
      <p:ext uri="{BB962C8B-B14F-4D97-AF65-F5344CB8AC3E}">
        <p14:creationId xmlns:p14="http://schemas.microsoft.com/office/powerpoint/2010/main" val="375244733"/>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 calcmode="lin" valueType="num">
                                      <p:cBhvr additive="base">
                                        <p:cTn id="3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7" end="7"/>
                                            </p:txEl>
                                          </p:spTgt>
                                        </p:tgtEl>
                                        <p:attrNameLst>
                                          <p:attrName>style.visibility</p:attrName>
                                        </p:attrNameLst>
                                      </p:cBhvr>
                                      <p:to>
                                        <p:strVal val="visible"/>
                                      </p:to>
                                    </p:set>
                                    <p:anim calcmode="lin" valueType="num">
                                      <p:cBhvr additive="base">
                                        <p:cTn id="43"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40768"/>
            <a:ext cx="8928992" cy="5101397"/>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II. Feststellungsinteresse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Grundsätzlich ausreichend: </a:t>
            </a:r>
            <a:r>
              <a:rPr lang="de-DE" sz="2400" b="1" dirty="0">
                <a:solidFill>
                  <a:schemeClr val="tx1">
                    <a:lumMod val="65000"/>
                    <a:lumOff val="35000"/>
                  </a:schemeClr>
                </a:solidFill>
                <a:latin typeface="JKRGNR+Arial-BoldMT"/>
              </a:rPr>
              <a:t>jedes Interesse rechtlicher, wirtschaftlicher oder ideeller Art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hier: Rechtliches Interesse (+)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III. Klagebefugnis nach § 42 II VwGO analog?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t>
            </a:r>
            <a:r>
              <a:rPr lang="de-DE" sz="2400" dirty="0" err="1">
                <a:solidFill>
                  <a:schemeClr val="tx1">
                    <a:lumMod val="65000"/>
                    <a:lumOff val="35000"/>
                  </a:schemeClr>
                </a:solidFill>
                <a:latin typeface="JKRGNR+Arial-BoldMT"/>
              </a:rPr>
              <a:t>str.</a:t>
            </a:r>
            <a:r>
              <a:rPr lang="de-DE" sz="2400" dirty="0">
                <a:solidFill>
                  <a:schemeClr val="tx1">
                    <a:lumMod val="65000"/>
                    <a:lumOff val="35000"/>
                  </a:schemeClr>
                </a:solidFill>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Streit kann dahinstehen, wenn Kläger klagebefugt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 wenn eigene Rechte von Rechtsverhältnis abhängen bzw. Kläger am Rechtsverhältnis beteiligt ist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Hier (+)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Klagebefugnis zumindest gegeben; Streit kann dahinstehen </a:t>
            </a:r>
          </a:p>
        </p:txBody>
      </p:sp>
      <p:sp>
        <p:nvSpPr>
          <p:cNvPr id="3" name="Textfeld 2"/>
          <p:cNvSpPr txBox="1"/>
          <p:nvPr/>
        </p:nvSpPr>
        <p:spPr>
          <a:xfrm>
            <a:off x="251520" y="304200"/>
            <a:ext cx="4320480" cy="492443"/>
          </a:xfrm>
          <a:prstGeom prst="rect">
            <a:avLst/>
          </a:prstGeom>
          <a:noFill/>
        </p:spPr>
        <p:txBody>
          <a:bodyPr wrap="square" rtlCol="0">
            <a:spAutoFit/>
          </a:bodyPr>
          <a:lstStyle/>
          <a:p>
            <a:r>
              <a:rPr lang="de-DE" sz="2600" dirty="0">
                <a:solidFill>
                  <a:schemeClr val="bg1"/>
                </a:solidFill>
                <a:latin typeface="Frutiger LT 57 Cn" pitchFamily="34" charset="0"/>
              </a:rPr>
              <a:t>Klausurbesprechung</a:t>
            </a:r>
            <a:endParaRPr lang="de-DE" sz="2600" dirty="0">
              <a:solidFill>
                <a:schemeClr val="bg1"/>
              </a:solidFill>
              <a:latin typeface="Frutiger Linotype" pitchFamily="34" charset="0"/>
            </a:endParaRPr>
          </a:p>
        </p:txBody>
      </p:sp>
    </p:spTree>
    <p:extLst>
      <p:ext uri="{BB962C8B-B14F-4D97-AF65-F5344CB8AC3E}">
        <p14:creationId xmlns:p14="http://schemas.microsoft.com/office/powerpoint/2010/main" val="3578921077"/>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additive="base">
                                        <p:cTn id="7"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4" end="4"/>
                                            </p:txEl>
                                          </p:spTgt>
                                        </p:tgtEl>
                                        <p:attrNameLst>
                                          <p:attrName>style.visibility</p:attrName>
                                        </p:attrNameLst>
                                      </p:cBhvr>
                                      <p:to>
                                        <p:strVal val="visible"/>
                                      </p:to>
                                    </p:set>
                                    <p:anim calcmode="lin" valueType="num">
                                      <p:cBhvr additive="base">
                                        <p:cTn id="19"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5" end="5"/>
                                            </p:txEl>
                                          </p:spTgt>
                                        </p:tgtEl>
                                        <p:attrNameLst>
                                          <p:attrName>style.visibility</p:attrName>
                                        </p:attrNameLst>
                                      </p:cBhvr>
                                      <p:to>
                                        <p:strVal val="visible"/>
                                      </p:to>
                                    </p:set>
                                    <p:anim calcmode="lin" valueType="num">
                                      <p:cBhvr additive="base">
                                        <p:cTn id="25"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6" end="6"/>
                                            </p:txEl>
                                          </p:spTgt>
                                        </p:tgtEl>
                                        <p:attrNameLst>
                                          <p:attrName>style.visibility</p:attrName>
                                        </p:attrNameLst>
                                      </p:cBhvr>
                                      <p:to>
                                        <p:strVal val="visible"/>
                                      </p:to>
                                    </p:set>
                                    <p:anim calcmode="lin" valueType="num">
                                      <p:cBhvr additive="base">
                                        <p:cTn id="31"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7" end="7"/>
                                            </p:txEl>
                                          </p:spTgt>
                                        </p:tgtEl>
                                        <p:attrNameLst>
                                          <p:attrName>style.visibility</p:attrName>
                                        </p:attrNameLst>
                                      </p:cBhvr>
                                      <p:to>
                                        <p:strVal val="visible"/>
                                      </p:to>
                                    </p:set>
                                    <p:anim calcmode="lin" valueType="num">
                                      <p:cBhvr additive="base">
                                        <p:cTn id="37"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8" end="8"/>
                                            </p:txEl>
                                          </p:spTgt>
                                        </p:tgtEl>
                                        <p:attrNameLst>
                                          <p:attrName>style.visibility</p:attrName>
                                        </p:attrNameLst>
                                      </p:cBhvr>
                                      <p:to>
                                        <p:strVal val="visible"/>
                                      </p:to>
                                    </p:set>
                                    <p:anim calcmode="lin" valueType="num">
                                      <p:cBhvr additive="base">
                                        <p:cTn id="43"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2">
                                            <p:txEl>
                                              <p:pRg st="9" end="9"/>
                                            </p:txEl>
                                          </p:spTgt>
                                        </p:tgtEl>
                                        <p:attrNameLst>
                                          <p:attrName>style.visibility</p:attrName>
                                        </p:attrNameLst>
                                      </p:cBhvr>
                                      <p:to>
                                        <p:strVal val="visible"/>
                                      </p:to>
                                    </p:set>
                                    <p:anim calcmode="lin" valueType="num">
                                      <p:cBhvr additive="base">
                                        <p:cTn id="49" dur="500" fill="hold"/>
                                        <p:tgtEl>
                                          <p:spTgt spid="2">
                                            <p:txEl>
                                              <p:pRg st="9" end="9"/>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189802"/>
            <a:ext cx="8928992" cy="6273512"/>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IV. Passive Prozessführungsbefugnis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beachte: </a:t>
            </a:r>
            <a:r>
              <a:rPr lang="de-DE" sz="2400" b="1" dirty="0">
                <a:solidFill>
                  <a:schemeClr val="tx1">
                    <a:lumMod val="65000"/>
                    <a:lumOff val="35000"/>
                  </a:schemeClr>
                </a:solidFill>
                <a:latin typeface="JKRGNR+Arial-BoldMT"/>
              </a:rPr>
              <a:t>Entsprechende Anwendung </a:t>
            </a:r>
            <a:r>
              <a:rPr lang="de-DE" sz="2400" dirty="0">
                <a:solidFill>
                  <a:schemeClr val="tx1">
                    <a:lumMod val="65000"/>
                    <a:lumOff val="35000"/>
                  </a:schemeClr>
                </a:solidFill>
                <a:latin typeface="JKRGNR+Arial-BoldMT"/>
              </a:rPr>
              <a:t>des </a:t>
            </a:r>
            <a:r>
              <a:rPr lang="de-DE" sz="2400" b="1" dirty="0">
                <a:solidFill>
                  <a:schemeClr val="tx1">
                    <a:lumMod val="65000"/>
                    <a:lumOff val="35000"/>
                  </a:schemeClr>
                </a:solidFill>
                <a:latin typeface="JKRGNR+Arial-BoldMT"/>
              </a:rPr>
              <a:t>§ 78 I Nr. 1 VwGO</a:t>
            </a:r>
            <a:r>
              <a:rPr lang="de-DE" sz="2400" dirty="0">
                <a:solidFill>
                  <a:schemeClr val="tx1">
                    <a:lumMod val="65000"/>
                    <a:lumOff val="35000"/>
                  </a:schemeClr>
                </a:solidFill>
                <a:latin typeface="JKRGNR+Arial-BoldMT"/>
              </a:rPr>
              <a:t> („</a:t>
            </a:r>
            <a:r>
              <a:rPr lang="de-DE" sz="2400" b="1" dirty="0">
                <a:solidFill>
                  <a:schemeClr val="tx1">
                    <a:lumMod val="65000"/>
                    <a:lumOff val="35000"/>
                  </a:schemeClr>
                </a:solidFill>
                <a:latin typeface="JKRGNR+Arial-BoldMT"/>
              </a:rPr>
              <a:t>Rechtsträgerprinzip</a:t>
            </a:r>
            <a:r>
              <a:rPr lang="de-DE" sz="2400" dirty="0">
                <a:solidFill>
                  <a:schemeClr val="tx1">
                    <a:lumMod val="65000"/>
                    <a:lumOff val="35000"/>
                  </a:schemeClr>
                </a:solidFill>
                <a:latin typeface="JKRGNR+Arial-BoldMT"/>
              </a:rPr>
              <a:t>“) auf allgemeine FK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Zu unterstellen: Angabe der FHH als Klagegegner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V. Beteiligten- und Prozessfähigkeit, §§ 61 ff. VwGO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t>
            </a:r>
            <a:r>
              <a:rPr lang="de-DE" sz="2400" b="1" u="sng" dirty="0">
                <a:solidFill>
                  <a:schemeClr val="tx1">
                    <a:lumMod val="65000"/>
                    <a:lumOff val="35000"/>
                  </a:schemeClr>
                </a:solidFill>
                <a:latin typeface="JKRGNR+Arial-BoldMT"/>
              </a:rPr>
              <a:t>Kläger</a:t>
            </a:r>
            <a:r>
              <a:rPr lang="de-DE" sz="2400" dirty="0">
                <a:solidFill>
                  <a:schemeClr val="tx1">
                    <a:lumMod val="65000"/>
                    <a:lumOff val="35000"/>
                  </a:schemeClr>
                </a:solidFill>
                <a:latin typeface="JKRGNR+Arial-BoldMT"/>
              </a:rPr>
              <a:t>: als natürliche, geschäftsfähige Person nach </a:t>
            </a:r>
            <a:r>
              <a:rPr lang="de-DE" sz="2400" b="1" dirty="0">
                <a:solidFill>
                  <a:schemeClr val="tx1">
                    <a:lumMod val="65000"/>
                    <a:lumOff val="35000"/>
                  </a:schemeClr>
                </a:solidFill>
                <a:latin typeface="JKRGNR+Arial-BoldMT"/>
              </a:rPr>
              <a:t>§ 61 Nr. 1 Alt. 1 VwGO</a:t>
            </a:r>
            <a:r>
              <a:rPr lang="de-DE" sz="2400" dirty="0">
                <a:solidFill>
                  <a:schemeClr val="tx1">
                    <a:lumMod val="65000"/>
                    <a:lumOff val="35000"/>
                  </a:schemeClr>
                </a:solidFill>
                <a:latin typeface="JKRGNR+Arial-BoldMT"/>
              </a:rPr>
              <a:t> beteiligten- und nach </a:t>
            </a:r>
            <a:r>
              <a:rPr lang="de-DE" sz="2400" b="1" dirty="0">
                <a:solidFill>
                  <a:schemeClr val="tx1">
                    <a:lumMod val="65000"/>
                    <a:lumOff val="35000"/>
                  </a:schemeClr>
                </a:solidFill>
                <a:latin typeface="JKRGNR+Arial-BoldMT"/>
              </a:rPr>
              <a:t>§ 62 I Nr. 1 VwGO </a:t>
            </a:r>
            <a:r>
              <a:rPr lang="de-DE" sz="2400" dirty="0">
                <a:solidFill>
                  <a:schemeClr val="tx1">
                    <a:lumMod val="65000"/>
                    <a:lumOff val="35000"/>
                  </a:schemeClr>
                </a:solidFill>
                <a:latin typeface="JKRGNR+Arial-BoldMT"/>
              </a:rPr>
              <a:t>prozessfähig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t>
            </a:r>
            <a:r>
              <a:rPr lang="de-DE" sz="2400" b="1" u="sng" dirty="0">
                <a:solidFill>
                  <a:schemeClr val="tx1">
                    <a:lumMod val="65000"/>
                    <a:lumOff val="35000"/>
                  </a:schemeClr>
                </a:solidFill>
                <a:latin typeface="JKRGNR+Arial-BoldMT"/>
              </a:rPr>
              <a:t>FHH</a:t>
            </a:r>
            <a:r>
              <a:rPr lang="de-DE" sz="2400" dirty="0">
                <a:solidFill>
                  <a:schemeClr val="tx1">
                    <a:lumMod val="65000"/>
                    <a:lumOff val="35000"/>
                  </a:schemeClr>
                </a:solidFill>
                <a:latin typeface="JKRGNR+Arial-BoldMT"/>
              </a:rPr>
              <a:t>: als juristische Person des öffentlichen Rechts nach </a:t>
            </a:r>
            <a:r>
              <a:rPr lang="de-DE" sz="2400" b="1" dirty="0">
                <a:solidFill>
                  <a:schemeClr val="tx1">
                    <a:lumMod val="65000"/>
                    <a:lumOff val="35000"/>
                  </a:schemeClr>
                </a:solidFill>
                <a:latin typeface="JKRGNR+Arial-BoldMT"/>
              </a:rPr>
              <a:t>§ 61 Nr. 1 Alt. 2 VwGO</a:t>
            </a:r>
            <a:r>
              <a:rPr lang="de-DE" sz="2400" dirty="0">
                <a:solidFill>
                  <a:schemeClr val="tx1">
                    <a:lumMod val="65000"/>
                    <a:lumOff val="35000"/>
                  </a:schemeClr>
                </a:solidFill>
                <a:latin typeface="JKRGNR+Arial-BoldMT"/>
              </a:rPr>
              <a:t> beteiligtenfähig und nach </a:t>
            </a:r>
            <a:r>
              <a:rPr lang="de-DE" sz="2400" b="1" dirty="0">
                <a:solidFill>
                  <a:schemeClr val="tx1">
                    <a:lumMod val="65000"/>
                    <a:lumOff val="35000"/>
                  </a:schemeClr>
                </a:solidFill>
                <a:latin typeface="JKRGNR+Arial-BoldMT"/>
              </a:rPr>
              <a:t>§ 62 III VwGO </a:t>
            </a:r>
            <a:r>
              <a:rPr lang="de-DE" sz="2400" dirty="0">
                <a:solidFill>
                  <a:schemeClr val="tx1">
                    <a:lumMod val="65000"/>
                    <a:lumOff val="35000"/>
                  </a:schemeClr>
                </a:solidFill>
                <a:latin typeface="JKRGNR+Arial-BoldMT"/>
              </a:rPr>
              <a:t>prozessfähig durch ordnungsgemäße Vertretung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Beteiligten- und Prozessfähigkeit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8. Woche</a:t>
            </a:r>
          </a:p>
        </p:txBody>
      </p:sp>
    </p:spTree>
    <p:extLst>
      <p:ext uri="{BB962C8B-B14F-4D97-AF65-F5344CB8AC3E}">
        <p14:creationId xmlns:p14="http://schemas.microsoft.com/office/powerpoint/2010/main" val="1484520834"/>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2">
                                            <p:txEl>
                                              <p:pRg st="7" end="7"/>
                                            </p:txEl>
                                          </p:spTgt>
                                        </p:tgtEl>
                                        <p:attrNameLst>
                                          <p:attrName>style.visibility</p:attrName>
                                        </p:attrNameLst>
                                      </p:cBhvr>
                                      <p:to>
                                        <p:strVal val="visible"/>
                                      </p:to>
                                    </p:set>
                                    <p:anim calcmode="lin" valueType="num">
                                      <p:cBhvr additive="base">
                                        <p:cTn id="43"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40768"/>
            <a:ext cx="8928992" cy="4973156"/>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B. Begründetheit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 soweit das streitige Rechtsverhältnis nicht besteht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 Wortlautlösung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Helmpflicht aus </a:t>
            </a:r>
            <a:r>
              <a:rPr lang="de-DE" sz="2400" b="1" dirty="0">
                <a:solidFill>
                  <a:schemeClr val="tx1">
                    <a:lumMod val="65000"/>
                    <a:lumOff val="35000"/>
                  </a:schemeClr>
                </a:solidFill>
                <a:latin typeface="JKRGNR+Arial-BoldMT"/>
              </a:rPr>
              <a:t>§ 21a Abs. 2 S. 1 StVO </a:t>
            </a:r>
            <a:r>
              <a:rPr lang="de-DE" sz="2400" dirty="0">
                <a:solidFill>
                  <a:schemeClr val="tx1">
                    <a:lumMod val="65000"/>
                    <a:lumOff val="35000"/>
                  </a:schemeClr>
                </a:solidFill>
                <a:latin typeface="JKRGNR+Arial-BoldMT"/>
              </a:rPr>
              <a:t>gilt für jeden, der Krafträder oder offene drei- oder mehrrädrige Kraftfahrzeuge mit einer bauartbedingten Höchstgeschwindigkeit von über 20 km/h führt sowie auf oder in ihnen mitfährt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Bei </a:t>
            </a:r>
            <a:r>
              <a:rPr lang="de-DE" sz="2400" b="1" dirty="0">
                <a:solidFill>
                  <a:schemeClr val="tx1">
                    <a:lumMod val="65000"/>
                    <a:lumOff val="35000"/>
                  </a:schemeClr>
                </a:solidFill>
                <a:latin typeface="JKRGNR+Arial-BoldMT"/>
              </a:rPr>
              <a:t>Anwendung des Wortlautes </a:t>
            </a:r>
            <a:r>
              <a:rPr lang="de-DE" sz="2400" dirty="0">
                <a:solidFill>
                  <a:schemeClr val="tx1">
                    <a:lumMod val="65000"/>
                    <a:lumOff val="35000"/>
                  </a:schemeClr>
                </a:solidFill>
                <a:latin typeface="JKRGNR+Arial-BoldMT"/>
              </a:rPr>
              <a:t>von § 21a Abs. 2 S. 1 StVO festzustellen: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Kläger unterfällt der Helmpflicht! </a:t>
            </a:r>
          </a:p>
        </p:txBody>
      </p:sp>
      <p:sp>
        <p:nvSpPr>
          <p:cNvPr id="3" name="Textfeld 2"/>
          <p:cNvSpPr txBox="1"/>
          <p:nvPr/>
        </p:nvSpPr>
        <p:spPr>
          <a:xfrm>
            <a:off x="251520" y="304200"/>
            <a:ext cx="4320480" cy="492443"/>
          </a:xfrm>
          <a:prstGeom prst="rect">
            <a:avLst/>
          </a:prstGeom>
          <a:noFill/>
        </p:spPr>
        <p:txBody>
          <a:bodyPr wrap="square" rtlCol="0">
            <a:spAutoFit/>
          </a:bodyPr>
          <a:lstStyle/>
          <a:p>
            <a:r>
              <a:rPr lang="de-DE" sz="2600" dirty="0">
                <a:solidFill>
                  <a:schemeClr val="bg1"/>
                </a:solidFill>
                <a:latin typeface="Frutiger LT 57 Cn" pitchFamily="34" charset="0"/>
              </a:rPr>
              <a:t>Klausurbesprechung</a:t>
            </a:r>
            <a:endParaRPr lang="de-DE" sz="2600" dirty="0">
              <a:solidFill>
                <a:schemeClr val="bg1"/>
              </a:solidFill>
              <a:latin typeface="Frutiger Linotype" pitchFamily="34" charset="0"/>
            </a:endParaRPr>
          </a:p>
        </p:txBody>
      </p:sp>
    </p:spTree>
    <p:extLst>
      <p:ext uri="{BB962C8B-B14F-4D97-AF65-F5344CB8AC3E}">
        <p14:creationId xmlns:p14="http://schemas.microsoft.com/office/powerpoint/2010/main" val="106297214"/>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additive="base">
                                        <p:cTn id="7"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3" end="3"/>
                                            </p:txEl>
                                          </p:spTgt>
                                        </p:tgtEl>
                                        <p:attrNameLst>
                                          <p:attrName>style.visibility</p:attrName>
                                        </p:attrNameLst>
                                      </p:cBhvr>
                                      <p:to>
                                        <p:strVal val="visible"/>
                                      </p:to>
                                    </p:set>
                                    <p:anim calcmode="lin" valueType="num">
                                      <p:cBhvr additive="base">
                                        <p:cTn id="13"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4" end="4"/>
                                            </p:txEl>
                                          </p:spTgt>
                                        </p:tgtEl>
                                        <p:attrNameLst>
                                          <p:attrName>style.visibility</p:attrName>
                                        </p:attrNameLst>
                                      </p:cBhvr>
                                      <p:to>
                                        <p:strVal val="visible"/>
                                      </p:to>
                                    </p:set>
                                    <p:anim calcmode="lin" valueType="num">
                                      <p:cBhvr additive="base">
                                        <p:cTn id="19"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6" end="6"/>
                                            </p:txEl>
                                          </p:spTgt>
                                        </p:tgtEl>
                                        <p:attrNameLst>
                                          <p:attrName>style.visibility</p:attrName>
                                        </p:attrNameLst>
                                      </p:cBhvr>
                                      <p:to>
                                        <p:strVal val="visible"/>
                                      </p:to>
                                    </p:set>
                                    <p:anim calcmode="lin" valueType="num">
                                      <p:cBhvr additive="base">
                                        <p:cTn id="25"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7" end="7"/>
                                            </p:txEl>
                                          </p:spTgt>
                                        </p:tgtEl>
                                        <p:attrNameLst>
                                          <p:attrName>style.visibility</p:attrName>
                                        </p:attrNameLst>
                                      </p:cBhvr>
                                      <p:to>
                                        <p:strVal val="visible"/>
                                      </p:to>
                                    </p:set>
                                    <p:anim calcmode="lin" valueType="num">
                                      <p:cBhvr additive="base">
                                        <p:cTn id="31"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Repetitorium">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Vorlage_PPTX" id="{20EF44A1-9CCB-4FDF-80AC-F4ABCF6AD68B}" vid="{75BB5563-0F98-406E-898E-E499F06E5443}"/>
    </a:ext>
  </a:extLst>
</a:theme>
</file>

<file path=ppt/theme/theme2.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Vorlage_PPTX</Template>
  <TotalTime>0</TotalTime>
  <Words>2719</Words>
  <Application>Microsoft Macintosh PowerPoint</Application>
  <PresentationFormat>Bildschirmpräsentation (4:3)</PresentationFormat>
  <Paragraphs>335</Paragraphs>
  <Slides>39</Slides>
  <Notes>0</Notes>
  <HiddenSlides>0</HiddenSlides>
  <MMClips>0</MMClips>
  <ScaleCrop>false</ScaleCrop>
  <HeadingPairs>
    <vt:vector size="6" baseType="variant">
      <vt:variant>
        <vt:lpstr>Verwendete Schriftarten</vt:lpstr>
      </vt:variant>
      <vt:variant>
        <vt:i4>7</vt:i4>
      </vt:variant>
      <vt:variant>
        <vt:lpstr>Design</vt:lpstr>
      </vt:variant>
      <vt:variant>
        <vt:i4>1</vt:i4>
      </vt:variant>
      <vt:variant>
        <vt:lpstr>Folientitel</vt:lpstr>
      </vt:variant>
      <vt:variant>
        <vt:i4>39</vt:i4>
      </vt:variant>
    </vt:vector>
  </HeadingPairs>
  <TitlesOfParts>
    <vt:vector size="47" baseType="lpstr">
      <vt:lpstr>Arial</vt:lpstr>
      <vt:lpstr>Calibri</vt:lpstr>
      <vt:lpstr>Courier New</vt:lpstr>
      <vt:lpstr>Frutiger Linotype</vt:lpstr>
      <vt:lpstr>Frutiger LT 57 Cn</vt:lpstr>
      <vt:lpstr>JKRGNR+Arial-BoldMT</vt:lpstr>
      <vt:lpstr>Wingdings</vt:lpstr>
      <vt:lpstr>Repetitorium</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Jana Panten</dc:creator>
  <cp:lastModifiedBy>Thure Höre</cp:lastModifiedBy>
  <cp:revision>58</cp:revision>
  <dcterms:created xsi:type="dcterms:W3CDTF">2023-10-05T14:07:58Z</dcterms:created>
  <dcterms:modified xsi:type="dcterms:W3CDTF">2026-01-16T10:32:14Z</dcterms:modified>
</cp:coreProperties>
</file>