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4"/>
  </p:notesMasterIdLst>
  <p:sldIdLst>
    <p:sldId id="256" r:id="rId2"/>
    <p:sldId id="403" r:id="rId3"/>
    <p:sldId id="404" r:id="rId4"/>
    <p:sldId id="405" r:id="rId5"/>
    <p:sldId id="406" r:id="rId6"/>
    <p:sldId id="408" r:id="rId7"/>
    <p:sldId id="407" r:id="rId8"/>
    <p:sldId id="409" r:id="rId9"/>
    <p:sldId id="410" r:id="rId10"/>
    <p:sldId id="411" r:id="rId11"/>
    <p:sldId id="412" r:id="rId12"/>
    <p:sldId id="413" r:id="rId13"/>
    <p:sldId id="414" r:id="rId14"/>
    <p:sldId id="415" r:id="rId15"/>
    <p:sldId id="416" r:id="rId16"/>
    <p:sldId id="418" r:id="rId17"/>
    <p:sldId id="417" r:id="rId18"/>
    <p:sldId id="419" r:id="rId19"/>
    <p:sldId id="420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429" r:id="rId28"/>
    <p:sldId id="430" r:id="rId29"/>
    <p:sldId id="428" r:id="rId30"/>
    <p:sldId id="431" r:id="rId31"/>
    <p:sldId id="432" r:id="rId32"/>
    <p:sldId id="290" r:id="rId3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2969"/>
  </p:normalViewPr>
  <p:slideViewPr>
    <p:cSldViewPr>
      <p:cViewPr varScale="1">
        <p:scale>
          <a:sx n="111" d="100"/>
          <a:sy n="111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07.05.26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Klausurbesprechung ÖR 07.05.2026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214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Berechtigtes Interesse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Voraussetzung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113 I 4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„…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berechtigtes Interesse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 dieser Feststellung“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Klassische Anwendungsfälle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Wiederholungsgefahr, Rehabilitation,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Präjudizialität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späteren Schadensersatzanspruch und typischerweise kurzfristige Erledigung von Verwaltungsakten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Wiederholungsgefahr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setzt eine hinreichend bestimmte Gefahr voraus, dass unter im Wesentlichen unveränderten tatsächlichen wie rechtlichen Umständen ein gleichartiger Verwaltungsakt bzw. eine gleichartige behördliche Entscheidung getroffen wird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8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952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Rehabilitationsinteresse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 bejahen, wenn ein Verwaltungsakt, seine Begründung bzw. die Ablehnung seines Erlasses oder sein Vollzug bei „objektiver und vernünftiger Betrachtungsweise“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diskriminierende Wirkung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hatten, welche noch andauert und nur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eine gerichtliche Entscheidung ausgeglichen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werden kann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Fälle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„tiefgreifender Grundrechtsverletzung“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(insbesondere Art. 2 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Art. 1 I GG sowie Art. 8 I GG)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Präjuduzialität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zur Vorbereitung eines etwaigen Amtshaftungsanspruchs, soweit dieser nicht offensichtlich aussichtslos ist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	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nur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Erledigung nach Klageerhebung (!),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da andernfalls 		keine „Früchte des Verfahrens“ gesichert werden können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  <a:sym typeface="Wingdings" pitchFamily="2" charset="2"/>
              </a:rPr>
              <a:t>P</a:t>
            </a:r>
            <a:r>
              <a:rPr lang="de-DE" sz="2400" dirty="0">
                <a:solidFill>
                  <a:srgbClr val="FF0000"/>
                </a:solidFill>
                <a:latin typeface="JKRGNR+Arial-BoldMT"/>
                <a:sym typeface="Wingdings" pitchFamily="2" charset="2"/>
              </a:rPr>
              <a:t>: sich typischerweise kurzfristig erledigende VA </a:t>
            </a:r>
            <a:endParaRPr lang="de-DE" sz="2400" dirty="0">
              <a:solidFill>
                <a:srgbClr val="FF0000"/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95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2934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Umständen des Einzelfalls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Wiederholungsgefahr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wohl ebenfalls zu bejahen: Rehabilitationsinteresse mit Blick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stigmatisierende 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vorliegend mit dem Schulbetretungsverbot einhergeht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Fortsetzungsfeststellungsinteresse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09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unumstritten: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des 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die Fortsetzungsfeststellungsklage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 kann dahinstehen, wenn Klagebefugnis jedenfalls zu bejahen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 soweit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geltend machen kann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durch den Verwaltungsakt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seinen subjektiven Rechten verletzt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sein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der Kläger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„Adressat“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belastenden Verfügung ist, jedenfalls möglich: Verletzung von Art. 2 I GG (sog. Adressatentheorie)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sodass „Streit“ dahinstehen kann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9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578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Erfolgloses Vorverfahren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strittig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Erfordernis eines Vorverfahrens bei vorprozessualer Erledigung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Bearbeitervermerk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jedem Fall – also ungeachtet der Besonderheiten, die sich aus FFK ergeben – indes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entbehrlich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Durchführung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Vorverfahrens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zu klären: ob und inwieweit Erhebung der Fortsetzungsfeststellungsklage von der Einhaltung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Klagefrist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abhängt,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74 I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strikt zu trennen: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Erledigung nach Klageerhebung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idF ist die Einhaltung der Klagefrist immer (!) erforderlich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vor Klageerhebung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75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642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vor Klageerhebung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gilt im Hinblick auf die Frist zunächst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unstrittig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(!) folgendes: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Zeitpunkt der Erledigung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des Verwaltungsaktes muss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Klage noch zulässig gewesen sein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d.h. der angegriffene Verwaltungsakt darf nicht bestandskräftig sein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Anwendung auf den Fall: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Erlass der Verfügung: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05.06.2013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Eintritt der Erledigung: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19.06.2013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Eintritt der (hypothetischen) Bestandskraft: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05.07.2013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§ 74 I 2 VwGO)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Somit im Zeitpunkt der Erledigung zulässig: Klage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Nunmehr in diesem Zusammenhang strittig</a:t>
            </a: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: ob der Kläger die Klagefrist – ungeachtet der Erledigung – einzuhalten hat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Klageerhebung: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24.07.2013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0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514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bereits am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05.07.2013 Klagefrist aus § 74 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ablief, zu diesem Zeitpunkt unzulässig: Klageerhebung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dieser Ansicht: Zulässigkeit der FFK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Gegen das Bedürfnis einer Klagefrist bei vorprozessualer Erledigung anzuführen: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Sinn und Zweck des § 74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(Sicherung der Bestandskraft/ Rechtssicherheit) kann mangels wirksamen Verwaltungsakts nach Erledigung nicht mehr erreicht werden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Sache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handelt es sich 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FFK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um 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für die die VwGO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Fristbindung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vorsieht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Mit der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abzulehnen: Erfordernis einer Klagefrist über den Zeitpunkt der Erledigung hinaus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24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unmittelbar anwendbar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lediglich für Anfechtungs- und Verpflichtungsklagen normiert: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Aufgrund Planwidriger Regelungslücke und vergleichbarer Interessenlage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allen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verwaltungsaktsbezogenen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Klagearten anzunehmen: Analoge Anwendung des § 78 VwGO (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richtiger Klagegegner bzw. passiv prozessführungsbefugt: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Bundesland Niedersachen gem. § 78 I Nr. 1 VwGO analog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96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VIII)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Beteiligte des Rechtsstreits gemäß § 63 Nr. 1 VwGO und § 63 Nr. 2 VwGO: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Kläger und Beklagte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des Klägers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natürliche Person: § 61 Nr. 1 Alt.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des Landes Niedersachen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juristische Person des öffentlichen Rechts: § 61 Nr. 1 Alt. 2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Ausnahmsweise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61 I Nr. 1 VwGO nach bürgerlichem Recht geschäftsfähig, sondern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106 BGB beschränkt geschäftsfähig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rgbClr val="FF0000"/>
                </a:solidFill>
                <a:latin typeface="JKRGNR+Arial-BoldMT"/>
              </a:rPr>
              <a:t>Minderjähriger Kläger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Daher im Falle eines minderjährigen Klägers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Vertretung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Klägers durch die Erziehungsberechtigten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gemäß § 1629 I 1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Ordnungsgemäße Vertretung durch Eltern zu unterstellen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3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Prozessfähigkeit des Landes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62 III VwGO ebenfalls durch Vertretung im Prozess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Beteiligungs- und Prozessfähigkeit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999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Verwaltungsrechtliche 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dass es sich um eine öffentlich-rechtliche Streitigkeit, nichtverfassungsrechtlicher Art handelt, die nicht durch eine abdrängende Sonderzuweisung einem anderen Gericht zugewiesen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28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 Klage ist begründet, soweit der Verwaltungsakt rechtswidrig war und der Kläger dadurch in seinen Rechten verletzt wurde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Rechtmäßigkeit des Verwaltungsaktes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Rechtsgrundlage für Schulbetretungsverbot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16 I 1 IfSG sowie § 28 I 1 IfSG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28 I 2 IfSG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§ 16 I 1 IfSG: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eröffnet behördliches Handeln für den Fall, dass Tatsachen festgestellt werden, die zum Auftreten einer übertragbaren Krankheit führen können, oder dass anzunehmen ist, dass solche Tatsachen vorliegen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2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16 I 1 IfSG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mithin umfasst: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Vorbeugende Maßnahmen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 Verhütung von Krankheiten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Demgegenüber in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Anwendungsbereich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28 I 1 IfSG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fallend: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Schutzmaßnahmen „zur Verhinderung der Verbreitung bereits festgestellter Krankheiten“,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wobei nach § 28 I 2 IfSG zu den Schutzmaßnahmen insbesondere auch die Verhängung von Betretungsverboten zählt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bereits festgestellt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Masernerkrankungen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schulischen Umfeld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Lex specialis: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§ 28 I 2 IfSG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§ 28 I 1 IfSG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Ermächtigungsgrundlage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06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Formelle 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klären: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Zuständigkeit, Verfahren, Form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Ausweislich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Bearbeitervermerks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unterstellen: Zuständigkeit der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Verfahrensrechtlich gemäß § 28 I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Erlass eines belastenden Verwaltungsaktes grundsätzlich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Anhörung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Direkte Anhörung hier (-)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Informationsschreiben als Anhörung (-), mangels Individualisierung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Entbehrlichkeit einer Anhörung nach § 28 II Nr. 1 1.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wegen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„Gefahr im Verzug“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30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519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„Gefahr im Verzug“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verlangt: dass durch eine vorherige Anhörung auch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Gewährung kürzester Anhörungsfristen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ein Zeitverlust einträte, der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hoher Wahrscheinlichkeit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zur Folge hätte, dass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behördliche Maßnahme zu spät käme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, um ihren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Zweck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erreichen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denkbar: Annahme von Gefahr in Verzug bei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Vielzahl von potentiellen Adressaten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Corona-Situation)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indes mit Blick auf die geringe Anzahl von Ungeimpften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möglich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Telefonische Kontaktaufnahme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 in Verzug (-)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nur mit guter Argumentation vertretbar!)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fehlender, aber notwendiger Anhörung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Heilung des Verfahrensfehlers nach § 45 I Nr. 3 VwVfG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Nachholung der Anhörung bis zum „Abschluss der letzten Tatsacheninstanz“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32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28058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dass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Anhörung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ihre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Funktion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für den Entscheidungsprozess der Behörde noch uneingeschränkt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erfüllen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kann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Zweckerfüllung (-)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zwischenzeitlicher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Verwaltungsakts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erledigter Verwaltungsakte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der Regel nicht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Nachholung der Anhörung gemäß § 45 I Nr. 3 VwVfG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Unbeachtlichkeit des Fehlers nach § 46 VwVfG?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rgbClr val="FF0000"/>
                </a:solidFill>
                <a:latin typeface="JKRGNR+Arial-BoldMT"/>
              </a:rPr>
              <a:t>P: Anwendbarkeit auf FFK?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 Wortlaut § 46 VwVfG: „Aufhebung“ kann nicht verlangt werden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Hier: Feststellung der Rechtswidrigkeit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Ungeachtet dessen: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Fehler nicht unbeachtlich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46 VwVfG,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Vorbringen des Klägers ohne weiteres in der Lage gewesen wäre, Entscheidung in der Sache zu beeinflussen (Vortrag zu nicht vorhandenen Kontakten zu Erkrankten etc.)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Formeller Fehler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60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Hinblick auf materielle Voraussetzung zunächst zu bedenken: nach dem IfSG ergehen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gefahrenabwehrrechtliche Maßnahmen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Maßnahmen in der Gefahrenabwehr prüft man immer gleich: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Gefahrentatbestand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Ordnungspflicht des Adressaten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Gefahrentatbestand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Blick auf § 28 I 1 IfSG den Gefahrentatbestand begründend: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 von Kranken, Krankheitsverdächtigen, Ansteckungsverdächtigen oder Ausscheidern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0543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475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Masernerkrankung als „übertragbare Krankheit“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 Nr. 3 IfSG einzustufen und diese bei Schülern aufgetreten ist, in diesem Fall festgestellt: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Kranke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 Nr. 4 IfSG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Gefahrentatbestand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Ordnungspflicht des Adressaten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 1 IfSG im Falle von Schutzmaßnahmen in erster Linie ordnungspflichtig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„Kranke, Krankheitsverdächtige, Ansteckungsverdächtige oder Ausscheider“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ernsthaft in Betracht kommend: Verantwortlichkeit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„Ansteckungsverdächtiger“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235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verlangt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 Nr. 7 IfSG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„Person, von der anzunehmen ist, dass sie Krankheitserreger aufgenommen hat“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Folglich mit dieser Umschreibung gemeint: Stellung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Verdachtsstörer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Kennzeichnend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„Gefahrenverdacht“: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lediglich Anhaltspunkte für eine Gefahr aber Unsicherheiten über Kausalverlauf oder Tatsachen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Für die Annahme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„Ansteckungsverdachtes“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erforderlich: dass die Annahme, der Betroffene habe Erreger aufgenommen (=Gefahr)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wahrscheinlicher ist als sein Gegenteil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Insofern – wie stets im Gefahrenabwehrrecht –  entscheidend: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Wahrscheinlichkeitsprognose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97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gilt: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größer der drohenden Schaden,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gewichtiger die in Rede stehenden Rechtsgüter,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desto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geringer sind die Anforderungen an die Schadenseintrittswahrscheinlichkeit“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einziger tatsächlicher Anhaltspunkt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Wahrscheinlichkeitsprognose der Behörde: Tatsache, dass der Kläger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ungeimpft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Allerdings zu bedenken: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K war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weder Fahr- noch Kochschüler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hatte auch sonst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Kontakte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 den Masernfällen an der Schule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Masernfall trat an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100m entfernter Schule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auf, wobei es nur eine begrenzte Durchmischung der Schüler gibt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Vielzahl von geimpften Personen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durchbricht etwaige Ansteckungsketten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aus ex-ante Sicht abzulehnen: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Gefahrenverdacht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44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Streit: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Rechtmäßigkeit des Betretungsverbotes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gegenüber dem Kläger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16 I 1 IfSG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allgemeine Maßnahmen erlaubt sowie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 I 1 IfSG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die Behörde ermächtigt ist, Personen zu verpflichten, bestimmte Orte nicht zu betreten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Natur der Normen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0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Inanspruchnahme als Nichtstörer?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(-), da der K kein Ansteckungsverdächtiger ist und somit die Unterbrechung der weiteren Verbreitung der Krankheit auch nicht durch seine Inanspruchnahme gefördert wird (Rückgriff auf landesrechtliche Vorgaben zu Nichtstörern, vgl. § 10 I SOG)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insoweit ebenfalls abzulehnen: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„unmittelbare Gefahr“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 abzulehnen: Ordnungspflicht des 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Materielle Voraussetzungen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Rechtswidrigkeit des Schulbetretungsverbots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869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Rechtsverletzung des Klägers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Stets positiv festzustellen: Rechtsverletzung des Klägers, vgl. § 113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Jedenfalls (+) Verletzung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2 I GG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das rechtswidrige Schulbetretungsverbot gegenüber K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Rechtsverletzung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Sachentscheidungsvoraussetzungen erfüllt und Klage begründet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07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 Klausur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Parteien streiten über einfaches Recht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ersichtlich: Abdrängende Sonderzuweisung gemäß § 40 II 1 VwGO, Art. 34 S. 3 GG, Art. 14 III 4 GG oder § 23 I 1 EGGVG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9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Feststellung, dass das Schulbetretungsverbot rechtswidrig war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erwägen: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Fortsetzungsfeststellungsklage gemäß § 113 I 4 VwGO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Schulbetretungsverbot = VA?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einzig fraglich: ob Betretungsverbot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„unmittelbare Rechtswirkung nach außen“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(vgl. § 35 S. 1 VwVfG) entfaltet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Stichwort: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Sonderstatusverhältnisse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unterscheiden: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Betriebsverhältnis: nur Betriebsabläufe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Grundverhältnis: substanzielle Veränderungen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1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633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das Schulbetretungsverbot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 den schulischen Bereich hinaus wirkt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den Schüler so in seiner subjektiven Stellung betrifft,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Grundverhältnis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Schulbetretungsverbot: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Verwaltungsakt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38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6145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für Fortsetzungsfeststellungsklage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des Verwaltungsakts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43 II VwVfG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Erledigung durch Zeitablauf, da zeitliche Befristung (14 Tage!)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&gt; Anwendung des § 113 I 4 VwGO?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P: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 und Systematik des § 113 I 4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vorausgesetzt, dass sich Verwaltungsakt nach Klageerhebung aber vor Urteilsverkündung („vorher“) erledigt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vorprozessualer Erledigung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 Anwendung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§ 113 I 4 VwGO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Analogie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und Vergleichbare Interessenlage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(-): soweit anderweitige Rechtsschutzmöglichkeiten bestehen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07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Betracht zu 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Feststellungsklage gemäß § 43 I 1. Alt.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Hiermit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Feststellung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Bestehens bzw. Nichtbestehens eines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Rechtsverhältnisses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Definition für Rechtsverhältnis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43 I 1.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Die sich aus einem konkreten Sachverhalt auf Grund einer Norm des öffentlichen Rechts ergebenden rechtlichen Beziehungen zu einer Person bzw. zu einer Sache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highlight>
                  <a:srgbClr val="FFFF00"/>
                </a:highlight>
                <a:latin typeface="JKRGNR+Arial-BoldMT"/>
              </a:rPr>
              <a:t>Aber: Systematische Argumentation spricht gegen Einordnung eines VA als RV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Beachte: § 43 I 2. Alt.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eine gesonderte Klageart zur Feststellung der „Nichtigkeit eines Verwaltungsaktes“ vorsieht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3367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Darüber hinaus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Vergleichbare Interessenlage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Zeitpunkt der Erledigung hängt oftmals vom Zufall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nach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möglich: Ausdehnung der Fortsetzungsfeststellungsklage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analoger Anwendung des § 113 I 4 VwGO auf die Erledigung vor Klageerhebung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Klageart: FFK in analoger Anwendung des § 113 I 4 VwGO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417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2354</Words>
  <Application>Microsoft Macintosh PowerPoint</Application>
  <PresentationFormat>Bildschirmpräsentation (4:3)</PresentationFormat>
  <Paragraphs>215</Paragraphs>
  <Slides>32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32</vt:i4>
      </vt:variant>
    </vt:vector>
  </HeadingPairs>
  <TitlesOfParts>
    <vt:vector size="40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26</cp:revision>
  <dcterms:created xsi:type="dcterms:W3CDTF">2023-10-05T14:07:58Z</dcterms:created>
  <dcterms:modified xsi:type="dcterms:W3CDTF">2026-05-07T09:20:16Z</dcterms:modified>
</cp:coreProperties>
</file>