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sldIdLst>
    <p:sldId id="256" r:id="rId2"/>
    <p:sldId id="407" r:id="rId3"/>
    <p:sldId id="408" r:id="rId4"/>
    <p:sldId id="409" r:id="rId5"/>
    <p:sldId id="410" r:id="rId6"/>
    <p:sldId id="411" r:id="rId7"/>
    <p:sldId id="415" r:id="rId8"/>
    <p:sldId id="416" r:id="rId9"/>
    <p:sldId id="412" r:id="rId10"/>
    <p:sldId id="413" r:id="rId11"/>
    <p:sldId id="414" r:id="rId12"/>
    <p:sldId id="417" r:id="rId13"/>
    <p:sldId id="418" r:id="rId14"/>
    <p:sldId id="419" r:id="rId15"/>
    <p:sldId id="420" r:id="rId16"/>
    <p:sldId id="421" r:id="rId17"/>
    <p:sldId id="422" r:id="rId18"/>
    <p:sldId id="423" r:id="rId19"/>
    <p:sldId id="424" r:id="rId20"/>
    <p:sldId id="425" r:id="rId21"/>
    <p:sldId id="426" r:id="rId22"/>
    <p:sldId id="427" r:id="rId23"/>
    <p:sldId id="428" r:id="rId24"/>
    <p:sldId id="429" r:id="rId25"/>
    <p:sldId id="430" r:id="rId26"/>
    <p:sldId id="431" r:id="rId27"/>
    <p:sldId id="432" r:id="rId28"/>
    <p:sldId id="433" r:id="rId29"/>
    <p:sldId id="434" r:id="rId30"/>
    <p:sldId id="435" r:id="rId31"/>
    <p:sldId id="436" r:id="rId32"/>
    <p:sldId id="437" r:id="rId33"/>
    <p:sldId id="290" r:id="rId3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349" autoAdjust="0"/>
    <p:restoredTop sz="92969"/>
  </p:normalViewPr>
  <p:slideViewPr>
    <p:cSldViewPr>
      <p:cViewPr varScale="1">
        <p:scale>
          <a:sx n="101" d="100"/>
          <a:sy n="101" d="100"/>
        </p:scale>
        <p:origin x="200" y="4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06.08.26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211960" y="3212976"/>
            <a:ext cx="4824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Klausurbesprechung ÖR 06.08.2026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5688" y="1196752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 Zulässigkeit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Zuständigkeit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erforderlich: Ausdrückliche Zuweisung der Streitigkeit zum Verfassungsgericht (sog.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Enumerationsprinzip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Vgl. insbesondere: Katalog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94 I Nr. 1-5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94 I Nr. 4a GG bzw. § 13 I Nr. 8a BVerfGG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ausdrücklich dem BVerfG zugewiesen: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Verfassungsbeschwerde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Zuständigkeit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0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193472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Beschwerdeberechtigung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Art. 93 I Nr. 4a GG beschwerdeberechtigt: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Jedermann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Hiervon umfasst: jede Person,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Träger von Grundrechten oder grundrechtsgleichen Rechten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sein kann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(+): für den K als natürliche Person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Beschwerdegegenstand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Tauglicher Beschwerdegegenstand nach Art. 93 I Nr. 4a GG: jeder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Akt der öffentlichen Gewalt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d.h. der Exekutive, Judikative oder Legislative (vgl. Art. 1 III GG)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in Betracht kommend: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Gerichtsentscheidungen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gegen den K sowie Einzelmaßnahme (sog.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Urteilsverfassungsbeschwerde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11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IV. Beschwerdebefugnis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Beschwerdebefugnis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93 I Nr. 4a GG, § 90 I BVerfGG (+),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wenn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Bf. geltend machen kann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in einem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 bzw. einem grundrechtsgleichen Recht verletzt zu sein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Insofern plausibel geltend zu machen: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einer entsprechenden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Rechtsverletzung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Zudem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Betroffenheit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Bf. (selbst, unmittelbar und gegenwärtig)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Prüfungsreihenfolge</a:t>
            </a:r>
          </a:p>
          <a:p>
            <a:pPr marL="914400" lvl="1" indent="-457200">
              <a:spcAft>
                <a:spcPts val="500"/>
              </a:spcAft>
              <a:buAutoNum type="arabicParenR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Möglichkeit einer spezifischen Grundrechtsverletzung </a:t>
            </a:r>
          </a:p>
          <a:p>
            <a:pPr marL="914400" lvl="1" indent="-457200">
              <a:spcAft>
                <a:spcPts val="500"/>
              </a:spcAft>
              <a:buAutoNum type="arabicParenR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Betroffenheit (selbst, gegenwärtig, unmittelbar)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90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193472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Möglichkeit einer spezifischen Grundrechtsverletzung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Durch K vorgetragen: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Verletzung von Art. 2 II 2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Verletzung von Art. 33 IV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Verletzung von Art. 20 II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fraglich: Möglichkeit einer Verletzung des Grundrechts auf Freiheit der Person 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. Art. 2 II 2 GG durch Einschluss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Grundsätzlich zu unterscheiden: Freiheitsentziehungen und Freiheitsbeschränkungen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Vorliegend zu beachten: Maßregelvollzug stellt bereits eine  rechtmäßige Freiheitsentziehung dar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Beachte für Freiheitsentziehung: Art. 104 GG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193472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Mit „Einschluss“ nicht verbunden: Qualitative Verschärfung dieser bereits bestehenden Freiheitsentziehung (BVerfG)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ZE: Möglichkeit einer Verletzung des Grundrechts aus Art. 2 II 2 GG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Indes durch „Einschluss“ möglicherweise verletzt: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Allgemeine Handlungsfreiheit nach Art. 2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Ebenfalls sehr fraglich: Möglichkeit einer Verletzung von Art. 33 IV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Hierin enthalten: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Funktionsvorbehalt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Beamten bei Ausübung hoheitlicher Befugnisse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Problem: Subjektivrechtliche Dimension der Vorschrift?!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Str. in Rechtsprechung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 BVerfG offengelassen in NJW 2012, 1563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1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52536" y="1268760"/>
            <a:ext cx="8928992" cy="5391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Grund: K rügt u.a., dass der Einschluss durch „private Bedienstete“ unrechtmäßig war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Hierzu BVerfG: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Denn der Bf. ist durch die angegriffenen, seinen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Einschluss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als rechtmäßig bestätigenden Entscheidungen jedenfalls in seinem Grundrecht aus Art. 2 I GG berührt (s. unter II 1) und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kann in diesem Zusammenhang geltend machen, der Eingriff sei wegen Verstoßes gegen Art. 33 IV GG nicht rechtfertigungsfähig.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Weiter: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Denn Art. 33 IV GG dient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zwar nicht dem Schutz individueller Beamten- oder Verbeamtungsinteressen wohl aber unter anderem dem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Schutz des von hoheitlicher Aufgabenwahrnehmung in seinen Grundrechten betroffenen Bürgers 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85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484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Letztlich vorgetragen: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Verletzung des Demokratieprinzips, Art. 20 II 2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Auch insoweit möglich: Verfassungswidrigkeit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5 III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HessMVollzG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wegen fehlender demokratischer Legitimation der handelnden Personen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Zwischenergebnis: K beschwerdebefugt, soweit er eine Verletzung von Art. 2 I GG geltend macht unter dem Blickwinkel, dass…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..der Einschluss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 einen „Staatsbediensteten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(Art. 33 IV GG) hätte vorgenommen werden müssen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..die Vornahme eines Einschlusses durch „Angestellte“ das Demokratieprinzip (Art. 20 II 2 GG) verletzt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49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193472"/>
            <a:ext cx="892899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Betroffenheit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Nunmehr zu prüfen: ob der B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 das Urteil des OLG selbst, gegenwärtig und unmittelbar betroffen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ist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„Urteilsverfassungsbeschwerde“ unproblematisch (+)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Beschwerdebefugnis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80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44957" y="1196752"/>
            <a:ext cx="8928992" cy="627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V. Rechtswegerschöpfung und Subsidiarität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90 II 1 BVerfG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dass der Bf. vor der Anrufung des BVerfG – soweit vorhanden – 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gesamten Rechtsweg erschöpft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Rechtswegerschöpfung im engeren Sinne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keine weitere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Rechtsmittelinstanz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dem OLG zur Verfügung steht (+): Rechtswegerschöpfung im engeren Sinne (vgl. § 116 StVollzG)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Rechtswegerschöpfung im weiteren Sinne bzw. Subsidiarität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Darüber hinaus erforderlich: dass Bf.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 zumutbaren Möglichkeiten ergreift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um die geltend gemachte Rechtsverletzung auszuräumen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Andere Möglichkeiten, um Grundrechtsverletzung auszuräumen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Rechtswegerschöpfung im weiteren Sinne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72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44957" y="1196752"/>
            <a:ext cx="892899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VI. Form und Frist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Gemäß Sachverhalt zu unterstellen: Einhaltung der Form- und Fristerfordernisse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23 I, 92 und 93 I BVerfGG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Zulässigkeit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3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44957" y="1196752"/>
            <a:ext cx="8928992" cy="5824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B. Begründetheit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Verfassungsbeschwerde des K ist begründet, soweit dieser durch das letztinstanzliche Urteil in seinen Grundrechten verletzt ist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Prüfungsmaßstab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„Aus der grundgesetzlichen Kompetenzverteilung ergibt sich, dass das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 keine „Superrevisionsinstanz“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ist. Die angegriffene Entscheidung wird daher nicht vollumfänglich auf ihre inhaltliche Richtigkeit hin geprüft, sondern lediglich mit Blick darauf, ob das Fachgericht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„spezifisches Verfassungsrecht“ verletzt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hat. Das Fachgericht verletzt spezifisches Verfassungsrecht insbesondere dann, wenn es eine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verfassungswidrige Norm anwendet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oder bei der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Auslegung und Anwendung des einfachen Rechts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Bedeutung und Tragweite der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Grundrechte verkennt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die Entscheidung hierauf beruht.“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85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36512" y="1193354"/>
            <a:ext cx="8928992" cy="584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Verletzung von Art. 2 I GG </a:t>
            </a: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Eröffnung des Schutzbereichs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Persönlicher SB (+), „Jedermann-Grundrecht“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Sachlicher SB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„freie Entfaltung der Persönlichkeit“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Früher: Reichweite umstritten (vgl. Fall „Reiten im Walde“ Fall 1 GG) 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v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umfassendes Grundrecht auf „Handlungsfreiheit“ ohne Einschränkungen bezüglich „Persönlichkeitsrelevanz“ 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v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Sog. „Auffanggrundrecht“ 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v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ZE: K kann geltend machen, dass der Einschluss „ungesetzlichen Zwang“ darstellt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3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59766"/>
            <a:ext cx="8928992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Eingriff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Ohne weiteres anzunehmen: Eingriff durch gerichtliche Bestätigung der Rechtmäßigkeit des Einschlusses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3. Verfassungsrechtliche Rechtfertigung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Prüfungsaufbau: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Einschränkbarkeit des Grundrechts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 einer tauglichen Schranke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Verfassungskonformität der Schranke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Urteilsverfassungsbeschwerde: Verfassungskonformität der Einzelmaßnahme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71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59766"/>
            <a:ext cx="8928992" cy="5229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Einschränkbarkeit von Art. 2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normiert: „einfacher Gesetzesvorbehalt“ (Schrankentrias)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Insb. „verfassungsmäßige Ordnung“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Vorliegen einer tauglichen Schranke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 dem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HessMVollzG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gegeben: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Formelles Parlamentsgesetz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Verfassungskonformität der Schranke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Prüfungsschwerpunkt: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Verfassungskonformität des § 5 III </a:t>
            </a:r>
            <a:r>
              <a:rPr lang="de-DE" sz="2400" b="1" u="sng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HessMVollzG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?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Materiell?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747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59766"/>
            <a:ext cx="8928992" cy="6081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Formelle Verfassungskonformität von § 5 III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HessMVollzG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Regelmäßig einzig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Verbandskompetenz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zum Erlass des Gesetzes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Ausgangsnorm: Art. 70 I GG, wonach die Länder zuständig sind, soweit dem Bund nicht durch das GG die Gesetzgebung übertragen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einzig denkbar: Konkurrierender Gesetzgebungstitel des Bundes aus Art. 74 I Nr. 1 GG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v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Danach durch den Bund zu regeln: „Strafrecht“, d.h. „Regelung aller, auch nachträglicher, repressiver oder präventiver staatlicher Reaktionen auf Straftaten“ 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v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Allerdings nicht umfasst: Strafvollzug, d.h. Organisation und Durchführung der Strafvollstreckung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v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Gesetzgebungskompetenz des Bundes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2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59766"/>
            <a:ext cx="8928992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Materielle Verfassungskonformität des § 5 III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HessMVollzG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Anknüpfungspunkte generell: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Verhältnismäßigkeitsgrundsatz, Art. 20 III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Anknüpfungspunkte konkret in diesem Fall: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Funktionsvorbehalt für Beamte, Art. 33 IV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Demokratieprinzip, Art. 20 II GG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71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108520" y="1251506"/>
            <a:ext cx="8928992" cy="5952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(a) Verstoß gegen Art. 33 IV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Anwendbarkeit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von Art. 33 IV GG, wenn Aufgaben durch „Private“ wahrgenommen werden?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(+), Sinn und Zweck des Art. 33 IV GG: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Funktionsvorbehalt des Art. 33 IV GG soll gewährleisten, dass die Ausübung hoheitsrechtlicher Befugnisse als ständige Aufgabe regelmäßig den von Art. 33 V GG für das Berufsbeamtentum institutionell garantierten besonderen Sicherungen qualifizierter, loyaler und gesetzestreuer Aufgabenerfüllung unterliegt 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(BVerfG)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Sinn und Zweck würde entleert, wenn Staat sich vor Verantwortung durch Übertragung auf Private entziehen könnte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15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108520" y="1251506"/>
            <a:ext cx="8928992" cy="484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 den durch § 5 III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HessMVollzG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übertragenen Aufgaben müsste es sich um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„Ausübung hoheitlicher Befugnisse als ständige Aufgabe“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handeln (vgl. Art. 33 IV GG)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„Ausübung hoheitlicher Befugnisse“?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im Bereich der Leistungsverwaltung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Jedenfalls (+): im Bereich der Eingriffsverwaltung, in der der Staat durch Befehl oder Zwang unmittelbar beschränkend auf grundrechtlich geschützte Freiheiten einwirkt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Streitgegenständlich: Freiheitsentziehender Einschluss des K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„Ausübung hoheitlicher Befugnisse“ (+)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00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108520" y="1251506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„ständige Aufgabe“?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Denkbar: Ständig (-), da Einschluss regelmäßig durch die Ärzte und nur bei „Gefahr im Verzug“ durch private Bedienstete angeordnet wird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Indes Wortsinn von „ständig“: Dauerhaftigkeit und nicht Frequenz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„Ständige Aufgabe“ (+)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ZE: „Ausübung hoheitlicher Befugnisse als ständige Aufgabe“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49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108520" y="1251506"/>
            <a:ext cx="8928992" cy="4411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Nunmehr zu beachten: Ausübung hoheitlicher Befugnisse soll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„in der Regel“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 Beamte übertragen werden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Regel-Ausnahme-Verhältnis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Schritt: Maßstabsbildung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Das damit vorgegebene Regel-Ausnahme-Verhältnis hat zunächst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quantitative Dimension.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 der Ausnahmemöglichkeit darf kein Gebrauch gemacht werden, der dazu führt, dass der vorgesehene Regelfall faktisch zum zahlenmäßigen Ausnahmefall wird“</a:t>
            </a:r>
          </a:p>
          <a:p>
            <a:pPr lvl="3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3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108520" y="1251506"/>
            <a:ext cx="8928992" cy="5391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 weiter: „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„Regel“-Vorgabe erschöpft sich denn auch nicht in ihrer quantitativen Bedeutung.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Vielmehr beinhaltet sie ausweislich der Entstehungsgeschichte des Art. 33 IV GG und nach dem Sinn und Zweck der Vorschrift darüber hinaus eine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qualitative Anforderung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 die zugelassenen Ausnahmen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Möglichkeit von Ausnahmen ist demnach nicht zu einem innerhalb gewisser quantitativer Grenzen beliebigen Gebrauch eingeräumt worden, sondern für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Fälle,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in denen der Sicherungszweck des Funktionsvorbehalts die Wahrnehmung der betreffenden hoheitlichen Aufgaben durch Berufsbeamte ausweislich bewährter Erfahrung nicht erfordert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oder im Hinblick auf funktionelle Besonderheiten nicht in gleicher Weise wie im Regelfall angezeigt erscheinen lässt.“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50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108520" y="1251506"/>
            <a:ext cx="8928992" cy="484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jedem Fall gilt: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 intensiver eine bestimmte Tätigkeit Grundrechte berührt, desto weniger sind Einbußen an institutioneller Absicherung qualifizierter und gesetzestreuer Aufgabenwahrnehmung hinnehmbar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(BVerfG)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Anwendung auf den Fall: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Zu beachten: Der Vollzug strafrechtlich verhängter Freiheitsentziehungen gehört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zum Kernbereich hoheitlicher Tätigkeit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Hohe Grundrechtsrelevanz, da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Eingriffsmöglichkeiten enorm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81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73314"/>
            <a:ext cx="8928992" cy="447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daher erforderlich und durch Gesetzgeber zu belegen: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Vorliegen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eines „sachlichen Grundes“ für die Abweichung von Art. 33 IV GG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Dabei nicht allein (!) ausreichend: Fiskalische Gründe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Insbesondere solche Gründe darstellend: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Qualitätssicherung oder –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steigerung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Zum „sachlichen Grund“ vom BVerfG angeführt: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Verbund- und Synergieeffekte sowie verbesserte Personalgewinnungs-, Ausbildungs- und Fortbildungsmöglichkeiten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18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108520" y="1251506"/>
            <a:ext cx="8928992" cy="5696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Zudem von Bedeutung: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dass die erfolgte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Privatisierung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hessischen Maßregelvollzugseinrichtungen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nur als eine rein formelle vorgesehen ist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Das Gesetz gewährleistet, dass die der Rechtsform nach privaten Träger der Maßregelvollzugskliniken unmittelbar oder mittelbar vollständig in der Hand eines öffentlichen Trägers, des Landeswohlfahrtsverbands, bleiben (§ 2 S. 3 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HessMVollzG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).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Die Träger sind damit von erwerbswirtschaftlichen Motiven und Zwängen freigestellt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(BVerfG)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Weiter: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Gemäß § 2 S. 5 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HessMVollzG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muss der Beleihungsvertrag sicherstellen, dass in den Maßregelvollzugseinrichtungen jederzeit die zur ordnungsgemäßen Durchführung des Maßregelvollzugs erforderlichen personellen, sachlichen, baulichen und organisatorischen Voraussetzungen gegeben sind.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1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Abwägung aller Umstände des Einzelfalls: „Sachlicher Grund“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Zwischenergebnis: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Verletzung von Art. 33 IV GG (-) (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vertretbar)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8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423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(b) Verstoß gegen Art. 20 II 2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Wesentliche Forderung des Demokratieprinzips aus Art. 20 II 1 GG: Dass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 Staatsgewalt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(…) vom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Volke aus“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im wesentlichen verlangt: dass alles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staatliche Handeln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 Legitimationsketten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 den Willen des Volkes rückführbar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die insoweit erforderlich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„Legitimationskette“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unterscheiden: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Institutionelle demokratische Legitimation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Personelle demokratische Legitimation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Sachliche demokratische Legitimation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39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die Begründung der Legitimationskette von hervorgehobener Bedeutung: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Personelle demokratische Legitimation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begründend: ununterbrochene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Legitimationskette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zwischen Amtswalter und Volk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Sachlich-inhaltliche demokratische Legitimation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die insbesondere dadurch sichergestellt wird, dass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staatlichen Organe in ihrem Handeln an die Gesetze des Parlaments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als unmittelbar demokratisch legitimiertes Organ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gebunden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sind (Art. 20 III GG)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Subsidiär: Weisungs- und Aufsichtsreche des Parlaments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die Bejahung eines ausreichenden demokratischen Legitimation erforderlich: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hinreichendes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Legitimationsniveau“ (BVerfG)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75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Maßgeblich für die Anforderungen an das „Legitimationsniveau“ im Einzelfall: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Grundrechtssensibilität der staatlichen Handlungen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„je wesentlicher die zu treffende Entscheidung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und je höher die Entscheidungsbefugnis des Amtsträgers ist,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desto kürzer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muss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Legitimationskette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sein“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5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Anwendung auf den Fall: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Personelle demokratische Legitimation der „Bediensteten“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5 III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HessMVollzG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(-), diese stehen in einem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privatrechtlichen Angestelltenverhältnis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gGmbH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BVerfG: Die Anstellung aller Bediensteten des privaten Trägers (…) steht aber materiell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dadurch in einem personellen Legitimationszusammenhang, dass dem seinerseits personell legitimierten Leiter nach dem Beleihungsvertrag für die Besetzung von Stellen in seinem Geschäftsbereich ein Vorschlagsrecht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zusteht (§ 6 S. 2)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Geschützt durch fachliches Vetorecht bei Abweichungen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2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4603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Sachlich-inhaltliche demokratische Legitimation?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Sachlich-inhaltliche demokratische Legitimation begründet durch das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umfassende Weisungsrecht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Leitungspersonen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(vgl. 5 II Beleihungsvertrag)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Andererseits: Weisungen kommen im Einzelfall erst ex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post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d.h. nach dem erfolgten Grundrechtseingriff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Gesamtschau: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Legitimationsniveau (+/-)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Verstoß gegen Art. 20 II 2 GG (-) (BVerfG;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vertretbar)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Verfassungskonformität des § 5 III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HessMVollzG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(+/-)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13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3528392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929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Verfassungskonformität des Einzelaktes?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in Ermangelung von Sachverhaltsangaben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ZE: Verletzung von Art. 2 I GG (+/-)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Begründetheit (+/-)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C. Ergebnis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Verfassungsbeschwerde zulässig aber unbegründet.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Lösung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18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 Klausur</a:t>
            </a:r>
          </a:p>
        </p:txBody>
      </p:sp>
    </p:spTree>
    <p:extLst>
      <p:ext uri="{BB962C8B-B14F-4D97-AF65-F5344CB8AC3E}">
        <p14:creationId xmlns:p14="http://schemas.microsoft.com/office/powerpoint/2010/main" val="73131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2274</Words>
  <Application>Microsoft Macintosh PowerPoint</Application>
  <PresentationFormat>Bildschirmpräsentation (4:3)</PresentationFormat>
  <Paragraphs>228</Paragraphs>
  <Slides>33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41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40</cp:revision>
  <dcterms:created xsi:type="dcterms:W3CDTF">2023-10-05T14:07:58Z</dcterms:created>
  <dcterms:modified xsi:type="dcterms:W3CDTF">2026-08-08T18:49:31Z</dcterms:modified>
</cp:coreProperties>
</file>