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42"/>
  </p:notesMasterIdLst>
  <p:sldIdLst>
    <p:sldId id="256" r:id="rId2"/>
    <p:sldId id="515" r:id="rId3"/>
    <p:sldId id="397" r:id="rId4"/>
    <p:sldId id="398" r:id="rId5"/>
    <p:sldId id="400" r:id="rId6"/>
    <p:sldId id="401" r:id="rId7"/>
    <p:sldId id="402" r:id="rId8"/>
    <p:sldId id="403" r:id="rId9"/>
    <p:sldId id="404" r:id="rId10"/>
    <p:sldId id="405" r:id="rId11"/>
    <p:sldId id="406" r:id="rId12"/>
    <p:sldId id="408" r:id="rId13"/>
    <p:sldId id="409" r:id="rId14"/>
    <p:sldId id="410" r:id="rId15"/>
    <p:sldId id="411" r:id="rId16"/>
    <p:sldId id="412" r:id="rId17"/>
    <p:sldId id="415" r:id="rId18"/>
    <p:sldId id="416" r:id="rId19"/>
    <p:sldId id="417" r:id="rId20"/>
    <p:sldId id="418" r:id="rId21"/>
    <p:sldId id="420" r:id="rId22"/>
    <p:sldId id="421" r:id="rId23"/>
    <p:sldId id="497" r:id="rId24"/>
    <p:sldId id="520" r:id="rId25"/>
    <p:sldId id="521" r:id="rId26"/>
    <p:sldId id="522" r:id="rId27"/>
    <p:sldId id="523" r:id="rId28"/>
    <p:sldId id="524" r:id="rId29"/>
    <p:sldId id="498" r:id="rId30"/>
    <p:sldId id="499" r:id="rId31"/>
    <p:sldId id="512" r:id="rId32"/>
    <p:sldId id="513" r:id="rId33"/>
    <p:sldId id="553" r:id="rId34"/>
    <p:sldId id="555" r:id="rId35"/>
    <p:sldId id="510" r:id="rId36"/>
    <p:sldId id="556" r:id="rId37"/>
    <p:sldId id="557" r:id="rId38"/>
    <p:sldId id="558" r:id="rId39"/>
    <p:sldId id="559" r:id="rId40"/>
    <p:sldId id="396" r:id="rId41"/>
  </p:sldIdLst>
  <p:sldSz cx="9144000" cy="6858000" type="screen4x3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F5F5F"/>
    <a:srgbClr val="F7751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1757" autoAdjust="0"/>
    <p:restoredTop sz="92969"/>
  </p:normalViewPr>
  <p:slideViewPr>
    <p:cSldViewPr>
      <p:cViewPr varScale="1">
        <p:scale>
          <a:sx n="108" d="100"/>
          <a:sy n="108" d="100"/>
        </p:scale>
        <p:origin x="208" y="24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9514C6A-EB18-46A0-A612-B77105F60B9D}" type="datetimeFigureOut">
              <a:rPr lang="de-DE" smtClean="0"/>
              <a:t>10.09.26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DA97353-07D3-4549-9212-8D4A78C4474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688716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00808"/>
            <a:ext cx="7956376" cy="4068601"/>
          </a:xfrm>
          <a:prstGeom prst="rect">
            <a:avLst/>
          </a:prstGeom>
        </p:spPr>
      </p:pic>
      <p:sp>
        <p:nvSpPr>
          <p:cNvPr id="3" name="Rechteck 2"/>
          <p:cNvSpPr/>
          <p:nvPr userDrawn="1"/>
        </p:nvSpPr>
        <p:spPr>
          <a:xfrm>
            <a:off x="7020272" y="1700808"/>
            <a:ext cx="2123728" cy="4068601"/>
          </a:xfrm>
          <a:prstGeom prst="rect">
            <a:avLst/>
          </a:prstGeom>
          <a:solidFill>
            <a:srgbClr val="F775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4" name="Rechteck 3"/>
          <p:cNvSpPr/>
          <p:nvPr userDrawn="1"/>
        </p:nvSpPr>
        <p:spPr>
          <a:xfrm>
            <a:off x="4860032" y="2069232"/>
            <a:ext cx="2123728" cy="2511896"/>
          </a:xfrm>
          <a:prstGeom prst="rect">
            <a:avLst/>
          </a:prstGeom>
          <a:solidFill>
            <a:srgbClr val="F775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245825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695716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C:\Users\Henning\Desktop\Unbenannt-1.jpg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6216" y="116632"/>
            <a:ext cx="2424081" cy="11476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41289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spcBef>
          <a:spcPts val="0"/>
        </a:spcBef>
        <a:buFont typeface="Arial" pitchFamily="34" charset="0"/>
        <a:buChar char="•"/>
        <a:tabLst>
          <a:tab pos="355600" algn="l"/>
          <a:tab pos="723900" algn="l"/>
          <a:tab pos="1079500" algn="l"/>
          <a:tab pos="1435100" algn="l"/>
          <a:tab pos="1879600" algn="l"/>
          <a:tab pos="2336800" algn="l"/>
          <a:tab pos="2870200" algn="l"/>
          <a:tab pos="3403600" algn="l"/>
          <a:tab pos="3860800" algn="l"/>
          <a:tab pos="4305300" algn="l"/>
          <a:tab pos="4749800" algn="l"/>
        </a:tabLst>
        <a:defRPr sz="2200" kern="1200">
          <a:solidFill>
            <a:schemeClr val="bg1"/>
          </a:solidFill>
          <a:latin typeface="Arial" pitchFamily="34" charset="0"/>
          <a:ea typeface="+mn-ea"/>
          <a:cs typeface="Arial" pitchFamily="34" charset="0"/>
        </a:defRPr>
      </a:lvl1pPr>
      <a:lvl2pPr marL="0" indent="0" algn="l" defTabSz="914400" rtl="0" eaLnBrk="1" latinLnBrk="0" hangingPunct="1">
        <a:spcBef>
          <a:spcPts val="0"/>
        </a:spcBef>
        <a:buFont typeface="Arial" pitchFamily="34" charset="0"/>
        <a:buChar char="–"/>
        <a:tabLst>
          <a:tab pos="355600" algn="l"/>
          <a:tab pos="723900" algn="l"/>
          <a:tab pos="1079500" algn="l"/>
          <a:tab pos="1435100" algn="l"/>
          <a:tab pos="1879600" algn="l"/>
          <a:tab pos="2336800" algn="l"/>
          <a:tab pos="2870200" algn="l"/>
          <a:tab pos="3403600" algn="l"/>
          <a:tab pos="3860800" algn="l"/>
          <a:tab pos="4305300" algn="l"/>
          <a:tab pos="4749800" algn="l"/>
        </a:tabLst>
        <a:defRPr sz="2200" kern="1200">
          <a:solidFill>
            <a:schemeClr val="bg1"/>
          </a:solidFill>
          <a:latin typeface="Arial" pitchFamily="34" charset="0"/>
          <a:ea typeface="+mn-ea"/>
          <a:cs typeface="Arial" pitchFamily="34" charset="0"/>
        </a:defRPr>
      </a:lvl2pPr>
      <a:lvl3pPr marL="0" indent="0" algn="l" defTabSz="914400" rtl="0" eaLnBrk="1" latinLnBrk="0" hangingPunct="1">
        <a:spcBef>
          <a:spcPts val="0"/>
        </a:spcBef>
        <a:buFont typeface="Arial" pitchFamily="34" charset="0"/>
        <a:buChar char="•"/>
        <a:tabLst>
          <a:tab pos="355600" algn="l"/>
          <a:tab pos="723900" algn="l"/>
          <a:tab pos="1079500" algn="l"/>
          <a:tab pos="1435100" algn="l"/>
          <a:tab pos="1879600" algn="l"/>
          <a:tab pos="2336800" algn="l"/>
          <a:tab pos="2870200" algn="l"/>
          <a:tab pos="3403600" algn="l"/>
          <a:tab pos="3860800" algn="l"/>
          <a:tab pos="4305300" algn="l"/>
          <a:tab pos="4749800" algn="l"/>
        </a:tabLst>
        <a:defRPr sz="2200" kern="1200">
          <a:solidFill>
            <a:schemeClr val="bg1"/>
          </a:solidFill>
          <a:latin typeface="Arial" pitchFamily="34" charset="0"/>
          <a:ea typeface="+mn-ea"/>
          <a:cs typeface="Arial" pitchFamily="34" charset="0"/>
        </a:defRPr>
      </a:lvl3pPr>
      <a:lvl4pPr marL="0" indent="0" algn="l" defTabSz="914400" rtl="0" eaLnBrk="1" latinLnBrk="0" hangingPunct="1">
        <a:spcBef>
          <a:spcPts val="0"/>
        </a:spcBef>
        <a:buFont typeface="Arial" pitchFamily="34" charset="0"/>
        <a:buChar char="–"/>
        <a:tabLst>
          <a:tab pos="355600" algn="l"/>
          <a:tab pos="723900" algn="l"/>
          <a:tab pos="1079500" algn="l"/>
          <a:tab pos="1435100" algn="l"/>
          <a:tab pos="1879600" algn="l"/>
          <a:tab pos="2336800" algn="l"/>
          <a:tab pos="2870200" algn="l"/>
          <a:tab pos="3403600" algn="l"/>
          <a:tab pos="3860800" algn="l"/>
          <a:tab pos="4305300" algn="l"/>
          <a:tab pos="4749800" algn="l"/>
        </a:tabLst>
        <a:defRPr sz="2200" kern="1200">
          <a:solidFill>
            <a:schemeClr val="bg1"/>
          </a:solidFill>
          <a:latin typeface="Arial" pitchFamily="34" charset="0"/>
          <a:ea typeface="+mn-ea"/>
          <a:cs typeface="Arial" pitchFamily="34" charset="0"/>
        </a:defRPr>
      </a:lvl4pPr>
      <a:lvl5pPr marL="0" indent="0" algn="l" defTabSz="914400" rtl="0" eaLnBrk="1" latinLnBrk="0" hangingPunct="1">
        <a:spcBef>
          <a:spcPts val="0"/>
        </a:spcBef>
        <a:buFont typeface="Arial" pitchFamily="34" charset="0"/>
        <a:buChar char="»"/>
        <a:tabLst>
          <a:tab pos="355600" algn="l"/>
          <a:tab pos="723900" algn="l"/>
          <a:tab pos="1079500" algn="l"/>
          <a:tab pos="1435100" algn="l"/>
          <a:tab pos="1879600" algn="l"/>
          <a:tab pos="2336800" algn="l"/>
          <a:tab pos="2870200" algn="l"/>
          <a:tab pos="3403600" algn="l"/>
          <a:tab pos="3860800" algn="l"/>
          <a:tab pos="4305300" algn="l"/>
          <a:tab pos="4749800" algn="l"/>
        </a:tabLst>
        <a:defRPr sz="2200" kern="1200">
          <a:solidFill>
            <a:schemeClr val="bg1"/>
          </a:solidFill>
          <a:latin typeface="Arial" pitchFamily="34" charset="0"/>
          <a:ea typeface="+mn-ea"/>
          <a:cs typeface="Arial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feld 1"/>
          <p:cNvSpPr txBox="1"/>
          <p:nvPr/>
        </p:nvSpPr>
        <p:spPr>
          <a:xfrm>
            <a:off x="5148064" y="3284984"/>
            <a:ext cx="399593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3200" dirty="0">
                <a:solidFill>
                  <a:schemeClr val="bg1"/>
                </a:solidFill>
                <a:latin typeface="Frutiger LT 57 Cn" pitchFamily="34" charset="0"/>
              </a:rPr>
              <a:t>Klausurbesprechung </a:t>
            </a:r>
          </a:p>
          <a:p>
            <a:r>
              <a:rPr lang="de-DE" sz="3200" dirty="0">
                <a:solidFill>
                  <a:schemeClr val="bg1"/>
                </a:solidFill>
                <a:latin typeface="Frutiger LT 57 Cn" pitchFamily="34" charset="0"/>
              </a:rPr>
              <a:t>10.09.2026</a:t>
            </a:r>
          </a:p>
        </p:txBody>
      </p:sp>
    </p:spTree>
    <p:extLst>
      <p:ext uri="{BB962C8B-B14F-4D97-AF65-F5344CB8AC3E}">
        <p14:creationId xmlns:p14="http://schemas.microsoft.com/office/powerpoint/2010/main" val="5692671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>
            <a:off x="0" y="260648"/>
            <a:ext cx="4572000" cy="964560"/>
          </a:xfrm>
          <a:prstGeom prst="rect">
            <a:avLst/>
          </a:prstGeom>
          <a:solidFill>
            <a:srgbClr val="F775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extfeld 1"/>
          <p:cNvSpPr txBox="1"/>
          <p:nvPr/>
        </p:nvSpPr>
        <p:spPr>
          <a:xfrm>
            <a:off x="229207" y="1412776"/>
            <a:ext cx="8928992" cy="50372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A) Sachentscheidungsvoraussetzungen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I. Eröffnung des Verwaltungsrechtswegs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Vorrangig zu prüfen, aber vorliegend nicht einschlägig: Aufdrängende Sonderzuweisung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(§ 126 I BBG / § 54 I BeamtStG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)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Stattdessen heranzuziehen: Verwaltungsrechtliche Generalklausel des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§ 40 I 1 VwGO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Danach vorausgesetzt: 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öffentlich-rechtliche Streitigkeit, 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nichtverfassungsrechtlicher Art handelt, 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die nicht durch eine abdrängende Sonderzuweisung einem anderen Gericht zugewiesen ist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endParaRPr lang="de-DE" sz="2400" dirty="0">
              <a:solidFill>
                <a:schemeClr val="tx1">
                  <a:lumMod val="65000"/>
                  <a:lumOff val="35000"/>
                </a:schemeClr>
              </a:solidFill>
              <a:latin typeface="JKRGNR+Arial-BoldMT"/>
            </a:endParaRPr>
          </a:p>
        </p:txBody>
      </p:sp>
      <p:sp>
        <p:nvSpPr>
          <p:cNvPr id="3" name="Textfeld 2"/>
          <p:cNvSpPr txBox="1"/>
          <p:nvPr/>
        </p:nvSpPr>
        <p:spPr>
          <a:xfrm>
            <a:off x="251520" y="304200"/>
            <a:ext cx="432048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600" dirty="0">
                <a:solidFill>
                  <a:schemeClr val="bg1"/>
                </a:solidFill>
                <a:latin typeface="Frutiger LT 57 Cn" pitchFamily="34" charset="0"/>
              </a:rPr>
              <a:t>Klausurlösung VersR </a:t>
            </a:r>
            <a:endParaRPr lang="de-DE" sz="2600" dirty="0">
              <a:solidFill>
                <a:schemeClr val="bg1"/>
              </a:solidFill>
              <a:latin typeface="Frutiger Linotype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309772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>
            <a:off x="0" y="260648"/>
            <a:ext cx="4572000" cy="964560"/>
          </a:xfrm>
          <a:prstGeom prst="rect">
            <a:avLst/>
          </a:prstGeom>
          <a:solidFill>
            <a:srgbClr val="F775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extfeld 1"/>
          <p:cNvSpPr txBox="1"/>
          <p:nvPr/>
        </p:nvSpPr>
        <p:spPr>
          <a:xfrm>
            <a:off x="107504" y="1273526"/>
            <a:ext cx="8928992" cy="49731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1) Öffentlich-rechtliche Streitigkeit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öffentlich-rechtliche Natur des Rechtsverhältnisses (+), wenn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streitentscheidende Norm öffentlich-rechtlicher Natur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, diese also ausschließlich einen Hoheitsträger berechtigt oder verpflichtet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&gt; Streit vorliegend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: Kläger begehrt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Feststellung der Rechtswidrigkeit 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von… 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Platzverweisung und 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Räumung/ </a:t>
            </a:r>
            <a:r>
              <a:rPr lang="de-DE" sz="2400" dirty="0" err="1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Wasserwerfereinsatz</a:t>
            </a:r>
            <a:endParaRPr lang="de-DE" sz="2400" dirty="0">
              <a:solidFill>
                <a:schemeClr val="tx1">
                  <a:lumMod val="65000"/>
                  <a:lumOff val="35000"/>
                </a:schemeClr>
              </a:solidFill>
              <a:highlight>
                <a:srgbClr val="FFFF00"/>
              </a:highlight>
              <a:latin typeface="JKRGNR+Arial-BoldMT"/>
            </a:endParaRP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endParaRPr lang="de-DE" sz="2400" dirty="0">
              <a:solidFill>
                <a:schemeClr val="tx1">
                  <a:lumMod val="65000"/>
                  <a:lumOff val="35000"/>
                </a:schemeClr>
              </a:solidFill>
              <a:latin typeface="JKRGNR+Arial-BoldMT"/>
            </a:endParaRP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hier: alle angegriffenen Maßnahmen beruhen auf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Vorschriften des VersG, des SOG und / oder des </a:t>
            </a:r>
            <a:r>
              <a:rPr lang="de-DE" sz="24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HmbVwVG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</a:t>
            </a:r>
            <a:endParaRPr lang="de-DE" sz="2400" dirty="0">
              <a:solidFill>
                <a:schemeClr val="tx1">
                  <a:lumMod val="65000"/>
                  <a:lumOff val="35000"/>
                </a:schemeClr>
              </a:solidFill>
              <a:latin typeface="JKRGNR+Arial-BoldMT"/>
            </a:endParaRP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öffentlich-rechtliche Streitigkeit (+)</a:t>
            </a:r>
          </a:p>
        </p:txBody>
      </p:sp>
      <p:sp>
        <p:nvSpPr>
          <p:cNvPr id="3" name="Textfeld 2"/>
          <p:cNvSpPr txBox="1"/>
          <p:nvPr/>
        </p:nvSpPr>
        <p:spPr>
          <a:xfrm>
            <a:off x="251520" y="304200"/>
            <a:ext cx="432048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600" dirty="0">
                <a:solidFill>
                  <a:schemeClr val="bg1"/>
                </a:solidFill>
                <a:latin typeface="Frutiger LT 57 Cn" pitchFamily="34" charset="0"/>
              </a:rPr>
              <a:t>Klausurlösung VersR </a:t>
            </a:r>
            <a:endParaRPr lang="de-DE" sz="2600" dirty="0">
              <a:solidFill>
                <a:schemeClr val="bg1"/>
              </a:solidFill>
              <a:latin typeface="Frutiger Linotype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694500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>
            <a:off x="0" y="260648"/>
            <a:ext cx="4572000" cy="964560"/>
          </a:xfrm>
          <a:prstGeom prst="rect">
            <a:avLst/>
          </a:prstGeom>
          <a:solidFill>
            <a:srgbClr val="F775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extfeld 1"/>
          <p:cNvSpPr txBox="1"/>
          <p:nvPr/>
        </p:nvSpPr>
        <p:spPr>
          <a:xfrm>
            <a:off x="107504" y="1189802"/>
            <a:ext cx="8928992" cy="4667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2) Nichtverfassungsrechtlicher Art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(+), Streit um einfaches Recht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Streitigkeit auch nicht verfassungsrechtlicher Art (+)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endParaRPr lang="de-DE" sz="2400" dirty="0">
              <a:solidFill>
                <a:schemeClr val="tx1">
                  <a:lumMod val="65000"/>
                  <a:lumOff val="35000"/>
                </a:schemeClr>
              </a:solidFill>
              <a:latin typeface="JKRGNR+Arial-BoldMT"/>
            </a:endParaRP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3) Keine abdrängende Sonderzuweisung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&gt; Einzig denkbar im Hinblick auf Maßnahmen der Polizei: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§ 23 I 1 EGGVG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, der Rechtsweg zu den ordentlichen Gerichten eröffnet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Voraussetzung: Repressives Handeln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zum Zwecke der Strafverfolgung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hier: Gefahrenabwehr (Präventiv!)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Eröffnung des Verwaltungsrechtswegs nach § 40 I 1 VwGO (+)</a:t>
            </a:r>
          </a:p>
        </p:txBody>
      </p:sp>
      <p:sp>
        <p:nvSpPr>
          <p:cNvPr id="3" name="Textfeld 2"/>
          <p:cNvSpPr txBox="1"/>
          <p:nvPr/>
        </p:nvSpPr>
        <p:spPr>
          <a:xfrm>
            <a:off x="251520" y="304200"/>
            <a:ext cx="432048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600" dirty="0">
                <a:solidFill>
                  <a:schemeClr val="bg1"/>
                </a:solidFill>
                <a:latin typeface="Frutiger LT 57 Cn" pitchFamily="34" charset="0"/>
              </a:rPr>
              <a:t>Klausurlösung VersR </a:t>
            </a:r>
            <a:endParaRPr lang="de-DE" sz="2600" dirty="0">
              <a:solidFill>
                <a:schemeClr val="bg1"/>
              </a:solidFill>
              <a:latin typeface="Frutiger Linotype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279723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>
            <a:off x="0" y="260648"/>
            <a:ext cx="4572000" cy="964560"/>
          </a:xfrm>
          <a:prstGeom prst="rect">
            <a:avLst/>
          </a:prstGeom>
          <a:solidFill>
            <a:srgbClr val="F775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extfeld 1"/>
          <p:cNvSpPr txBox="1"/>
          <p:nvPr/>
        </p:nvSpPr>
        <p:spPr>
          <a:xfrm>
            <a:off x="107504" y="1189802"/>
            <a:ext cx="8928992" cy="44755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II. Beteiligungs- und Prozessfähigkeit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Beteiligte des Rechtsstreits gemäß § 63 Nr. 1 VwGO und § 63 Nr. 2 VwGO: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Kläger und Beklagte 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Beteiligungsfähigkeit des Klägers als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natürliche Person </a:t>
            </a:r>
            <a:r>
              <a:rPr lang="de-DE" sz="24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iSv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§ 61 Nr. 1 1. Alt. VwGO (+)  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Prozessfähigkeit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  <a:sym typeface="Wingdings" pitchFamily="2" charset="2"/>
              </a:rPr>
              <a:t> (+), vgl. § 61 Nr. 1 Alt. 2 VwGO bzw. § 62 III VwGO </a:t>
            </a:r>
            <a:endParaRPr lang="de-DE" sz="2400" dirty="0">
              <a:solidFill>
                <a:schemeClr val="tx1">
                  <a:lumMod val="65000"/>
                  <a:lumOff val="35000"/>
                </a:schemeClr>
              </a:solidFill>
              <a:latin typeface="JKRGNR+Arial-BoldMT"/>
            </a:endParaRP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Beteiligungs- und Prozessfähigkeit des Landes BW als beklagte Gebietskörperschaft (+), vgl. 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§ 61 Nr. 1 2. Alt. VwGO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sowie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§ 62 III VwGO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endParaRPr lang="de-DE" sz="2400" dirty="0">
              <a:solidFill>
                <a:schemeClr val="tx1">
                  <a:lumMod val="65000"/>
                  <a:lumOff val="35000"/>
                </a:schemeClr>
              </a:solidFill>
              <a:latin typeface="JKRGNR+Arial-BoldMT"/>
            </a:endParaRPr>
          </a:p>
        </p:txBody>
      </p:sp>
      <p:sp>
        <p:nvSpPr>
          <p:cNvPr id="3" name="Textfeld 2"/>
          <p:cNvSpPr txBox="1"/>
          <p:nvPr/>
        </p:nvSpPr>
        <p:spPr>
          <a:xfrm>
            <a:off x="251520" y="304200"/>
            <a:ext cx="432048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600" dirty="0">
                <a:solidFill>
                  <a:schemeClr val="bg1"/>
                </a:solidFill>
                <a:latin typeface="Frutiger LT 57 Cn" pitchFamily="34" charset="0"/>
              </a:rPr>
              <a:t>Klausurlösung VersR </a:t>
            </a:r>
            <a:endParaRPr lang="de-DE" sz="2600" dirty="0">
              <a:solidFill>
                <a:schemeClr val="bg1"/>
              </a:solidFill>
              <a:latin typeface="Frutiger Linotype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816321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>
            <a:off x="0" y="260648"/>
            <a:ext cx="4572000" cy="964560"/>
          </a:xfrm>
          <a:prstGeom prst="rect">
            <a:avLst/>
          </a:prstGeom>
          <a:solidFill>
            <a:srgbClr val="F775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extfeld 1"/>
          <p:cNvSpPr txBox="1"/>
          <p:nvPr/>
        </p:nvSpPr>
        <p:spPr>
          <a:xfrm>
            <a:off x="107504" y="1189802"/>
            <a:ext cx="8928992" cy="29341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III. Statthafte Klageart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maßgeblich: Klagebegehren nach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§ 88 VwGO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Klagebegehren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: Feststellung der Rechtswidrigkeit der Platzverweisung und Räumung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Zur Bestimmung der statthaften Klageart notwendig: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Differenzierung zwischen den einzelnen Maßnahmen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endParaRPr lang="de-DE" sz="2400" b="1" dirty="0">
              <a:solidFill>
                <a:schemeClr val="tx1">
                  <a:lumMod val="65000"/>
                  <a:lumOff val="35000"/>
                </a:schemeClr>
              </a:solidFill>
              <a:latin typeface="JKRGNR+Arial-BoldMT"/>
            </a:endParaRPr>
          </a:p>
        </p:txBody>
      </p:sp>
      <p:sp>
        <p:nvSpPr>
          <p:cNvPr id="3" name="Textfeld 2"/>
          <p:cNvSpPr txBox="1"/>
          <p:nvPr/>
        </p:nvSpPr>
        <p:spPr>
          <a:xfrm>
            <a:off x="251520" y="304200"/>
            <a:ext cx="432048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600" dirty="0">
                <a:solidFill>
                  <a:schemeClr val="bg1"/>
                </a:solidFill>
                <a:latin typeface="Frutiger LT 57 Cn" pitchFamily="34" charset="0"/>
              </a:rPr>
              <a:t>Klausurlösung VersR </a:t>
            </a:r>
            <a:endParaRPr lang="de-DE" sz="2600" dirty="0">
              <a:solidFill>
                <a:schemeClr val="bg1"/>
              </a:solidFill>
              <a:latin typeface="Frutiger Linotype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083381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>
            <a:off x="0" y="260648"/>
            <a:ext cx="4572000" cy="964560"/>
          </a:xfrm>
          <a:prstGeom prst="rect">
            <a:avLst/>
          </a:prstGeom>
          <a:solidFill>
            <a:srgbClr val="F775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extfeld 1"/>
          <p:cNvSpPr txBox="1"/>
          <p:nvPr/>
        </p:nvSpPr>
        <p:spPr>
          <a:xfrm>
            <a:off x="0" y="1268760"/>
            <a:ext cx="8928992" cy="54066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u="sng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1. Platzverweisung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Rechtsnatur: Verwaltungsakt </a:t>
            </a:r>
            <a:r>
              <a:rPr lang="de-DE" sz="24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iSv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. § 35 S. 1 VwVfG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Erledigung durch Zeitablauf (+)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somit zu erwägen: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Fortsetzungsfeststellungsklage gem. § 113 I 4 VwGO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Problem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: Unmittelbare Anwendung des § 113 I 4 VwGO nur bei Erledigung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nach Klageerhebung 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aber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vor Urteilsverkündung</a:t>
            </a:r>
          </a:p>
          <a:p>
            <a:pPr marL="1257300" lvl="2" indent="-342900">
              <a:spcAft>
                <a:spcPts val="500"/>
              </a:spcAft>
              <a:buFont typeface="Courier New" panose="02070309020205020404" pitchFamily="49" charset="0"/>
              <a:buChar char="o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Arg.: Wortlaut und Systematik des § 113 I VwGO </a:t>
            </a:r>
          </a:p>
          <a:p>
            <a:pPr marL="1714500" lvl="3" indent="-342900">
              <a:spcAft>
                <a:spcPts val="500"/>
              </a:spcAft>
              <a:buFont typeface="Wingdings" pitchFamily="2" charset="2"/>
              <a:buChar char="§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Zu prüfen: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Analoge Anwendung des § 113 I 4 VwGO</a:t>
            </a:r>
          </a:p>
          <a:p>
            <a:pPr marL="2171700" lvl="4" indent="-342900">
              <a:spcAft>
                <a:spcPts val="500"/>
              </a:spcAft>
              <a:buFont typeface="Wingdings" pitchFamily="2" charset="2"/>
              <a:buChar char="§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Für Analogie vorausgesetzt: Vorliegen einer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planwidrigen Regelungslücke 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sowie eine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vergleichbare Interessenlage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endParaRPr lang="de-DE" sz="2400" b="1" dirty="0">
              <a:solidFill>
                <a:schemeClr val="tx1">
                  <a:lumMod val="65000"/>
                  <a:lumOff val="35000"/>
                </a:schemeClr>
              </a:solidFill>
              <a:latin typeface="JKRGNR+Arial-BoldMT"/>
            </a:endParaRPr>
          </a:p>
        </p:txBody>
      </p:sp>
      <p:sp>
        <p:nvSpPr>
          <p:cNvPr id="3" name="Textfeld 2"/>
          <p:cNvSpPr txBox="1"/>
          <p:nvPr/>
        </p:nvSpPr>
        <p:spPr>
          <a:xfrm>
            <a:off x="251520" y="304200"/>
            <a:ext cx="432048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600" dirty="0">
                <a:solidFill>
                  <a:schemeClr val="bg1"/>
                </a:solidFill>
                <a:latin typeface="Frutiger LT 57 Cn" pitchFamily="34" charset="0"/>
              </a:rPr>
              <a:t>Klausurlösung VersR </a:t>
            </a:r>
            <a:endParaRPr lang="de-DE" sz="2600" dirty="0">
              <a:solidFill>
                <a:schemeClr val="bg1"/>
              </a:solidFill>
              <a:latin typeface="Frutiger Linotype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373880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>
            <a:off x="0" y="260648"/>
            <a:ext cx="4572000" cy="964560"/>
          </a:xfrm>
          <a:prstGeom prst="rect">
            <a:avLst/>
          </a:prstGeom>
          <a:solidFill>
            <a:srgbClr val="F775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extfeld 1"/>
          <p:cNvSpPr txBox="1"/>
          <p:nvPr/>
        </p:nvSpPr>
        <p:spPr>
          <a:xfrm>
            <a:off x="0" y="1412776"/>
            <a:ext cx="8928992" cy="57118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rgbClr val="FF0000"/>
                </a:solidFill>
                <a:latin typeface="JKRGNR+Arial-BoldMT"/>
              </a:rPr>
              <a:t>&gt; fraglich: Planwidrige Regelungslücke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denkbar: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Allgemeine Feststellungsklage gemäß § 43 I 1. Alt. VwGO 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zur Feststellung des Bestehens bzw. Nichtbestehens eines Rechtsverhältnisses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Hiergegen sprechend: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Subsidiaritätsklausel des § 43 II VwGO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, wonach allgemeine FK (auch) unstatthaft, wenn Kläger seine Rechte durch Gestaltungsklage </a:t>
            </a:r>
            <a:r>
              <a:rPr lang="de-DE" sz="24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hätte verfolgen können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Darüber zu bedenken: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§ 43 I 2. Alt. VwGO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, der eine gesonderte Klageart zur Feststellung der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„Nichtigkeit eines Verwaltungsaktes“ 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vorsieht 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Statthaftigkeit der allgemeinen FK (-) 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Planwidrige Regelungslücke (+) 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endParaRPr lang="de-DE" sz="2400" dirty="0">
              <a:solidFill>
                <a:schemeClr val="tx1">
                  <a:lumMod val="65000"/>
                  <a:lumOff val="35000"/>
                </a:schemeClr>
              </a:solidFill>
              <a:latin typeface="JKRGNR+Arial-BoldMT"/>
            </a:endParaRP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endParaRPr lang="de-DE" sz="2400" i="1" dirty="0">
              <a:solidFill>
                <a:schemeClr val="tx1">
                  <a:lumMod val="65000"/>
                  <a:lumOff val="35000"/>
                </a:schemeClr>
              </a:solidFill>
              <a:latin typeface="JKRGNR+Arial-BoldMT"/>
            </a:endParaRPr>
          </a:p>
        </p:txBody>
      </p:sp>
      <p:sp>
        <p:nvSpPr>
          <p:cNvPr id="3" name="Textfeld 2"/>
          <p:cNvSpPr txBox="1"/>
          <p:nvPr/>
        </p:nvSpPr>
        <p:spPr>
          <a:xfrm>
            <a:off x="216123" y="260648"/>
            <a:ext cx="432048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600" dirty="0">
                <a:solidFill>
                  <a:schemeClr val="bg1"/>
                </a:solidFill>
                <a:latin typeface="Frutiger LT 57 Cn" pitchFamily="34" charset="0"/>
              </a:rPr>
              <a:t>Klausurlösung VersR </a:t>
            </a:r>
            <a:endParaRPr lang="de-DE" sz="2600" dirty="0">
              <a:solidFill>
                <a:schemeClr val="bg1"/>
              </a:solidFill>
              <a:latin typeface="Frutiger Linotype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51957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>
            <a:off x="0" y="260648"/>
            <a:ext cx="4572000" cy="964560"/>
          </a:xfrm>
          <a:prstGeom prst="rect">
            <a:avLst/>
          </a:prstGeom>
          <a:solidFill>
            <a:srgbClr val="F775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extfeld 1"/>
          <p:cNvSpPr txBox="1"/>
          <p:nvPr/>
        </p:nvSpPr>
        <p:spPr>
          <a:xfrm>
            <a:off x="0" y="1407934"/>
            <a:ext cx="8928992" cy="21313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Vergleichbare Interessenlage (+) 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Arg.: Erledigungszeitpunkt hängt (häufig) vom Zufall ab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endParaRPr lang="de-DE" sz="2400" dirty="0">
              <a:solidFill>
                <a:schemeClr val="tx1">
                  <a:lumMod val="65000"/>
                  <a:lumOff val="35000"/>
                </a:schemeClr>
              </a:solidFill>
              <a:latin typeface="JKRGNR+Arial-BoldMT"/>
            </a:endParaRP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Insoweit statthaft: Fortsetzungsfeststellungsklage in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analoger Anwendung des § 113 I 4 VwGO (+)</a:t>
            </a:r>
          </a:p>
        </p:txBody>
      </p:sp>
      <p:sp>
        <p:nvSpPr>
          <p:cNvPr id="3" name="Textfeld 2"/>
          <p:cNvSpPr txBox="1"/>
          <p:nvPr/>
        </p:nvSpPr>
        <p:spPr>
          <a:xfrm>
            <a:off x="251520" y="304200"/>
            <a:ext cx="432048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600" dirty="0">
                <a:solidFill>
                  <a:schemeClr val="bg1"/>
                </a:solidFill>
                <a:latin typeface="Frutiger LT 57 Cn" pitchFamily="34" charset="0"/>
              </a:rPr>
              <a:t>Klausurlösung VersR </a:t>
            </a:r>
            <a:endParaRPr lang="de-DE" sz="2600" dirty="0">
              <a:solidFill>
                <a:schemeClr val="bg1"/>
              </a:solidFill>
              <a:latin typeface="Frutiger Linotype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058612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>
            <a:off x="0" y="260648"/>
            <a:ext cx="4572000" cy="964560"/>
          </a:xfrm>
          <a:prstGeom prst="rect">
            <a:avLst/>
          </a:prstGeom>
          <a:solidFill>
            <a:srgbClr val="F775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extfeld 1"/>
          <p:cNvSpPr txBox="1"/>
          <p:nvPr/>
        </p:nvSpPr>
        <p:spPr>
          <a:xfrm>
            <a:off x="0" y="1148745"/>
            <a:ext cx="8928992" cy="53424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2) Statthafte Klageart für Räumungsmaßnahme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Auch in diesem Fall zunächst in Betracht zu ziehen: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Fortsetzungsfeststellungsklage nach § 113 I 4 VwGO analog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Rechtsnatur des </a:t>
            </a:r>
            <a:r>
              <a:rPr lang="de-DE" sz="2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Wasserwerfereinsatzes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: Zwangsmaßnahme </a:t>
            </a:r>
            <a:r>
              <a:rPr lang="de-DE" sz="2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iSv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. § 18 Abs. 3 SOG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rgbClr val="FF0000"/>
                </a:solidFill>
                <a:latin typeface="JKRGNR+Arial-BoldMT"/>
              </a:rPr>
              <a:t>&gt; Allerdings fraglich: ob </a:t>
            </a:r>
            <a:r>
              <a:rPr lang="de-DE" sz="2400" b="1" dirty="0">
                <a:solidFill>
                  <a:srgbClr val="FF0000"/>
                </a:solidFill>
                <a:latin typeface="JKRGNR+Arial-BoldMT"/>
              </a:rPr>
              <a:t>unmittelbarer Zwang </a:t>
            </a:r>
            <a:r>
              <a:rPr lang="de-DE" sz="2400" dirty="0">
                <a:solidFill>
                  <a:srgbClr val="FF0000"/>
                </a:solidFill>
                <a:latin typeface="JKRGNR+Arial-BoldMT"/>
              </a:rPr>
              <a:t>mit einer </a:t>
            </a:r>
            <a:r>
              <a:rPr lang="de-DE" sz="2400" b="1" dirty="0">
                <a:solidFill>
                  <a:srgbClr val="FF0000"/>
                </a:solidFill>
                <a:latin typeface="JKRGNR+Arial-BoldMT"/>
              </a:rPr>
              <a:t>„Regelung“ </a:t>
            </a:r>
            <a:r>
              <a:rPr lang="de-DE" sz="2400" b="1" dirty="0" err="1">
                <a:solidFill>
                  <a:srgbClr val="FF0000"/>
                </a:solidFill>
                <a:latin typeface="JKRGNR+Arial-BoldMT"/>
              </a:rPr>
              <a:t>iSv</a:t>
            </a:r>
            <a:r>
              <a:rPr lang="de-DE" sz="2400" b="1" dirty="0">
                <a:solidFill>
                  <a:srgbClr val="FF0000"/>
                </a:solidFill>
                <a:latin typeface="JKRGNR+Arial-BoldMT"/>
              </a:rPr>
              <a:t> § 35 S. 1 VwVfG </a:t>
            </a:r>
            <a:r>
              <a:rPr lang="de-DE" sz="2400" dirty="0">
                <a:solidFill>
                  <a:srgbClr val="FF0000"/>
                </a:solidFill>
                <a:latin typeface="JKRGNR+Arial-BoldMT"/>
              </a:rPr>
              <a:t>einhergeht 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rgbClr val="FF0000"/>
                </a:solidFill>
                <a:latin typeface="JKRGNR+Arial-BoldMT"/>
              </a:rPr>
              <a:t>In diesem Zusammenhang anzusprechen: Fiktion einer </a:t>
            </a:r>
            <a:r>
              <a:rPr lang="de-DE" sz="2400" b="1" dirty="0">
                <a:solidFill>
                  <a:srgbClr val="FF0000"/>
                </a:solidFill>
                <a:latin typeface="JKRGNR+Arial-BoldMT"/>
              </a:rPr>
              <a:t>„konkludenten Duldungsverfügung“</a:t>
            </a:r>
          </a:p>
          <a:p>
            <a:pPr marL="1257300" lvl="2" indent="-342900">
              <a:spcAft>
                <a:spcPts val="500"/>
              </a:spcAft>
              <a:buFont typeface="Courier New" panose="02070309020205020404" pitchFamily="49" charset="0"/>
              <a:buChar char="o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Gegen diese Konstruktion anzuführen: </a:t>
            </a:r>
          </a:p>
          <a:p>
            <a:pPr marL="1714500" lvl="3" indent="-342900">
              <a:spcAft>
                <a:spcPts val="500"/>
              </a:spcAft>
              <a:buFont typeface="Wingdings" pitchFamily="2" charset="2"/>
              <a:buChar char="§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Nach heutiger VwGO bestehen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Rechtsschutzmöglichkeiten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gegen Realakte </a:t>
            </a:r>
          </a:p>
          <a:p>
            <a:pPr marL="1714500" lvl="3" indent="-342900">
              <a:spcAft>
                <a:spcPts val="500"/>
              </a:spcAft>
              <a:buFont typeface="Wingdings" pitchFamily="2" charset="2"/>
              <a:buChar char="§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hM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: Konkludente Duldungsverfügung (-)</a:t>
            </a:r>
          </a:p>
        </p:txBody>
      </p:sp>
      <p:sp>
        <p:nvSpPr>
          <p:cNvPr id="3" name="Textfeld 2"/>
          <p:cNvSpPr txBox="1"/>
          <p:nvPr/>
        </p:nvSpPr>
        <p:spPr>
          <a:xfrm>
            <a:off x="251520" y="304200"/>
            <a:ext cx="432048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600" dirty="0">
                <a:solidFill>
                  <a:schemeClr val="bg1"/>
                </a:solidFill>
                <a:latin typeface="Frutiger LT 57 Cn" pitchFamily="34" charset="0"/>
              </a:rPr>
              <a:t>Klausurlösung VersR </a:t>
            </a:r>
            <a:endParaRPr lang="de-DE" sz="2600" dirty="0">
              <a:solidFill>
                <a:schemeClr val="bg1"/>
              </a:solidFill>
              <a:latin typeface="Frutiger Linotype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25163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>
            <a:off x="0" y="260648"/>
            <a:ext cx="4572000" cy="964560"/>
          </a:xfrm>
          <a:prstGeom prst="rect">
            <a:avLst/>
          </a:prstGeom>
          <a:solidFill>
            <a:srgbClr val="F775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extfeld 1"/>
          <p:cNvSpPr txBox="1"/>
          <p:nvPr/>
        </p:nvSpPr>
        <p:spPr>
          <a:xfrm>
            <a:off x="107504" y="1189802"/>
            <a:ext cx="8928992" cy="41062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Mangels „Regelung“ Rechtsnatur von Ersatzvornahme und unmittelbarem Zwang: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Realakte (</a:t>
            </a:r>
            <a:r>
              <a:rPr lang="de-DE" sz="24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hM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)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Fortsetzungsfeststellungsklage nach § 113 I 4 VwGO (analog) (-)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endParaRPr lang="de-DE" sz="2400" dirty="0">
              <a:solidFill>
                <a:schemeClr val="tx1">
                  <a:lumMod val="65000"/>
                  <a:lumOff val="35000"/>
                </a:schemeClr>
              </a:solidFill>
              <a:latin typeface="JKRGNR+Arial-BoldMT"/>
            </a:endParaRP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u="sng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</a:t>
            </a:r>
            <a:r>
              <a:rPr lang="de-DE" sz="2400" b="1" u="sng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Allgemeine Feststellungsklage nach § 43 I 1. Alt. VwGO? 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Rechtsverhältnis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: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(Fehlende) Berechtigung der Beklagten 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zum Einsatz des Wasserwerfers in der vorliegenden Art und Weise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&gt; Statthafte Klageart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: Allgemeine Feststellungsklage gerichtet auf die Feststellung des Nichtbestehens eines Rechtsverhältnisses gemäß § 43 I 1. Alt. VwGO </a:t>
            </a:r>
          </a:p>
        </p:txBody>
      </p:sp>
      <p:sp>
        <p:nvSpPr>
          <p:cNvPr id="3" name="Textfeld 2"/>
          <p:cNvSpPr txBox="1"/>
          <p:nvPr/>
        </p:nvSpPr>
        <p:spPr>
          <a:xfrm>
            <a:off x="251520" y="304200"/>
            <a:ext cx="432048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600" dirty="0">
                <a:solidFill>
                  <a:schemeClr val="bg1"/>
                </a:solidFill>
                <a:latin typeface="Frutiger LT 57 Cn" pitchFamily="34" charset="0"/>
              </a:rPr>
              <a:t>Klausurlösung VersR </a:t>
            </a:r>
            <a:endParaRPr lang="de-DE" sz="2600" dirty="0">
              <a:solidFill>
                <a:schemeClr val="bg1"/>
              </a:solidFill>
              <a:latin typeface="Frutiger Linotype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47638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>
            <a:off x="0" y="260648"/>
            <a:ext cx="4572000" cy="964560"/>
          </a:xfrm>
          <a:prstGeom prst="rect">
            <a:avLst/>
          </a:prstGeom>
          <a:solidFill>
            <a:srgbClr val="F775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extfeld 1"/>
          <p:cNvSpPr txBox="1"/>
          <p:nvPr/>
        </p:nvSpPr>
        <p:spPr>
          <a:xfrm>
            <a:off x="107504" y="1189802"/>
            <a:ext cx="8928992" cy="33034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III. Sachentscheidungsvoraussetzungen der Fortsetzungsfeststellungsklage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1) Passive Prozessführungsbefugnis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Klagegegner in Analogie zu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§ 78 I Nr. 1 VwGO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: Rechtsträger der den angegriffenen Verwaltungsakt erlassenden Behörde („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Rechtsträgerprinzip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“)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Zu unterstellen: Angabe des Landes BW als Klagegegner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endParaRPr lang="de-DE" sz="2400" dirty="0">
              <a:solidFill>
                <a:schemeClr val="tx1">
                  <a:lumMod val="65000"/>
                  <a:lumOff val="35000"/>
                </a:schemeClr>
              </a:solidFill>
              <a:latin typeface="JKRGNR+Arial-BoldMT"/>
            </a:endParaRPr>
          </a:p>
        </p:txBody>
      </p:sp>
      <p:sp>
        <p:nvSpPr>
          <p:cNvPr id="3" name="Textfeld 2"/>
          <p:cNvSpPr txBox="1"/>
          <p:nvPr/>
        </p:nvSpPr>
        <p:spPr>
          <a:xfrm>
            <a:off x="251520" y="304200"/>
            <a:ext cx="432048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600" dirty="0">
                <a:solidFill>
                  <a:schemeClr val="bg1"/>
                </a:solidFill>
                <a:latin typeface="Frutiger LT 57 Cn" pitchFamily="34" charset="0"/>
              </a:rPr>
              <a:t>Klausurlösung VersR </a:t>
            </a:r>
            <a:endParaRPr lang="de-DE" sz="2600" dirty="0">
              <a:solidFill>
                <a:schemeClr val="bg1"/>
              </a:solidFill>
              <a:latin typeface="Frutiger Linotype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845208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>
            <a:off x="0" y="260648"/>
            <a:ext cx="4572000" cy="964560"/>
          </a:xfrm>
          <a:prstGeom prst="rect">
            <a:avLst/>
          </a:prstGeom>
          <a:solidFill>
            <a:srgbClr val="F775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extfeld 1"/>
          <p:cNvSpPr txBox="1"/>
          <p:nvPr/>
        </p:nvSpPr>
        <p:spPr>
          <a:xfrm>
            <a:off x="107504" y="1189802"/>
            <a:ext cx="8928992" cy="62093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2) Fortsetzungsfeststellungsinteresse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Voraussetzung gemäß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§ 113 I 4 VwGO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: „…berechtigtes Interesse an dieser Feststellung“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Klassische Anwendungsfälle: 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Wiederholungsgefahr, 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Rehabilitationsinteresse, 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Präjudizialität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für späteren Schadensersatzanspruch 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Problem: sich typischerweise kurzfristig erledigende Verwaltungsakte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&gt; Nach Umständen des Einzelfalls jedenfalls anzunehmen: „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Qualifizierter Grundrechtseingriff“, 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weil schwerwiegender Eingriff in die Versammlungsfreiheit gemäß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Art. 8 I GG 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jedenfalls nicht ausgeschlossen werden kann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Fortsetzungsfeststellungsinteresse (+)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endParaRPr lang="de-DE" sz="2400" dirty="0">
              <a:solidFill>
                <a:schemeClr val="tx1">
                  <a:lumMod val="65000"/>
                  <a:lumOff val="35000"/>
                </a:schemeClr>
              </a:solidFill>
              <a:latin typeface="JKRGNR+Arial-BoldMT"/>
            </a:endParaRPr>
          </a:p>
        </p:txBody>
      </p:sp>
      <p:sp>
        <p:nvSpPr>
          <p:cNvPr id="3" name="Textfeld 2"/>
          <p:cNvSpPr txBox="1"/>
          <p:nvPr/>
        </p:nvSpPr>
        <p:spPr>
          <a:xfrm>
            <a:off x="251520" y="304200"/>
            <a:ext cx="432048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600" dirty="0">
                <a:solidFill>
                  <a:schemeClr val="bg1"/>
                </a:solidFill>
                <a:latin typeface="Frutiger LT 57 Cn" pitchFamily="34" charset="0"/>
              </a:rPr>
              <a:t>Klausurlösung VersR </a:t>
            </a:r>
            <a:endParaRPr lang="de-DE" sz="2600" dirty="0">
              <a:solidFill>
                <a:schemeClr val="bg1"/>
              </a:solidFill>
              <a:latin typeface="Frutiger Linotype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104144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>
            <a:off x="0" y="260648"/>
            <a:ext cx="4572000" cy="964560"/>
          </a:xfrm>
          <a:prstGeom prst="rect">
            <a:avLst/>
          </a:prstGeom>
          <a:solidFill>
            <a:srgbClr val="F775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extfeld 1"/>
          <p:cNvSpPr txBox="1"/>
          <p:nvPr/>
        </p:nvSpPr>
        <p:spPr>
          <a:xfrm>
            <a:off x="107504" y="1189802"/>
            <a:ext cx="8928992" cy="25648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3) Klagebefugnis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Nicht unumstritten: Analoge Anwendung des § 42 II VwGO auf die FFK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indes: Streit kann dahinstehen, wenn Klagebefugnis jedenfalls (+)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hier: Kläger (auch)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Adressat dieser belastenden Verwaltungsakte </a:t>
            </a:r>
            <a:endParaRPr lang="de-DE" sz="2400" dirty="0">
              <a:solidFill>
                <a:schemeClr val="tx1">
                  <a:lumMod val="65000"/>
                  <a:lumOff val="35000"/>
                </a:schemeClr>
              </a:solidFill>
              <a:latin typeface="JKRGNR+Arial-BoldMT"/>
            </a:endParaRP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Möglichkeit einer Verletzung von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Art. 2 I GG (+) </a:t>
            </a:r>
          </a:p>
        </p:txBody>
      </p:sp>
      <p:sp>
        <p:nvSpPr>
          <p:cNvPr id="3" name="Textfeld 2"/>
          <p:cNvSpPr txBox="1"/>
          <p:nvPr/>
        </p:nvSpPr>
        <p:spPr>
          <a:xfrm>
            <a:off x="251520" y="304200"/>
            <a:ext cx="432048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600" dirty="0">
                <a:solidFill>
                  <a:schemeClr val="bg1"/>
                </a:solidFill>
                <a:latin typeface="Frutiger LT 57 Cn" pitchFamily="34" charset="0"/>
              </a:rPr>
              <a:t>Klausurlösung VersR </a:t>
            </a:r>
            <a:endParaRPr lang="de-DE" sz="2600" dirty="0">
              <a:solidFill>
                <a:schemeClr val="bg1"/>
              </a:solidFill>
              <a:latin typeface="Frutiger Linotype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695530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>
            <a:off x="0" y="260648"/>
            <a:ext cx="4572000" cy="964560"/>
          </a:xfrm>
          <a:prstGeom prst="rect">
            <a:avLst/>
          </a:prstGeom>
          <a:solidFill>
            <a:srgbClr val="F775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extfeld 1"/>
          <p:cNvSpPr txBox="1"/>
          <p:nvPr/>
        </p:nvSpPr>
        <p:spPr>
          <a:xfrm>
            <a:off x="107504" y="1189802"/>
            <a:ext cx="8928992" cy="66428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4) Vorverfahren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Erforderlich gemäß § 68 I 1 VwGO vor Erhebung der Anfechtungsklage: Durchführung eines Vorverfahrens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&gt; insoweit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fraglich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: ob auch im Falle der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Fortsetzungsfeststellungsklage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 ein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Vorverfahren erforderlich 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ist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Grundsätzlich maßgeblich: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Zeitpunkt der Erledigung 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Erledigung vor Klageerhebung: 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Vorverfahren kann seinen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Zweck der Selbstkorrektur der Behörde 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nicht mehr erfüllen </a:t>
            </a:r>
          </a:p>
          <a:p>
            <a:pPr marL="1257300" lvl="2" indent="-342900">
              <a:spcAft>
                <a:spcPts val="500"/>
              </a:spcAft>
              <a:buFont typeface="Courier New" panose="02070309020205020404" pitchFamily="49" charset="0"/>
              <a:buChar char="o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Daher auch Analogie der §§ 68 ff. VwGO abzulehnen! 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Allerdings zu fordern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: dass VA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im Zeitpunkt der Erledigung 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noch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nicht bestandskräftig 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(Monatsfrist § 70 I VwGO)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endParaRPr lang="de-DE" sz="2400" dirty="0">
              <a:solidFill>
                <a:schemeClr val="tx1">
                  <a:lumMod val="65000"/>
                  <a:lumOff val="35000"/>
                </a:schemeClr>
              </a:solidFill>
              <a:latin typeface="JKRGNR+Arial-BoldMT"/>
            </a:endParaRP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Vorliegend: im Zeitpunkt der Erledigung Widerspruchsfrist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nicht (!) abgelaufen!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endParaRPr lang="de-DE" sz="2400" dirty="0">
              <a:solidFill>
                <a:schemeClr val="tx1">
                  <a:lumMod val="65000"/>
                  <a:lumOff val="35000"/>
                </a:schemeClr>
              </a:solidFill>
              <a:latin typeface="JKRGNR+Arial-BoldMT"/>
            </a:endParaRP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endParaRPr lang="de-DE" sz="2400" dirty="0">
              <a:solidFill>
                <a:schemeClr val="tx1">
                  <a:lumMod val="65000"/>
                  <a:lumOff val="35000"/>
                </a:schemeClr>
              </a:solidFill>
              <a:latin typeface="JKRGNR+Arial-BoldMT"/>
            </a:endParaRPr>
          </a:p>
        </p:txBody>
      </p:sp>
      <p:sp>
        <p:nvSpPr>
          <p:cNvPr id="3" name="Textfeld 2"/>
          <p:cNvSpPr txBox="1"/>
          <p:nvPr/>
        </p:nvSpPr>
        <p:spPr>
          <a:xfrm>
            <a:off x="251520" y="304200"/>
            <a:ext cx="432048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600" dirty="0">
                <a:solidFill>
                  <a:schemeClr val="bg1"/>
                </a:solidFill>
                <a:latin typeface="Frutiger LT 57 Cn" pitchFamily="34" charset="0"/>
              </a:rPr>
              <a:t>Klausurlösung VersR </a:t>
            </a:r>
            <a:endParaRPr lang="de-DE" sz="2600" dirty="0">
              <a:solidFill>
                <a:schemeClr val="bg1"/>
              </a:solidFill>
              <a:latin typeface="Frutiger Linotype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321377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>
            <a:off x="0" y="260648"/>
            <a:ext cx="4572000" cy="964560"/>
          </a:xfrm>
          <a:prstGeom prst="rect">
            <a:avLst/>
          </a:prstGeom>
          <a:solidFill>
            <a:srgbClr val="F775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extfeld 1"/>
          <p:cNvSpPr txBox="1"/>
          <p:nvPr/>
        </p:nvSpPr>
        <p:spPr>
          <a:xfrm>
            <a:off x="107504" y="1292796"/>
            <a:ext cx="8928992" cy="3367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5) Klagefrist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Unproblematisch ebenfalls möglich: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Einhaltung der Klagefrist aus § 74 I 1 VwGO bei Eintritt der Erledigung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Darüber hinaus nicht erforderlich: Einhaltung einer Klagefrist im Hinblick auf FFK in analoger Anwendung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Begrenzendes Moment: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Verwirkung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(-)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endParaRPr lang="de-DE" sz="2400" dirty="0">
              <a:solidFill>
                <a:schemeClr val="tx1">
                  <a:lumMod val="65000"/>
                  <a:lumOff val="35000"/>
                </a:schemeClr>
              </a:solidFill>
              <a:latin typeface="JKRGNR+Arial-BoldMT"/>
            </a:endParaRP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Besondere Sachentscheidungsvoraussetzungen der FFK (+)</a:t>
            </a:r>
          </a:p>
        </p:txBody>
      </p:sp>
      <p:sp>
        <p:nvSpPr>
          <p:cNvPr id="3" name="Textfeld 2"/>
          <p:cNvSpPr txBox="1"/>
          <p:nvPr/>
        </p:nvSpPr>
        <p:spPr>
          <a:xfrm>
            <a:off x="251520" y="304200"/>
            <a:ext cx="432048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600" dirty="0">
                <a:solidFill>
                  <a:schemeClr val="bg1"/>
                </a:solidFill>
                <a:latin typeface="Frutiger LT 57 Cn" pitchFamily="34" charset="0"/>
              </a:rPr>
              <a:t>Klausurlösung VersR </a:t>
            </a:r>
            <a:endParaRPr lang="de-DE" sz="2600" dirty="0">
              <a:solidFill>
                <a:schemeClr val="bg1"/>
              </a:solidFill>
              <a:latin typeface="Frutiger Linotype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371110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>
            <a:off x="0" y="260648"/>
            <a:ext cx="4572000" cy="964560"/>
          </a:xfrm>
          <a:prstGeom prst="rect">
            <a:avLst/>
          </a:prstGeom>
          <a:solidFill>
            <a:srgbClr val="F775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extfeld 1"/>
          <p:cNvSpPr txBox="1"/>
          <p:nvPr/>
        </p:nvSpPr>
        <p:spPr>
          <a:xfrm>
            <a:off x="107504" y="1232915"/>
            <a:ext cx="8928992" cy="37369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VI) Besondere Sachentscheidungsvoraussetzungen der Feststellungsklage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1) Passive Prozessführungsbefugnis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s.o.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Bereits festgestellt: 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Land BW als Rechtsträger der handelnden Behörde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Abermals zu unterstellen: Angabe des Landes BW in Klageschrift als “Klagegegner“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endParaRPr lang="de-DE" sz="2400" dirty="0">
              <a:solidFill>
                <a:schemeClr val="tx1">
                  <a:lumMod val="65000"/>
                  <a:lumOff val="35000"/>
                </a:schemeClr>
              </a:solidFill>
              <a:latin typeface="JKRGNR+Arial-BoldMT"/>
            </a:endParaRPr>
          </a:p>
        </p:txBody>
      </p:sp>
      <p:sp>
        <p:nvSpPr>
          <p:cNvPr id="3" name="Textfeld 2"/>
          <p:cNvSpPr txBox="1"/>
          <p:nvPr/>
        </p:nvSpPr>
        <p:spPr>
          <a:xfrm>
            <a:off x="251520" y="304200"/>
            <a:ext cx="432048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600" dirty="0">
                <a:solidFill>
                  <a:schemeClr val="bg1"/>
                </a:solidFill>
                <a:latin typeface="Frutiger LT 57 Cn" pitchFamily="34" charset="0"/>
              </a:rPr>
              <a:t>Klausurlösung VersR </a:t>
            </a:r>
            <a:endParaRPr lang="de-DE" sz="2600" dirty="0">
              <a:solidFill>
                <a:schemeClr val="bg1"/>
              </a:solidFill>
              <a:latin typeface="Frutiger Linotype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445340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>
            <a:off x="0" y="260648"/>
            <a:ext cx="4572000" cy="964560"/>
          </a:xfrm>
          <a:prstGeom prst="rect">
            <a:avLst/>
          </a:prstGeom>
          <a:solidFill>
            <a:srgbClr val="F775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extfeld 1"/>
          <p:cNvSpPr txBox="1"/>
          <p:nvPr/>
        </p:nvSpPr>
        <p:spPr>
          <a:xfrm>
            <a:off x="107504" y="1166646"/>
            <a:ext cx="8928992" cy="37369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2) Feststellungsinteresse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Grundsätzlich ausreichend: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jedes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als schutzwürdig anzuerkennende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Interesse rechtlicher, wirtschaftlicher oder auch ideeller Art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Im Falle des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„erledigten Rechtsverhältnisses“ 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gleichfalls zu fordern: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Fortsetzungsfeststellungsinteresse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Rehabilitationsinteresse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des Klägers wegen des (möglichen) diskriminierenden Charakters der Maßnahme sowie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tiefgreifender Grundrechtseingriff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Feststellungsinteresse (+)</a:t>
            </a:r>
          </a:p>
        </p:txBody>
      </p:sp>
      <p:sp>
        <p:nvSpPr>
          <p:cNvPr id="3" name="Textfeld 2"/>
          <p:cNvSpPr txBox="1"/>
          <p:nvPr/>
        </p:nvSpPr>
        <p:spPr>
          <a:xfrm>
            <a:off x="251520" y="304200"/>
            <a:ext cx="432048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600" dirty="0">
                <a:solidFill>
                  <a:schemeClr val="bg1"/>
                </a:solidFill>
                <a:latin typeface="Frutiger LT 57 Cn" pitchFamily="34" charset="0"/>
              </a:rPr>
              <a:t>Klausurlösung VersR </a:t>
            </a:r>
            <a:endParaRPr lang="de-DE" sz="2600" dirty="0">
              <a:solidFill>
                <a:schemeClr val="bg1"/>
              </a:solidFill>
              <a:latin typeface="Frutiger Linotype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79312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>
            <a:off x="0" y="260648"/>
            <a:ext cx="4572000" cy="964560"/>
          </a:xfrm>
          <a:prstGeom prst="rect">
            <a:avLst/>
          </a:prstGeom>
          <a:solidFill>
            <a:srgbClr val="F775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extfeld 1"/>
          <p:cNvSpPr txBox="1"/>
          <p:nvPr/>
        </p:nvSpPr>
        <p:spPr>
          <a:xfrm>
            <a:off x="107504" y="1412776"/>
            <a:ext cx="8928992" cy="38010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3) Klagebefugnis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Nach Rechtsprechung des BVerwG auch im Falle einer allgemeinen Feststellungsklage zu fordern: Klagebefugnis (</a:t>
            </a:r>
            <a:r>
              <a:rPr lang="de-DE" sz="24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str</a:t>
            </a:r>
            <a:r>
              <a:rPr lang="de-DE" sz="2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.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)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Für Klagebefugnis </a:t>
            </a:r>
            <a:r>
              <a:rPr lang="de-DE" sz="24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iRd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Feststellungsklage zu prüfen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: 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Ob Kläger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an dem Rechtsverhältnis selbst beteiligt 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ist oder 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eigene Rechte des Klägers hiervon abhängen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unproblematisch festzustellen: Kläger ist an dem Rechtsverhältnis selbst beteiligt als Adressat der Maßnahme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Klagebefugnis (+) </a:t>
            </a:r>
          </a:p>
        </p:txBody>
      </p:sp>
      <p:sp>
        <p:nvSpPr>
          <p:cNvPr id="3" name="Textfeld 2"/>
          <p:cNvSpPr txBox="1"/>
          <p:nvPr/>
        </p:nvSpPr>
        <p:spPr>
          <a:xfrm>
            <a:off x="251520" y="304200"/>
            <a:ext cx="432048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600" dirty="0">
                <a:solidFill>
                  <a:schemeClr val="bg1"/>
                </a:solidFill>
                <a:latin typeface="Frutiger LT 57 Cn" pitchFamily="34" charset="0"/>
              </a:rPr>
              <a:t>Klausurlösung VersR </a:t>
            </a:r>
            <a:endParaRPr lang="de-DE" sz="2600" dirty="0">
              <a:solidFill>
                <a:schemeClr val="bg1"/>
              </a:solidFill>
              <a:latin typeface="Frutiger Linotype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319215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>
            <a:off x="0" y="260648"/>
            <a:ext cx="4572000" cy="964560"/>
          </a:xfrm>
          <a:prstGeom prst="rect">
            <a:avLst/>
          </a:prstGeom>
          <a:solidFill>
            <a:srgbClr val="F775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extfeld 1"/>
          <p:cNvSpPr txBox="1"/>
          <p:nvPr/>
        </p:nvSpPr>
        <p:spPr>
          <a:xfrm>
            <a:off x="107504" y="1162863"/>
            <a:ext cx="8928992" cy="29341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4) Keine Subsidiarität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Vorgesehen in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§ 43 II 1 VwGO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: Subsidiarität der Feststellungsklage gegenüber Gestaltungs- und Leistungsklagen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Mangels Statthaftigkeit etwaiger Gestaltungs- oder Leistungsklagen in vorliegender Konstellation gewahrt: Subsidiaritätsgrundsatz (+)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endParaRPr lang="de-DE" sz="2400" dirty="0">
              <a:solidFill>
                <a:schemeClr val="tx1">
                  <a:lumMod val="65000"/>
                  <a:lumOff val="35000"/>
                </a:schemeClr>
              </a:solidFill>
              <a:latin typeface="JKRGNR+Arial-BoldMT"/>
            </a:endParaRP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Damit insgesamt gegeben: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Sachentscheidungsvoraussetzungen (+)</a:t>
            </a:r>
          </a:p>
        </p:txBody>
      </p:sp>
      <p:sp>
        <p:nvSpPr>
          <p:cNvPr id="3" name="Textfeld 2"/>
          <p:cNvSpPr txBox="1"/>
          <p:nvPr/>
        </p:nvSpPr>
        <p:spPr>
          <a:xfrm>
            <a:off x="251520" y="304200"/>
            <a:ext cx="432048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600" dirty="0">
                <a:solidFill>
                  <a:schemeClr val="bg1"/>
                </a:solidFill>
                <a:latin typeface="Frutiger LT 57 Cn" pitchFamily="34" charset="0"/>
              </a:rPr>
              <a:t>Klausurlösung VersR </a:t>
            </a:r>
            <a:endParaRPr lang="de-DE" sz="2600" dirty="0">
              <a:solidFill>
                <a:schemeClr val="bg1"/>
              </a:solidFill>
              <a:latin typeface="Frutiger Linotype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52151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>
            <a:off x="0" y="260648"/>
            <a:ext cx="4572000" cy="964560"/>
          </a:xfrm>
          <a:prstGeom prst="rect">
            <a:avLst/>
          </a:prstGeom>
          <a:solidFill>
            <a:srgbClr val="F775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extfeld 1"/>
          <p:cNvSpPr txBox="1"/>
          <p:nvPr/>
        </p:nvSpPr>
        <p:spPr>
          <a:xfrm>
            <a:off x="107504" y="1342768"/>
            <a:ext cx="8928992" cy="28700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B) Objektive Klagehäufung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Sodann zu prüfen, da Kläger mehrere Klagebegehren in einer Klage verfolgt: Zulässigkeit der objektiven Klagehäufung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Unproblematisch erfüllt weil Begehren “sich gegen denselben Beklagten richten, im Zusammenhang stehen und dasselbe Gericht zuständig“ ist: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Voraussetzungen des § 44 VwGO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Damit zulässig: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Objektive Klagehäufung nach § 44 VwGO (+)</a:t>
            </a:r>
          </a:p>
        </p:txBody>
      </p:sp>
      <p:sp>
        <p:nvSpPr>
          <p:cNvPr id="3" name="Textfeld 2"/>
          <p:cNvSpPr txBox="1"/>
          <p:nvPr/>
        </p:nvSpPr>
        <p:spPr>
          <a:xfrm>
            <a:off x="251520" y="304200"/>
            <a:ext cx="432048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600" dirty="0">
                <a:solidFill>
                  <a:schemeClr val="bg1"/>
                </a:solidFill>
                <a:latin typeface="Frutiger LT 57 Cn" pitchFamily="34" charset="0"/>
              </a:rPr>
              <a:t>Klausurlösung VersR </a:t>
            </a:r>
            <a:endParaRPr lang="de-DE" sz="2600" dirty="0">
              <a:solidFill>
                <a:schemeClr val="bg1"/>
              </a:solidFill>
              <a:latin typeface="Frutiger Linotype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623441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>
            <a:off x="0" y="260648"/>
            <a:ext cx="4572000" cy="964560"/>
          </a:xfrm>
          <a:prstGeom prst="rect">
            <a:avLst/>
          </a:prstGeom>
          <a:solidFill>
            <a:srgbClr val="F775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extfeld 1"/>
          <p:cNvSpPr txBox="1"/>
          <p:nvPr/>
        </p:nvSpPr>
        <p:spPr>
          <a:xfrm>
            <a:off x="107504" y="1205311"/>
            <a:ext cx="8928992" cy="57759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C. Begründetheit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Sinnvollerweise zu unterscheiden: Begründetheit der Fortsetzungsfeststellungsklage und der Feststellungsklage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endParaRPr lang="de-DE" sz="2400" dirty="0">
              <a:solidFill>
                <a:schemeClr val="tx1">
                  <a:lumMod val="65000"/>
                  <a:lumOff val="35000"/>
                </a:schemeClr>
              </a:solidFill>
              <a:latin typeface="JKRGNR+Arial-BoldMT"/>
            </a:endParaRP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I. Begründetheit der FFK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Obersatz: Die Fortsetzungsfeststellungsklage ist begründet, soweit die Verwaltungsakte rechtswidrig waren und der Kläger dadurch in seinen Rechten verletzt wurde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endParaRPr lang="de-DE" sz="2400" dirty="0">
              <a:solidFill>
                <a:schemeClr val="tx1">
                  <a:lumMod val="65000"/>
                  <a:lumOff val="35000"/>
                </a:schemeClr>
              </a:solidFill>
              <a:latin typeface="JKRGNR+Arial-BoldMT"/>
            </a:endParaRP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1) Rechtswidrigkeit des Platzverweises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rgbClr val="FF0000"/>
                </a:solidFill>
                <a:latin typeface="JKRGNR+Arial-BoldMT"/>
              </a:rPr>
              <a:t>&gt; Wegen des </a:t>
            </a:r>
            <a:r>
              <a:rPr lang="de-DE" sz="2400" b="1" dirty="0">
                <a:solidFill>
                  <a:srgbClr val="FF0000"/>
                </a:solidFill>
                <a:latin typeface="JKRGNR+Arial-BoldMT"/>
              </a:rPr>
              <a:t>Spezialitätsgrundsatzes</a:t>
            </a:r>
            <a:r>
              <a:rPr lang="de-DE" sz="2400" dirty="0">
                <a:solidFill>
                  <a:srgbClr val="FF0000"/>
                </a:solidFill>
                <a:latin typeface="JKRGNR+Arial-BoldMT"/>
              </a:rPr>
              <a:t> vorrangig in den Blick zu nehmen: </a:t>
            </a:r>
            <a:r>
              <a:rPr lang="de-DE" sz="2400" b="1" dirty="0">
                <a:solidFill>
                  <a:srgbClr val="FF0000"/>
                </a:solidFill>
                <a:latin typeface="JKRGNR+Arial-BoldMT"/>
              </a:rPr>
              <a:t>VersG als besonderes Gefahrenabwehrgesetz 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Beachte: Sperrwirkung gegenüber dem SOG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(„Polizeifestigkeit des VersG“) </a:t>
            </a:r>
          </a:p>
        </p:txBody>
      </p:sp>
      <p:sp>
        <p:nvSpPr>
          <p:cNvPr id="3" name="Textfeld 2"/>
          <p:cNvSpPr txBox="1"/>
          <p:nvPr/>
        </p:nvSpPr>
        <p:spPr>
          <a:xfrm>
            <a:off x="251520" y="259901"/>
            <a:ext cx="432048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600" dirty="0">
                <a:solidFill>
                  <a:schemeClr val="bg1"/>
                </a:solidFill>
                <a:latin typeface="Frutiger LT 57 Cn" pitchFamily="34" charset="0"/>
              </a:rPr>
              <a:t>Klausurlösung VersR </a:t>
            </a:r>
            <a:endParaRPr lang="de-DE" sz="2600" dirty="0">
              <a:solidFill>
                <a:schemeClr val="bg1"/>
              </a:solidFill>
              <a:latin typeface="Frutiger Linotype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530407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>
            <a:off x="0" y="260648"/>
            <a:ext cx="4572000" cy="964560"/>
          </a:xfrm>
          <a:prstGeom prst="rect">
            <a:avLst/>
          </a:prstGeom>
          <a:solidFill>
            <a:srgbClr val="F775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extfeld 1"/>
          <p:cNvSpPr txBox="1"/>
          <p:nvPr/>
        </p:nvSpPr>
        <p:spPr>
          <a:xfrm>
            <a:off x="107504" y="1225208"/>
            <a:ext cx="8928992" cy="47807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Voraussetzung für Sperrwirkung: Vorliegen einer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„öffentlichen Versammlung“ </a:t>
            </a:r>
            <a:r>
              <a:rPr lang="de-DE" sz="24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iSv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. § 1 I VersG 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In jedem Fall als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„Versammlung“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ausreichend: Örtliche Zusammenkunft von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mindestens zwei Personen 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zur gemeinschaftlichen, auf die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Teilhabe an der öffentlichen Meinungsbildung 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gerichteten Erörterung oder Kundgebung (BVerfG) </a:t>
            </a:r>
          </a:p>
          <a:p>
            <a:pPr marL="1257300" lvl="2" indent="-342900">
              <a:spcAft>
                <a:spcPts val="500"/>
              </a:spcAft>
              <a:buFont typeface="Courier New" panose="02070309020205020404" pitchFamily="49" charset="0"/>
              <a:buChar char="o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Vorliegend gegeben: Kommunikatives Anliegen mit meinungsrelevantem Inhalt (Ablehnung des neuen Bahnhofs in Stuttgart) </a:t>
            </a:r>
          </a:p>
          <a:p>
            <a:pPr lvl="2"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endParaRPr lang="de-DE" sz="2400" dirty="0">
              <a:solidFill>
                <a:schemeClr val="tx1">
                  <a:lumMod val="65000"/>
                  <a:lumOff val="35000"/>
                </a:schemeClr>
              </a:solidFill>
              <a:latin typeface="JKRGNR+Arial-BoldMT"/>
            </a:endParaRPr>
          </a:p>
          <a:p>
            <a:pPr lvl="1"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endParaRPr lang="de-DE" sz="2400" dirty="0">
              <a:solidFill>
                <a:schemeClr val="tx1">
                  <a:lumMod val="65000"/>
                  <a:lumOff val="35000"/>
                </a:schemeClr>
              </a:solidFill>
              <a:latin typeface="JKRGNR+Arial-BoldMT"/>
            </a:endParaRPr>
          </a:p>
        </p:txBody>
      </p:sp>
      <p:sp>
        <p:nvSpPr>
          <p:cNvPr id="3" name="Textfeld 2"/>
          <p:cNvSpPr txBox="1"/>
          <p:nvPr/>
        </p:nvSpPr>
        <p:spPr>
          <a:xfrm>
            <a:off x="251520" y="304200"/>
            <a:ext cx="432048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600" dirty="0">
                <a:solidFill>
                  <a:schemeClr val="bg1"/>
                </a:solidFill>
                <a:latin typeface="Frutiger LT 57 Cn" pitchFamily="34" charset="0"/>
              </a:rPr>
              <a:t>Klausurlösung VersR </a:t>
            </a:r>
            <a:endParaRPr lang="de-DE" sz="2600" dirty="0">
              <a:solidFill>
                <a:schemeClr val="bg1"/>
              </a:solidFill>
              <a:latin typeface="Frutiger Linotype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294988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>
            <a:off x="0" y="260648"/>
            <a:ext cx="4572000" cy="964560"/>
          </a:xfrm>
          <a:prstGeom prst="rect">
            <a:avLst/>
          </a:prstGeom>
          <a:solidFill>
            <a:srgbClr val="F775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extfeld 1"/>
          <p:cNvSpPr txBox="1"/>
          <p:nvPr/>
        </p:nvSpPr>
        <p:spPr>
          <a:xfrm>
            <a:off x="107504" y="1225208"/>
            <a:ext cx="8928992" cy="57118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rgbClr val="FF0000"/>
                </a:solidFill>
                <a:latin typeface="JKRGNR+Arial-BoldMT"/>
              </a:rPr>
              <a:t>P1: Ablehnung des Versammlungsbegriffs bei „Verhinderungsblockade“?! 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Grundsätzlich von Art. 8 I umfasst: Blockadeversammlungen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rgbClr val="FF0000"/>
                </a:solidFill>
                <a:latin typeface="JKRGNR+Arial-BoldMT"/>
              </a:rPr>
              <a:t>Nicht von Art. 8 I GG geschützt: Selbsthilfeähnliche Durchsetzung eigener Forderungen 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rgbClr val="FF0000"/>
                </a:solidFill>
                <a:latin typeface="JKRGNR+Arial-BoldMT"/>
              </a:rPr>
              <a:t>P: Wo verläuft die Grenze? </a:t>
            </a:r>
          </a:p>
          <a:p>
            <a:pPr marL="1257300" lvl="2" indent="-342900">
              <a:spcAft>
                <a:spcPts val="500"/>
              </a:spcAft>
              <a:buFont typeface="Courier New" panose="02070309020205020404" pitchFamily="49" charset="0"/>
              <a:buChar char="o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Indizien: </a:t>
            </a:r>
          </a:p>
          <a:p>
            <a:pPr marL="1714500" lvl="3" indent="-342900">
              <a:spcAft>
                <a:spcPts val="500"/>
              </a:spcAft>
              <a:buFont typeface="Wingdings" pitchFamily="2" charset="2"/>
              <a:buChar char="§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Wollen die Veranstaltungsteilnehmer ein Nah- oder bloß ein Fernziel verfolgen mit der Blockade? </a:t>
            </a:r>
          </a:p>
          <a:p>
            <a:pPr marL="2171700" lvl="4" indent="-342900">
              <a:spcAft>
                <a:spcPts val="500"/>
              </a:spcAft>
              <a:buFont typeface="Wingdings" pitchFamily="2" charset="2"/>
              <a:buChar char="v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Blockade als Verfolgung eines Zieles „vor Ort“ häufig nicht von Art. 8 GG umfasst </a:t>
            </a:r>
          </a:p>
          <a:p>
            <a:pPr marL="1714500" lvl="3" indent="-342900">
              <a:spcAft>
                <a:spcPts val="500"/>
              </a:spcAft>
              <a:buFont typeface="Wingdings" pitchFamily="2" charset="2"/>
              <a:buChar char="§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Ist das </a:t>
            </a:r>
            <a:r>
              <a:rPr lang="de-DE" sz="2400" dirty="0">
                <a:solidFill>
                  <a:srgbClr val="FF0000"/>
                </a:solidFill>
                <a:latin typeface="JKRGNR+Arial-BoldMT"/>
              </a:rPr>
              <a:t>kommunikative Anliegen ein „bloßer Vorwand“ 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oder geht es im wesentlichen um Einwirkung auf die öffentliche Meinungsbildung</a:t>
            </a:r>
          </a:p>
        </p:txBody>
      </p:sp>
      <p:sp>
        <p:nvSpPr>
          <p:cNvPr id="3" name="Textfeld 2"/>
          <p:cNvSpPr txBox="1"/>
          <p:nvPr/>
        </p:nvSpPr>
        <p:spPr>
          <a:xfrm>
            <a:off x="251520" y="304200"/>
            <a:ext cx="432048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600" dirty="0">
                <a:solidFill>
                  <a:schemeClr val="bg1"/>
                </a:solidFill>
                <a:latin typeface="Frutiger LT 57 Cn" pitchFamily="34" charset="0"/>
              </a:rPr>
              <a:t>Klausurlösung VersR </a:t>
            </a:r>
            <a:endParaRPr lang="de-DE" sz="2600" dirty="0">
              <a:solidFill>
                <a:schemeClr val="bg1"/>
              </a:solidFill>
              <a:latin typeface="Frutiger Linotype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004319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>
            <a:off x="0" y="260648"/>
            <a:ext cx="4572000" cy="964560"/>
          </a:xfrm>
          <a:prstGeom prst="rect">
            <a:avLst/>
          </a:prstGeom>
          <a:solidFill>
            <a:srgbClr val="F775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extfeld 1"/>
          <p:cNvSpPr txBox="1"/>
          <p:nvPr/>
        </p:nvSpPr>
        <p:spPr>
          <a:xfrm>
            <a:off x="107504" y="1225208"/>
            <a:ext cx="8928992" cy="3367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Anwendung auf den Fall: 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Blockadeaktion (+) 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Allerdings durch Sachverhalt belegt: Demonstranten gehen nicht davon aus, Baumfällarbeiten langfristig verhindern zu können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Vielmehr Ziel der Demo: Einwirkung auf öffentliche Meinung 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endParaRPr lang="de-DE" sz="2400" dirty="0">
              <a:solidFill>
                <a:schemeClr val="tx1">
                  <a:lumMod val="65000"/>
                  <a:lumOff val="35000"/>
                </a:schemeClr>
              </a:solidFill>
              <a:latin typeface="JKRGNR+Arial-BoldMT"/>
            </a:endParaRP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ZE: Blockadeaktion von Art. 8 I GG gedeckt</a:t>
            </a:r>
          </a:p>
        </p:txBody>
      </p:sp>
      <p:sp>
        <p:nvSpPr>
          <p:cNvPr id="3" name="Textfeld 2"/>
          <p:cNvSpPr txBox="1"/>
          <p:nvPr/>
        </p:nvSpPr>
        <p:spPr>
          <a:xfrm>
            <a:off x="251520" y="304200"/>
            <a:ext cx="432048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600" dirty="0">
                <a:solidFill>
                  <a:schemeClr val="bg1"/>
                </a:solidFill>
                <a:latin typeface="Frutiger LT 57 Cn" pitchFamily="34" charset="0"/>
              </a:rPr>
              <a:t>Klausurlösung VersR </a:t>
            </a:r>
            <a:endParaRPr lang="de-DE" sz="2600" dirty="0">
              <a:solidFill>
                <a:schemeClr val="bg1"/>
              </a:solidFill>
              <a:latin typeface="Frutiger Linotype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305928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>
            <a:off x="0" y="260648"/>
            <a:ext cx="4572000" cy="964560"/>
          </a:xfrm>
          <a:prstGeom prst="rect">
            <a:avLst/>
          </a:prstGeom>
          <a:solidFill>
            <a:srgbClr val="F775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extfeld 1"/>
          <p:cNvSpPr txBox="1"/>
          <p:nvPr/>
        </p:nvSpPr>
        <p:spPr>
          <a:xfrm>
            <a:off x="107504" y="1225208"/>
            <a:ext cx="8928992" cy="55835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rgbClr val="FF0000"/>
                </a:solidFill>
                <a:latin typeface="JKRGNR+Arial-BoldMT"/>
              </a:rPr>
              <a:t>P2: Ausschluss einer Versammlung wegen </a:t>
            </a:r>
            <a:r>
              <a:rPr lang="de-DE" sz="2400" b="1" dirty="0" err="1">
                <a:solidFill>
                  <a:srgbClr val="FF0000"/>
                </a:solidFill>
                <a:latin typeface="JKRGNR+Arial-BoldMT"/>
              </a:rPr>
              <a:t>Unfriedlichkeit</a:t>
            </a:r>
            <a:r>
              <a:rPr lang="de-DE" sz="2400" b="1" dirty="0">
                <a:solidFill>
                  <a:srgbClr val="FF0000"/>
                </a:solidFill>
                <a:latin typeface="JKRGNR+Arial-BoldMT"/>
              </a:rPr>
              <a:t>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Beachte Wortlaut Art. 8 I GG: </a:t>
            </a:r>
            <a:r>
              <a:rPr lang="de-DE" sz="24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Alle Deutschen haben das Recht, sich ohne Anmeldung oder Erlaubnis </a:t>
            </a:r>
            <a:r>
              <a:rPr lang="de-DE" sz="2400" b="1" i="1" u="sng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friedlich</a:t>
            </a:r>
            <a:r>
              <a:rPr lang="de-DE" sz="24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und ohne Waffen zu versammeln.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Wegen Bedeutung von Art. 8 I GG keine hohen Anforderungen an „Friedlichkeit“ 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Versammlungen zudem von Protest, Störung </a:t>
            </a:r>
            <a:r>
              <a:rPr lang="de-DE" sz="2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etc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geprägt 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BVerfG: Unfriedlich ist eine Versammlung daher erst, </a:t>
            </a:r>
            <a:r>
              <a:rPr lang="de-DE" sz="2400" b="1" i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„wenn Handlungen von einiger Gefährlichkeit wie etwa aggressive Ausschreitungen gegen Personen oder Sachen oder sonstige Gewalttätigkeiten stattfinden, nicht schon, wenn es zu Behinderungen Dritter kommt“ 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Beachte: </a:t>
            </a:r>
            <a:r>
              <a:rPr lang="de-DE" sz="2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Unfriedlichkeit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darf nicht von Einzelnen ausgehen; muss Versammlung als solche prägen</a:t>
            </a:r>
          </a:p>
        </p:txBody>
      </p:sp>
      <p:sp>
        <p:nvSpPr>
          <p:cNvPr id="3" name="Textfeld 2"/>
          <p:cNvSpPr txBox="1"/>
          <p:nvPr/>
        </p:nvSpPr>
        <p:spPr>
          <a:xfrm>
            <a:off x="251520" y="304200"/>
            <a:ext cx="432048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600" dirty="0">
                <a:solidFill>
                  <a:schemeClr val="bg1"/>
                </a:solidFill>
                <a:latin typeface="Frutiger LT 57 Cn" pitchFamily="34" charset="0"/>
              </a:rPr>
              <a:t>Klausurlösung VersR </a:t>
            </a:r>
            <a:endParaRPr lang="de-DE" sz="2600" dirty="0">
              <a:solidFill>
                <a:schemeClr val="bg1"/>
              </a:solidFill>
              <a:latin typeface="Frutiger Linotype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10523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>
            <a:off x="0" y="260648"/>
            <a:ext cx="4572000" cy="964560"/>
          </a:xfrm>
          <a:prstGeom prst="rect">
            <a:avLst/>
          </a:prstGeom>
          <a:solidFill>
            <a:srgbClr val="F775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extfeld 1"/>
          <p:cNvSpPr txBox="1"/>
          <p:nvPr/>
        </p:nvSpPr>
        <p:spPr>
          <a:xfrm>
            <a:off x="107504" y="1225208"/>
            <a:ext cx="8928992" cy="17620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Hier (-); nur einzelne Personen </a:t>
            </a:r>
            <a:r>
              <a:rPr lang="de-DE" sz="2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idS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„unfriedlich“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daher: </a:t>
            </a:r>
            <a:r>
              <a:rPr lang="de-DE" sz="2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Unfriedlichkeit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(-)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endParaRPr lang="de-DE" sz="2400" dirty="0">
              <a:solidFill>
                <a:schemeClr val="tx1">
                  <a:lumMod val="65000"/>
                  <a:lumOff val="35000"/>
                </a:schemeClr>
              </a:solidFill>
              <a:latin typeface="JKRGNR+Arial-BoldMT"/>
            </a:endParaRP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endParaRPr lang="de-DE" sz="2400" dirty="0">
              <a:solidFill>
                <a:schemeClr val="tx1">
                  <a:lumMod val="65000"/>
                  <a:lumOff val="35000"/>
                </a:schemeClr>
              </a:solidFill>
              <a:latin typeface="JKRGNR+Arial-BoldMT"/>
            </a:endParaRPr>
          </a:p>
        </p:txBody>
      </p:sp>
      <p:sp>
        <p:nvSpPr>
          <p:cNvPr id="3" name="Textfeld 2"/>
          <p:cNvSpPr txBox="1"/>
          <p:nvPr/>
        </p:nvSpPr>
        <p:spPr>
          <a:xfrm>
            <a:off x="251520" y="304200"/>
            <a:ext cx="432048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600" dirty="0">
                <a:solidFill>
                  <a:schemeClr val="bg1"/>
                </a:solidFill>
                <a:latin typeface="Frutiger LT 57 Cn" pitchFamily="34" charset="0"/>
              </a:rPr>
              <a:t>Klausurlösung VersR </a:t>
            </a:r>
            <a:endParaRPr lang="de-DE" sz="2600" dirty="0">
              <a:solidFill>
                <a:schemeClr val="bg1"/>
              </a:solidFill>
              <a:latin typeface="Frutiger Linotype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969857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>
            <a:off x="0" y="260648"/>
            <a:ext cx="4572000" cy="964560"/>
          </a:xfrm>
          <a:prstGeom prst="rect">
            <a:avLst/>
          </a:prstGeom>
          <a:solidFill>
            <a:srgbClr val="F775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extfeld 1"/>
          <p:cNvSpPr txBox="1"/>
          <p:nvPr/>
        </p:nvSpPr>
        <p:spPr>
          <a:xfrm>
            <a:off x="107504" y="1225208"/>
            <a:ext cx="8928992" cy="63376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rgbClr val="FF0000"/>
                </a:solidFill>
                <a:latin typeface="JKRGNR+Arial-BoldMT"/>
              </a:rPr>
              <a:t>P3: Ausschluss einer Versammlung wegen fehlender Anmeldung?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endParaRPr lang="de-DE" sz="2400" dirty="0">
              <a:solidFill>
                <a:schemeClr val="tx1">
                  <a:lumMod val="65000"/>
                  <a:lumOff val="35000"/>
                </a:schemeClr>
              </a:solidFill>
              <a:latin typeface="JKRGNR+Arial-BoldMT"/>
            </a:endParaRP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Beachte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Anmeldepflicht nach § 14 VersG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: spätestens 48h vor Beginn der Versammlung 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Ansonsten: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Auflösungsgrund nach § 15 Abs. 3 VersG 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Verfassungskonforme Auslegung: </a:t>
            </a:r>
          </a:p>
          <a:p>
            <a:pPr marL="1257300" lvl="2" indent="-342900">
              <a:spcAft>
                <a:spcPts val="500"/>
              </a:spcAft>
              <a:buFont typeface="Courier New" panose="02070309020205020404" pitchFamily="49" charset="0"/>
              <a:buChar char="o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Eilversammlungen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müssten unverzüglich angemeldet werden</a:t>
            </a:r>
          </a:p>
          <a:p>
            <a:pPr marL="1257300" lvl="2" indent="-342900">
              <a:spcAft>
                <a:spcPts val="500"/>
              </a:spcAft>
              <a:buFont typeface="Courier New" panose="02070309020205020404" pitchFamily="49" charset="0"/>
              <a:buChar char="o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Spontanversammlungen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können nicht angemeldet werden 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endParaRPr lang="de-DE" sz="2400" dirty="0">
              <a:solidFill>
                <a:schemeClr val="tx1">
                  <a:lumMod val="65000"/>
                  <a:lumOff val="35000"/>
                </a:schemeClr>
              </a:solidFill>
              <a:latin typeface="JKRGNR+Arial-BoldMT"/>
            </a:endParaRP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Hier: Spontanversammlung, die sich wegen geplanter Räumung zwischen 9.00 und 10.00 Uhr bildete 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 err="1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iE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: Versammlung </a:t>
            </a:r>
            <a:r>
              <a:rPr lang="de-DE" sz="2400" b="1" dirty="0" err="1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iSv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. Art. 8 I GG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endParaRPr lang="de-DE" sz="2400" dirty="0">
              <a:solidFill>
                <a:schemeClr val="tx1">
                  <a:lumMod val="65000"/>
                  <a:lumOff val="35000"/>
                </a:schemeClr>
              </a:solidFill>
              <a:latin typeface="JKRGNR+Arial-BoldMT"/>
            </a:endParaRP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endParaRPr lang="de-DE" sz="2400" dirty="0">
              <a:solidFill>
                <a:schemeClr val="tx1">
                  <a:lumMod val="65000"/>
                  <a:lumOff val="35000"/>
                </a:schemeClr>
              </a:solidFill>
              <a:latin typeface="JKRGNR+Arial-BoldMT"/>
            </a:endParaRPr>
          </a:p>
        </p:txBody>
      </p:sp>
      <p:sp>
        <p:nvSpPr>
          <p:cNvPr id="3" name="Textfeld 2"/>
          <p:cNvSpPr txBox="1"/>
          <p:nvPr/>
        </p:nvSpPr>
        <p:spPr>
          <a:xfrm>
            <a:off x="251520" y="304200"/>
            <a:ext cx="432048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600" dirty="0">
                <a:solidFill>
                  <a:schemeClr val="bg1"/>
                </a:solidFill>
                <a:latin typeface="Frutiger LT 57 Cn" pitchFamily="34" charset="0"/>
              </a:rPr>
              <a:t>Klausurlösung VersR </a:t>
            </a:r>
            <a:endParaRPr lang="de-DE" sz="2600" dirty="0">
              <a:solidFill>
                <a:schemeClr val="bg1"/>
              </a:solidFill>
              <a:latin typeface="Frutiger Linotype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833865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>
            <a:off x="0" y="260648"/>
            <a:ext cx="4572000" cy="964560"/>
          </a:xfrm>
          <a:prstGeom prst="rect">
            <a:avLst/>
          </a:prstGeom>
          <a:solidFill>
            <a:srgbClr val="F775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extfeld 1"/>
          <p:cNvSpPr txBox="1"/>
          <p:nvPr/>
        </p:nvSpPr>
        <p:spPr>
          <a:xfrm>
            <a:off x="107504" y="1412776"/>
            <a:ext cx="8928992" cy="54066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u="sng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Ermächtigungsgrundlage für Platzverweisung? </a:t>
            </a:r>
            <a:endParaRPr lang="de-DE" sz="2400" u="sng" dirty="0">
              <a:solidFill>
                <a:schemeClr val="tx1">
                  <a:lumMod val="65000"/>
                  <a:lumOff val="35000"/>
                </a:schemeClr>
              </a:solidFill>
              <a:latin typeface="JKRGNR+Arial-BoldMT"/>
            </a:endParaRP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beachte: Sperrwirkung des Versammlungsgesetzes bei Vorliegen einer Versammlung </a:t>
            </a:r>
            <a:r>
              <a:rPr lang="de-DE" sz="2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iSv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. § 1 VersG 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Rückgriff auf SOG (-) bis zur Beendigung der Versammlung</a:t>
            </a:r>
          </a:p>
          <a:p>
            <a:pPr marL="1257300" lvl="2" indent="-342900">
              <a:spcAft>
                <a:spcPts val="500"/>
              </a:spcAft>
              <a:buFont typeface="Courier New" panose="02070309020205020404" pitchFamily="49" charset="0"/>
              <a:buChar char="o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Konkludente Auflösung durch Räumung?</a:t>
            </a:r>
          </a:p>
          <a:p>
            <a:pPr marL="1714500" lvl="3" indent="-342900">
              <a:spcAft>
                <a:spcPts val="500"/>
              </a:spcAft>
              <a:buFont typeface="Wingdings" pitchFamily="2" charset="2"/>
              <a:buChar char="§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Konkludente Auflösung (-), da Maßnahme intensiv in Art. 8 I GG eingreift! </a:t>
            </a:r>
          </a:p>
          <a:p>
            <a:pPr marL="1714500" lvl="3" indent="-342900">
              <a:spcAft>
                <a:spcPts val="500"/>
              </a:spcAft>
              <a:buFont typeface="Wingdings" pitchFamily="2" charset="2"/>
              <a:buChar char="§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Bestimmtheitsgrundsatz, Art. 20 III GG </a:t>
            </a:r>
          </a:p>
          <a:p>
            <a:pPr marL="1257300" lvl="2" indent="-342900">
              <a:spcAft>
                <a:spcPts val="500"/>
              </a:spcAft>
              <a:buFont typeface="Courier New" panose="02070309020205020404" pitchFamily="49" charset="0"/>
              <a:buChar char="o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Platzverweisung als sog. „Minusmaßnahme“ gegenüber Auflösung? </a:t>
            </a:r>
          </a:p>
          <a:p>
            <a:pPr marL="1714500" lvl="3" indent="-342900">
              <a:spcAft>
                <a:spcPts val="500"/>
              </a:spcAft>
              <a:buFont typeface="Wingdings" pitchFamily="2" charset="2"/>
              <a:buChar char="§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(-), da Platzverweisung nicht weniger eingriffsintensiv als Auflösung!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ZE: Platzverweisung mangels Rechtsgrundlage rechtswidrig! </a:t>
            </a:r>
          </a:p>
        </p:txBody>
      </p:sp>
      <p:sp>
        <p:nvSpPr>
          <p:cNvPr id="3" name="Textfeld 2"/>
          <p:cNvSpPr txBox="1"/>
          <p:nvPr/>
        </p:nvSpPr>
        <p:spPr>
          <a:xfrm>
            <a:off x="251520" y="304200"/>
            <a:ext cx="432048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600" dirty="0">
                <a:solidFill>
                  <a:schemeClr val="bg1"/>
                </a:solidFill>
                <a:latin typeface="Frutiger LT 57 Cn" pitchFamily="34" charset="0"/>
              </a:rPr>
              <a:t>Klausurlösung VersR </a:t>
            </a:r>
            <a:endParaRPr lang="de-DE" sz="2600" dirty="0">
              <a:solidFill>
                <a:schemeClr val="bg1"/>
              </a:solidFill>
              <a:latin typeface="Frutiger Linotype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048747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>
            <a:off x="0" y="260648"/>
            <a:ext cx="4572000" cy="964560"/>
          </a:xfrm>
          <a:prstGeom prst="rect">
            <a:avLst/>
          </a:prstGeom>
          <a:solidFill>
            <a:srgbClr val="F775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extfeld 1"/>
          <p:cNvSpPr txBox="1"/>
          <p:nvPr/>
        </p:nvSpPr>
        <p:spPr>
          <a:xfrm>
            <a:off x="107504" y="1225208"/>
            <a:ext cx="89289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ZE: FFK begründet</a:t>
            </a:r>
          </a:p>
        </p:txBody>
      </p:sp>
      <p:sp>
        <p:nvSpPr>
          <p:cNvPr id="3" name="Textfeld 2"/>
          <p:cNvSpPr txBox="1"/>
          <p:nvPr/>
        </p:nvSpPr>
        <p:spPr>
          <a:xfrm>
            <a:off x="251520" y="304200"/>
            <a:ext cx="432048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600" dirty="0">
                <a:solidFill>
                  <a:schemeClr val="bg1"/>
                </a:solidFill>
                <a:latin typeface="Frutiger LT 57 Cn" pitchFamily="34" charset="0"/>
              </a:rPr>
              <a:t>Klausurlösung VersR </a:t>
            </a:r>
            <a:endParaRPr lang="de-DE" sz="2600" dirty="0">
              <a:solidFill>
                <a:schemeClr val="bg1"/>
              </a:solidFill>
              <a:latin typeface="Frutiger Linotype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892483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>
            <a:off x="0" y="260648"/>
            <a:ext cx="4572000" cy="964560"/>
          </a:xfrm>
          <a:prstGeom prst="rect">
            <a:avLst/>
          </a:prstGeom>
          <a:solidFill>
            <a:srgbClr val="F775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extfeld 1"/>
          <p:cNvSpPr txBox="1"/>
          <p:nvPr/>
        </p:nvSpPr>
        <p:spPr>
          <a:xfrm>
            <a:off x="0" y="1225208"/>
            <a:ext cx="8928992" cy="53424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II. Begründetheit der allgemeinen FK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Obersatz: Die allgemeine Feststellungsklage ist begründet, soweit die Polizei nicht berechtigt war, den </a:t>
            </a:r>
            <a:r>
              <a:rPr lang="de-DE" sz="240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Wasserwerfer einzusetzen</a:t>
            </a:r>
            <a:endParaRPr lang="de-DE" sz="2400" dirty="0">
              <a:solidFill>
                <a:schemeClr val="tx1">
                  <a:lumMod val="65000"/>
                  <a:lumOff val="35000"/>
                </a:schemeClr>
              </a:solidFill>
              <a:latin typeface="JKRGNR+Arial-BoldMT"/>
            </a:endParaRP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Mithin zu prüfen: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Rechtmäßigkeit des </a:t>
            </a:r>
            <a:r>
              <a:rPr lang="de-DE" sz="2400" b="1" dirty="0" err="1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Wasserwerfereinsatzes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 </a:t>
            </a:r>
            <a:endParaRPr lang="de-DE" sz="2400" b="1" dirty="0">
              <a:solidFill>
                <a:schemeClr val="tx1">
                  <a:lumMod val="65000"/>
                  <a:lumOff val="35000"/>
                </a:schemeClr>
              </a:solidFill>
              <a:latin typeface="JKRGNR+Arial-BoldMT"/>
            </a:endParaRP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1) Rechtsgrundlage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&gt; Rechtsnatur der Maßnahme: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Verwaltungsvollstreckung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, da der zuvor ausgesprochene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Platzverweis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 (gewaltsam)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durchgesetzt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 wird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Verwaltungsvollstreckung im gestreckten Verfahren!  </a:t>
            </a:r>
            <a:b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</a:br>
            <a:endParaRPr lang="de-DE" sz="2400" b="1" dirty="0">
              <a:solidFill>
                <a:schemeClr val="tx1">
                  <a:lumMod val="65000"/>
                  <a:lumOff val="35000"/>
                </a:schemeClr>
              </a:solidFill>
              <a:latin typeface="JKRGNR+Arial-BoldMT"/>
            </a:endParaRPr>
          </a:p>
          <a:p>
            <a:pPr marL="342900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Rechtsgrundlage: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§§ 11 Nr. 3, 15 </a:t>
            </a:r>
            <a:r>
              <a:rPr lang="de-DE" sz="24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HmbVwVG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, §§ 17, 18 Abs. 3 SOG 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(Unmittelbarer Zwang) 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Keine Sperrwirkung, da VersG keine Regelung zur Vollstreckung bereithält! </a:t>
            </a:r>
          </a:p>
        </p:txBody>
      </p:sp>
      <p:sp>
        <p:nvSpPr>
          <p:cNvPr id="3" name="Textfeld 2"/>
          <p:cNvSpPr txBox="1"/>
          <p:nvPr/>
        </p:nvSpPr>
        <p:spPr>
          <a:xfrm>
            <a:off x="251520" y="304200"/>
            <a:ext cx="432048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600" dirty="0">
                <a:solidFill>
                  <a:schemeClr val="bg1"/>
                </a:solidFill>
                <a:latin typeface="Frutiger LT 57 Cn" pitchFamily="34" charset="0"/>
              </a:rPr>
              <a:t>Klausurlösung VersR </a:t>
            </a:r>
            <a:endParaRPr lang="de-DE" sz="2600" dirty="0">
              <a:solidFill>
                <a:schemeClr val="bg1"/>
              </a:solidFill>
              <a:latin typeface="Frutiger Linotype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783635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>
            <a:off x="0" y="260648"/>
            <a:ext cx="4572000" cy="964560"/>
          </a:xfrm>
          <a:prstGeom prst="rect">
            <a:avLst/>
          </a:prstGeom>
          <a:solidFill>
            <a:srgbClr val="F775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extfeld 1"/>
          <p:cNvSpPr txBox="1"/>
          <p:nvPr/>
        </p:nvSpPr>
        <p:spPr>
          <a:xfrm>
            <a:off x="0" y="1225208"/>
            <a:ext cx="8928992" cy="21313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Unproblematisch zu bejahen: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Formelle Voraussetzungen (+) 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Beachte: Anhörung </a:t>
            </a:r>
            <a:r>
              <a:rPr lang="de-DE" sz="2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iSv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. § 28 VwVfG nicht erforderlich mangels VA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endParaRPr lang="de-DE" sz="2400" dirty="0">
              <a:solidFill>
                <a:schemeClr val="tx1">
                  <a:lumMod val="65000"/>
                  <a:lumOff val="35000"/>
                </a:schemeClr>
              </a:solidFill>
              <a:latin typeface="JKRGNR+Arial-BoldMT"/>
            </a:endParaRPr>
          </a:p>
          <a:p>
            <a:pPr lvl="1"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endParaRPr lang="de-DE" sz="2400" dirty="0">
              <a:solidFill>
                <a:schemeClr val="tx1">
                  <a:lumMod val="65000"/>
                  <a:lumOff val="35000"/>
                </a:schemeClr>
              </a:solidFill>
              <a:latin typeface="JKRGNR+Arial-BoldMT"/>
            </a:endParaRPr>
          </a:p>
        </p:txBody>
      </p:sp>
      <p:sp>
        <p:nvSpPr>
          <p:cNvPr id="3" name="Textfeld 2"/>
          <p:cNvSpPr txBox="1"/>
          <p:nvPr/>
        </p:nvSpPr>
        <p:spPr>
          <a:xfrm>
            <a:off x="251520" y="304200"/>
            <a:ext cx="432048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600" dirty="0">
                <a:solidFill>
                  <a:schemeClr val="bg1"/>
                </a:solidFill>
                <a:latin typeface="Frutiger LT 57 Cn" pitchFamily="34" charset="0"/>
              </a:rPr>
              <a:t>Klausurlösung VersR </a:t>
            </a:r>
            <a:endParaRPr lang="de-DE" sz="2600" dirty="0">
              <a:solidFill>
                <a:schemeClr val="bg1"/>
              </a:solidFill>
              <a:latin typeface="Frutiger Linotype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854340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>
            <a:off x="0" y="260648"/>
            <a:ext cx="4572000" cy="964560"/>
          </a:xfrm>
          <a:prstGeom prst="rect">
            <a:avLst/>
          </a:prstGeom>
          <a:solidFill>
            <a:srgbClr val="F775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extfeld 1"/>
          <p:cNvSpPr txBox="1"/>
          <p:nvPr/>
        </p:nvSpPr>
        <p:spPr>
          <a:xfrm>
            <a:off x="107504" y="1225208"/>
            <a:ext cx="8928992" cy="57631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Übersicht: Rechtmäßigkeit der Verwaltungsvollstreckung im mehraktigen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gestreckten Verfahren (</a:t>
            </a:r>
            <a:r>
              <a:rPr lang="de-DE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hM</a:t>
            </a:r>
            <a:r>
              <a:rPr lang="de-DE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)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I) Rechtsgrundlage: </a:t>
            </a:r>
            <a:r>
              <a:rPr lang="de-DE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§ 11 I Nr. … </a:t>
            </a:r>
            <a:r>
              <a:rPr lang="de-DE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HmbVwVG</a:t>
            </a:r>
            <a:r>
              <a:rPr lang="de-DE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</a:t>
            </a:r>
            <a:r>
              <a:rPr lang="de-DE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iVm</a:t>
            </a:r>
            <a:r>
              <a:rPr lang="de-DE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§ … </a:t>
            </a:r>
            <a:r>
              <a:rPr lang="de-DE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HmbVwVG</a:t>
            </a:r>
            <a:r>
              <a:rPr lang="de-DE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/ SOG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II) Voraussetzungen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	1)  Formelle Voraussetzungen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	2)  Materielle Voraussetzungen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		</a:t>
            </a:r>
            <a:r>
              <a:rPr lang="de-DE" b="1" u="sng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a) Vollstreckbare Grundverfügung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			</a:t>
            </a:r>
            <a:r>
              <a:rPr lang="de-DE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aa</a:t>
            </a:r>
            <a:r>
              <a:rPr lang="de-DE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) Titel gemäß § 3 I </a:t>
            </a:r>
            <a:r>
              <a:rPr lang="de-DE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HmbVwVG</a:t>
            </a:r>
            <a:r>
              <a:rPr lang="de-DE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			</a:t>
            </a:r>
            <a:r>
              <a:rPr lang="de-DE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bb</a:t>
            </a:r>
            <a:r>
              <a:rPr lang="de-DE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) Wirksamkeit (insbesondere gemäß § 43 </a:t>
            </a:r>
            <a:r>
              <a:rPr lang="de-DE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HmbVwVfG</a:t>
            </a:r>
            <a:r>
              <a:rPr lang="de-DE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)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			cc) Vollziehbarkeit (insbesondere gemäß § 3 III </a:t>
            </a:r>
            <a:r>
              <a:rPr lang="de-DE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HmbVwVG</a:t>
            </a:r>
            <a:r>
              <a:rPr lang="de-DE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)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		</a:t>
            </a:r>
            <a:r>
              <a:rPr lang="de-DE" b="1" u="sng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b) Rechtmäßigkeit der Art und Weise der Verwaltungsvollstreckung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			</a:t>
            </a:r>
            <a:r>
              <a:rPr lang="de-DE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aa</a:t>
            </a:r>
            <a:r>
              <a:rPr lang="de-DE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) Fristsetzung und Hinweis gemäß § 8 I 1 </a:t>
            </a:r>
            <a:r>
              <a:rPr lang="de-DE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HmbVwVG</a:t>
            </a:r>
            <a:r>
              <a:rPr lang="de-DE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(häufig im 					Gefahrenabwehrrecht entbehrlich gem. § 27 </a:t>
            </a:r>
            <a:r>
              <a:rPr lang="de-DE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HmbVwVG</a:t>
            </a:r>
            <a:r>
              <a:rPr lang="de-DE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!)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			</a:t>
            </a:r>
            <a:r>
              <a:rPr lang="de-DE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bb</a:t>
            </a:r>
            <a:r>
              <a:rPr lang="de-DE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) Pflichtigkeit des Betroffenen gemäß § 9 </a:t>
            </a:r>
            <a:r>
              <a:rPr lang="de-DE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HmbVwVG</a:t>
            </a:r>
            <a:r>
              <a:rPr lang="de-DE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			cc) Spezifische Voraussetzungen des Zwangsmittels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		</a:t>
            </a:r>
            <a:r>
              <a:rPr lang="de-DE" b="1" u="sng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c) Keine Vollstreckungshindernisse gemäß § 28 </a:t>
            </a:r>
            <a:r>
              <a:rPr lang="de-DE" b="1" u="sng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HmbVwVG</a:t>
            </a:r>
            <a:r>
              <a:rPr lang="de-DE" b="1" u="sng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III) Rechtsfolge: Ermessen</a:t>
            </a:r>
          </a:p>
        </p:txBody>
      </p:sp>
      <p:sp>
        <p:nvSpPr>
          <p:cNvPr id="3" name="Textfeld 2"/>
          <p:cNvSpPr txBox="1"/>
          <p:nvPr/>
        </p:nvSpPr>
        <p:spPr>
          <a:xfrm>
            <a:off x="251520" y="304200"/>
            <a:ext cx="432048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600" dirty="0">
                <a:solidFill>
                  <a:schemeClr val="bg1"/>
                </a:solidFill>
                <a:latin typeface="Frutiger LT 57 Cn" pitchFamily="34" charset="0"/>
              </a:rPr>
              <a:t>Klausurlösung VersR </a:t>
            </a:r>
            <a:endParaRPr lang="de-DE" sz="2600" dirty="0">
              <a:solidFill>
                <a:schemeClr val="bg1"/>
              </a:solidFill>
              <a:latin typeface="Frutiger Linotype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661764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2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2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>
            <a:off x="0" y="260648"/>
            <a:ext cx="4572000" cy="964560"/>
          </a:xfrm>
          <a:prstGeom prst="rect">
            <a:avLst/>
          </a:prstGeom>
          <a:solidFill>
            <a:srgbClr val="F775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extfeld 1"/>
          <p:cNvSpPr txBox="1"/>
          <p:nvPr/>
        </p:nvSpPr>
        <p:spPr>
          <a:xfrm>
            <a:off x="0" y="1225208"/>
            <a:ext cx="8928992" cy="45397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u="sng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Materielle Voraussetzungen der Zwangsvollstreckungsmaßnahme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endParaRPr lang="de-DE" sz="2400" dirty="0">
              <a:solidFill>
                <a:schemeClr val="tx1">
                  <a:lumMod val="65000"/>
                  <a:lumOff val="35000"/>
                </a:schemeClr>
              </a:solidFill>
              <a:latin typeface="JKRGNR+Arial-BoldMT"/>
            </a:endParaRP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u="sng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a) Vollstreckbare Grundverfügung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Vorliegen eines </a:t>
            </a:r>
            <a:r>
              <a:rPr lang="de-DE" sz="2400" b="1" u="sng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Titels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: Platzverweisungsverfügung (+) 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u="sng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Wirksamkeit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(+), da mündliche Bekanntgabe (+) 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u="sng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Vollziehbarkeit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(+), da nach § 3 Abs. 3 Nr. 3 </a:t>
            </a:r>
            <a:r>
              <a:rPr lang="de-DE" sz="2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HmbVwVG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„Rechtsbehelfen keine aufschiebende Wirkung“ zukommt (vgl. § 80 Abs. 2 Nr. 2 VwGO) </a:t>
            </a:r>
          </a:p>
          <a:p>
            <a:pPr marL="1257300" lvl="2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rgbClr val="FF0000"/>
                </a:solidFill>
                <a:latin typeface="JKRGNR+Arial-BoldMT"/>
              </a:rPr>
              <a:t>fraglich: Rechtmäßigkeit der Grundverfügung als Voraussetzung der Rechtmäßigkeit der Zwangsvollstreckung?! </a:t>
            </a:r>
          </a:p>
        </p:txBody>
      </p:sp>
      <p:sp>
        <p:nvSpPr>
          <p:cNvPr id="3" name="Textfeld 2"/>
          <p:cNvSpPr txBox="1"/>
          <p:nvPr/>
        </p:nvSpPr>
        <p:spPr>
          <a:xfrm>
            <a:off x="251520" y="304200"/>
            <a:ext cx="432048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600" dirty="0">
                <a:solidFill>
                  <a:schemeClr val="bg1"/>
                </a:solidFill>
                <a:latin typeface="Frutiger LT 57 Cn" pitchFamily="34" charset="0"/>
              </a:rPr>
              <a:t>Klausurlösung VersR </a:t>
            </a:r>
            <a:endParaRPr lang="de-DE" sz="2600" dirty="0">
              <a:solidFill>
                <a:schemeClr val="bg1"/>
              </a:solidFill>
              <a:latin typeface="Frutiger Linotype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847676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>
            <a:off x="0" y="226819"/>
            <a:ext cx="4572000" cy="964560"/>
          </a:xfrm>
          <a:prstGeom prst="rect">
            <a:avLst/>
          </a:prstGeom>
          <a:solidFill>
            <a:srgbClr val="F775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extfeld 1"/>
          <p:cNvSpPr txBox="1"/>
          <p:nvPr/>
        </p:nvSpPr>
        <p:spPr>
          <a:xfrm>
            <a:off x="107504" y="1484784"/>
            <a:ext cx="8928992" cy="54066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&gt; Dafür erforderlich: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Auslegung des VwVG 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Wortlaut: 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weder § 6 I VwVG noch § 3 I </a:t>
            </a:r>
            <a:r>
              <a:rPr lang="de-DE" sz="2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HmbVwVG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verlangen die „Rechtmäßigkeit“ der Grundverfügung </a:t>
            </a:r>
          </a:p>
          <a:p>
            <a:pPr marL="1257300" lvl="2" indent="-342900">
              <a:spcAft>
                <a:spcPts val="500"/>
              </a:spcAft>
              <a:buFont typeface="Courier New" panose="02070309020205020404" pitchFamily="49" charset="0"/>
              <a:buChar char="o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Zudem: § 29 Abs. 2 S. 1 </a:t>
            </a:r>
            <a:r>
              <a:rPr lang="de-DE" sz="2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HmbVwVG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beachten! 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Systematik: 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Rechtsstaatsgrundsatz (Art. 20 III GG) spricht gegen „Vertiefung des Unrechts“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Telos: Effektive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staatliche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Gefahrenabwehr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erfordert, dass wirksame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Gefahrenabwehrverfügung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auch tatsächlich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durchgesetzt werden können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endParaRPr lang="de-DE" sz="2400" b="1" dirty="0">
              <a:solidFill>
                <a:schemeClr val="tx1">
                  <a:lumMod val="65000"/>
                  <a:lumOff val="35000"/>
                </a:schemeClr>
              </a:solidFill>
              <a:latin typeface="JKRGNR+Arial-BoldMT"/>
            </a:endParaRP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Streitentscheid: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Rechtmäßigkeit des </a:t>
            </a:r>
            <a:r>
              <a:rPr lang="de-DE" sz="2400" b="1" dirty="0" err="1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GrundVA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 unbeachtlich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Einzig maßgeblich: Wirksamkeit  </a:t>
            </a:r>
          </a:p>
        </p:txBody>
      </p:sp>
      <p:sp>
        <p:nvSpPr>
          <p:cNvPr id="3" name="Textfeld 2"/>
          <p:cNvSpPr txBox="1"/>
          <p:nvPr/>
        </p:nvSpPr>
        <p:spPr>
          <a:xfrm>
            <a:off x="251520" y="270371"/>
            <a:ext cx="432048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600" dirty="0">
                <a:solidFill>
                  <a:schemeClr val="bg1"/>
                </a:solidFill>
                <a:latin typeface="Frutiger LT 57 Cn" pitchFamily="34" charset="0"/>
              </a:rPr>
              <a:t>Klausurlösung VersR </a:t>
            </a:r>
            <a:endParaRPr lang="de-DE" sz="2600" dirty="0">
              <a:solidFill>
                <a:schemeClr val="bg1"/>
              </a:solidFill>
              <a:latin typeface="Frutiger Linotype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172358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>
            <a:off x="0" y="226819"/>
            <a:ext cx="4572000" cy="964560"/>
          </a:xfrm>
          <a:prstGeom prst="rect">
            <a:avLst/>
          </a:prstGeom>
          <a:solidFill>
            <a:srgbClr val="F775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extfeld 1"/>
          <p:cNvSpPr txBox="1"/>
          <p:nvPr/>
        </p:nvSpPr>
        <p:spPr>
          <a:xfrm>
            <a:off x="107504" y="1484784"/>
            <a:ext cx="8928992" cy="49090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b) Rechtmäßigkeit der Art und Weise der Vollstreckung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Fristsetzung und Hinweis 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nach § 8 </a:t>
            </a:r>
            <a:r>
              <a:rPr lang="de-DE" sz="2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HmbVwVG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entbehrlich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, da Maßnahme in der Gefahrenabwehr, vgl. § 27 I Nr. 2 </a:t>
            </a:r>
            <a:r>
              <a:rPr lang="de-DE" sz="2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HmbVwVG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Aber zu beachte: Besondere Voraussetzungen bei „unmittelbarem Zwang“ nach §§ 17 ff. SOG 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Erforderlich: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Androhung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des unmittelbaren Zwanges nach § 22 Abs. 1 SOG 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Ausdrückliche Androhung hier (-) 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Entbehrlichkeit der Androhung 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nach § 22 Abs. 1 S. 2 SOG (-); nicht ersichtlich, warum Androhung über Lautsprecher nicht möglich gewesen sein soll! 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ZE: Rechtmäßigkeit der Art und Weise (-) </a:t>
            </a:r>
          </a:p>
        </p:txBody>
      </p:sp>
      <p:sp>
        <p:nvSpPr>
          <p:cNvPr id="3" name="Textfeld 2"/>
          <p:cNvSpPr txBox="1"/>
          <p:nvPr/>
        </p:nvSpPr>
        <p:spPr>
          <a:xfrm>
            <a:off x="251520" y="270371"/>
            <a:ext cx="432048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600" dirty="0">
                <a:solidFill>
                  <a:schemeClr val="bg1"/>
                </a:solidFill>
                <a:latin typeface="Frutiger LT 57 Cn" pitchFamily="34" charset="0"/>
              </a:rPr>
              <a:t>Klausurlösung VersR </a:t>
            </a:r>
            <a:endParaRPr lang="de-DE" sz="2600" dirty="0">
              <a:solidFill>
                <a:schemeClr val="bg1"/>
              </a:solidFill>
              <a:latin typeface="Frutiger Linotype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027878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>
            <a:off x="0" y="226819"/>
            <a:ext cx="4572000" cy="964560"/>
          </a:xfrm>
          <a:prstGeom prst="rect">
            <a:avLst/>
          </a:prstGeom>
          <a:solidFill>
            <a:srgbClr val="F775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extfeld 1"/>
          <p:cNvSpPr txBox="1"/>
          <p:nvPr/>
        </p:nvSpPr>
        <p:spPr>
          <a:xfrm>
            <a:off x="107504" y="1484784"/>
            <a:ext cx="8928992" cy="51013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Hilfsgutachten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c) Rechtsfolge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Nach § 11 </a:t>
            </a:r>
            <a:r>
              <a:rPr lang="de-DE" sz="2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HmbVwVG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„können die Behörden nach pflichtgemäßen Ermessen“ Zwangsmittel anwenden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Wegen § 114 S. 1 VwGO zu prüfen: Ermessensfehler 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Einzig naheliegend: Ermessensüberschreitung 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Grenze des Ermessens:</a:t>
            </a:r>
          </a:p>
          <a:p>
            <a:pPr marL="1257300" lvl="2" indent="-342900">
              <a:spcAft>
                <a:spcPts val="500"/>
              </a:spcAft>
              <a:buFont typeface="Courier New" panose="02070309020205020404" pitchFamily="49" charset="0"/>
              <a:buChar char="o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Verstoß gegen Polizeidienstvorschrift 122 „Einsatz von Wasserwerfern und Wasserarmaturen“ bei Kopftreffern? </a:t>
            </a:r>
          </a:p>
          <a:p>
            <a:pPr marL="1714500" lvl="3" indent="-342900">
              <a:spcAft>
                <a:spcPts val="500"/>
              </a:spcAft>
              <a:buFont typeface="Wingdings" pitchFamily="2" charset="2"/>
              <a:buChar char="§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Beachte: Verwaltungsvorschrift</a:t>
            </a:r>
          </a:p>
          <a:p>
            <a:pPr marL="1714500" lvl="3" indent="-342900">
              <a:spcAft>
                <a:spcPts val="500"/>
              </a:spcAft>
              <a:buFont typeface="Wingdings" pitchFamily="2" charset="2"/>
              <a:buChar char="§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Keine externe Wirkung! </a:t>
            </a:r>
          </a:p>
          <a:p>
            <a:pPr marL="1714500" lvl="3" indent="-342900">
              <a:spcAft>
                <a:spcPts val="500"/>
              </a:spcAft>
              <a:buFont typeface="Wingdings" pitchFamily="2" charset="2"/>
              <a:buChar char="§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Aber: Auslegungshilfe </a:t>
            </a:r>
          </a:p>
        </p:txBody>
      </p:sp>
      <p:sp>
        <p:nvSpPr>
          <p:cNvPr id="3" name="Textfeld 2"/>
          <p:cNvSpPr txBox="1"/>
          <p:nvPr/>
        </p:nvSpPr>
        <p:spPr>
          <a:xfrm>
            <a:off x="251520" y="270371"/>
            <a:ext cx="432048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600" dirty="0">
                <a:solidFill>
                  <a:schemeClr val="bg1"/>
                </a:solidFill>
                <a:latin typeface="Frutiger LT 57 Cn" pitchFamily="34" charset="0"/>
              </a:rPr>
              <a:t>Klausurlösung VersR </a:t>
            </a:r>
            <a:endParaRPr lang="de-DE" sz="2600" dirty="0">
              <a:solidFill>
                <a:schemeClr val="bg1"/>
              </a:solidFill>
              <a:latin typeface="Frutiger Linotype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292267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>
            <a:off x="0" y="226819"/>
            <a:ext cx="4572000" cy="964560"/>
          </a:xfrm>
          <a:prstGeom prst="rect">
            <a:avLst/>
          </a:prstGeom>
          <a:solidFill>
            <a:srgbClr val="F775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extfeld 1"/>
          <p:cNvSpPr txBox="1"/>
          <p:nvPr/>
        </p:nvSpPr>
        <p:spPr>
          <a:xfrm>
            <a:off x="107504" y="1484784"/>
            <a:ext cx="8928992" cy="54066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Verstoß gegen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Verhältnismäßigkeitsgrundsatz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aus § 12 </a:t>
            </a:r>
            <a:r>
              <a:rPr lang="de-DE" sz="2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HmbVwVG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? 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Maßgeblich: Zweck-Mittel-Relation (Angemessenheit) 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Gegenüberstehende Interessen: </a:t>
            </a:r>
          </a:p>
          <a:p>
            <a:pPr marL="1257300" lvl="2" indent="-342900">
              <a:spcAft>
                <a:spcPts val="500"/>
              </a:spcAft>
              <a:buFont typeface="Courier New" panose="02070309020205020404" pitchFamily="49" charset="0"/>
              <a:buChar char="o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Staatliches Gewaltmonopol: 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Effektive Gefahrenabwehr </a:t>
            </a:r>
          </a:p>
          <a:p>
            <a:pPr marL="1257300" lvl="2" indent="-342900">
              <a:spcAft>
                <a:spcPts val="500"/>
              </a:spcAft>
              <a:buFont typeface="Courier New" panose="02070309020205020404" pitchFamily="49" charset="0"/>
              <a:buChar char="o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Durch </a:t>
            </a:r>
            <a:r>
              <a:rPr lang="de-DE" sz="2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Wasserwerfereinsatz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betroffen: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Körperliche Unversehrtheit, Art. 2 II 1 GG </a:t>
            </a:r>
          </a:p>
          <a:p>
            <a:pPr marL="1714500" lvl="3" indent="-342900">
              <a:spcAft>
                <a:spcPts val="500"/>
              </a:spcAft>
              <a:buFont typeface="Wingdings" pitchFamily="2" charset="2"/>
              <a:buChar char="§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Grundsatz: </a:t>
            </a:r>
            <a:r>
              <a:rPr lang="de-DE" sz="2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Wasserwerfereinsatz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zur Durchsetzung angemessen </a:t>
            </a:r>
          </a:p>
          <a:p>
            <a:pPr marL="1714500" lvl="3" indent="-342900">
              <a:spcAft>
                <a:spcPts val="500"/>
              </a:spcAft>
              <a:buFont typeface="Wingdings" pitchFamily="2" charset="2"/>
              <a:buChar char="§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Aber hier zu beachten: Wasserwerfer hatten keine Zielvorrichtung, sodass schwerste Kopftreffer wahrscheinlich waren</a:t>
            </a:r>
          </a:p>
          <a:p>
            <a:pPr marL="1257300" lvl="2" indent="-342900">
              <a:spcAft>
                <a:spcPts val="500"/>
              </a:spcAft>
              <a:buFont typeface="Courier New" panose="02070309020205020404" pitchFamily="49" charset="0"/>
              <a:buChar char="o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iE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: Angemessenheit (-) </a:t>
            </a:r>
          </a:p>
          <a:p>
            <a:pPr marL="1257300" lvl="2" indent="-342900">
              <a:spcAft>
                <a:spcPts val="500"/>
              </a:spcAft>
              <a:buFont typeface="Courier New" panose="02070309020205020404" pitchFamily="49" charset="0"/>
              <a:buChar char="o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Ermessensüberschreitung (+) </a:t>
            </a:r>
          </a:p>
        </p:txBody>
      </p:sp>
      <p:sp>
        <p:nvSpPr>
          <p:cNvPr id="3" name="Textfeld 2"/>
          <p:cNvSpPr txBox="1"/>
          <p:nvPr/>
        </p:nvSpPr>
        <p:spPr>
          <a:xfrm>
            <a:off x="251520" y="270371"/>
            <a:ext cx="432048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600" dirty="0">
                <a:solidFill>
                  <a:schemeClr val="bg1"/>
                </a:solidFill>
                <a:latin typeface="Frutiger LT 57 Cn" pitchFamily="34" charset="0"/>
              </a:rPr>
              <a:t>Klausurlösung VersR </a:t>
            </a:r>
            <a:endParaRPr lang="de-DE" sz="2600" dirty="0">
              <a:solidFill>
                <a:schemeClr val="bg1"/>
              </a:solidFill>
              <a:latin typeface="Frutiger Linotype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335553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>
            <a:off x="0" y="226819"/>
            <a:ext cx="4572000" cy="964560"/>
          </a:xfrm>
          <a:prstGeom prst="rect">
            <a:avLst/>
          </a:prstGeom>
          <a:solidFill>
            <a:srgbClr val="F775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extfeld 1"/>
          <p:cNvSpPr txBox="1"/>
          <p:nvPr/>
        </p:nvSpPr>
        <p:spPr>
          <a:xfrm>
            <a:off x="107504" y="1484784"/>
            <a:ext cx="8928992" cy="25648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ZE: </a:t>
            </a:r>
            <a:r>
              <a:rPr lang="de-DE" sz="2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Wasserwerfereinsatz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aus mehreren Gründen rechtswidrig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ZE: Feststellungsklage begründet!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endParaRPr lang="de-DE" sz="2400" dirty="0">
              <a:solidFill>
                <a:schemeClr val="tx1">
                  <a:lumMod val="65000"/>
                  <a:lumOff val="35000"/>
                </a:schemeClr>
              </a:solidFill>
              <a:latin typeface="JKRGNR+Arial-BoldMT"/>
            </a:endParaRP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C. Ergebnis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Beide Klagen zulässig und begründet; Klage hat vollumfänglich Erfolg! </a:t>
            </a:r>
          </a:p>
        </p:txBody>
      </p:sp>
      <p:sp>
        <p:nvSpPr>
          <p:cNvPr id="3" name="Textfeld 2"/>
          <p:cNvSpPr txBox="1"/>
          <p:nvPr/>
        </p:nvSpPr>
        <p:spPr>
          <a:xfrm>
            <a:off x="251520" y="270371"/>
            <a:ext cx="432048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600" dirty="0">
                <a:solidFill>
                  <a:schemeClr val="bg1"/>
                </a:solidFill>
                <a:latin typeface="Frutiger LT 57 Cn" pitchFamily="34" charset="0"/>
              </a:rPr>
              <a:t>Klausurlösung VersR </a:t>
            </a:r>
            <a:endParaRPr lang="de-DE" sz="2600" dirty="0">
              <a:solidFill>
                <a:schemeClr val="bg1"/>
              </a:solidFill>
              <a:latin typeface="Frutiger Linotype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654684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feld 1"/>
          <p:cNvSpPr txBox="1"/>
          <p:nvPr/>
        </p:nvSpPr>
        <p:spPr>
          <a:xfrm>
            <a:off x="5580112" y="2996952"/>
            <a:ext cx="237626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3200" dirty="0">
                <a:solidFill>
                  <a:schemeClr val="bg1"/>
                </a:solidFill>
                <a:latin typeface="Frutiger LT 57 Cn" pitchFamily="34" charset="0"/>
              </a:rPr>
              <a:t>Ende</a:t>
            </a:r>
          </a:p>
          <a:p>
            <a:r>
              <a:rPr lang="de-DE" sz="3200" dirty="0">
                <a:solidFill>
                  <a:schemeClr val="bg1"/>
                </a:solidFill>
                <a:latin typeface="Frutiger LT 57 Cn" pitchFamily="34" charset="0"/>
              </a:rPr>
              <a:t>Klausur </a:t>
            </a:r>
          </a:p>
          <a:p>
            <a:endParaRPr lang="de-DE" sz="3200" dirty="0">
              <a:solidFill>
                <a:schemeClr val="bg1"/>
              </a:solidFill>
              <a:latin typeface="Frutiger LT 57 Cn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66448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Repetitorium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Vorlage_PPTX" id="{20EF44A1-9CCB-4FDF-80AC-F4ABCF6AD68B}" vid="{75BB5563-0F98-406E-898E-E499F06E5443}"/>
    </a:ext>
  </a:extLst>
</a:theme>
</file>

<file path=ppt/theme/theme2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Vorlage_PPTX</Template>
  <TotalTime>0</TotalTime>
  <Words>2575</Words>
  <Application>Microsoft Macintosh PowerPoint</Application>
  <PresentationFormat>Bildschirmpräsentation (4:3)</PresentationFormat>
  <Paragraphs>295</Paragraphs>
  <Slides>40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7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40</vt:i4>
      </vt:variant>
    </vt:vector>
  </HeadingPairs>
  <TitlesOfParts>
    <vt:vector size="48" baseType="lpstr">
      <vt:lpstr>Arial</vt:lpstr>
      <vt:lpstr>Calibri</vt:lpstr>
      <vt:lpstr>Courier New</vt:lpstr>
      <vt:lpstr>Frutiger Linotype</vt:lpstr>
      <vt:lpstr>Frutiger LT 57 Cn</vt:lpstr>
      <vt:lpstr>JKRGNR+Arial-BoldMT</vt:lpstr>
      <vt:lpstr>Wingdings</vt:lpstr>
      <vt:lpstr>Repetitorium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Jana Panten</dc:creator>
  <cp:lastModifiedBy>Thure Höre</cp:lastModifiedBy>
  <cp:revision>66</cp:revision>
  <dcterms:created xsi:type="dcterms:W3CDTF">2023-10-26T09:55:33Z</dcterms:created>
  <dcterms:modified xsi:type="dcterms:W3CDTF">2026-09-10T13:58:08Z</dcterms:modified>
</cp:coreProperties>
</file>