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1"/>
  </p:notesMasterIdLst>
  <p:sldIdLst>
    <p:sldId id="256" r:id="rId2"/>
    <p:sldId id="260" r:id="rId3"/>
    <p:sldId id="279" r:id="rId4"/>
    <p:sldId id="367" r:id="rId5"/>
    <p:sldId id="368" r:id="rId6"/>
    <p:sldId id="280" r:id="rId7"/>
    <p:sldId id="369" r:id="rId8"/>
    <p:sldId id="370" r:id="rId9"/>
    <p:sldId id="282" r:id="rId10"/>
    <p:sldId id="283" r:id="rId11"/>
    <p:sldId id="376" r:id="rId12"/>
    <p:sldId id="288" r:id="rId13"/>
    <p:sldId id="289" r:id="rId14"/>
    <p:sldId id="374" r:id="rId15"/>
    <p:sldId id="290" r:id="rId16"/>
    <p:sldId id="291" r:id="rId17"/>
    <p:sldId id="293" r:id="rId18"/>
    <p:sldId id="371" r:id="rId19"/>
    <p:sldId id="372" r:id="rId20"/>
    <p:sldId id="294" r:id="rId21"/>
    <p:sldId id="276" r:id="rId22"/>
    <p:sldId id="277" r:id="rId23"/>
    <p:sldId id="304" r:id="rId24"/>
    <p:sldId id="308" r:id="rId25"/>
    <p:sldId id="310" r:id="rId26"/>
    <p:sldId id="311" r:id="rId27"/>
    <p:sldId id="313" r:id="rId28"/>
    <p:sldId id="315" r:id="rId29"/>
    <p:sldId id="317" r:id="rId30"/>
    <p:sldId id="325" r:id="rId31"/>
    <p:sldId id="330" r:id="rId32"/>
    <p:sldId id="331" r:id="rId33"/>
    <p:sldId id="332" r:id="rId34"/>
    <p:sldId id="333" r:id="rId35"/>
    <p:sldId id="336" r:id="rId36"/>
    <p:sldId id="337" r:id="rId37"/>
    <p:sldId id="338" r:id="rId38"/>
    <p:sldId id="339" r:id="rId39"/>
    <p:sldId id="340" r:id="rId40"/>
    <p:sldId id="373" r:id="rId41"/>
    <p:sldId id="343" r:id="rId42"/>
    <p:sldId id="377" r:id="rId43"/>
    <p:sldId id="378" r:id="rId44"/>
    <p:sldId id="379" r:id="rId45"/>
    <p:sldId id="380" r:id="rId46"/>
    <p:sldId id="381" r:id="rId47"/>
    <p:sldId id="382" r:id="rId48"/>
    <p:sldId id="383" r:id="rId49"/>
    <p:sldId id="278" r:id="rId5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16" autoAdjust="0"/>
    <p:restoredTop sz="92969"/>
  </p:normalViewPr>
  <p:slideViewPr>
    <p:cSldViewPr>
      <p:cViewPr varScale="1">
        <p:scale>
          <a:sx n="162" d="100"/>
          <a:sy n="162" d="100"/>
        </p:scale>
        <p:origin x="2072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10.11.25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995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5455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dagegen VG Hamburg (Urteil vom 10.02.2017 - 9 K 6154/14):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„Ferner wird teilweise vertreten, dass ein Rückgriff auf 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Generalermächtigung dann ausscheide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wenn es um eine Maßnahme gehe, die einer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speziell geregelten Maßnahme ähnele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dabei aber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weiter reiche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So sei es beispielsweise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möglich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ein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längerfristiges Aufenthaltsverbot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auszusprechen, wenn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gesetzlich lediglich der kurzfristige Platzverweis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geregelt sei.“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VG Hamburg (a.a.O.):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Sperrwirkung (-): Gesetzgeber wollte bestimmten Fall im Bereich der Gewaltschutzdelikte regeln („konkrete Person“)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anwendbar: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 I SOG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dem als Generalermächtigung eine wichtige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Auffangfunktion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komplexe, atypische Gefahrenlagen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zukommt, die von den spezielleren Regelungen der §§ 11 ff.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HmbSOG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 nicht erfasst sind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2836157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81394"/>
            <a:ext cx="8928992" cy="6291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Exkurs: Austausch der Rechtsgrundlage durch das Gericht zulässig?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OVG Schleswig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NordÖR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2009, 468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 „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Welche Rechtsgrundlage heranzuziehen ist, ist unabhängig von den Rechtsansichten der Beteiligten vom Gericht zu entscheiden.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Verwaltungsgerichte haben im Rahmen des § 113 Abs. 1 S. 1 VwGO von Amts wegen zu prüfen, ob das materielle Recht die durch einen Verwaltungsakt getroffene Regelung trägt oder nicht. Hierzu gehört – in rechtlicher Hinsicht – die Prüfung, ob ein angegriffener Verwaltungsakt kraft einer anderen als der angegebenen Rechtsgrundlage rechtmäßig ist (vgl. BVerwG, Urt. v. 19.08.1988, 8 C 29.87). (…)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Wird die in einem Bescheid (im „</a:t>
            </a:r>
            <a:r>
              <a:rPr lang="de-DE" sz="22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Bescheidtenor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“) verfügte Regelung auf einer anderen Rechtsgrundlage als der im Bescheid genannten aufrechterhalten, lässt dies die Identität der im Bescheid getroffenen behördlichen Regelung unberührt, wenn sie – wie vorliegend – auf das selbe Regelungsziel gerichtet bleibt.“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2512425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6827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Voraussetzungen für Maßnahmen der Gefahrenabwehr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Regelmäßig (!)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iRd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materiellen Rechtmäßigkeit einer Gefahrenabwehrmaßnahme zu prüfen: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Gefahrentatbestand und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Ordnungspflicht des Adressaten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Beispiele für Gefahrentatbestände: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Hauptanwendungsfall: Gefahr/ Störung für öffentliche Sicherheit oder Ordnung, vgl. § 3 I SOG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Anderes Beispiel: „Gefahr der Begehung einer Straftat“, vgl. § 11a SOG (Meldeauflage)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2956676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92695"/>
            <a:ext cx="8928992" cy="4234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Öffentliche Sicherheit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im Gefahrenabwehrrecht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von zentraler Bedeutung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Begriff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öffentlichen Sicherheit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Nach allgemein anerkannten Maßstäben von öffentlicher Sicherheit umfasste Schutzgüter: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Unverletzlichkeit der Rechtsordnung,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Unverletzlichkeit der Rechtsgüter des Einzelnen sowie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Bestand des Staates und seiner Einrichtungen und Veranstaltungen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1563579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5940"/>
            <a:ext cx="8928992" cy="466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Öffentliche Sicherheit: Unverletzlichkeit der Rechtsordnung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Aufgrund der zunehmenden Verrechtlichung nahezu jedes Lebensbereiches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heutzutage von überragender Bedeutung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Unverletzlichkeit der Rechtsordnung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Hiervon umfasst: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Gesamtes materielle Recht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 Gesetze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Materielle Gesetze: Rechtsverordnungen und Satzungen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Problem: Zivilrechtliche Vorschriften?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Subsidiaritätsklausel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 III SOG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513511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5940"/>
            <a:ext cx="8928992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Öffentliche Sicherheit: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Rechtsgüter des Einzelnen/ Schutz des Bestandes des Staates und seiner Einrichtungen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Anwendungsbereich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übrigen Schutzgüter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Unverletzlichkeit der Rechtsgüter des Einzelnen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insbesondere bei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Naturereignissen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Selbstgefährdung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Unverletzlichkeit des Schutz des Bestandes des Staates und seiner Einrichtungen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sehr selten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„Blitzer-Fälle“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2998541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70179"/>
            <a:ext cx="8928992" cy="6386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Öffentliche Ordnung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Definition für derartige öffentliche Ordnung: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Gesamtheit der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Rahmen der verfassungsmäßigen Ordnung liegenden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ungeschriebenen Regeln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das Verhalten des Einzelnen in der Öffentlichkeit, deren Beachtung nach den jeweils herrschenden Anschauungen als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unerlässliche Voraussetzung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eines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geordneten staatsbürgerlichen Zusammenlebens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gilt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Hauptanwendungsfälle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in denen öffentliche Ordnung neben der öffentlichen Sicherheit eine eigenständige Bedeutung erlangt: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Verhaltensweisen mit Bezug zur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Sexualmoral oder Menschenwürde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Verherrlichung oder Verharmlosung von Gewalt oder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Verbreitung rassistischen oder nationalsozialistischen Gedankenguts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2993835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5583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Gefahr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Für das Gefahrenabwehrrecht von zentraler Bedeutung: Vorliegen einer Gefahr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Hauptanwendungsfall: konkrete Gefahr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Definition für konkrete Gefahr: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Gefahr ist eine Sachlage, in der bei ungehindertem Ablauf des objektiv zu erwartenden Geschehens in absehbarer Zeit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hinreichender Wahrscheinlichkeit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 Schaden für eines der Schutzgüter eintreten wird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Demnach den Begriff der „konkreten Gefahr“ in zentraler Weise prägend: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Hinreichende Wahrscheinlichkeit des Schadenseintritts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konkretisierten Einzelfall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geboten: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Prognoseentscheidung des handelnden Amtswalters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1218756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2877"/>
            <a:ext cx="8928992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juristische Beurteilung des jeweiligen „Wahrscheinlichkeitsurteils“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Wissenshorizont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Dieser Wissenshorizont lässt sich im wesentlich unterscheiden in: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Zeitliche Dimension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Personelle Dimension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(1) Zeitliche Dimension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Rahmen der Beurteilung des „Wahrscheinlichkeitsurteils“ im ersten Schritt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Zeitpunkt der Prognoseentscheidung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Schon vor dem Hintergrund der Begrifflichkeiten denklogisch vorausgesetzt: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ex-ante Perspektive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4189702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2877"/>
            <a:ext cx="8928992" cy="4106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(2) Personelle Dimension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gleichermaßen in Betracht zu ziehen: subjektiver bzw. objektiver Gefahrenbegriff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Subjektiver Gefahrenbegriff: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abstellen auf den bei normativer Betrachtung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„sorgfältigen Durchschnittsbeamten“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Objektiver Gefahrenbegriff: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abstellen auf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„idealen Beobachter“,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im Zeitpunkt der Prognose alle objektiv erkennbaren Tatsachen erfasst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heute herrschend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subjektiv-normativer Gefahrenbegriff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4255464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700808"/>
            <a:ext cx="8928992" cy="31752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der heutigen Kurseinheit: Grundlagen des Polizei- und Ordnungsrechts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Gemäß § 1 III Nr. 3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PrüfungsgegenständeVO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„aus dem besonderen Verwaltungsrecht“ examensrelevant: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Polizeirecht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Versammlungsrecht“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 der besonderen Bedeutung des Polizei- und Ordnungsrechts: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Hauptanwendungsfall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Eingriffsverwaltung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typischerweise besonders intensiv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Grundrechte der Bürger beeinträchtigt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271618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5583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Gefahr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Bei der Beurteilung des Vorliegens einer „Gefahr“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Umstände des Einzelfalls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Schadenseintrittswahrscheinlichkeit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Schadensausmaß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(bei Schadenseintritt) betreffen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Dabei gedanklich heranzuziehen: „Je...desto“-Formel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gewichtiger das gefährdete Rechtsgut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 und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weitreichender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es durch die jeweiligen Handlungen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beeinträchtigt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würde,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desto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geringere Anforderungen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dürfen an den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Grad der Wahrscheinlichkeit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gestellt werden, mit der auf eine drohende oder erfolgte Verletzung geschlossen werden kann, und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desto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weniger fundierend dürfen gegebenenfalls die Tatsachen sein, die auf die Gefährdung oder Verletzung des Rechtsguts schließen lassen (vgl. BVerfG, Urt. v. 27. Juli 2005 – 1 BvR 668/04 –,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juris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 151 = NJW 2005, 2603)“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239763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995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666979"/>
            <a:ext cx="8928992" cy="1633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Nach Aufgabenstellung zu prüfen: Erfolgsaussichten des Widerspruchs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Obersatz: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Widerspruch hat Erfolg, soweit dieser zulässig und begründet ist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3830377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34931"/>
            <a:ext cx="9036496" cy="4475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500"/>
              </a:spcAft>
              <a:buAutoNum type="alphaUcParenR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Zulässigkeit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I)  Eröffnung des Verwaltungsrechtswegs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Zunächst nicht unmittelbar anwendbar: § 40 VwGO, da die „Verwaltungsgerichtsbarkeit“ betreffend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„öffentlich-rechtliche Verwaltungstätigkeit der Behörden des Bundes“ gemäß § 1 I Nr. 1 VwVfG vielmehr geltend: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Vorschriften des VwVfG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Gemäß §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79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HmbVwVfG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„förmliche Rechtsbehelfe gegen Verwaltungsakte“ geltend: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wegen § 79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vorliegend anwendbar: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40 VwGO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220212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0213"/>
            <a:ext cx="8928992" cy="6145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nicht einschlägig: Aufdrängende Sonderzuweisung, da keine beamtenrechtliche Streitigkeit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maßgeblich: Generalklausel des § 40 I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Vorliegen einer öffentlich-rechtlichen Streitigkeit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die Rechtsnatur der Streitigkeit prägend: Rechtsnatur des Rechtsverhältnisses, aus dem der geltend gemachte Anspruch hergeleitet wird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Streit: Anordnung Container zu beseitigen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streitentscheidende Norm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Betracht kommend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§ 32 I 2 StVO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Pflicht des „Verantwortlichen“ zur „unverzüglichen Beseitigung“ von auf der Straße liegen gelassenen Gegenständen normiert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3377904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0213"/>
            <a:ext cx="8928992" cy="5214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Ebenfalls denkbar: Generalklausel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 I SOG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„erforderliche Maßnahmen“ zum Schutz der öffentlichen Sicherheit und Ordnung getroffen werden können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Klausurtipp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iRd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Eröffnung des Verwaltungsrechtsweg Streit um richtige Rechtsgrundlage nur entscheiden, wenn es drauf ankommt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Ohne weiteres dem öffentlichen Recht zugehörig: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 I SOG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einzig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Verwaltungsbehörden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oder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Vollzugspolizei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ermächtigt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Demgegenüber nicht unproblematisch: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die - keine ausdrückliche Handlungsbefugnis zu Gunsten eines Hoheitsträgers enthaltende - Vorschrift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32 I 2 StVO dem öffentlichen Recht zuzuordnen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1553747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0213"/>
            <a:ext cx="8928992" cy="2934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prüfen: ob die Maßnahme im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Sachzusammenhang zum öffentlichen Recht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steht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Gefahrenabwehr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im Zusammenhang mit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Straßenverkehr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Demnach in jedem Fall vorhanden: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Sachzusammenhang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zum öffentlichen Recht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 jedem Fall anzunehmen: Öffentlich-rechtliche Streitigkeit: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278606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0213"/>
            <a:ext cx="8928992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Nicht verfassungsrechtlicher Art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hier: Streit über einfachgesetzliche Vorschriften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3. Keine abdrängende Sonderzuweisung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Bereich der Gefahrenabwehr stets in den Blick zu 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23 I 1 EGGVG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 „Justizbehörden“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Vorschrift auch „Polizeibehörden“ sein können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 indes unproblematisch (-), da Verfügung seitens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Straßenverkehrsbehörde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Verwaltungsrechtsweg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4997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0213"/>
            <a:ext cx="8928992" cy="4475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Statthaftigkeit des Widerspruchs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Nunmehr fraglich: Statthaftigkeit des Widerspruchs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Widerspruchsverfahren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statthaft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wenn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Hauptsache Anfechtungs- oder Verpflichtungsklage statthaft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sind (und kein Ausschluss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68 I 2 VwGO vorliegt), vgl. Wortlaut § 68 I, II VwGO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maßgeblich: dass es sich bei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Verfügung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Straßenverkehrsbehörde um einen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35 VwVfG handelt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unproblematisch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Verwaltungsaktscharakter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Maßnahme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statthaft: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Widerpruchsverfahren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68 I ff. VwGO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1016294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0213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Ordnungsgemäße Widerspruchserhebung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Für derartige ordnungsgemäße Widerspruchserhebung zu prüfen: Ob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Vorgaben zu Adressat, Form und Frist gewahrt sind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70 I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„Der Widerspruch ist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innerhalb eines Monats,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nachdem der Verwaltungsakt dem Beschwerten bekanntgegeben worden ist,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schriftlich, in elektronischer Form nach § 3 a II VwVfG oder zur Niederschrift bei der Behörde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erheben, die den Verwaltungsakt erlassen hat“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 diesem Falle zumindest möglich: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Widerspruchserhebung unter Wahrung von Adressat, Form und Frist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Ordnungsgemäße Widerspruchserhebung: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1451565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3367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Rechtsquellen im Polizei- und Ordnungsrecht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Gefahrenabwehrrecht regelmäßig Rechtmäßigkeitsmaßstab: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Vorbehalt des Gesetzes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von elementarer Bedeutung: Auffinden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richtigen Ermächtigungsgrundlage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die in Rede stehende Maßnahme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Dabei (gedanklich)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zweischrittig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vorgehen: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Schritt: Prüfung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„äußeren Spezialität“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Schritt: Prüfung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„inneren Spezialität“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136311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0213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IV. Widerspruchsbefugnis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Zweck des Widerspruchsverfahrens, der Anfechtungs- sowie der Verpflichtungsklage: Schutz von Individualinteressen (vgl. § 42 II VwGO)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analog § 42 II VwGO zu fordern: sog. Widerspruchsbefugnis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Widerspruchsverfahren in Anfechtungssituation geführt wird,  heranzuziehen: Adressatengedanke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Widerspruchsbefugnis (+),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 U Adressat der Beseitigungsverfügung (VA) ist (Art. 2 I GG)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56953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34931"/>
            <a:ext cx="9144000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V. Rechtsschutzbedürfnis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Für derartiges Rechtsschutzbedürfnis stets verlangt: Dass Widerspruchsführer mit dem angestrengten Verfahren ein rechtsschutzwürdiges Interesse verfolgt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Rechtsschutzbedürfnis (-):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Erledigter Verwaltungsakt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nicht statthaft: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Fortsetzungsfeststellungswiderspruch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Indes weder dargetan noch sonst ersichtlich: Erledigung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Rechtsschutzbedürfnis: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Zulässigkeit: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1789689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06475"/>
            <a:ext cx="9144000" cy="4844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B. Begründetheit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„Anfechtungssituationen“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den Maßstab für die Begründetheit des Widerspruchs bildend: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68 I 1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Verwaltungsakt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„Rechtmäßigkeit und Zweckmäßigkeit“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hin zu untersuchen 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Daraus folgender Obersatz für Begründetheit des Widerspruchs in „Anfechtungssituationen“: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„Der Widerspruch ist begründet, soweit der Verwaltungsakt rechtswidrig oder zweckwidrig und der Widerspruchsführer dadurch in seinen Rechten beeinträchtigt ist.“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das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Examen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einzig relevant: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des Verwaltungsaktes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3410622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06475"/>
            <a:ext cx="9144000" cy="3239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- in Rede stehende -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grundrechtswesentlicher Verwaltungsakte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herauszuarbeiten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Ob der Verwaltungsakt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 einer wirksamen Rechtsgrundlage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beruht,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formellen wie materiellen Voraussetzungen für dessen Erlass erfüllt sind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sich die behördliche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Maßnahme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innerhalb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von der Rechtsgrundlage vorgesehenen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Rechtsfolge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hält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(„Vorbehalt des Gesetzes“)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3310322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06475"/>
            <a:ext cx="9144000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Rechtsgrundlage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Betracht kommende Rechtsgrundlagen: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32 I 2 StVO, der die Pflicht des „Verantwortlichen“ zur „unverzüglichen Beseitigung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von auf der Straße liegen gelassenen Gegenständen normiert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Subsidiär heranzuziehen: Gefahrenabwehrrechtliche Generalklausel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 I SOG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 dem Hintergrund der allgemeinen Kollisionsregel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lex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specialis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derogat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legi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generali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grundsätzlich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primär in den Blick zu nehmen: Spezialgesetzliche Befugnisnorm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Insoweit vorrangig: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32 I 2 StVO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2224849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06475"/>
            <a:ext cx="9144000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die Qualifikation als Ermächtigungsgrundlage allerdings erforderlich: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Wirksamkeit der Vorschrift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Gesetzgeber hat eine Handlungsbefugnis sowie deren Voraussetzungen und ihre Reichweite normiert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§ 32 I StVO enthalten: Ge- und Verbote für die Bürger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§ 32 I StVO indes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ausdrücklich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enthalten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Handlungsbefugnis für Exekutive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Demnach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Muss Handlungsbefugnis ausdrücklich normiert sein oder darf diese auch durch Auslegung ermittelt werden?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174462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06475"/>
            <a:ext cx="9144000" cy="4588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Dazu VG Hamburg (Beschluss vom 24.05.2017 - 2 E 5613/17):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„Die konkretisierende Verfügung der Antragstellerin findet ihre Rechtsgrundlage in (…). Die Rechtsnorm (…) stellt eine taugliche Ermächtigungsgrundlage (Befugnisnorm) für den Erlass eines Verwaltungsakts dar,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obwohl die Befugnis, einen Verwaltungsakt in Gestalt eines normkonkretisierenden Bescheides zu erlassen, dort nicht ausdrücklich geregelt ist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In 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höchstgerichtlichen Rechtsprechung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die Kammer folgt (…), ist jedoch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anerkannt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dass die Befugnis der Verwaltung, sich zur Erfüllung ihrer Aufgaben des Mittels des Verwaltungsakts zu bedienen (sog. Verwaltungsaktsbefugnis)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ausdrücklich in der gesetzlichen Grundlage erwähnt sein muss,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die in materieller Hinsicht zu einem Eingriff ermächtigt.“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118249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06475"/>
            <a:ext cx="9144000" cy="397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Ferner VG Hamburg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„Denn als Handlungsform, in der die Verwaltung Privatpersonen in der Regel gegenübertritt, ist der Verwaltungsakt allseits bekannt.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Es reicht deshalb für die Qualität einer Ermächtigungsgrundlage im Hinblick auf den Vorbehalt des Gesetzes aus, wenn sich die Verwaltungsaktbefugnis dem Gesetz im Wege der Auslegung entnehmen lässt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(…).“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mithin einzig erforderlich: Dass sich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Handlungsbefugnis zu Gunsten der Verwaltung im Wege der Auslegung ermitteln lässt (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Auslegung des § 32 I 2 StVO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484363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06475"/>
            <a:ext cx="9144000" cy="4957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Dazu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BVerwG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NVwZ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-RR 2016, 178):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„Außer Frage steht, dass es für den mit dem behördlichen Einschreiten verbundenen Eingriff in Rechte eines Betroffenen einer gesetzlichen Grundlage bedarf und dafür eine bloße Zuständigkeitsregelung - und als solche ist § 44 I 1 StVO schon nach dem Wortlaut dieser Bestimmung einzustufen - nicht ausreicht. Auch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32 I StVO kann keine Ermächtigungsgrundlage entnommen werden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; diese Regelung enthält in ihrem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Satz 1 lediglich Verbote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in  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Satz 2 damit korrespondierende Gebote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Auch ansonsten weisen die Straßenverkehrs-Ordnung und das ihr zugrunde liegende Straßenverkehrsgesetz für die hier zu beurteilende Fallgestaltung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eigenständige Eingriffsgrundlage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auf, auch nicht in Form einer Generalklausel.“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3267847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06475"/>
            <a:ext cx="9144000" cy="2564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§ 32 I StVO nicht enthalten: VA-Befugnis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vertretbar!)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denkbar: Rückgriff auf § 3 I SOG als Rechtsgrundlage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bedenke: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Spezialitätsgrundsatz!!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 Rückgriff auf SOG zu klären: Ob besonderes Ordnungsrecht ggf. abschließenden Charakter hat!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1451418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Äußere Spezialität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meint: Anwendungsvorrang der spezielleren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Regelungsmaterie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im Bezug auf den jeweiligen Rechtsbereich als solchen (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lex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specialis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derogat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legi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generali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Insoweit zu unterscheiden: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Besondere Gefahrenabwehrgesetze,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dem Schutz bestimmter Rechtsgüter dienen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VersG, BBodSchG, GewO, HWG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 Gefahrenabwehrgesetze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(des Bundes oder der Länder)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Hamburg: SOG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Bund: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BPolG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202921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06475"/>
            <a:ext cx="9144000" cy="6450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Rechtssystematisch in den Blick zu 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StVO statuiert eine Vielzahl von Ge- und Verboten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Zusammenhang mit dem Straßenverkehr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diesen Ge- und Verboten korrespondiert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– auch in den umliegenden Normen –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keinerlei Handlungsbefugnis der Ordnungsbehörden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(Systematische Auslegung)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ausdrücklich in StVO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„Konsequenz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eines Verstoßes vorgesehen: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Ahndung als Ordnungswidrigkeit, § 49 I (Nr. 27) StVO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Allerdings zwingend erforderlich: Effektive Durchsetzung der in der StVO enthaltenen Ge- und Verbote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Teleologisches Argument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Nach diesen Maßstäben anwendbar: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Vorschriften des allgemeinen Gefahrenabwehrrechts (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; vgl. BVerwG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NVwZ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-RR 2016, 178)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3518034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06475"/>
            <a:ext cx="9144000" cy="1264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Daher als Rechtsgrundlage anwendbar und ergänzend heranzuziehen: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Generalklausel des § 3 I SOG (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Rechtsgrundlage: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2422542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06475"/>
            <a:ext cx="9144000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Formelle Rechtmäßigkeit der Anordnung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prüfen: Zuständigkeit, Verfahren, Form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 für Erlass der Anordnung?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laut Sachverhalt: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„Zuständige Straßenverkehrsbehörde“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Ansonsten durchaus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„Ausführung dieser Verordnung“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44 I StVO wenn Rechtsgrundlage aus der SOG?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2974267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06475"/>
            <a:ext cx="9144000" cy="5391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Auslegung des § 44 I StVO: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BVerwG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NVwZ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-RR 2016, 178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 § 44 I 1 StVO sind die Straßenverkehrsbehörden zuständig „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 Ausführung dieser Verordnung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“. Diese Regelung weist ihrem </a:t>
            </a:r>
            <a:r>
              <a:rPr lang="de-DE" sz="2400" b="1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Wortlaut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nach somit keine Beschränkung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dahin gehend auf, dass das nur dann gelten soll, wenn auch eine für das Handeln der Straßenverkehrsbehörde erforderliche Ermächtigungsgrundlage in der 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StVOselbst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enthalten ist.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Vielmehr genügt danach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auch eine Verknüpfung des behördlichen Eingriffs mit der StVO in der Weise, dass jedenfalls die mit der Anordnung durchzusetzenden Verhaltenspflichten in der StVO begründet sind. Auch dann handelt es sich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dem natürlichen Wortsinne nach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 eine Maßnahme „zur Ausführung“ der StVO…“</a:t>
            </a:r>
            <a:endParaRPr lang="de-DE" sz="2400" b="1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615723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06475"/>
            <a:ext cx="9144000" cy="5840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Materielle Rechtmäßigkeit </a:t>
            </a:r>
            <a:endParaRPr lang="de-DE" sz="2400" b="1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Voraussetzungen einer Maßnahme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 I SOG: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Gefahrentatbestand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Pflichtigkeit des Betroffenen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Gefahrentatbestand des § 3 I SOG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§ 3 I SOG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 einer Gefahr für die Öffentliche Sicherheit oder Ordnung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Öffentliche Sicherheit umfasst insbesondere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„Unverletzlichkeit der Rechtsordnung“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Hierzu zählend: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32 Abs. 1 S. 1 StVO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wonach es u. a. verboten ist,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Gegenstände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auf die Straße zu bringen, die den Verkehr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beeinträchtigen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4144493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06475"/>
            <a:ext cx="9144000" cy="4234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71700" lvl="4" indent="-342900">
              <a:spcAft>
                <a:spcPts val="500"/>
              </a:spcAft>
              <a:buFont typeface="Wingdings" pitchFamily="2" charset="2"/>
              <a:buChar char="v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Container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= „Gegenstände“, da sie nicht am Verkehr teilnehmen 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v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dadurch Verkehr gefährdet oder erschwert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(+), da Parkprobleme entstanden sind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Tatbestand des § 32 I 1 StVO (+)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Schutzgut „öffentliche Sicherheit“ betroffen (+)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Gefahr für dieses Schutzgut?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Hier: Vorschrift bereits verletzt (sog.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Störung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Zwischenergebnis: Gefahrentatbestand des § 3 I SOG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374278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06475"/>
            <a:ext cx="9144000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Pflichtigkeit des U?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 zu prüfen: Durfte die Maßnahme gegen den Kläger erlassen werden?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Spezialitätsgrundsatz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gilt auch hier!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StVO spricht von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Verantwortlichen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“, vgl. § 32 I StVO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 Bestimmung des „Verantwortlichen“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ergänzend heranzuziehen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Vorschriften des SOG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Vgl. hierzu: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§§ 8, 9, 10 SOG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einschlägig: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Verhaltens- und Zustandsverantwortlichkeit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8 I SOG und § 9 I 2 SOG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 „Verantwortlicher“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32 I 2 StVO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2208734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06475"/>
            <a:ext cx="9144000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IV. Ermessensfehler?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Vgl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 I SOG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„nach pflichtgemäßen Ermessen“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Einzig denkbar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Ermessensüberschreitung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Insbesondere Grenze des Ermessens: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Verhältnismäßigkeitsgrundsatz, vgl. § 4 SOG 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v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Dabei zu beachten: Erforderlichkeit </a:t>
            </a:r>
          </a:p>
          <a:p>
            <a:pPr marL="2628900" lvl="5" indent="-342900">
              <a:spcAft>
                <a:spcPts val="500"/>
              </a:spcAft>
              <a:buFont typeface="Symbol" pitchFamily="2" charset="2"/>
              <a:buChar char="-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Von U vorgeschlagen: Kenntlichmachung der Container </a:t>
            </a:r>
          </a:p>
          <a:p>
            <a:pPr marL="2628900" lvl="5" indent="-342900">
              <a:spcAft>
                <a:spcPts val="500"/>
              </a:spcAft>
              <a:buFont typeface="Symbol" pitchFamily="2" charset="2"/>
              <a:buChar char="-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Indes: nicht gleich geeignet, da Parkproblem nicht behoben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Ermessensfehler (-)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1219295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06475"/>
            <a:ext cx="9144000" cy="1762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ZE: Anordnung insgesamt rechtmäßig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C. Ergebnis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 zulässig </a:t>
            </a:r>
            <a:r>
              <a:rPr lang="de-DE" sz="2400" b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aber unbegründet.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3319482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1272646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81394"/>
            <a:ext cx="8928992" cy="466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Ob und inwieweit das Allgemeine Sicherheits- und Ordnungsgesetz (SOG) verdrängt ist, hängt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zwei Fragen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Enthält das jeweilige Spezialgesetz eine passende Befugnisnorm?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Falls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Rückgriff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auf Eingriffsbefugnisse des SOG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gesperrt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!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falls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nein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:…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Wollte der Gesetzgeber den jeweiligen Lebenssachverhalt durch das in Rede stehende Spezialgesetz abschließend regeln?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Durch Auslegung zu ermitteln!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3386993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5840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Rechtsquellen im Polizei- und Ordnungsrecht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Innere Spezialität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Meint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den Anwendungsvorrang der spezielleren Eingriffsbefugnisse vor den allgemeinen Eingriffsbefugnissen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innerhalb des – im Einzelfall – anzuwendenden Gesetzes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Regelungssystematik des SOG: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 Eingriffsbefugnis: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Generalklausel des § 3 I SOG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Spezielle Eingriffsbefugnisse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Standardmaßnahmen der §§ 11-16a SOG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Auch insoweit geltend: Kollisionsregel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lex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specialis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derogat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legi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generali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1866027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40768"/>
            <a:ext cx="9036496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Verfassungsrechtlicher Hintergrund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Notwendigkeit von Standardmaßnahmen,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typische und besonders eingriffsintensive Maßnahmen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zum Gegenstand haben: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Gewaltenteilungsgrundsatz und Vorbehalt des Gesetzes (Art. 20 III GG) 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Bestimmtheitsgrundsatz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Eingriffe durch den Staat seitens der Grundrechte statuiert: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einfache oder qualifizierte Gesetzesvorbehalte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Beispielhaft im Bezug auf Art. 12 GG: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„Dem Sinn des Gesetzesvorbehalts in Art. 12 I 2 GG widerstreitet es aber, eine so weit gespannte Generalklausel wie die polizeiliche schlechthin als stets ausreichende Grundlage des Eingriffs der Exekutive in die Berufsausübung zu verwenden.“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(BVerwGE 10, 164 [165] = NJW 1960, 1407)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4043761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40768"/>
            <a:ext cx="9036496" cy="4106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Vielmehr für besonders eingriffsintensive Maßnahmen erforderlich: „fachlich orientierte Gesetze“, die der Exekutive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Tatbestand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Rechtsfolge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vorgeben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Beispielhaft hierzu: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VG Hamburg, 9 K 6154/14  </a:t>
            </a: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BESCHEID: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„es wird ihnen untersagt, innerhalb der nächsten 6 Monate ab Bekanntgabe dieses Bescheides Kontakt zu Kindern und Jugendlichen (unter 18 Jahren) aufzunehmen, sofern …“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3951017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Rechtsquellen im Polizei- und Ordnungsrecht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Als Ermächtigungsgrundlage durchaus in Betracht zu ziehen: Kontaktverbot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12b III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Hinblick auf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Tatbestandsvoraussetzung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„einer anderen Person“ jedoch zu fordern: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bestimmte, konkret zu benennende Person (VG Hamburg)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Vgl. auch § 12b III 2.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Hs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SOG („dieser Person“)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zu erwägen: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Rückgriff auf Generalklausel des § 3 I SOG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diesem Zusammenhang jedoch zumindest naheliegend: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Sperrwirkung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besonderen Vorschriften zur Gefahrenabwehr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ähnliche aber eingriffsintensivere Maßnahmen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Arg: Erst-Recht-Schluss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252268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3680</Words>
  <Application>Microsoft Macintosh PowerPoint</Application>
  <PresentationFormat>Bildschirmpräsentation (4:3)</PresentationFormat>
  <Paragraphs>374</Paragraphs>
  <Slides>49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49</vt:i4>
      </vt:variant>
    </vt:vector>
  </HeadingPairs>
  <TitlesOfParts>
    <vt:vector size="58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Symbol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22</cp:revision>
  <dcterms:created xsi:type="dcterms:W3CDTF">2023-10-26T09:55:33Z</dcterms:created>
  <dcterms:modified xsi:type="dcterms:W3CDTF">2025-11-10T16:16:27Z</dcterms:modified>
</cp:coreProperties>
</file>