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sldIdLst>
    <p:sldId id="256" r:id="rId2"/>
    <p:sldId id="527" r:id="rId3"/>
    <p:sldId id="530" r:id="rId4"/>
    <p:sldId id="529" r:id="rId5"/>
    <p:sldId id="421" r:id="rId6"/>
    <p:sldId id="528" r:id="rId7"/>
    <p:sldId id="536" r:id="rId8"/>
    <p:sldId id="538" r:id="rId9"/>
    <p:sldId id="525" r:id="rId10"/>
    <p:sldId id="517" r:id="rId11"/>
    <p:sldId id="518" r:id="rId12"/>
    <p:sldId id="519" r:id="rId13"/>
    <p:sldId id="520" r:id="rId14"/>
    <p:sldId id="535" r:id="rId15"/>
    <p:sldId id="521" r:id="rId16"/>
    <p:sldId id="522" r:id="rId17"/>
    <p:sldId id="523" r:id="rId18"/>
    <p:sldId id="531" r:id="rId19"/>
    <p:sldId id="524" r:id="rId20"/>
    <p:sldId id="532" r:id="rId21"/>
    <p:sldId id="539" r:id="rId22"/>
    <p:sldId id="533" r:id="rId23"/>
    <p:sldId id="534" r:id="rId24"/>
    <p:sldId id="276" r:id="rId25"/>
    <p:sldId id="496" r:id="rId26"/>
    <p:sldId id="497" r:id="rId27"/>
    <p:sldId id="498" r:id="rId28"/>
    <p:sldId id="499" r:id="rId29"/>
    <p:sldId id="500" r:id="rId30"/>
    <p:sldId id="501" r:id="rId31"/>
    <p:sldId id="502" r:id="rId32"/>
    <p:sldId id="503" r:id="rId33"/>
    <p:sldId id="504" r:id="rId34"/>
    <p:sldId id="505" r:id="rId35"/>
    <p:sldId id="506" r:id="rId36"/>
    <p:sldId id="507" r:id="rId37"/>
    <p:sldId id="508" r:id="rId38"/>
    <p:sldId id="509" r:id="rId39"/>
    <p:sldId id="510" r:id="rId40"/>
    <p:sldId id="511" r:id="rId41"/>
    <p:sldId id="512" r:id="rId42"/>
    <p:sldId id="513" r:id="rId43"/>
    <p:sldId id="514" r:id="rId44"/>
    <p:sldId id="515" r:id="rId45"/>
    <p:sldId id="516" r:id="rId46"/>
    <p:sldId id="396" r:id="rId4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88" autoAdjust="0"/>
    <p:restoredTop sz="92969"/>
  </p:normalViewPr>
  <p:slideViewPr>
    <p:cSldViewPr>
      <p:cViewPr varScale="1">
        <p:scale>
          <a:sx n="111" d="100"/>
          <a:sy n="111" d="100"/>
        </p:scale>
        <p:origin x="5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31.01.26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11.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Spezialitätsgrundsatz (bspw.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Eilfallkompetenz § 3 II 1 </a:t>
            </a:r>
            <a:r>
              <a:rPr lang="de-DE" sz="2400" dirty="0" err="1">
                <a:solidFill>
                  <a:schemeClr val="tx1">
                    <a:lumMod val="65000"/>
                    <a:lumOff val="35000"/>
                  </a:schemeClr>
                </a:solidFill>
                <a:latin typeface="JKRGNR+Arial-BoldMT"/>
              </a:rPr>
              <a:t>lit</a:t>
            </a:r>
            <a:r>
              <a:rPr lang="de-DE" sz="2400" dirty="0">
                <a:solidFill>
                  <a:schemeClr val="tx1">
                    <a:lumMod val="65000"/>
                    <a:lumOff val="35000"/>
                  </a:schemeClr>
                </a:solidFill>
                <a:latin typeface="JKRGNR+Arial-BoldMT"/>
              </a:rPr>
              <a:t>. a)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Anhörungserfordernis?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erforderlich nach § 28 I VwVfG: bei belastenden Verwaltungsakten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a:t>
            </a:r>
            <a:r>
              <a:rPr lang="de-DE" sz="2400" b="1" dirty="0">
                <a:solidFill>
                  <a:schemeClr val="tx1">
                    <a:lumMod val="65000"/>
                    <a:lumOff val="35000"/>
                  </a:schemeClr>
                </a:solidFill>
                <a:latin typeface="JKRGNR+Arial-BoldMT"/>
              </a:rPr>
              <a:t>Rechtsnatur von polizeilichen Maßnahmen </a:t>
            </a:r>
            <a:r>
              <a:rPr lang="de-DE" sz="2400" dirty="0">
                <a:solidFill>
                  <a:schemeClr val="tx1">
                    <a:lumMod val="65000"/>
                    <a:lumOff val="35000"/>
                  </a:schemeClr>
                </a:solidFill>
                <a:latin typeface="JKRGNR+Arial-BoldMT"/>
              </a:rPr>
              <a:t>(regelmäßig in statthafter Klageart zu klären)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Stichwort: </a:t>
            </a:r>
            <a:r>
              <a:rPr lang="de-DE" sz="2400" b="1" dirty="0">
                <a:solidFill>
                  <a:schemeClr val="tx1">
                    <a:lumMod val="65000"/>
                    <a:lumOff val="35000"/>
                  </a:schemeClr>
                </a:solidFill>
                <a:latin typeface="JKRGNR+Arial-BoldMT"/>
              </a:rPr>
              <a:t>konkludente Duldungsverfügung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Realakten (Schlagstockeinsatz)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462696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gefahrenabwehrrechtlicher 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Grundkonstellation aus dem „</a:t>
            </a:r>
            <a:r>
              <a:rPr lang="de-DE" sz="2400" b="1" dirty="0">
                <a:solidFill>
                  <a:schemeClr val="tx1">
                    <a:lumMod val="65000"/>
                    <a:lumOff val="35000"/>
                  </a:schemeClr>
                </a:solidFill>
                <a:latin typeface="JKRGNR+Arial-BoldMT"/>
              </a:rPr>
              <a:t>allgemeinen Gefahrenabwehrrecht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 I SOG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Beispielhaft aus dem </a:t>
            </a:r>
            <a:r>
              <a:rPr lang="de-DE" sz="2400" b="1" dirty="0">
                <a:solidFill>
                  <a:schemeClr val="tx1">
                    <a:lumMod val="65000"/>
                    <a:lumOff val="35000"/>
                  </a:schemeClr>
                </a:solidFill>
                <a:latin typeface="JKRGNR+Arial-BoldMT"/>
              </a:rPr>
              <a:t>„besonderen Gefahrenabwehrrecht</a:t>
            </a:r>
            <a:r>
              <a:rPr lang="de-DE" sz="2400" dirty="0">
                <a:solidFill>
                  <a:schemeClr val="tx1">
                    <a:lumMod val="65000"/>
                    <a:lumOff val="35000"/>
                  </a:schemeClr>
                </a:solidFill>
                <a:latin typeface="JKRGNR+Arial-BoldMT"/>
              </a:rPr>
              <a:t>“: Auflagen nach </a:t>
            </a:r>
            <a:r>
              <a:rPr lang="de-DE" sz="2400" b="1" dirty="0">
                <a:solidFill>
                  <a:schemeClr val="tx1">
                    <a:lumMod val="65000"/>
                    <a:lumOff val="35000"/>
                  </a:schemeClr>
                </a:solidFill>
                <a:latin typeface="JKRGNR+Arial-BoldMT"/>
              </a:rPr>
              <a:t>§ 5 I GastG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265723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1424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5 Auflagen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Gewerbetreibenden, die einer Erlaubnis bedürfen, können jederzeit </a:t>
            </a:r>
            <a:r>
              <a:rPr lang="de-DE" sz="2400" b="1" i="1" dirty="0">
                <a:solidFill>
                  <a:schemeClr val="tx1">
                    <a:lumMod val="65000"/>
                    <a:lumOff val="35000"/>
                  </a:schemeClr>
                </a:solidFill>
                <a:latin typeface="JKRGNR+Arial-BoldMT"/>
              </a:rPr>
              <a:t>Auflagen</a:t>
            </a:r>
            <a:r>
              <a:rPr lang="de-DE" sz="2400" i="1" dirty="0">
                <a:solidFill>
                  <a:schemeClr val="tx1">
                    <a:lumMod val="65000"/>
                    <a:lumOff val="35000"/>
                  </a:schemeClr>
                </a:solidFill>
                <a:latin typeface="JKRGNR+Arial-BoldMT"/>
              </a:rPr>
              <a:t> zum Schutze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1.der </a:t>
            </a:r>
            <a:r>
              <a:rPr lang="de-DE" sz="2400" b="1" i="1" dirty="0">
                <a:solidFill>
                  <a:schemeClr val="tx1">
                    <a:lumMod val="65000"/>
                    <a:lumOff val="35000"/>
                  </a:schemeClr>
                </a:solidFill>
                <a:latin typeface="JKRGNR+Arial-BoldMT"/>
              </a:rPr>
              <a:t>Gäste</a:t>
            </a:r>
            <a:r>
              <a:rPr lang="de-DE" sz="2400" i="1" dirty="0">
                <a:solidFill>
                  <a:schemeClr val="tx1">
                    <a:lumMod val="65000"/>
                    <a:lumOff val="35000"/>
                  </a:schemeClr>
                </a:solidFill>
                <a:latin typeface="JKRGNR+Arial-BoldMT"/>
              </a:rPr>
              <a:t> gegen Ausbeutung und gegen </a:t>
            </a:r>
            <a:r>
              <a:rPr lang="de-DE" sz="2400" b="1" i="1" dirty="0">
                <a:solidFill>
                  <a:schemeClr val="tx1">
                    <a:lumMod val="65000"/>
                    <a:lumOff val="35000"/>
                  </a:schemeClr>
                </a:solidFill>
                <a:latin typeface="JKRGNR+Arial-BoldMT"/>
              </a:rPr>
              <a:t>Gefahren für Leben, Gesundheit oder Sittlichkeit,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2.der im Betrieb </a:t>
            </a:r>
            <a:r>
              <a:rPr lang="de-DE" sz="2400" b="1" i="1" dirty="0">
                <a:solidFill>
                  <a:schemeClr val="tx1">
                    <a:lumMod val="65000"/>
                    <a:lumOff val="35000"/>
                  </a:schemeClr>
                </a:solidFill>
                <a:latin typeface="JKRGNR+Arial-BoldMT"/>
              </a:rPr>
              <a:t>Beschäftigten</a:t>
            </a:r>
            <a:r>
              <a:rPr lang="de-DE" sz="2400" i="1" dirty="0">
                <a:solidFill>
                  <a:schemeClr val="tx1">
                    <a:lumMod val="65000"/>
                    <a:lumOff val="35000"/>
                  </a:schemeClr>
                </a:solidFill>
                <a:latin typeface="JKRGNR+Arial-BoldMT"/>
              </a:rPr>
              <a:t> gegen </a:t>
            </a:r>
            <a:r>
              <a:rPr lang="de-DE" sz="2400" b="1" i="1" dirty="0">
                <a:solidFill>
                  <a:schemeClr val="tx1">
                    <a:lumMod val="65000"/>
                    <a:lumOff val="35000"/>
                  </a:schemeClr>
                </a:solidFill>
                <a:latin typeface="JKRGNR+Arial-BoldMT"/>
              </a:rPr>
              <a:t>Gefahren für Leben, Gesundheit oder Sittlichkeit</a:t>
            </a:r>
            <a:r>
              <a:rPr lang="de-DE" sz="2400" i="1" dirty="0">
                <a:solidFill>
                  <a:schemeClr val="tx1">
                    <a:lumMod val="65000"/>
                    <a:lumOff val="35000"/>
                  </a:schemeClr>
                </a:solidFill>
                <a:latin typeface="JKRGNR+Arial-BoldMT"/>
              </a:rPr>
              <a:t> oder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3.gegen </a:t>
            </a:r>
            <a:r>
              <a:rPr lang="de-DE" sz="2400" b="1" i="1" dirty="0">
                <a:solidFill>
                  <a:schemeClr val="tx1">
                    <a:lumMod val="65000"/>
                    <a:lumOff val="35000"/>
                  </a:schemeClr>
                </a:solidFill>
                <a:latin typeface="JKRGNR+Arial-BoldMT"/>
              </a:rPr>
              <a:t>schädliche Umwelteinwirkungen im Sinne des Bundes-Immissionsschutzgesetzes</a:t>
            </a:r>
            <a:r>
              <a:rPr lang="de-DE" sz="2400" i="1" dirty="0">
                <a:solidFill>
                  <a:schemeClr val="tx1">
                    <a:lumMod val="65000"/>
                    <a:lumOff val="35000"/>
                  </a:schemeClr>
                </a:solidFill>
                <a:latin typeface="JKRGNR+Arial-BoldMT"/>
              </a:rPr>
              <a:t> und sonst gegen erhebliche Nachteile, Gefahren oder Belästigungen für die Bewohner des Betriebsgrundstücks oder der Nachbargrundstücke sowie der Allgemeinheit erteilt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490481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Gefahrentatbestand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eines von der jeweiligen Norm aufgeführten </a:t>
            </a:r>
            <a:r>
              <a:rPr lang="de-DE" sz="2400" b="1" dirty="0">
                <a:solidFill>
                  <a:schemeClr val="tx1">
                    <a:lumMod val="65000"/>
                    <a:lumOff val="35000"/>
                  </a:schemeClr>
                </a:solidFill>
                <a:latin typeface="JKRGNR+Arial-BoldMT"/>
              </a:rPr>
              <a:t>Schutzgutes</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für eben dieses Schutzgutes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Zentrale Schutzgüter des Gefahrenabwehrrechts: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Sicherheit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Rechtsordnung</a:t>
            </a:r>
            <a:r>
              <a:rPr lang="de-DE" sz="2400" dirty="0">
                <a:solidFill>
                  <a:schemeClr val="tx1">
                    <a:lumMod val="65000"/>
                    <a:lumOff val="35000"/>
                  </a:schemeClr>
                </a:solidFill>
                <a:latin typeface="JKRGNR+Arial-BoldMT"/>
              </a:rPr>
              <a:t>, Unverletzlichkeit der subjektiven Rechte und der Rechtsgüter des Einzelnen, Bestand der Einrichtungen und Veranstaltungen des Staates</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Ordnung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012568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„Öffentliche Sicherheit“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a:t>
            </a:r>
            <a:r>
              <a:rPr lang="de-DE" sz="2400" b="1" dirty="0">
                <a:solidFill>
                  <a:schemeClr val="tx1">
                    <a:lumMod val="65000"/>
                    <a:lumOff val="35000"/>
                  </a:schemeClr>
                </a:solidFill>
                <a:latin typeface="JKRGNR+Arial-BoldMT"/>
              </a:rPr>
              <a:t>„Unverletzlichkeit der Rechtsordnung“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z.B</a:t>
            </a:r>
            <a:r>
              <a:rPr lang="de-DE" sz="2400" dirty="0">
                <a:solidFill>
                  <a:schemeClr val="tx1">
                    <a:lumMod val="65000"/>
                    <a:lumOff val="35000"/>
                  </a:schemeClr>
                </a:solidFill>
                <a:latin typeface="JKRGNR+Arial-BoldMT"/>
              </a:rPr>
              <a:t>: Platzverweis aufgrund einer </a:t>
            </a:r>
            <a:r>
              <a:rPr lang="de-DE" sz="2400" b="1" dirty="0">
                <a:solidFill>
                  <a:schemeClr val="tx1">
                    <a:lumMod val="65000"/>
                    <a:lumOff val="35000"/>
                  </a:schemeClr>
                </a:solidFill>
                <a:latin typeface="JKRGNR+Arial-BoldMT"/>
              </a:rPr>
              <a:t>Verletzung des Hausrechts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Inzidenzprüfung: </a:t>
            </a:r>
            <a:r>
              <a:rPr lang="de-DE" sz="2400" b="1" dirty="0">
                <a:solidFill>
                  <a:schemeClr val="tx1">
                    <a:lumMod val="65000"/>
                    <a:lumOff val="35000"/>
                  </a:schemeClr>
                </a:solidFill>
                <a:latin typeface="JKRGNR+Arial-BoldMT"/>
              </a:rPr>
              <a:t>Objektiven Tatbestand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 123 StGB </a:t>
            </a:r>
            <a:r>
              <a:rPr lang="de-DE" sz="2400" dirty="0">
                <a:solidFill>
                  <a:schemeClr val="tx1">
                    <a:lumMod val="65000"/>
                    <a:lumOff val="35000"/>
                  </a:schemeClr>
                </a:solidFill>
                <a:latin typeface="JKRGNR+Arial-BoldMT"/>
              </a:rPr>
              <a:t>prüfen + </a:t>
            </a:r>
            <a:r>
              <a:rPr lang="de-DE" sz="2400" b="1" dirty="0">
                <a:solidFill>
                  <a:schemeClr val="tx1">
                    <a:lumMod val="65000"/>
                    <a:lumOff val="35000"/>
                  </a:schemeClr>
                </a:solidFill>
                <a:latin typeface="JKRGNR+Arial-BoldMT"/>
              </a:rPr>
              <a:t>Rechtswidrigkeit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12073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Frage der „</a:t>
            </a:r>
            <a:r>
              <a:rPr lang="de-DE" sz="2400" b="1" dirty="0">
                <a:solidFill>
                  <a:schemeClr val="tx1">
                    <a:lumMod val="65000"/>
                    <a:lumOff val="35000"/>
                  </a:schemeClr>
                </a:solidFill>
                <a:latin typeface="JKRGNR+Arial-BoldMT"/>
              </a:rPr>
              <a:t>Pflichtigkeit</a:t>
            </a:r>
            <a:r>
              <a:rPr lang="de-DE" sz="2400" dirty="0">
                <a:solidFill>
                  <a:schemeClr val="tx1">
                    <a:lumMod val="65000"/>
                    <a:lumOff val="35000"/>
                  </a:schemeClr>
                </a:solidFill>
                <a:latin typeface="JKRGNR+Arial-BoldMT"/>
              </a:rPr>
              <a:t>“ umschrieben: wer zur Gefahrenabwehr in Anspruch genommen werden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Maßgebliche Vorschriften: </a:t>
            </a:r>
            <a:r>
              <a:rPr lang="de-DE" sz="2400" b="1" dirty="0">
                <a:solidFill>
                  <a:schemeClr val="tx1">
                    <a:lumMod val="65000"/>
                    <a:lumOff val="35000"/>
                  </a:schemeClr>
                </a:solidFill>
                <a:latin typeface="JKRGNR+Arial-BoldMT"/>
              </a:rPr>
              <a:t>§§ 8, 9,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Wichtige Unterscheidung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Tatbestandsebene</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Durfte die Person überhaupt in Anspruch genommen werden?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Ermessensebene</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Wurde – unter mehreren Pflichtigen – die „richtige“ Person in Anspruch genommen? (sog. „</a:t>
            </a:r>
            <a:r>
              <a:rPr lang="de-DE" sz="2400" dirty="0" err="1">
                <a:solidFill>
                  <a:schemeClr val="tx1">
                    <a:lumMod val="65000"/>
                    <a:lumOff val="35000"/>
                  </a:schemeClr>
                </a:solidFill>
                <a:latin typeface="JKRGNR+Arial-BoldMT"/>
              </a:rPr>
              <a:t>Störerauswahl</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716444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Begründung der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des Adressaten grundsätzlich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Zurechnung</a:t>
            </a:r>
            <a:r>
              <a:rPr lang="de-DE" sz="2400" dirty="0">
                <a:solidFill>
                  <a:schemeClr val="tx1">
                    <a:lumMod val="65000"/>
                    <a:lumOff val="35000"/>
                  </a:schemeClr>
                </a:solidFill>
                <a:latin typeface="JKRGNR+Arial-BoldMT"/>
              </a:rPr>
              <a:t> der Gefahr/ Störung zu einer Person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der Ordnungspflicht: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8 I SOG vorausgesetzt</a:t>
            </a:r>
            <a:r>
              <a:rPr lang="de-DE" sz="2400" dirty="0">
                <a:solidFill>
                  <a:schemeClr val="tx1">
                    <a:lumMod val="65000"/>
                    <a:lumOff val="35000"/>
                  </a:schemeClr>
                </a:solidFill>
                <a:latin typeface="JKRGNR+Arial-BoldMT"/>
              </a:rPr>
              <a:t>: dass Adressat die Gefahr/ Störung durch ein Tun oder Unterlassen „</a:t>
            </a:r>
            <a:r>
              <a:rPr lang="de-DE" sz="2400" b="1" dirty="0">
                <a:solidFill>
                  <a:schemeClr val="tx1">
                    <a:lumMod val="65000"/>
                    <a:lumOff val="35000"/>
                  </a:schemeClr>
                </a:solidFill>
                <a:latin typeface="JKRGNR+Arial-BoldMT"/>
              </a:rPr>
              <a:t>verursacht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Verursachung</a:t>
            </a:r>
            <a:r>
              <a:rPr lang="de-DE" sz="2400" dirty="0">
                <a:solidFill>
                  <a:schemeClr val="tx1">
                    <a:lumMod val="65000"/>
                    <a:lumOff val="35000"/>
                  </a:schemeClr>
                </a:solidFill>
                <a:latin typeface="JKRGNR+Arial-BoldMT"/>
              </a:rPr>
              <a:t> zu klären: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Überschreiten der </a:t>
            </a:r>
            <a:r>
              <a:rPr lang="de-DE" sz="2400" b="1" dirty="0">
                <a:solidFill>
                  <a:schemeClr val="tx1">
                    <a:lumMod val="65000"/>
                    <a:lumOff val="35000"/>
                  </a:schemeClr>
                </a:solidFill>
                <a:latin typeface="JKRGNR+Arial-BoldMT"/>
              </a:rPr>
              <a:t>polizeilichen Gefahrenschwelle</a:t>
            </a:r>
            <a:r>
              <a:rPr lang="de-DE" sz="2400" dirty="0">
                <a:solidFill>
                  <a:schemeClr val="tx1">
                    <a:lumMod val="65000"/>
                    <a:lumOff val="35000"/>
                  </a:schemeClr>
                </a:solidFill>
                <a:latin typeface="JKRGNR+Arial-BoldMT"/>
              </a:rPr>
              <a:t> und dadurch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Erhöhung bzw. Begründung der hinreichenden Wahrscheinlichkeit des Schadenseintritts („</a:t>
            </a:r>
            <a:r>
              <a:rPr lang="de-DE" sz="2400" b="1" dirty="0">
                <a:solidFill>
                  <a:schemeClr val="tx1">
                    <a:lumMod val="65000"/>
                    <a:lumOff val="35000"/>
                  </a:schemeClr>
                </a:solidFill>
                <a:latin typeface="JKRGNR+Arial-BoldMT"/>
              </a:rPr>
              <a:t>Theorie der unmittelbaren Verursachung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14319861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für „Verursachung“ verlangt: </a:t>
            </a:r>
            <a:r>
              <a:rPr lang="de-DE" sz="2400" b="1" dirty="0">
                <a:solidFill>
                  <a:schemeClr val="tx1">
                    <a:lumMod val="65000"/>
                    <a:lumOff val="35000"/>
                  </a:schemeClr>
                </a:solidFill>
                <a:latin typeface="JKRGNR+Arial-BoldMT"/>
              </a:rPr>
              <a:t>Kausalität + objektive Zurechnung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Kausalität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„conditio-sine-qua-non“)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Daneben erforderlich: dass zwischen dem </a:t>
            </a:r>
            <a:r>
              <a:rPr lang="de-DE" sz="2400" b="1" dirty="0">
                <a:solidFill>
                  <a:schemeClr val="tx1">
                    <a:lumMod val="65000"/>
                    <a:lumOff val="35000"/>
                  </a:schemeClr>
                </a:solidFill>
                <a:latin typeface="JKRGNR+Arial-BoldMT"/>
              </a:rPr>
              <a:t>Verhalten und der Gefahr/ Störung</a:t>
            </a:r>
            <a:r>
              <a:rPr lang="de-DE" sz="2400" dirty="0">
                <a:solidFill>
                  <a:schemeClr val="tx1">
                    <a:lumMod val="65000"/>
                    <a:lumOff val="35000"/>
                  </a:schemeClr>
                </a:solidFill>
                <a:latin typeface="JKRGNR+Arial-BoldMT"/>
              </a:rPr>
              <a:t> ein sog. „</a:t>
            </a:r>
            <a:r>
              <a:rPr lang="de-DE" sz="2400" b="1" dirty="0">
                <a:solidFill>
                  <a:schemeClr val="tx1">
                    <a:lumMod val="65000"/>
                    <a:lumOff val="35000"/>
                  </a:schemeClr>
                </a:solidFill>
                <a:latin typeface="JKRGNR+Arial-BoldMT"/>
              </a:rPr>
              <a:t>Unmittelbarkeitszusammenhang</a:t>
            </a:r>
            <a:r>
              <a:rPr lang="de-DE" sz="2400" dirty="0">
                <a:solidFill>
                  <a:schemeClr val="tx1">
                    <a:lumMod val="65000"/>
                    <a:lumOff val="35000"/>
                  </a:schemeClr>
                </a:solidFill>
                <a:latin typeface="JKRGNR+Arial-BoldMT"/>
              </a:rPr>
              <a:t>“ besteht („Theorie der unmittelbaren Verursachung“)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Kriterien: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des Verhaltens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Position in der Kausalkette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647139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Beispiele: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Kurkapelle stimmt regelmäßig eine unverfängliche Marschmusik an, zu der die Gäste und Teilnehmer antisemitische Lieder anstimmen. Inanspruchnahme der Kapelle?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Kölner Kioskbetreiber K verkauft während Karneval Glasflaschen, welche schlussendlich regelmäßig als Scherbenmeer auf den Straßen zurückbleiben. Inanspruchnahme des K?</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rechtsradikaler Verein kündigt eine Versammlung zum Erhalt des „Clubs 88“ an, der letztlich untersagt wird, weil mit massiven und gewalttätigen Gegendemonstrationen gerechnet wird. Inanspruchnahme des Vereins?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685606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Grundsätzlich nicht ausreichend </a:t>
            </a:r>
            <a:r>
              <a:rPr lang="de-DE" sz="2400" dirty="0">
                <a:solidFill>
                  <a:schemeClr val="tx1">
                    <a:lumMod val="65000"/>
                    <a:lumOff val="35000"/>
                  </a:schemeClr>
                </a:solidFill>
                <a:latin typeface="JKRGNR+Arial-BoldMT"/>
              </a:rPr>
              <a:t>für eine „Verursachung“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r>
              <a:rPr lang="de-DE" sz="2400" b="1" dirty="0">
                <a:solidFill>
                  <a:schemeClr val="tx1">
                    <a:lumMod val="65000"/>
                    <a:lumOff val="35000"/>
                  </a:schemeClr>
                </a:solidFill>
                <a:latin typeface="JKRGNR+Arial-BoldMT"/>
              </a:rPr>
              <a:t>Mittelbare Ursachen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Klausurrelevante Ausnahme: sog. </a:t>
            </a:r>
            <a:r>
              <a:rPr lang="de-DE" sz="2400" b="1" dirty="0">
                <a:solidFill>
                  <a:schemeClr val="tx1">
                    <a:lumMod val="65000"/>
                    <a:lumOff val="35000"/>
                  </a:schemeClr>
                </a:solidFill>
                <a:latin typeface="JKRGNR+Arial-BoldMT"/>
              </a:rPr>
              <a:t>Zweckveranlasser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 Verursachung“ (+), wenn und soweit das </a:t>
            </a:r>
            <a:r>
              <a:rPr lang="de-DE" sz="2400" b="1" dirty="0">
                <a:solidFill>
                  <a:schemeClr val="tx1">
                    <a:lumMod val="65000"/>
                    <a:lumOff val="35000"/>
                  </a:schemeClr>
                </a:solidFill>
                <a:latin typeface="JKRGNR+Arial-BoldMT"/>
              </a:rPr>
              <a:t>bloß mittelbare Verhalten einer Person </a:t>
            </a:r>
            <a:r>
              <a:rPr lang="de-DE" sz="2400" dirty="0">
                <a:solidFill>
                  <a:schemeClr val="tx1">
                    <a:lumMod val="65000"/>
                    <a:lumOff val="35000"/>
                  </a:schemeClr>
                </a:solidFill>
                <a:latin typeface="JKRGNR+Arial-BoldMT"/>
              </a:rPr>
              <a:t>und das Verhalten der eigentlichen </a:t>
            </a:r>
            <a:r>
              <a:rPr lang="de-DE" sz="2400" b="1" dirty="0">
                <a:solidFill>
                  <a:schemeClr val="tx1">
                    <a:lumMod val="65000"/>
                    <a:lumOff val="35000"/>
                  </a:schemeClr>
                </a:solidFill>
                <a:latin typeface="JKRGNR+Arial-BoldMT"/>
              </a:rPr>
              <a:t>Störer</a:t>
            </a:r>
            <a:r>
              <a:rPr lang="de-DE" sz="2400" dirty="0">
                <a:solidFill>
                  <a:schemeClr val="tx1">
                    <a:lumMod val="65000"/>
                    <a:lumOff val="35000"/>
                  </a:schemeClr>
                </a:solidFill>
                <a:latin typeface="JKRGNR+Arial-BoldMT"/>
              </a:rPr>
              <a:t> eine sog. </a:t>
            </a:r>
            <a:r>
              <a:rPr lang="de-DE" sz="2400" b="1" dirty="0">
                <a:solidFill>
                  <a:schemeClr val="tx1">
                    <a:lumMod val="65000"/>
                    <a:lumOff val="35000"/>
                  </a:schemeClr>
                </a:solidFill>
                <a:latin typeface="JKRGNR+Arial-BoldMT"/>
              </a:rPr>
              <a:t>„natürliche Einheit“ </a:t>
            </a:r>
            <a:r>
              <a:rPr lang="de-DE" sz="2400" dirty="0">
                <a:solidFill>
                  <a:schemeClr val="tx1">
                    <a:lumMod val="65000"/>
                    <a:lumOff val="35000"/>
                  </a:schemeClr>
                </a:solidFill>
                <a:latin typeface="JKRGNR+Arial-BoldMT"/>
              </a:rPr>
              <a:t>bilden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Natürliche Einheit (+),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der „Hintermann“ die Störung gezielt herbeiführt oder jedenfalls billigend in Kauf nimmt (</a:t>
            </a:r>
            <a:r>
              <a:rPr lang="de-DE" sz="2400" b="1" dirty="0">
                <a:solidFill>
                  <a:schemeClr val="tx1">
                    <a:lumMod val="65000"/>
                    <a:lumOff val="35000"/>
                  </a:schemeClr>
                </a:solidFill>
                <a:latin typeface="JKRGNR+Arial-BoldMT"/>
              </a:rPr>
              <a:t>subjektive Theorie)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der Eintritt der Gefahr eine naheliegende bzw. typische Folge des Geschehens ist (</a:t>
            </a:r>
            <a:r>
              <a:rPr lang="de-DE" sz="2400" b="1" dirty="0">
                <a:solidFill>
                  <a:schemeClr val="tx1">
                    <a:lumMod val="65000"/>
                    <a:lumOff val="35000"/>
                  </a:schemeClr>
                </a:solidFill>
                <a:latin typeface="JKRGNR+Arial-BoldMT"/>
              </a:rPr>
              <a:t>objektive Theorie</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187113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Rechtsschutz gegen Rechtsverordnungen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Fachgericht: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Prinzipale Normenkontrolle nach § 47 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Wirkung „erga omnes“ (vgl. § 47 V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in HH </a:t>
            </a:r>
            <a:r>
              <a:rPr lang="de-DE" sz="2400" b="1" dirty="0">
                <a:solidFill>
                  <a:schemeClr val="tx1">
                    <a:lumMod val="65000"/>
                    <a:lumOff val="35000"/>
                  </a:schemeClr>
                </a:solidFill>
                <a:latin typeface="JKRGNR+Arial-BoldMT"/>
              </a:rPr>
              <a:t>keine (!) Ausführungsvorschrif</a:t>
            </a:r>
            <a:r>
              <a:rPr lang="de-DE" sz="2400" dirty="0">
                <a:solidFill>
                  <a:schemeClr val="tx1">
                    <a:lumMod val="65000"/>
                    <a:lumOff val="35000"/>
                  </a:schemeClr>
                </a:solidFill>
                <a:latin typeface="JKRGNR+Arial-BoldMT"/>
              </a:rPr>
              <a:t>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47 I Nr.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in HH einzig denkbar: </a:t>
            </a:r>
            <a:r>
              <a:rPr lang="de-DE" sz="2400" b="1" dirty="0">
                <a:solidFill>
                  <a:schemeClr val="tx1">
                    <a:lumMod val="65000"/>
                    <a:lumOff val="35000"/>
                  </a:schemeClr>
                </a:solidFill>
                <a:latin typeface="JKRGNR+Arial-BoldMT"/>
              </a:rPr>
              <a:t>Allgemeine Feststellungsklage nach § 43 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Wirkung: „</a:t>
            </a:r>
            <a:r>
              <a:rPr lang="de-DE" sz="2400" dirty="0" err="1">
                <a:solidFill>
                  <a:schemeClr val="tx1">
                    <a:lumMod val="65000"/>
                    <a:lumOff val="35000"/>
                  </a:schemeClr>
                </a:solidFill>
                <a:latin typeface="JKRGNR+Arial-BoldMT"/>
              </a:rPr>
              <a:t>inter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partes</a:t>
            </a:r>
            <a:r>
              <a:rPr lang="de-DE" sz="2400" dirty="0">
                <a:solidFill>
                  <a:schemeClr val="tx1">
                    <a:lumMod val="65000"/>
                    <a:lumOff val="35000"/>
                  </a:schemeClr>
                </a:solidFill>
                <a:latin typeface="JKRGNR+Arial-BoldMT"/>
              </a:rPr>
              <a:t>“ (arg. e. § 47 V 2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Verwerfungskompetenz des Fachgerichts!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VO rechtswidrig, wendet das VG diese nicht an!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Bezieht sich nur auf diesen Rechtsstreit!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4221359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„Borkum-Lied“: Zweckveranlasser (+)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Kölner Karneval?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 Köln Urteil vom 16.09.2010 - 20 K 525/10</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Von einer natürlichen Handlungseinheit in diesem Sinne kann vorliegend keine Rede sein. Es gibt weder Anhaltspunkte dafür, dass der Kläger mit dem Verkauf von Glasbehältnissen deren ordnungswidrige Entsorgung im öffentlichen Straßenraum bezweckt oder billigend in Kauf nimmt noch dafür, dass die illegale Entsorgung der gekauften Glasbehältnisse die zwangsläufige Folge des Verkaufs ist. Im Gegenteil ist der Kläger darauf angewiesen, dass die Glasbehältnisse möglichst vollständig wieder abgegeben werden, damit keine Pfandverluste eintreten..“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5215608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OVG Nordrhein-Westfalen, Urteil vom 09.02.2012 - 5 A 2382/10:  </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Bei der gebotenen wertenden Betrachtung war im Kölner Straßenkarneval 2010 der Wirkungs- und </a:t>
            </a:r>
            <a:r>
              <a:rPr lang="de-DE" sz="2400" b="1" i="1" dirty="0">
                <a:solidFill>
                  <a:schemeClr val="tx1">
                    <a:lumMod val="65000"/>
                    <a:lumOff val="35000"/>
                  </a:schemeClr>
                </a:solidFill>
                <a:latin typeface="JKRGNR+Arial-BoldMT"/>
              </a:rPr>
              <a:t>Verantwortungszusammenhang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zwischen dem Verkauf von Glasflaschen und der Fülle der auf den Straßen liegenden Glasabfälle so eng</a:t>
            </a:r>
            <a:r>
              <a:rPr lang="de-DE" sz="2400" i="1" dirty="0">
                <a:solidFill>
                  <a:schemeClr val="tx1">
                    <a:lumMod val="65000"/>
                    <a:lumOff val="35000"/>
                  </a:schemeClr>
                </a:solidFill>
                <a:latin typeface="JKRGNR+Arial-BoldMT"/>
              </a:rPr>
              <a:t>, dass die </a:t>
            </a:r>
            <a:r>
              <a:rPr lang="de-DE" sz="2400" b="1" i="1" dirty="0">
                <a:solidFill>
                  <a:schemeClr val="tx1">
                    <a:lumMod val="65000"/>
                    <a:lumOff val="35000"/>
                  </a:schemeClr>
                </a:solidFill>
                <a:latin typeface="JKRGNR+Arial-BoldMT"/>
              </a:rPr>
              <a:t>(Mit-)Veranlassung </a:t>
            </a:r>
            <a:r>
              <a:rPr lang="de-DE" sz="2400" i="1" dirty="0">
                <a:solidFill>
                  <a:schemeClr val="tx1">
                    <a:lumMod val="65000"/>
                    <a:lumOff val="35000"/>
                  </a:schemeClr>
                </a:solidFill>
                <a:latin typeface="JKRGNR+Arial-BoldMT"/>
              </a:rPr>
              <a:t>durch die </a:t>
            </a:r>
            <a:r>
              <a:rPr lang="de-DE" sz="2400" b="1" i="1" dirty="0">
                <a:solidFill>
                  <a:schemeClr val="tx1">
                    <a:lumMod val="65000"/>
                    <a:lumOff val="35000"/>
                  </a:schemeClr>
                </a:solidFill>
                <a:latin typeface="JKRGNR+Arial-BoldMT"/>
              </a:rPr>
              <a:t>Verkäufer</a:t>
            </a:r>
            <a:r>
              <a:rPr lang="de-DE" sz="2400" i="1" dirty="0">
                <a:solidFill>
                  <a:schemeClr val="tx1">
                    <a:lumMod val="65000"/>
                    <a:lumOff val="35000"/>
                  </a:schemeClr>
                </a:solidFill>
                <a:latin typeface="JKRGNR+Arial-BoldMT"/>
              </a:rPr>
              <a:t> und der (Gefahren)Erfolg als Einheit angesehen werden müssen. Zwar bezweckte der Kläger </a:t>
            </a:r>
            <a:r>
              <a:rPr lang="de-DE" sz="2400" i="1" dirty="0" err="1">
                <a:solidFill>
                  <a:schemeClr val="tx1">
                    <a:lumMod val="65000"/>
                    <a:lumOff val="35000"/>
                  </a:schemeClr>
                </a:solidFill>
                <a:latin typeface="JKRGNR+Arial-BoldMT"/>
              </a:rPr>
              <a:t>ebensowenig</a:t>
            </a:r>
            <a:r>
              <a:rPr lang="de-DE" sz="2400" i="1" dirty="0">
                <a:solidFill>
                  <a:schemeClr val="tx1">
                    <a:lumMod val="65000"/>
                    <a:lumOff val="35000"/>
                  </a:schemeClr>
                </a:solidFill>
                <a:latin typeface="JKRGNR+Arial-BoldMT"/>
              </a:rPr>
              <a:t> wie die übrigen Verkaufsstelleninhaber beim Verkauf von Glasflaschen das störende Verhalten Dritter. Jedoch war nach den Erfahrungen aus früheren Jahren </a:t>
            </a:r>
            <a:r>
              <a:rPr lang="de-DE" sz="2400" b="1" i="1" dirty="0">
                <a:solidFill>
                  <a:schemeClr val="tx1">
                    <a:lumMod val="65000"/>
                    <a:lumOff val="35000"/>
                  </a:schemeClr>
                </a:solidFill>
                <a:latin typeface="JKRGNR+Arial-BoldMT"/>
              </a:rPr>
              <a:t>nahezu sicher zu erwarten</a:t>
            </a:r>
            <a:r>
              <a:rPr lang="de-DE" sz="2400" i="1" dirty="0">
                <a:solidFill>
                  <a:schemeClr val="tx1">
                    <a:lumMod val="65000"/>
                    <a:lumOff val="35000"/>
                  </a:schemeClr>
                </a:solidFill>
                <a:latin typeface="JKRGNR+Arial-BoldMT"/>
              </a:rPr>
              <a:t>, dass jedenfalls eine beachtliche Menge der von ihm abgegebenen Glasflaschen in die Menschenmenge der Feiernden gelangen und dort unzulässig entsorgt oder achtlos fallen gelassen würde.“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72233525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Zweckveranlasser im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gilt: Vorrangige Inanspruchnahme des Störers (hier: Gegendemonstration)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Hierzu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2000, 1406</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„Drohen Gewalttaten als Gegenreaktion auf Versammlungen, so müssen sich behördliche Maßnahmen primär gegen die Störer richten (vgl. BVerfGE 69, 315 [360f.] = NJW 1985, 2395). Mit Art. 8 GG wäre nicht zu vereinbaren, dass bereits mit der Anmeldung einer Gegendemonstration erreicht werden kann, dass dem Veranstalter der zuerst angemeldeten Versammlung die Möglichkeit genommen wird, sein Demonstrationsanliegen zu verwirklichen.“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sehr fraglich: </a:t>
            </a:r>
            <a:r>
              <a:rPr lang="de-DE" sz="2400" b="1" dirty="0">
                <a:solidFill>
                  <a:schemeClr val="tx1">
                    <a:lumMod val="65000"/>
                    <a:lumOff val="35000"/>
                  </a:schemeClr>
                </a:solidFill>
                <a:latin typeface="JKRGNR+Arial-BoldMT"/>
              </a:rPr>
              <a:t>Zulässigkeit der Figur des Zweckveranlassers im Versammlungsrecht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593576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„Selbst wenn die Figur des Zweckveranlassers versammlungsrechtlich herangezogen werden könnte, setzte ihre </a:t>
            </a:r>
            <a:r>
              <a:rPr lang="de-DE" sz="2400" b="1" i="1" dirty="0">
                <a:solidFill>
                  <a:schemeClr val="tx1">
                    <a:lumMod val="65000"/>
                    <a:lumOff val="35000"/>
                  </a:schemeClr>
                </a:solidFill>
                <a:latin typeface="JKRGNR+Arial-BoldMT"/>
              </a:rPr>
              <a:t>Anwendung doch konkrete Anhaltspunkte dafür voraus, dass der vom Veranstalter angegebene Zweck nur Vorwand und die Provokation von Gegengewalt das eigentliche vom Veranstalter „objektiv” oder gar „subjektiv” bezweckte Vorhaben ist</a:t>
            </a:r>
            <a:r>
              <a:rPr lang="de-DE" sz="2400" i="1" dirty="0">
                <a:solidFill>
                  <a:schemeClr val="tx1">
                    <a:lumMod val="65000"/>
                    <a:lumOff val="35000"/>
                  </a:schemeClr>
                </a:solidFill>
                <a:latin typeface="JKRGNR+Arial-BoldMT"/>
              </a:rPr>
              <a:t>. Soweit die in der Versammlung geäußerten Inhalte in einer Demokratie trotz ihrer Missbilligung etwa durch die Mehrheit der Bevölkerung oder auch nur durch die Gegendemonstranten verfassungsrechtlich zu tolerieren sind, könnte die Zweckveranlassung als Begründung für die </a:t>
            </a:r>
            <a:r>
              <a:rPr lang="de-DE" sz="2400" i="1" dirty="0" err="1">
                <a:solidFill>
                  <a:schemeClr val="tx1">
                    <a:lumMod val="65000"/>
                    <a:lumOff val="35000"/>
                  </a:schemeClr>
                </a:solidFill>
                <a:latin typeface="JKRGNR+Arial-BoldMT"/>
              </a:rPr>
              <a:t>Störereigenschaft</a:t>
            </a:r>
            <a:r>
              <a:rPr lang="de-DE" sz="2400" i="1" dirty="0">
                <a:solidFill>
                  <a:schemeClr val="tx1">
                    <a:lumMod val="65000"/>
                    <a:lumOff val="35000"/>
                  </a:schemeClr>
                </a:solidFill>
                <a:latin typeface="JKRGNR+Arial-BoldMT"/>
              </a:rPr>
              <a:t> des Ast. nicht auf diese Inhalte gestützt werden. Vorauszusetzen wären vielmehr besondere, </a:t>
            </a:r>
            <a:r>
              <a:rPr lang="de-DE" sz="2400" b="1" i="1" dirty="0">
                <a:solidFill>
                  <a:schemeClr val="tx1">
                    <a:lumMod val="65000"/>
                    <a:lumOff val="35000"/>
                  </a:schemeClr>
                </a:solidFill>
                <a:latin typeface="JKRGNR+Arial-BoldMT"/>
              </a:rPr>
              <a:t>über den Inhalt hinausgehende provokative Begleitumstände</a:t>
            </a:r>
            <a:r>
              <a:rPr lang="de-DE" sz="2400" i="1" dirty="0">
                <a:solidFill>
                  <a:schemeClr val="tx1">
                    <a:lumMod val="65000"/>
                    <a:lumOff val="35000"/>
                  </a:schemeClr>
                </a:solidFill>
                <a:latin typeface="JKRGNR+Arial-BoldMT"/>
              </a:rPr>
              <a:t>, die sich jedoch dem Beschluss des OVG nicht entnehmen lassen.“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9656052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13</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 mangels beamtenrechtlicher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126 I BBG </a:t>
            </a:r>
            <a:r>
              <a:rPr lang="de-DE" sz="2400" b="1" dirty="0" err="1">
                <a:solidFill>
                  <a:schemeClr val="tx1">
                    <a:lumMod val="65000"/>
                    <a:lumOff val="35000"/>
                  </a:schemeClr>
                </a:solidFill>
                <a:latin typeface="JKRGNR+Arial-BoldMT"/>
              </a:rPr>
              <a:t>bzw</a:t>
            </a:r>
            <a:r>
              <a:rPr lang="de-DE" sz="2400" b="1" dirty="0">
                <a:solidFill>
                  <a:schemeClr val="tx1">
                    <a:lumMod val="65000"/>
                    <a:lumOff val="35000"/>
                  </a:schemeClr>
                </a:solidFill>
                <a:latin typeface="JKRGNR+Arial-BoldMT"/>
              </a:rPr>
              <a:t> § 54 I 1 BeamtStG </a:t>
            </a:r>
            <a:r>
              <a:rPr lang="de-DE" sz="2400" dirty="0">
                <a:solidFill>
                  <a:schemeClr val="tx1">
                    <a:lumMod val="65000"/>
                    <a:lumOff val="35000"/>
                  </a:schemeClr>
                </a:solidFill>
                <a:latin typeface="JKRGNR+Arial-BoldMT"/>
              </a:rPr>
              <a:t>– nicht einschlägig: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Generalklausel des </a:t>
            </a:r>
            <a:r>
              <a:rPr lang="de-DE" sz="2400" b="1" dirty="0">
                <a:solidFill>
                  <a:schemeClr val="tx1">
                    <a:lumMod val="65000"/>
                    <a:lumOff val="35000"/>
                  </a:schemeClr>
                </a:solidFill>
                <a:latin typeface="JKRGNR+Arial-BoldMT"/>
              </a:rPr>
              <a:t>§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Bestimmung der Rechtsnatur der Streitigkeit maßgeblich: Rechtsnatur des Rechtsverhältnisses, aus dem der Klageanspruch hergleitet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vorhanden, heranzuziehen: </a:t>
            </a:r>
            <a:r>
              <a:rPr lang="de-DE" sz="2400" b="1" dirty="0">
                <a:solidFill>
                  <a:schemeClr val="tx1">
                    <a:lumMod val="65000"/>
                    <a:lumOff val="35000"/>
                  </a:schemeClr>
                </a:solidFill>
                <a:latin typeface="JKRGNR+Arial-BoldMT"/>
              </a:rPr>
              <a:t>streitentscheidende Norm</a:t>
            </a:r>
            <a:r>
              <a:rPr lang="de-DE" sz="2400" dirty="0">
                <a:solidFill>
                  <a:schemeClr val="tx1">
                    <a:lumMod val="65000"/>
                    <a:lumOff val="35000"/>
                  </a:schemeClr>
                </a:solidFill>
                <a:latin typeface="JKRGNR+Arial-BoldMT"/>
              </a:rPr>
              <a:t>, wobei diese öffentlich rechtlich ist, soweit sie ausschließlich Hoheitsträger berechtigt/ verpflichtet (mod. Subjektstheorie)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Normen für „</a:t>
            </a:r>
            <a:r>
              <a:rPr lang="de-DE" sz="2400" b="1" dirty="0">
                <a:solidFill>
                  <a:schemeClr val="tx1">
                    <a:lumMod val="65000"/>
                    <a:lumOff val="35000"/>
                  </a:schemeClr>
                </a:solidFill>
                <a:latin typeface="JKRGNR+Arial-BoldMT"/>
              </a:rPr>
              <a:t>Beschlagnahme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Sicherstellung in § 14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 für </a:t>
            </a:r>
            <a:r>
              <a:rPr lang="de-DE" sz="2400" b="1" dirty="0">
                <a:solidFill>
                  <a:schemeClr val="tx1">
                    <a:lumMod val="65000"/>
                    <a:lumOff val="35000"/>
                  </a:schemeClr>
                </a:solidFill>
                <a:latin typeface="JKRGNR+Arial-BoldMT"/>
              </a:rPr>
              <a:t>Rückgabe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14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öffentlich-rechtliche Natur der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insgesamt (+):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535572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Polizei</a:t>
            </a:r>
            <a:r>
              <a:rPr lang="de-DE" sz="2400" dirty="0">
                <a:solidFill>
                  <a:schemeClr val="tx1">
                    <a:lumMod val="65000"/>
                    <a:lumOff val="35000"/>
                  </a:schemeClr>
                </a:solidFill>
                <a:latin typeface="JKRGNR+Arial-BoldMT"/>
              </a:rPr>
              <a:t> handelt stets in Betracht zu ziehen: </a:t>
            </a:r>
            <a:r>
              <a:rPr lang="de-DE" sz="2400" b="1" dirty="0">
                <a:solidFill>
                  <a:schemeClr val="tx1">
                    <a:lumMod val="65000"/>
                    <a:lumOff val="35000"/>
                  </a:schemeClr>
                </a:solidFill>
                <a:latin typeface="JKRGNR+Arial-BoldMT"/>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des </a:t>
            </a:r>
            <a:r>
              <a:rPr lang="de-DE" sz="2400" b="1" dirty="0">
                <a:solidFill>
                  <a:schemeClr val="tx1">
                    <a:lumMod val="65000"/>
                    <a:lumOff val="35000"/>
                  </a:schemeClr>
                </a:solidFill>
                <a:latin typeface="JKRGNR+Arial-BoldMT"/>
              </a:rPr>
              <a:t>§ 23 I 1 EGGVG</a:t>
            </a:r>
            <a:r>
              <a:rPr lang="de-DE" sz="2400" dirty="0">
                <a:solidFill>
                  <a:schemeClr val="tx1">
                    <a:lumMod val="65000"/>
                    <a:lumOff val="35000"/>
                  </a:schemeClr>
                </a:solidFill>
                <a:latin typeface="JKRGNR+Arial-BoldMT"/>
              </a:rPr>
              <a:t>: „Anordnungen […] der Justizbehörden […] auf den Gebieten der Strafrechtspflege“ (sog. </a:t>
            </a:r>
            <a:r>
              <a:rPr lang="de-DE" sz="2400" b="1" dirty="0">
                <a:solidFill>
                  <a:schemeClr val="tx1">
                    <a:lumMod val="65000"/>
                    <a:lumOff val="35000"/>
                  </a:schemeClr>
                </a:solidFill>
                <a:latin typeface="JKRGNR+Arial-BoldMT"/>
              </a:rPr>
              <a:t>Justizverwaltungsakte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hierfür: dass die Polizei „</a:t>
            </a:r>
            <a:r>
              <a:rPr lang="de-DE" sz="2400" b="1" dirty="0">
                <a:solidFill>
                  <a:schemeClr val="tx1">
                    <a:lumMod val="65000"/>
                    <a:lumOff val="35000"/>
                  </a:schemeClr>
                </a:solidFill>
                <a:latin typeface="JKRGNR+Arial-BoldMT"/>
              </a:rPr>
              <a:t>repressiv</a:t>
            </a:r>
            <a:r>
              <a:rPr lang="de-DE" sz="2400" dirty="0">
                <a:solidFill>
                  <a:schemeClr val="tx1">
                    <a:lumMod val="65000"/>
                    <a:lumOff val="35000"/>
                  </a:schemeClr>
                </a:solidFill>
                <a:latin typeface="JKRGNR+Arial-BoldMT"/>
              </a:rPr>
              <a:t>“ handelt, d.h. zum Zwecke der </a:t>
            </a:r>
            <a:r>
              <a:rPr lang="de-DE" sz="2400" b="1" dirty="0">
                <a:solidFill>
                  <a:schemeClr val="tx1">
                    <a:lumMod val="65000"/>
                    <a:lumOff val="35000"/>
                  </a:schemeClr>
                </a:solidFill>
                <a:latin typeface="JKRGNR+Arial-BoldMT"/>
              </a:rPr>
              <a:t>Strafverfolgung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Zweck der Maßnahme: Heimliches Abhören „verhindern“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 Justizverwaltungsakt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23 I 1 EGGVG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698247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a:t>
            </a:r>
            <a:r>
              <a:rPr lang="de-DE" sz="2400" b="1" dirty="0">
                <a:solidFill>
                  <a:schemeClr val="tx1">
                    <a:lumMod val="65000"/>
                    <a:lumOff val="35000"/>
                  </a:schemeClr>
                </a:solidFill>
                <a:latin typeface="JKRGNR+Arial-BoldMT"/>
              </a:rPr>
              <a:t>§§ 88, 122 I VwGO </a:t>
            </a:r>
            <a:r>
              <a:rPr lang="de-DE" sz="2400" dirty="0">
                <a:solidFill>
                  <a:schemeClr val="tx1">
                    <a:lumMod val="65000"/>
                    <a:lumOff val="35000"/>
                  </a:schemeClr>
                </a:solidFill>
                <a:latin typeface="JKRGNR+Arial-BoldMT"/>
              </a:rPr>
              <a:t>(entsprechend für „Beschlüsse“)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Antragsbegehren</a:t>
            </a:r>
            <a:r>
              <a:rPr lang="de-DE" sz="2400" dirty="0">
                <a:solidFill>
                  <a:schemeClr val="tx1">
                    <a:lumMod val="65000"/>
                    <a:lumOff val="35000"/>
                  </a:schemeClr>
                </a:solidFill>
                <a:latin typeface="JKRGNR+Arial-BoldMT"/>
              </a:rPr>
              <a:t>: „Eilentscheidung“, mit der „aufschiebende Wirkung des Widerspruchs wiederhergestellt“ und Rückgabe der Geräte erreicht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Differenzierung der 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„Wiederherstellung“ der aufschiebenden 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stets vorrangig zu prüfen: Verfahren nach </a:t>
            </a:r>
            <a:r>
              <a:rPr lang="de-DE" sz="2400" b="1" dirty="0">
                <a:solidFill>
                  <a:schemeClr val="tx1">
                    <a:lumMod val="65000"/>
                    <a:lumOff val="35000"/>
                  </a:schemeClr>
                </a:solidFill>
                <a:latin typeface="JKRGNR+Arial-BoldMT"/>
              </a:rPr>
              <a:t>§§ 80,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Statthaftigkeit eines Antrages nach </a:t>
            </a:r>
            <a:r>
              <a:rPr lang="de-DE" sz="2400" b="1" dirty="0">
                <a:solidFill>
                  <a:schemeClr val="tx1">
                    <a:lumMod val="65000"/>
                    <a:lumOff val="35000"/>
                  </a:schemeClr>
                </a:solidFill>
                <a:latin typeface="JKRGNR+Arial-BoldMT"/>
              </a:rPr>
              <a:t>§§ 80, 80a VwGO </a:t>
            </a:r>
            <a:r>
              <a:rPr lang="de-DE" sz="2400" dirty="0">
                <a:solidFill>
                  <a:schemeClr val="tx1">
                    <a:lumMod val="65000"/>
                    <a:lumOff val="35000"/>
                  </a:schemeClr>
                </a:solidFill>
                <a:latin typeface="JKRGNR+Arial-BoldMT"/>
              </a:rPr>
              <a:t>erforderlich: dass der Antragsteller Wiederherstellung des „</a:t>
            </a:r>
            <a:r>
              <a:rPr lang="de-DE" sz="2400" b="1" dirty="0">
                <a:solidFill>
                  <a:schemeClr val="tx1">
                    <a:lumMod val="65000"/>
                    <a:lumOff val="35000"/>
                  </a:schemeClr>
                </a:solidFill>
                <a:latin typeface="JKRGNR+Arial-BoldMT"/>
              </a:rPr>
              <a:t>Suspensiveffekts</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80 I VwGO</a:t>
            </a:r>
            <a:r>
              <a:rPr lang="de-DE" sz="2400" dirty="0">
                <a:solidFill>
                  <a:schemeClr val="tx1">
                    <a:lumMod val="65000"/>
                    <a:lumOff val="35000"/>
                  </a:schemeClr>
                </a:solidFill>
                <a:latin typeface="JKRGNR+Arial-BoldMT"/>
              </a:rPr>
              <a:t>) erstrebt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270503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dass ein </a:t>
            </a:r>
            <a:r>
              <a:rPr lang="de-DE" sz="2400" b="1" dirty="0">
                <a:solidFill>
                  <a:schemeClr val="tx1">
                    <a:lumMod val="65000"/>
                    <a:lumOff val="35000"/>
                  </a:schemeClr>
                </a:solidFill>
                <a:latin typeface="JKRGNR+Arial-BoldMT"/>
              </a:rPr>
              <a:t>VA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a:t>
            </a:r>
            <a:r>
              <a:rPr lang="de-DE" sz="2400" dirty="0">
                <a:solidFill>
                  <a:schemeClr val="tx1">
                    <a:lumMod val="65000"/>
                    <a:lumOff val="35000"/>
                  </a:schemeClr>
                </a:solidFill>
                <a:latin typeface="JKRGNR+Arial-BoldMT"/>
              </a:rPr>
              <a:t> vorliegt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Beschlagnahmeanordnung</a:t>
            </a:r>
            <a:r>
              <a:rPr lang="de-DE" sz="2400" dirty="0">
                <a:solidFill>
                  <a:schemeClr val="tx1">
                    <a:lumMod val="65000"/>
                    <a:lumOff val="35000"/>
                  </a:schemeClr>
                </a:solidFill>
                <a:latin typeface="JKRGNR+Arial-BoldMT"/>
              </a:rPr>
              <a:t> unproblematisch: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wesentlich für die Statthaftigkeit eines Verfahrens nach §§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 der Rechtsbehelfe aus § 80 I 1 VwGO tritt nicht ein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einschlägig: „</a:t>
            </a:r>
            <a:r>
              <a:rPr lang="de-DE" sz="2400" b="1" dirty="0">
                <a:solidFill>
                  <a:schemeClr val="tx1">
                    <a:lumMod val="65000"/>
                    <a:lumOff val="35000"/>
                  </a:schemeClr>
                </a:solidFill>
                <a:latin typeface="JKRGNR+Arial-BoldMT"/>
              </a:rPr>
              <a:t>unaufschiebbare Anordnung von Polizeivollzugsbeamten</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80 II 1 Nr. 2 VwGO</a:t>
            </a:r>
            <a:r>
              <a:rPr lang="de-DE" sz="2400" dirty="0">
                <a:solidFill>
                  <a:schemeClr val="tx1">
                    <a:lumMod val="65000"/>
                    <a:lumOff val="35000"/>
                  </a:schemeClr>
                </a:solidFill>
                <a:latin typeface="JKRGNR+Arial-BoldMT"/>
              </a:rPr>
              <a:t>, sodass Suspensiveffekt kraft Gesetzes entfällt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statthaft: Antrag auf Anordnung der aufschiebenden Wirkung gemäß </a:t>
            </a:r>
            <a:r>
              <a:rPr lang="de-DE" sz="2400" b="1" dirty="0">
                <a:solidFill>
                  <a:schemeClr val="tx1">
                    <a:lumMod val="65000"/>
                    <a:lumOff val="35000"/>
                  </a:schemeClr>
                </a:solidFill>
                <a:latin typeface="JKRGNR+Arial-BoldMT"/>
              </a:rPr>
              <a:t>§ 80 V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20695453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Rechtsschutz gegen Rechtsverordnungen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Verfassungsgerichtlicher Rechtsschutz: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Verfassungsbeschwerde gegen 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Landesverfassungsbeschwerden gibt es in HH nicht!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3805762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Einstweilige Herausgabe der Geräte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insoweit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vorrangig: Verfahren nach §§ 80,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a:t>
            </a:r>
            <a:r>
              <a:rPr lang="de-DE" sz="2400" b="1" dirty="0">
                <a:solidFill>
                  <a:schemeClr val="tx1">
                    <a:lumMod val="65000"/>
                    <a:lumOff val="35000"/>
                  </a:schemeClr>
                </a:solidFill>
                <a:latin typeface="JKRGNR+Arial-BoldMT"/>
              </a:rPr>
              <a:t>K will (vorläufige) Herausgabe der Geräte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Leistungssituation naheliegend: Erlass einer einstweiligen Anordnung nach § 123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Achtung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Besonderheit der </a:t>
            </a:r>
            <a:r>
              <a:rPr lang="de-DE" sz="2400" b="1" dirty="0">
                <a:solidFill>
                  <a:schemeClr val="tx1">
                    <a:lumMod val="65000"/>
                    <a:lumOff val="35000"/>
                  </a:schemeClr>
                </a:solidFill>
                <a:latin typeface="JKRGNR+Arial-BoldMT"/>
              </a:rPr>
              <a:t>Verknüpfung des Leistungsbegehrens mit Antrag auf Anordnung der aufschiebenden Wirkung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80 V 3 VwGO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Vollzugsfolgenbeseitigung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statthaft: </a:t>
            </a:r>
            <a:r>
              <a:rPr lang="de-DE" sz="2400" b="1" dirty="0">
                <a:solidFill>
                  <a:schemeClr val="tx1">
                    <a:lumMod val="65000"/>
                    <a:lumOff val="35000"/>
                  </a:schemeClr>
                </a:solidFill>
                <a:latin typeface="JKRGNR+Arial-BoldMT"/>
              </a:rPr>
              <a:t>Annexantrag nach § 80 V 3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3163321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Analog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da Antragsteller „Adressat“ der belastenden Verfügung: </a:t>
            </a:r>
            <a:r>
              <a:rPr lang="de-DE" sz="2400" b="1" dirty="0">
                <a:solidFill>
                  <a:schemeClr val="tx1">
                    <a:lumMod val="65000"/>
                    <a:lumOff val="35000"/>
                  </a:schemeClr>
                </a:solidFill>
                <a:latin typeface="JKRGNR+Arial-BoldMT"/>
              </a:rPr>
              <a:t>Antragsbefugnis wegen Möglichkeit einer Verletzung des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744015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lediglich analog anzuwenden: Vorschrift des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maßgeblich nach </a:t>
            </a:r>
            <a:r>
              <a:rPr lang="de-DE" sz="2400" b="1" dirty="0">
                <a:solidFill>
                  <a:schemeClr val="tx1">
                    <a:lumMod val="65000"/>
                    <a:lumOff val="35000"/>
                  </a:schemeClr>
                </a:solidFill>
                <a:latin typeface="JKRGNR+Arial-BoldMT"/>
              </a:rPr>
              <a:t>§ 78 I Nr. 1 VwGO analog</a:t>
            </a:r>
            <a:r>
              <a:rPr lang="de-DE" sz="2400" dirty="0">
                <a:solidFill>
                  <a:schemeClr val="tx1">
                    <a:lumMod val="65000"/>
                    <a:lumOff val="35000"/>
                  </a:schemeClr>
                </a:solidFill>
                <a:latin typeface="JKRGNR+Arial-BoldMT"/>
              </a:rPr>
              <a:t>: Rechtsträger der handelnden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näherer Angaben passiv prozessführungsbefugt: </a:t>
            </a:r>
            <a:r>
              <a:rPr lang="de-DE" sz="2400" b="1" dirty="0">
                <a:solidFill>
                  <a:schemeClr val="tx1">
                    <a:lumMod val="65000"/>
                    <a:lumOff val="35000"/>
                  </a:schemeClr>
                </a:solidFill>
                <a:latin typeface="JKRGNR+Arial-BoldMT"/>
              </a:rPr>
              <a:t>„Land“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Antragsteller: </a:t>
            </a:r>
            <a:r>
              <a:rPr lang="de-DE" sz="2400" b="1" dirty="0">
                <a:solidFill>
                  <a:schemeClr val="tx1">
                    <a:lumMod val="65000"/>
                    <a:lumOff val="35000"/>
                  </a:schemeClr>
                </a:solidFill>
                <a:latin typeface="JKRGNR+Arial-BoldMT"/>
              </a:rPr>
              <a:t>§ 61 Nr. 1 Alt. 1 VwGO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Antragsgegnerin: Land als juristische Person des öffentlichen Rechts nach </a:t>
            </a:r>
            <a:r>
              <a:rPr lang="de-DE" sz="2400" b="1" dirty="0">
                <a:solidFill>
                  <a:schemeClr val="tx1">
                    <a:lumMod val="65000"/>
                    <a:lumOff val="35000"/>
                  </a:schemeClr>
                </a:solidFill>
                <a:latin typeface="JKRGNR+Arial-BoldMT"/>
              </a:rPr>
              <a:t>§ 61 Nr. 1 Alt. 2 VwGO sowie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4024273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Allgemeines Rechtsschutzbedürfnis regelmäßig (-) soweit der Antragsteller kein rechtsschutzwürdiges Interesse verfolgt bzw. einfachere, effektivere Möglichkeiten zur Verfügung 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Verfahren nach § 80 VwGO stets anzusprechen: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 Einlegung eines Hauptsacherechtsbehelfs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Vorheriger Antrag bei der Behörde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offensichtliche Unzulässigkeit in der Hauptsache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2163023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Vorherige Einlegung eines Hauptsacherechtsbehelfs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umstritten, indes nicht entscheidungserheblich: </a:t>
            </a:r>
            <a:r>
              <a:rPr lang="de-DE" sz="2400" b="1" dirty="0">
                <a:solidFill>
                  <a:schemeClr val="tx1">
                    <a:lumMod val="65000"/>
                    <a:lumOff val="35000"/>
                  </a:schemeClr>
                </a:solidFill>
                <a:latin typeface="JKRGNR+Arial-BoldMT"/>
              </a:rPr>
              <a:t>Widerspruch vorliegend eingelegt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t>
            </a:r>
            <a:r>
              <a:rPr lang="de-DE" sz="2400" b="1" dirty="0">
                <a:solidFill>
                  <a:schemeClr val="tx1">
                    <a:lumMod val="65000"/>
                    <a:lumOff val="35000"/>
                  </a:schemeClr>
                </a:solidFill>
                <a:latin typeface="JKRGNR+Arial-BoldMT"/>
              </a:rPr>
              <a:t>§ 80 IV VwGO </a:t>
            </a:r>
            <a:r>
              <a:rPr lang="de-DE" sz="2400" dirty="0">
                <a:solidFill>
                  <a:schemeClr val="tx1">
                    <a:lumMod val="65000"/>
                    <a:lumOff val="35000"/>
                  </a:schemeClr>
                </a:solidFill>
                <a:latin typeface="JKRGNR+Arial-BoldMT"/>
              </a:rPr>
              <a:t>denkbar: dass </a:t>
            </a:r>
            <a:r>
              <a:rPr lang="de-DE" sz="2400" b="1" dirty="0">
                <a:solidFill>
                  <a:schemeClr val="tx1">
                    <a:lumMod val="65000"/>
                    <a:lumOff val="35000"/>
                  </a:schemeClr>
                </a:solidFill>
                <a:latin typeface="JKRGNR+Arial-BoldMT"/>
              </a:rPr>
              <a:t>vorheriger Antrag bei der Behörde als „einfachere“ Möglichkeit</a:t>
            </a:r>
            <a:r>
              <a:rPr lang="de-DE" sz="2400" dirty="0">
                <a:solidFill>
                  <a:schemeClr val="tx1">
                    <a:lumMod val="65000"/>
                    <a:lumOff val="35000"/>
                  </a:schemeClr>
                </a:solidFill>
                <a:latin typeface="JKRGNR+Arial-BoldMT"/>
              </a:rPr>
              <a:t> zu ergreifen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hiergegen anzuführen: Vorschrift des </a:t>
            </a:r>
            <a:r>
              <a:rPr lang="de-DE" sz="2400" b="1" dirty="0">
                <a:solidFill>
                  <a:schemeClr val="tx1">
                    <a:lumMod val="65000"/>
                    <a:lumOff val="35000"/>
                  </a:schemeClr>
                </a:solidFill>
                <a:latin typeface="JKRGNR+Arial-BoldMT"/>
              </a:rPr>
              <a:t>§ 80 VI 1 VwGO</a:t>
            </a:r>
            <a:r>
              <a:rPr lang="de-DE" sz="2400" dirty="0">
                <a:solidFill>
                  <a:schemeClr val="tx1">
                    <a:lumMod val="65000"/>
                    <a:lumOff val="35000"/>
                  </a:schemeClr>
                </a:solidFill>
                <a:latin typeface="JKRGNR+Arial-BoldMT"/>
              </a:rPr>
              <a:t>, der einen Antrag nach § 80 IV VwGO </a:t>
            </a:r>
            <a:r>
              <a:rPr lang="de-DE" sz="2400" b="1" dirty="0">
                <a:solidFill>
                  <a:schemeClr val="tx1">
                    <a:lumMod val="65000"/>
                    <a:lumOff val="35000"/>
                  </a:schemeClr>
                </a:solidFill>
                <a:latin typeface="JKRGNR+Arial-BoldMT"/>
              </a:rPr>
              <a:t>nur in Fällen des § 80 II 2 Nr. 2 VwGO </a:t>
            </a:r>
            <a:r>
              <a:rPr lang="de-DE" sz="2400" dirty="0">
                <a:solidFill>
                  <a:schemeClr val="tx1">
                    <a:lumMod val="65000"/>
                    <a:lumOff val="35000"/>
                  </a:schemeClr>
                </a:solidFill>
                <a:latin typeface="JKRGNR+Arial-BoldMT"/>
              </a:rPr>
              <a:t>(öffentliche Abgaben und Kosten) für notwendig erklärt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Umkehrschluss</a:t>
            </a:r>
            <a:r>
              <a:rPr lang="de-DE" sz="2400" dirty="0">
                <a:solidFill>
                  <a:schemeClr val="tx1">
                    <a:lumMod val="65000"/>
                    <a:lumOff val="35000"/>
                  </a:schemeClr>
                </a:solidFill>
                <a:latin typeface="JKRGNR+Arial-BoldMT"/>
              </a:rPr>
              <a:t> in den übrigen Fällen nicht erforderlich: </a:t>
            </a:r>
            <a:r>
              <a:rPr lang="de-DE" sz="2400" b="1" dirty="0">
                <a:solidFill>
                  <a:schemeClr val="tx1">
                    <a:lumMod val="65000"/>
                    <a:lumOff val="35000"/>
                  </a:schemeClr>
                </a:solidFill>
                <a:latin typeface="JKRGNR+Arial-BoldMT"/>
              </a:rPr>
              <a:t>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40732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offensichtliche Unzulässigkeit in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 evident – der Zulässigkeit in der Hauptsache entgegenstehend: </a:t>
            </a:r>
            <a:r>
              <a:rPr lang="de-DE" sz="2400" b="1" dirty="0">
                <a:solidFill>
                  <a:schemeClr val="tx1">
                    <a:lumMod val="65000"/>
                    <a:lumOff val="35000"/>
                  </a:schemeClr>
                </a:solidFill>
                <a:latin typeface="JKRGNR+Arial-BoldMT"/>
              </a:rPr>
              <a:t>Bestandskraft des angegriffenen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Fristvorgaben der §§ 70 I 1, 74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K (offensichtlich) fristgerecht Widerspruch eingelegt hat (+): Keine offensichtliche Unzulässigkeit in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Allgemeines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788071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Antragshäufung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Antragsteller vorliegend mehrere Begehren verfolgt, erforderlich: Einhaltung der Vorgaben des </a:t>
            </a:r>
            <a:r>
              <a:rPr lang="de-DE" sz="2400" b="1" dirty="0">
                <a:solidFill>
                  <a:schemeClr val="tx1">
                    <a:lumMod val="65000"/>
                    <a:lumOff val="35000"/>
                  </a:schemeClr>
                </a:solidFill>
                <a:latin typeface="JKRGNR+Arial-BoldMT"/>
              </a:rPr>
              <a:t>§ 44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Anträge sich gegen </a:t>
            </a:r>
            <a:r>
              <a:rPr lang="de-DE" sz="2400" b="1" dirty="0">
                <a:solidFill>
                  <a:schemeClr val="tx1">
                    <a:lumMod val="65000"/>
                    <a:lumOff val="35000"/>
                  </a:schemeClr>
                </a:solidFill>
                <a:latin typeface="JKRGNR+Arial-BoldMT"/>
              </a:rPr>
              <a:t>denselben Antragsgegner </a:t>
            </a:r>
            <a:r>
              <a:rPr lang="de-DE" sz="2400" dirty="0">
                <a:solidFill>
                  <a:schemeClr val="tx1">
                    <a:lumMod val="65000"/>
                    <a:lumOff val="35000"/>
                  </a:schemeClr>
                </a:solidFill>
                <a:latin typeface="JKRGNR+Arial-BoldMT"/>
              </a:rPr>
              <a:t>richten, </a:t>
            </a:r>
            <a:r>
              <a:rPr lang="de-DE" sz="2400" b="1" dirty="0">
                <a:solidFill>
                  <a:schemeClr val="tx1">
                    <a:lumMod val="65000"/>
                    <a:lumOff val="35000"/>
                  </a:schemeClr>
                </a:solidFill>
                <a:latin typeface="JKRGNR+Arial-BoldMT"/>
              </a:rPr>
              <a:t>im Zusammenhang stehen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dasselbe Gericht zuständig </a:t>
            </a:r>
            <a:r>
              <a:rPr lang="de-DE" sz="2400" dirty="0">
                <a:solidFill>
                  <a:schemeClr val="tx1">
                    <a:lumMod val="65000"/>
                    <a:lumOff val="35000"/>
                  </a:schemeClr>
                </a:solidFill>
                <a:latin typeface="JKRGNR+Arial-BoldMT"/>
              </a:rPr>
              <a:t>ist, unproblematisch erfüllt: Voraussetzungen des § 44 VwGO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Zulässigkeit der objektiven Antragshäufung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808314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Begründetheit des Aussetzungsantrages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Der Antrag auf Anordnung der aufschiebenden Wirkung gemäß § 80 V 1 1. Alt. VwGO ist begründet, soweit das  </a:t>
            </a:r>
            <a:r>
              <a:rPr lang="de-DE" sz="2400" b="1" i="1" dirty="0">
                <a:solidFill>
                  <a:schemeClr val="tx1">
                    <a:lumMod val="65000"/>
                    <a:lumOff val="35000"/>
                  </a:schemeClr>
                </a:solidFill>
                <a:latin typeface="JKRGNR+Arial-BoldMT"/>
              </a:rPr>
              <a:t>Aussetzungsinteresse des Antragstellers </a:t>
            </a:r>
            <a:r>
              <a:rPr lang="de-DE" sz="2400" i="1" dirty="0">
                <a:solidFill>
                  <a:schemeClr val="tx1">
                    <a:lumMod val="65000"/>
                    <a:lumOff val="35000"/>
                  </a:schemeClr>
                </a:solidFill>
                <a:latin typeface="JKRGNR+Arial-BoldMT"/>
              </a:rPr>
              <a:t>das </a:t>
            </a:r>
            <a:r>
              <a:rPr lang="de-DE" sz="2400" b="1" i="1" dirty="0">
                <a:solidFill>
                  <a:schemeClr val="tx1">
                    <a:lumMod val="65000"/>
                    <a:lumOff val="35000"/>
                  </a:schemeClr>
                </a:solidFill>
                <a:latin typeface="JKRGNR+Arial-BoldMT"/>
              </a:rPr>
              <a:t>öffentliche Interesse am Vollzug der getroffenen Regelung überwiegt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soweit sich der </a:t>
            </a:r>
            <a:r>
              <a:rPr lang="de-DE" sz="2400" b="1" dirty="0">
                <a:solidFill>
                  <a:schemeClr val="tx1">
                    <a:lumMod val="65000"/>
                    <a:lumOff val="35000"/>
                  </a:schemeClr>
                </a:solidFill>
                <a:latin typeface="JKRGNR+Arial-BoldMT"/>
              </a:rPr>
              <a:t>VA als rechtswidrig erweist </a:t>
            </a:r>
            <a:r>
              <a:rPr lang="de-DE" sz="2400" dirty="0">
                <a:solidFill>
                  <a:schemeClr val="tx1">
                    <a:lumMod val="65000"/>
                    <a:lumOff val="35000"/>
                  </a:schemeClr>
                </a:solidFill>
                <a:latin typeface="JKRGNR+Arial-BoldMT"/>
              </a:rPr>
              <a:t>und den Antragsteller </a:t>
            </a:r>
            <a:r>
              <a:rPr lang="de-DE" sz="2400" b="1" dirty="0">
                <a:solidFill>
                  <a:schemeClr val="tx1">
                    <a:lumMod val="65000"/>
                    <a:lumOff val="35000"/>
                  </a:schemeClr>
                </a:solidFill>
                <a:latin typeface="JKRGNR+Arial-BoldMT"/>
              </a:rPr>
              <a:t>in seinen Rechten verletzt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an der </a:t>
            </a:r>
            <a:r>
              <a:rPr lang="de-DE" sz="2400" b="1" dirty="0">
                <a:solidFill>
                  <a:schemeClr val="tx1">
                    <a:lumMod val="65000"/>
                    <a:lumOff val="35000"/>
                  </a:schemeClr>
                </a:solidFill>
                <a:latin typeface="JKRGNR+Arial-BoldMT"/>
              </a:rPr>
              <a:t>Vollziehung eines rechtswidrigen Verwaltungsaktes kann kein öffentliches Interesse bestehen </a:t>
            </a:r>
            <a:r>
              <a:rPr lang="de-DE" sz="2400" dirty="0">
                <a:solidFill>
                  <a:schemeClr val="tx1">
                    <a:lumMod val="65000"/>
                    <a:lumOff val="35000"/>
                  </a:schemeClr>
                </a:solidFill>
                <a:latin typeface="JKRGNR+Arial-BoldMT"/>
              </a:rPr>
              <a:t>(Art.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prüfen: </a:t>
            </a:r>
            <a:r>
              <a:rPr lang="de-DE" sz="2400" b="1" dirty="0">
                <a:solidFill>
                  <a:schemeClr val="tx1">
                    <a:lumMod val="65000"/>
                    <a:lumOff val="35000"/>
                  </a:schemeClr>
                </a:solidFill>
                <a:latin typeface="JKRGNR+Arial-BoldMT"/>
              </a:rPr>
              <a:t>Rechtmäßigkeit der streitgegenständlichen „Beschlagnahme“-Verfügung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619048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 14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zu prüfen: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 Eilfallkompetenz der Polizei nach </a:t>
            </a:r>
            <a:r>
              <a:rPr lang="de-DE" sz="2400" b="1" dirty="0">
                <a:solidFill>
                  <a:schemeClr val="tx1">
                    <a:lumMod val="65000"/>
                    <a:lumOff val="35000"/>
                  </a:schemeClr>
                </a:solidFill>
                <a:latin typeface="JKRGNR+Arial-BoldMT"/>
              </a:rPr>
              <a:t>§ 3 II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verfahrensrechtlicher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Hinsicht</a:t>
            </a:r>
            <a:r>
              <a:rPr lang="de-DE" sz="2400" dirty="0">
                <a:solidFill>
                  <a:schemeClr val="tx1">
                    <a:lumMod val="65000"/>
                    <a:lumOff val="35000"/>
                  </a:schemeClr>
                </a:solidFill>
                <a:latin typeface="JKRGNR+Arial-BoldMT"/>
              </a:rPr>
              <a:t> zu beachten: </a:t>
            </a:r>
            <a:r>
              <a:rPr lang="de-DE" sz="2400" b="1" dirty="0">
                <a:solidFill>
                  <a:schemeClr val="tx1">
                    <a:lumMod val="65000"/>
                    <a:lumOff val="35000"/>
                  </a:schemeClr>
                </a:solidFill>
                <a:latin typeface="JKRGNR+Arial-BoldMT"/>
              </a:rPr>
              <a:t>Anhörungserfordernis</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28 I VwVfG </a:t>
            </a:r>
            <a:r>
              <a:rPr lang="de-DE" sz="2400" dirty="0">
                <a:solidFill>
                  <a:schemeClr val="tx1">
                    <a:lumMod val="65000"/>
                    <a:lumOff val="35000"/>
                  </a:schemeClr>
                </a:solidFill>
                <a:latin typeface="JKRGNR+Arial-BoldMT"/>
              </a:rPr>
              <a:t>bei belastenden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Entbehrlichkeit der Anhörung nach § 28 II Nr. 1 VwVfG</a:t>
            </a:r>
            <a:r>
              <a:rPr lang="de-DE" sz="2400" dirty="0">
                <a:solidFill>
                  <a:schemeClr val="tx1">
                    <a:lumMod val="65000"/>
                    <a:lumOff val="35000"/>
                  </a:schemeClr>
                </a:solidFill>
                <a:latin typeface="JKRGNR+Arial-BoldMT"/>
              </a:rPr>
              <a:t> wegen </a:t>
            </a:r>
            <a:r>
              <a:rPr lang="de-DE" sz="2400" b="1" dirty="0">
                <a:solidFill>
                  <a:schemeClr val="tx1">
                    <a:lumMod val="65000"/>
                    <a:lumOff val="35000"/>
                  </a:schemeClr>
                </a:solidFill>
                <a:latin typeface="JKRGNR+Arial-BoldMT"/>
              </a:rPr>
              <a:t>„Gefahr im Verzug“?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möglich: Erlass eines mündlichen VA gemäß § 37 II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637410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1379"/>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Bereich des Gefahrenabwehrrechts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Pflichtigkeit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Vorausgesetzt in </a:t>
            </a:r>
            <a:r>
              <a:rPr lang="de-DE" sz="2400" b="1" dirty="0">
                <a:solidFill>
                  <a:schemeClr val="tx1">
                    <a:lumMod val="65000"/>
                    <a:lumOff val="35000"/>
                  </a:schemeClr>
                </a:solidFill>
                <a:latin typeface="JKRGNR+Arial-BoldMT"/>
              </a:rPr>
              <a:t>§ 14 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SOG: </a:t>
            </a:r>
            <a:r>
              <a:rPr lang="de-DE" sz="2400" dirty="0">
                <a:solidFill>
                  <a:schemeClr val="tx1">
                    <a:lumMod val="65000"/>
                    <a:lumOff val="35000"/>
                  </a:schemeClr>
                </a:solidFill>
                <a:latin typeface="JKRGNR+Arial-BoldMT"/>
              </a:rPr>
              <a:t>„Unmittelbar bevorstehende Gefahr für die öffentliche Sicherheit“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 bevorstehende Gefahr“: </a:t>
            </a:r>
            <a:r>
              <a:rPr lang="de-DE" sz="2400" dirty="0">
                <a:solidFill>
                  <a:schemeClr val="tx1">
                    <a:lumMod val="65000"/>
                    <a:lumOff val="35000"/>
                  </a:schemeClr>
                </a:solidFill>
                <a:latin typeface="JKRGNR+Arial-BoldMT"/>
              </a:rPr>
              <a:t>Sachlage, bei der das schädigende Ereignis </a:t>
            </a:r>
            <a:r>
              <a:rPr lang="de-DE" sz="2400" b="1" dirty="0">
                <a:solidFill>
                  <a:schemeClr val="tx1">
                    <a:lumMod val="65000"/>
                    <a:lumOff val="35000"/>
                  </a:schemeClr>
                </a:solidFill>
                <a:latin typeface="JKRGNR+Arial-BoldMT"/>
              </a:rPr>
              <a:t>bereits begonnen hat oder unmittelbar oder in allernächster Zeit</a:t>
            </a:r>
            <a:r>
              <a:rPr lang="de-DE" sz="2400" dirty="0">
                <a:solidFill>
                  <a:schemeClr val="tx1">
                    <a:lumMod val="65000"/>
                    <a:lumOff val="35000"/>
                  </a:schemeClr>
                </a:solidFill>
                <a:latin typeface="JKRGNR+Arial-BoldMT"/>
              </a:rPr>
              <a:t> mit an Sicherheit grenzender Wahrscheinlichkeit bevorsteht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Jedenfalls betroffen: </a:t>
            </a:r>
            <a:r>
              <a:rPr lang="de-DE" sz="2400" b="1" dirty="0">
                <a:solidFill>
                  <a:schemeClr val="tx1">
                    <a:lumMod val="65000"/>
                    <a:lumOff val="35000"/>
                  </a:schemeClr>
                </a:solidFill>
                <a:latin typeface="JKRGNR+Arial-BoldMT"/>
              </a:rPr>
              <a:t>Allgemeines Persönlichkeitsrecht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r>
              <a:rPr lang="de-DE" sz="2400" dirty="0">
                <a:solidFill>
                  <a:schemeClr val="tx1">
                    <a:lumMod val="65000"/>
                    <a:lumOff val="35000"/>
                  </a:schemeClr>
                </a:solidFill>
                <a:latin typeface="JKRGNR+Arial-BoldMT"/>
              </a:rPr>
              <a:t>durch „Mini-Spione“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26729778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4658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Rechtmäßigkeit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(regelmäßig)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2 GG bzw. Art. 53 I 2 HV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(gemäß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(gemäß Art. 53 II 1 HV)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Abstrakte Gefahr für öffentliche Sicherheit bzw.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Ordnungspflicht der Adressaten gemäß §§ 8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durch konkrete 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5092417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durch heimliches Abhören erfüllt: Straftatbestand des </a:t>
            </a:r>
            <a:r>
              <a:rPr lang="de-DE" sz="2400" b="1" dirty="0">
                <a:solidFill>
                  <a:schemeClr val="tx1">
                    <a:lumMod val="65000"/>
                    <a:lumOff val="35000"/>
                  </a:schemeClr>
                </a:solidFill>
                <a:latin typeface="JKRGNR+Arial-BoldMT"/>
              </a:rPr>
              <a:t>§ 201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Gefahrentatbestand (+), da rechtswidriger Einsatz der Geräte auch hinreichend wahrscheinlich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8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verlangt: Überschreiten der polizeilichen Gefahrenschwelle („</a:t>
            </a:r>
            <a:r>
              <a:rPr lang="de-DE" sz="2400" b="1" dirty="0">
                <a:solidFill>
                  <a:schemeClr val="tx1">
                    <a:lumMod val="65000"/>
                    <a:lumOff val="35000"/>
                  </a:schemeClr>
                </a:solidFill>
                <a:latin typeface="JKRGNR+Arial-BoldMT"/>
              </a:rPr>
              <a:t>Theorie der unmittelbaren Verursachung“)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Achtung</a:t>
            </a:r>
            <a:r>
              <a:rPr lang="de-DE" sz="2400" dirty="0">
                <a:solidFill>
                  <a:schemeClr val="tx1">
                    <a:lumMod val="65000"/>
                    <a:lumOff val="35000"/>
                  </a:schemeClr>
                </a:solidFill>
                <a:latin typeface="JKRGNR+Arial-BoldMT"/>
              </a:rPr>
              <a:t>: Verletzung des APR erfolgt unmittelbar </a:t>
            </a:r>
            <a:r>
              <a:rPr lang="de-DE" sz="2400" b="1" dirty="0">
                <a:solidFill>
                  <a:schemeClr val="tx1">
                    <a:lumMod val="65000"/>
                    <a:lumOff val="35000"/>
                  </a:schemeClr>
                </a:solidFill>
                <a:latin typeface="JKRGNR+Arial-BoldMT"/>
              </a:rPr>
              <a:t>durch die Nutzer der Geräte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Verhaltensverantwortlichkeit des K </a:t>
            </a:r>
            <a:r>
              <a:rPr lang="de-DE" sz="2400" dirty="0">
                <a:solidFill>
                  <a:schemeClr val="tx1">
                    <a:lumMod val="65000"/>
                    <a:lumOff val="35000"/>
                  </a:schemeClr>
                </a:solidFill>
                <a:latin typeface="JKRGNR+Arial-BoldMT"/>
              </a:rPr>
              <a:t>durch bloßen Verkauf der Geräte, da </a:t>
            </a:r>
            <a:r>
              <a:rPr lang="de-DE" sz="2400" b="1" dirty="0">
                <a:solidFill>
                  <a:schemeClr val="tx1">
                    <a:lumMod val="65000"/>
                    <a:lumOff val="35000"/>
                  </a:schemeClr>
                </a:solidFill>
                <a:latin typeface="JKRGNR+Arial-BoldMT"/>
              </a:rPr>
              <a:t>bloß „mittelbare Ursache“?</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Grds</a:t>
            </a:r>
            <a:r>
              <a:rPr lang="de-DE" sz="2400" b="1" dirty="0">
                <a:solidFill>
                  <a:schemeClr val="tx1">
                    <a:lumMod val="65000"/>
                    <a:lumOff val="35000"/>
                  </a:schemeClr>
                </a:solidFill>
                <a:latin typeface="JKRGNR+Arial-BoldMT"/>
              </a:rPr>
              <a:t>. nicht ausreichend!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06634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a:t>
            </a:r>
            <a:r>
              <a:rPr lang="de-DE" sz="2400" b="1" dirty="0">
                <a:solidFill>
                  <a:schemeClr val="tx1">
                    <a:lumMod val="65000"/>
                    <a:lumOff val="35000"/>
                  </a:schemeClr>
                </a:solidFill>
                <a:latin typeface="JKRGNR+Arial-BoldMT"/>
              </a:rPr>
              <a:t>Mittelbare Ursachen</a:t>
            </a:r>
            <a:r>
              <a:rPr lang="de-DE" sz="2400" dirty="0">
                <a:solidFill>
                  <a:schemeClr val="tx1">
                    <a:lumMod val="65000"/>
                    <a:lumOff val="35000"/>
                  </a:schemeClr>
                </a:solidFill>
                <a:latin typeface="JKRGNR+Arial-BoldMT"/>
              </a:rPr>
              <a:t>, die Gefahrengrenze nicht überschreiten, aber die </a:t>
            </a:r>
            <a:r>
              <a:rPr lang="de-DE" sz="2400" b="1" dirty="0">
                <a:solidFill>
                  <a:schemeClr val="tx1">
                    <a:lumMod val="65000"/>
                    <a:lumOff val="35000"/>
                  </a:schemeClr>
                </a:solidFill>
                <a:latin typeface="JKRGNR+Arial-BoldMT"/>
              </a:rPr>
              <a:t>mit Gefährdung bzw. Störung</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„natürliche Einheit“ </a:t>
            </a:r>
            <a:r>
              <a:rPr lang="de-DE" sz="2400" dirty="0">
                <a:solidFill>
                  <a:schemeClr val="tx1">
                    <a:lumMod val="65000"/>
                    <a:lumOff val="35000"/>
                  </a:schemeClr>
                </a:solidFill>
                <a:latin typeface="JKRGNR+Arial-BoldMT"/>
              </a:rPr>
              <a:t>bilden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Begründung heranzuziehen: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Objektive Kriterien</a:t>
            </a:r>
            <a:r>
              <a:rPr lang="de-DE" sz="2400" dirty="0">
                <a:solidFill>
                  <a:schemeClr val="tx1">
                    <a:lumMod val="65000"/>
                    <a:lumOff val="35000"/>
                  </a:schemeClr>
                </a:solidFill>
                <a:latin typeface="JKRGNR+Arial-BoldMT"/>
              </a:rPr>
              <a:t>: Gefahr/ Störung stellt zwangsläufige Folge des Verhaltens des „Zweckveranlassers“ dar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Subjektive Kriterien</a:t>
            </a:r>
            <a:r>
              <a:rPr lang="de-DE" sz="2400" dirty="0">
                <a:solidFill>
                  <a:schemeClr val="tx1">
                    <a:lumMod val="65000"/>
                    <a:lumOff val="35000"/>
                  </a:schemeClr>
                </a:solidFill>
                <a:latin typeface="JKRGNR+Arial-BoldMT"/>
              </a:rPr>
              <a:t>: der „Zweckveranlasser“ hat die schädigenden Folgen seines Verhaltens zumindest billigend in Kauf genommen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004902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hat </a:t>
            </a:r>
            <a:r>
              <a:rPr lang="de-DE" sz="2400" b="1" dirty="0">
                <a:solidFill>
                  <a:schemeClr val="tx1">
                    <a:lumMod val="65000"/>
                    <a:lumOff val="35000"/>
                  </a:schemeClr>
                </a:solidFill>
                <a:latin typeface="JKRGNR+Arial-BoldMT"/>
              </a:rPr>
              <a:t>Schild</a:t>
            </a:r>
            <a:r>
              <a:rPr lang="de-DE" sz="2400" dirty="0">
                <a:solidFill>
                  <a:schemeClr val="tx1">
                    <a:lumMod val="65000"/>
                    <a:lumOff val="35000"/>
                  </a:schemeClr>
                </a:solidFill>
                <a:latin typeface="JKRGNR+Arial-BoldMT"/>
              </a:rPr>
              <a:t> in den Laden gehängt, aus denen sich </a:t>
            </a:r>
            <a:r>
              <a:rPr lang="de-DE" sz="2400" b="1" dirty="0">
                <a:solidFill>
                  <a:schemeClr val="tx1">
                    <a:lumMod val="65000"/>
                    <a:lumOff val="35000"/>
                  </a:schemeClr>
                </a:solidFill>
                <a:latin typeface="JKRGNR+Arial-BoldMT"/>
              </a:rPr>
              <a:t>Verbot der Nutzung in DE </a:t>
            </a:r>
            <a:r>
              <a:rPr lang="de-DE" sz="2400" dirty="0">
                <a:solidFill>
                  <a:schemeClr val="tx1">
                    <a:lumMod val="65000"/>
                    <a:lumOff val="35000"/>
                  </a:schemeClr>
                </a:solidFill>
                <a:latin typeface="JKRGNR+Arial-BoldMT"/>
              </a:rPr>
              <a:t>ergibt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a:t>
            </a:r>
            <a:r>
              <a:rPr lang="de-DE" sz="2400" b="1" dirty="0">
                <a:solidFill>
                  <a:schemeClr val="tx1">
                    <a:lumMod val="65000"/>
                    <a:lumOff val="35000"/>
                  </a:schemeClr>
                </a:solidFill>
                <a:latin typeface="JKRGNR+Arial-BoldMT"/>
              </a:rPr>
              <a:t>Einsatzmöglichkeiten</a:t>
            </a:r>
            <a:r>
              <a:rPr lang="de-DE" sz="2400" dirty="0">
                <a:solidFill>
                  <a:schemeClr val="tx1">
                    <a:lumMod val="65000"/>
                    <a:lumOff val="35000"/>
                  </a:schemeClr>
                </a:solidFill>
                <a:latin typeface="JKRGNR+Arial-BoldMT"/>
              </a:rPr>
              <a:t> der „Mini Spione“ zudem </a:t>
            </a:r>
            <a:r>
              <a:rPr lang="de-DE" sz="2400" b="1" dirty="0">
                <a:solidFill>
                  <a:schemeClr val="tx1">
                    <a:lumMod val="65000"/>
                    <a:lumOff val="35000"/>
                  </a:schemeClr>
                </a:solidFill>
                <a:latin typeface="JKRGNR+Arial-BoldMT"/>
              </a:rPr>
              <a:t>naheliegend</a:t>
            </a:r>
            <a:r>
              <a:rPr lang="de-DE" sz="2400" dirty="0">
                <a:solidFill>
                  <a:schemeClr val="tx1">
                    <a:lumMod val="65000"/>
                    <a:lumOff val="35000"/>
                  </a:schemeClr>
                </a:solidFill>
                <a:latin typeface="JKRGNR+Arial-BoldMT"/>
              </a:rPr>
              <a:t>: Verletzung von Persönlichkeitsrechten Dritter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 </a:t>
            </a:r>
            <a:r>
              <a:rPr lang="de-DE" sz="2400" dirty="0">
                <a:solidFill>
                  <a:schemeClr val="tx1">
                    <a:lumMod val="65000"/>
                    <a:lumOff val="35000"/>
                  </a:schemeClr>
                </a:solidFill>
                <a:latin typeface="JKRGNR+Arial-BoldMT"/>
              </a:rPr>
              <a:t>sowohl subjektive als auch objektive Kriterien des „Zweckveranlassers“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Verhaltensverantwortlichkeit nach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658150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14 I 1 SOG</a:t>
            </a:r>
            <a:r>
              <a:rPr lang="de-DE" sz="2400" dirty="0">
                <a:solidFill>
                  <a:schemeClr val="tx1">
                    <a:lumMod val="65000"/>
                    <a:lumOff val="35000"/>
                  </a:schemeClr>
                </a:solidFill>
                <a:latin typeface="JKRGNR+Arial-BoldMT"/>
              </a:rPr>
              <a:t>: Ermessen der Behörde („</a:t>
            </a:r>
            <a:r>
              <a:rPr lang="de-DE" sz="2400" b="1" dirty="0">
                <a:solidFill>
                  <a:schemeClr val="tx1">
                    <a:lumMod val="65000"/>
                    <a:lumOff val="35000"/>
                  </a:schemeClr>
                </a:solidFill>
                <a:latin typeface="JKRGNR+Arial-BoldMT"/>
              </a:rPr>
              <a:t>dürfen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Etwaige Ermessensfehler der Behörde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Ermessensbegrenzender Umstand: </a:t>
            </a:r>
            <a:r>
              <a:rPr lang="de-DE" sz="2400" b="1" dirty="0">
                <a:solidFill>
                  <a:schemeClr val="tx1">
                    <a:lumMod val="65000"/>
                    <a:lumOff val="35000"/>
                  </a:schemeClr>
                </a:solidFill>
                <a:latin typeface="JKRGNR+Arial-BoldMT"/>
              </a:rPr>
              <a:t>Grundsatz der Verhältnismäßigkeit gemäß § 4 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prüfen: </a:t>
            </a:r>
            <a:r>
              <a:rPr lang="de-DE" sz="2400" b="1" dirty="0">
                <a:solidFill>
                  <a:schemeClr val="tx1">
                    <a:lumMod val="65000"/>
                    <a:lumOff val="35000"/>
                  </a:schemeClr>
                </a:solidFill>
                <a:latin typeface="JKRGNR+Arial-BoldMT"/>
              </a:rPr>
              <a:t>Geeignetheit, Erforderlichkeit, Angemessenheit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a:t>
            </a:r>
            <a:r>
              <a:rPr lang="de-DE" sz="2400" dirty="0">
                <a:solidFill>
                  <a:schemeClr val="tx1">
                    <a:lumMod val="65000"/>
                    <a:lumOff val="35000"/>
                  </a:schemeClr>
                </a:solidFill>
                <a:latin typeface="JKRGNR+Arial-BoldMT"/>
              </a:rPr>
              <a:t> der Maßnahme zur Gefahrenabwehr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anzunehmen: </a:t>
            </a:r>
            <a:r>
              <a:rPr lang="de-DE" sz="2400" b="1" dirty="0">
                <a:solidFill>
                  <a:schemeClr val="tx1">
                    <a:lumMod val="65000"/>
                    <a:lumOff val="35000"/>
                  </a:schemeClr>
                </a:solidFill>
                <a:latin typeface="JKRGNR+Arial-BoldMT"/>
              </a:rPr>
              <a:t>Erforderlichkeit </a:t>
            </a:r>
            <a:r>
              <a:rPr lang="de-DE" sz="2400" dirty="0">
                <a:solidFill>
                  <a:schemeClr val="tx1">
                    <a:lumMod val="65000"/>
                    <a:lumOff val="35000"/>
                  </a:schemeClr>
                </a:solidFill>
                <a:latin typeface="JKRGNR+Arial-BoldMT"/>
              </a:rPr>
              <a:t>der Maßnahme nach § 4 II 1 SOG, da relativ mildere Mittel nicht ersichtlich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907032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7241" y="115947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Unzulässig gemäß </a:t>
            </a:r>
            <a:r>
              <a:rPr lang="de-DE" sz="2400" b="1" dirty="0">
                <a:solidFill>
                  <a:schemeClr val="tx1">
                    <a:lumMod val="65000"/>
                    <a:lumOff val="35000"/>
                  </a:schemeClr>
                </a:solidFill>
                <a:latin typeface="JKRGNR+Arial-BoldMT"/>
              </a:rPr>
              <a:t>§ 4 III SOG</a:t>
            </a:r>
            <a:r>
              <a:rPr lang="de-DE" sz="2400" dirty="0">
                <a:solidFill>
                  <a:schemeClr val="tx1">
                    <a:lumMod val="65000"/>
                    <a:lumOff val="35000"/>
                  </a:schemeClr>
                </a:solidFill>
                <a:latin typeface="JKRGNR+Arial-BoldMT"/>
              </a:rPr>
              <a:t>: „Dass Maßnahmen…Nachteil herbeiführen, der </a:t>
            </a:r>
            <a:r>
              <a:rPr lang="de-DE" sz="2400" b="1" dirty="0">
                <a:solidFill>
                  <a:schemeClr val="tx1">
                    <a:lumMod val="65000"/>
                    <a:lumOff val="35000"/>
                  </a:schemeClr>
                </a:solidFill>
                <a:latin typeface="JKRGNR+Arial-BoldMT"/>
              </a:rPr>
              <a:t>erkennbar außer Verhältnis zu dem beabsichtigten Erfolg</a:t>
            </a:r>
            <a:r>
              <a:rPr lang="de-DE" sz="2400" dirty="0">
                <a:solidFill>
                  <a:schemeClr val="tx1">
                    <a:lumMod val="65000"/>
                    <a:lumOff val="35000"/>
                  </a:schemeClr>
                </a:solidFill>
                <a:latin typeface="JKRGNR+Arial-BoldMT"/>
              </a:rPr>
              <a:t> 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notwendigen Abwägung hilfreich: Bildung eines </a:t>
            </a:r>
            <a:r>
              <a:rPr lang="de-DE" sz="2400" b="1" dirty="0">
                <a:solidFill>
                  <a:schemeClr val="tx1">
                    <a:lumMod val="65000"/>
                    <a:lumOff val="35000"/>
                  </a:schemeClr>
                </a:solidFill>
                <a:latin typeface="JKRGNR+Arial-BoldMT"/>
              </a:rPr>
              <a:t>Regel-Ausnahme-Verhältnisses</a:t>
            </a:r>
            <a:r>
              <a:rPr lang="de-DE" sz="2400" dirty="0">
                <a:solidFill>
                  <a:schemeClr val="tx1">
                    <a:lumMod val="65000"/>
                    <a:lumOff val="35000"/>
                  </a:schemeClr>
                </a:solidFill>
                <a:latin typeface="JKRGNR+Arial-BoldMT"/>
              </a:rPr>
              <a:t> zwischen den widerstreitenden Rechtsgütern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für sich genommenes zunächst höherwertiges </a:t>
            </a:r>
            <a:r>
              <a:rPr lang="de-DE" sz="2400" b="1" dirty="0">
                <a:solidFill>
                  <a:schemeClr val="tx1">
                    <a:lumMod val="65000"/>
                    <a:lumOff val="35000"/>
                  </a:schemeClr>
                </a:solidFill>
                <a:latin typeface="JKRGNR+Arial-BoldMT"/>
              </a:rPr>
              <a:t>Recht auf informationelle Selbstbestimmung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Atypische Sonderkonstellation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des Aussetzungsantrages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19755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der Regelungsanordnung </a:t>
            </a:r>
            <a:r>
              <a:rPr lang="de-DE" sz="2400" b="1" dirty="0" err="1">
                <a:solidFill>
                  <a:schemeClr val="tx1">
                    <a:lumMod val="65000"/>
                    <a:lumOff val="35000"/>
                  </a:schemeClr>
                </a:solidFill>
                <a:latin typeface="JKRGNR+Arial-BoldMT"/>
              </a:rPr>
              <a:t>iFd</a:t>
            </a:r>
            <a:r>
              <a:rPr lang="de-DE" sz="2400" b="1" dirty="0">
                <a:solidFill>
                  <a:schemeClr val="tx1">
                    <a:lumMod val="65000"/>
                    <a:lumOff val="35000"/>
                  </a:schemeClr>
                </a:solidFill>
                <a:latin typeface="JKRGNR+Arial-BoldMT"/>
              </a:rPr>
              <a:t>. Annexantrages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Aufgrund der Rechtmäßigkeit der Sicherstellungsverfügung ebenfalls nicht begründet: Antrag auf Vollzugsfolgenbeseitigung nach § 80 V 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Antrag des K hat mangels Begründetheit keinen Erfolg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364628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11.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Wiederholungen Rechtsverordnungen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 StVG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Das Bundesministerium für Digitales und Verkehr wird ermächtigt, soweit es zur Abwehr von Gefahren für die Sicherheit oder Leichtigkeit des Verkehrs auf öffentlichen Straßen erforderlich ist, Rechtsverordnungen mit Zustimmung des Bundesrates über Folgendes zu erlassen: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2 das Verhalten im Verkehr, auch im ruhenden Verkehr,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23 StVO</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(4) Wer ein Kraftfahrzeug führt, darf sein Gesicht nicht so verhüllen oder verdecken, dass er nicht mehr erkennbar ist.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SV nach OVG Nordrhein-Westfalen, Urteil vom 05.07.2024 - 8 A 3194/21: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Klägerin begehrt die Feststellung, dass sie beim Führen eines Kraftfahrzeugs einen Niqab tragen darf, hilfsweise eine Ausnahmegenehmigung hierfür.“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Allgemeine Feststellungsklage § 43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Subsidiarität der FK gegenüber Verpflichtungsklage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Begründetheit maßgeblich: </a:t>
            </a:r>
            <a:r>
              <a:rPr lang="de-DE" sz="2400" b="1" dirty="0">
                <a:solidFill>
                  <a:schemeClr val="tx1">
                    <a:lumMod val="65000"/>
                    <a:lumOff val="35000"/>
                  </a:schemeClr>
                </a:solidFill>
                <a:latin typeface="JKRGNR+Arial-BoldMT"/>
              </a:rPr>
              <a:t>Rechtmäßigkeit des § 23 IV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1664614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 23 IV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Verordnungsermächtigung: </a:t>
            </a:r>
            <a:r>
              <a:rPr lang="de-DE" sz="2400" dirty="0">
                <a:solidFill>
                  <a:schemeClr val="tx1">
                    <a:lumMod val="65000"/>
                    <a:lumOff val="35000"/>
                  </a:schemeClr>
                </a:solidFill>
                <a:latin typeface="JKRGNR+Arial-BoldMT"/>
              </a:rPr>
              <a:t>§ 6 I StVG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 insb. Art. 80 I 2 GG gewahrt!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Rechtmäßigkeit des § 23 IV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Keinerlei Bedenken: Zuständigkeit, Verfahren, Form hinsichtlich Erlass der StVO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für Erlass des § 23 IV StVO: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6 I StVG: </a:t>
            </a:r>
            <a:r>
              <a:rPr lang="de-DE" sz="2400" i="1" dirty="0">
                <a:solidFill>
                  <a:schemeClr val="tx1">
                    <a:lumMod val="65000"/>
                    <a:lumOff val="35000"/>
                  </a:schemeClr>
                </a:solidFill>
                <a:latin typeface="JKRGNR+Arial-BoldMT"/>
              </a:rPr>
              <a:t>„Abwehr von Gefahren für die Sicherheit oder Leichtigkeit des Verkehrs auf öffentlichen Straßen erforderlich“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Inhaltliche Verfassungskonformität des § 23 IV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Verordnungsermessen eingehalten?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13153435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Dabei von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Wesentlichkeitsgrundsatz: </a:t>
            </a:r>
            <a:r>
              <a:rPr lang="de-DE" sz="2400" dirty="0">
                <a:solidFill>
                  <a:schemeClr val="tx1">
                    <a:lumMod val="65000"/>
                    <a:lumOff val="35000"/>
                  </a:schemeClr>
                </a:solidFill>
                <a:latin typeface="JKRGNR+Arial-BoldMT"/>
              </a:rPr>
              <a:t>„Ist der Inhalt der konkreten VO so „wesentlich“ für Grundrechte, dass Parlament hätte regeln müssen?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fraglich, da Religionsfreiheit berührt?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t>
            </a:r>
            <a:r>
              <a:rPr lang="de-DE" sz="2400" dirty="0">
                <a:solidFill>
                  <a:schemeClr val="tx1">
                    <a:lumMod val="65000"/>
                    <a:lumOff val="35000"/>
                  </a:schemeClr>
                </a:solidFill>
                <a:latin typeface="JKRGNR+Arial-BoldMT"/>
              </a:rPr>
              <a:t>„Ist dem Adressaten hinreichend deutlich gemacht, was von ihm verlangt wird?“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keine Probleme!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Verhältnismäßigkeit: </a:t>
            </a:r>
            <a:r>
              <a:rPr lang="de-DE" sz="2400" dirty="0">
                <a:solidFill>
                  <a:schemeClr val="tx1">
                    <a:lumMod val="65000"/>
                    <a:lumOff val="35000"/>
                  </a:schemeClr>
                </a:solidFill>
                <a:latin typeface="JKRGNR+Arial-BoldMT"/>
              </a:rPr>
              <a:t>„Verletzt der Inhalt der Regelung die Grundrechte der Bürger“?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der allgemeinen Handlungsfreiheit durch Verhüllungsverbot?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631444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Wiederholungen zum Polizeirecht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beachten: Polizeirecht als </a:t>
            </a:r>
            <a:r>
              <a:rPr lang="de-DE" sz="2400" b="1" dirty="0">
                <a:solidFill>
                  <a:schemeClr val="tx1">
                    <a:lumMod val="65000"/>
                    <a:lumOff val="35000"/>
                  </a:schemeClr>
                </a:solidFill>
                <a:latin typeface="JKRGNR+Arial-BoldMT"/>
              </a:rPr>
              <a:t>„besonderes Gefahrenabwehrrecht“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Typische Prüfungsschwerpunkte im Polizei- und Ordnungsrecht</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 der Rechtmäßigkeit von (vollzugs-)polizeilichen Maßnahmen (Standardmaßnahmen)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Verwaltungsvollstreckung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dem besonderen Gefahrenabwehrrecht: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8337267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3644</Words>
  <Application>Microsoft Macintosh PowerPoint</Application>
  <PresentationFormat>Bildschirmpräsentation (4:3)</PresentationFormat>
  <Paragraphs>407</Paragraphs>
  <Slides>46</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46</vt:i4>
      </vt:variant>
    </vt:vector>
  </HeadingPairs>
  <TitlesOfParts>
    <vt:vector size="54"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2023-10-26T09:55:33Z</dcterms:created>
  <dcterms:modified xsi:type="dcterms:W3CDTF">2026-01-31T14:16:16Z</dcterms:modified>
</cp:coreProperties>
</file>