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9"/>
  </p:notesMasterIdLst>
  <p:sldIdLst>
    <p:sldId id="256" r:id="rId2"/>
    <p:sldId id="496" r:id="rId3"/>
    <p:sldId id="567" r:id="rId4"/>
    <p:sldId id="568" r:id="rId5"/>
    <p:sldId id="569" r:id="rId6"/>
    <p:sldId id="570" r:id="rId7"/>
    <p:sldId id="571" r:id="rId8"/>
    <p:sldId id="572" r:id="rId9"/>
    <p:sldId id="573" r:id="rId10"/>
    <p:sldId id="577" r:id="rId11"/>
    <p:sldId id="578" r:id="rId12"/>
    <p:sldId id="579" r:id="rId13"/>
    <p:sldId id="582" r:id="rId14"/>
    <p:sldId id="583" r:id="rId15"/>
    <p:sldId id="584" r:id="rId16"/>
    <p:sldId id="585" r:id="rId17"/>
    <p:sldId id="586" r:id="rId18"/>
    <p:sldId id="276" r:id="rId19"/>
    <p:sldId id="566" r:id="rId20"/>
    <p:sldId id="497" r:id="rId21"/>
    <p:sldId id="498" r:id="rId22"/>
    <p:sldId id="499" r:id="rId23"/>
    <p:sldId id="500" r:id="rId24"/>
    <p:sldId id="502" r:id="rId25"/>
    <p:sldId id="504" r:id="rId26"/>
    <p:sldId id="503" r:id="rId27"/>
    <p:sldId id="505" r:id="rId28"/>
    <p:sldId id="506" r:id="rId29"/>
    <p:sldId id="557" r:id="rId30"/>
    <p:sldId id="563" r:id="rId31"/>
    <p:sldId id="564" r:id="rId32"/>
    <p:sldId id="517" r:id="rId33"/>
    <p:sldId id="509" r:id="rId34"/>
    <p:sldId id="510" r:id="rId35"/>
    <p:sldId id="511" r:id="rId36"/>
    <p:sldId id="513" r:id="rId37"/>
    <p:sldId id="515" r:id="rId38"/>
    <p:sldId id="516" r:id="rId39"/>
    <p:sldId id="518" r:id="rId40"/>
    <p:sldId id="519" r:id="rId41"/>
    <p:sldId id="520" r:id="rId42"/>
    <p:sldId id="521" r:id="rId43"/>
    <p:sldId id="522" r:id="rId44"/>
    <p:sldId id="574" r:id="rId45"/>
    <p:sldId id="575" r:id="rId46"/>
    <p:sldId id="523" r:id="rId47"/>
    <p:sldId id="576" r:id="rId48"/>
    <p:sldId id="524" r:id="rId49"/>
    <p:sldId id="525" r:id="rId50"/>
    <p:sldId id="565" r:id="rId51"/>
    <p:sldId id="526" r:id="rId52"/>
    <p:sldId id="527" r:id="rId53"/>
    <p:sldId id="528" r:id="rId54"/>
    <p:sldId id="529" r:id="rId55"/>
    <p:sldId id="530" r:id="rId56"/>
    <p:sldId id="531" r:id="rId57"/>
    <p:sldId id="396" r:id="rId58"/>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5F5F"/>
    <a:srgbClr val="F775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958" autoAdjust="0"/>
    <p:restoredTop sz="92969"/>
  </p:normalViewPr>
  <p:slideViewPr>
    <p:cSldViewPr>
      <p:cViewPr varScale="1">
        <p:scale>
          <a:sx n="111" d="100"/>
          <a:sy n="111" d="100"/>
        </p:scale>
        <p:origin x="1088" y="19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514C6A-EB18-46A0-A612-B77105F60B9D}" type="datetimeFigureOut">
              <a:rPr lang="de-DE" smtClean="0"/>
              <a:t>08.08.26</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A97353-07D3-4549-9212-8D4A78C44740}" type="slidenum">
              <a:rPr lang="de-DE" smtClean="0"/>
              <a:t>‹Nr.›</a:t>
            </a:fld>
            <a:endParaRPr lang="de-DE"/>
          </a:p>
        </p:txBody>
      </p:sp>
    </p:spTree>
    <p:extLst>
      <p:ext uri="{BB962C8B-B14F-4D97-AF65-F5344CB8AC3E}">
        <p14:creationId xmlns:p14="http://schemas.microsoft.com/office/powerpoint/2010/main" val="15688716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24582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957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descr="C:\Users\Henning\Desktop\Unbenannt-1.jp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516216" y="116632"/>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128987"/>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1pPr>
      <a:lvl2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2pPr>
      <a:lvl3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3pPr>
      <a:lvl4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4pPr>
      <a:lvl5pPr marL="0" indent="0" algn="l" defTabSz="914400" rtl="0" eaLnBrk="1" latinLnBrk="0" hangingPunct="1">
        <a:spcBef>
          <a:spcPts val="0"/>
        </a:spcBef>
        <a:buFont typeface="Arial" pitchFamily="34" charset="0"/>
        <a:buChar char="»"/>
        <a:tabLst>
          <a:tab pos="355600" algn="l"/>
          <a:tab pos="723900" algn="l"/>
          <a:tab pos="1079500" algn="l"/>
          <a:tab pos="1435100" algn="l"/>
          <a:tab pos="1879600" algn="l"/>
          <a:tab pos="2336800" algn="l"/>
          <a:tab pos="2870200" algn="l"/>
          <a:tab pos="3403600" algn="l"/>
          <a:tab pos="3860800" algn="l"/>
          <a:tab pos="4305300" algn="l"/>
          <a:tab pos="4749800" algn="l"/>
        </a:tabLst>
        <a:defRPr sz="2200" kern="1200">
          <a:solidFill>
            <a:schemeClr val="bg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12. Woche</a:t>
            </a:r>
          </a:p>
        </p:txBody>
      </p:sp>
    </p:spTree>
    <p:extLst>
      <p:ext uri="{BB962C8B-B14F-4D97-AF65-F5344CB8AC3E}">
        <p14:creationId xmlns:p14="http://schemas.microsoft.com/office/powerpoint/2010/main" val="5692671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Gefährderansprache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Inhalt: </a:t>
            </a:r>
            <a:r>
              <a:rPr lang="de-DE" sz="2400" i="1" dirty="0">
                <a:solidFill>
                  <a:schemeClr val="tx1">
                    <a:lumMod val="65000"/>
                    <a:lumOff val="35000"/>
                  </a:schemeClr>
                </a:solidFill>
                <a:latin typeface="JKRGNR+Arial-BoldMT"/>
              </a:rPr>
              <a:t>„Sie sind bereits mehrfach bei Demonstrationen polizeilich auffällig geworden. Sie wissen, dass die Kollegen in Bremen gegen Sie vorgehen werden, wenn Sie sich an gewaltsamen demonstrativen Aktionen beteiligen. Ich rate Ihnen in Ihrem eigenen Interesse: Bleiben Sie lieber hier”.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Schwerpunkt idF: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Statthafte Klageart?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Rechtmäßigkeitsmaßstab?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Falls nötig: Worauf kann diese Maßnahme gestützt werden?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666230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Statthafte Klageart?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Denkbar: </a:t>
            </a:r>
            <a:r>
              <a:rPr lang="de-DE" sz="2400" b="1" dirty="0">
                <a:solidFill>
                  <a:schemeClr val="tx1">
                    <a:lumMod val="65000"/>
                    <a:lumOff val="35000"/>
                  </a:schemeClr>
                </a:solidFill>
                <a:latin typeface="JKRGNR+Arial-BoldMT"/>
              </a:rPr>
              <a:t>Anfechtungsklage</a:t>
            </a:r>
            <a:r>
              <a:rPr lang="de-DE" sz="2400" dirty="0">
                <a:solidFill>
                  <a:schemeClr val="tx1">
                    <a:lumMod val="65000"/>
                    <a:lumOff val="35000"/>
                  </a:schemeClr>
                </a:solidFill>
                <a:latin typeface="JKRGNR+Arial-BoldMT"/>
              </a:rPr>
              <a:t>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42 I Alt.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indes: VA-Charakter der Maßnahme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 35 S. 1 VwVfG insbesondere vorausgesetzt: </a:t>
            </a:r>
            <a:r>
              <a:rPr lang="de-DE" sz="2400" b="1" dirty="0">
                <a:solidFill>
                  <a:schemeClr val="tx1">
                    <a:lumMod val="65000"/>
                    <a:lumOff val="35000"/>
                  </a:schemeClr>
                </a:solidFill>
                <a:latin typeface="JKRGNR+Arial-BoldMT"/>
              </a:rPr>
              <a:t>Regelungswirkung</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Mit Gefährderansprache indes nicht verbunden: Verbindliche Rechtsfolge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Vielmehr: </a:t>
            </a:r>
            <a:r>
              <a:rPr lang="de-DE" sz="2400" b="1" dirty="0">
                <a:solidFill>
                  <a:schemeClr val="tx1">
                    <a:lumMod val="65000"/>
                    <a:lumOff val="35000"/>
                  </a:schemeClr>
                </a:solidFill>
                <a:highlight>
                  <a:srgbClr val="FFFF00"/>
                </a:highlight>
                <a:latin typeface="JKRGNR+Arial-BoldMT"/>
              </a:rPr>
              <a:t>Tatsachenmitteilung</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Insofern: VA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Anfechtungsklage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Statthafte Klageart: </a:t>
            </a:r>
            <a:r>
              <a:rPr lang="de-DE" sz="2400" b="1" dirty="0">
                <a:solidFill>
                  <a:schemeClr val="tx1">
                    <a:lumMod val="65000"/>
                    <a:lumOff val="35000"/>
                  </a:schemeClr>
                </a:solidFill>
                <a:highlight>
                  <a:srgbClr val="FFFF00"/>
                </a:highlight>
                <a:latin typeface="JKRGNR+Arial-BoldMT"/>
              </a:rPr>
              <a:t>Unterlassungs- bzw. Feststellungsklage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3131011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Rechtmäßigkeitsmaßstab? </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Vorbehalt des Gesetzes (+), </a:t>
            </a:r>
            <a:r>
              <a:rPr lang="de-DE" sz="2400" dirty="0">
                <a:solidFill>
                  <a:schemeClr val="tx1">
                    <a:lumMod val="65000"/>
                    <a:lumOff val="35000"/>
                  </a:schemeClr>
                </a:solidFill>
                <a:latin typeface="JKRGNR+Arial-BoldMT"/>
              </a:rPr>
              <a:t>wenn und soweit die Exekutive in Grundrechte des Betroffenen eingreift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geltend: sog. </a:t>
            </a:r>
            <a:r>
              <a:rPr lang="de-DE" sz="2400" b="1" dirty="0">
                <a:solidFill>
                  <a:schemeClr val="tx1">
                    <a:lumMod val="65000"/>
                    <a:lumOff val="35000"/>
                  </a:schemeClr>
                </a:solidFill>
                <a:latin typeface="JKRGNR+Arial-BoldMT"/>
              </a:rPr>
              <a:t>Parlamentsvorbehalt</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Eingriff in Grundrechte durch Gefährderansprache?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Klassischer Eingriffsbegriff (-): keine finale und unmittelbare Beeinträchtigung der Grundrechtsausübung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Moderner Eingriffsbegriff (+): Grundrechtsbeeinträchtigung qua Intensität und Intention (</a:t>
            </a:r>
            <a:r>
              <a:rPr lang="de-DE" sz="2400" b="1" dirty="0" err="1">
                <a:solidFill>
                  <a:schemeClr val="tx1">
                    <a:lumMod val="65000"/>
                    <a:lumOff val="35000"/>
                  </a:schemeClr>
                </a:solidFill>
                <a:highlight>
                  <a:srgbClr val="FFFF00"/>
                </a:highlight>
                <a:latin typeface="JKRGNR+Arial-BoldMT"/>
              </a:rPr>
              <a:t>hM</a:t>
            </a:r>
            <a:r>
              <a:rPr lang="de-DE" sz="2400" b="1"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Daher geltend: Vorbehalt des Gesetzes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7610185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336758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Taugliche Ermächtigungsgrundlage?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Im SOG nicht enthalten: Spezielle Ermächtigung für „Gefährderansprache“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Nach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zulässig: Rückgriff auf Generalklausel des § 3 I SOG (vgl. zuletzt VG Hamburg, 20 K 5827/17)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42013532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5194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„Polizeikessel“ </a:t>
            </a:r>
            <a:endParaRPr lang="de-DE" sz="2400" dirty="0">
              <a:solidFill>
                <a:schemeClr val="tx1">
                  <a:lumMod val="65000"/>
                  <a:lumOff val="35000"/>
                </a:schemeClr>
              </a:solidFill>
              <a:latin typeface="JKRGNR+Arial-BoldMT"/>
            </a:endParaRPr>
          </a:p>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Sachverhalt von VG Stuttgart, Urt. v. 12. 5.2022, Az. 5 K 1433/20: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Am Sonntag, dem 24. 11.2019, fand um 13.30 Uhr in der Mercedes-Benz Arena in Stuttgart das Fußballspiel der 2. Bundesliga zwischen dem VfB Stuttgart und dem Karlsruher Sportclub („Karlsruher SC“) statt. An einer Wegbiegung in Sichtweite des Stadions separierten die Beamten den Fanmarsch durch eine Polizeikette. Im Anschluss wurde der zuvor vordere Teil des Zuges um 11.52 Uhr umschlossen. In diesem Teil befanden sich auch die Klägerin und ihre Freundin. Um 11.53 Uhr teilten die Polizeibeamten den umschlossenen 589 Personen mit, dass sie nun polizeilich kontrolliert würden. Der Umschluss samt Personenkontrolle dauerte insgesamt 3 h.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7968718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Rechtmäßigkeit dieser Maßnahme?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Denkbar: Ingewahrsamnahme nach § 13 I SOG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Gewahrsam: </a:t>
            </a:r>
            <a:r>
              <a:rPr lang="de-DE" sz="2400" i="1" dirty="0">
                <a:solidFill>
                  <a:schemeClr val="tx1">
                    <a:lumMod val="65000"/>
                    <a:lumOff val="35000"/>
                  </a:schemeClr>
                </a:solidFill>
                <a:latin typeface="JKRGNR+Arial-BoldMT"/>
              </a:rPr>
              <a:t>Rechtsverhältnis kraft dessen eine Person (zeitlich befristet) gegen oder ohne ihren Willen an einem umgrenzten Ort festgehalten und daran gehindert wird, sich fortzubewegen</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nicht erforderlich: Verbringung in eine Zelle </a:t>
            </a:r>
            <a:r>
              <a:rPr lang="de-DE" sz="2400" dirty="0" err="1">
                <a:solidFill>
                  <a:schemeClr val="tx1">
                    <a:lumMod val="65000"/>
                    <a:lumOff val="35000"/>
                  </a:schemeClr>
                </a:solidFill>
                <a:latin typeface="JKRGNR+Arial-BoldMT"/>
              </a:rPr>
              <a:t>oÄ</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Polizeikessel: Ingewahrsamnahme nach § 13 I SOG (+)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Wichtig: Ingewahrsamnahme greift in Grundrecht der persönlichen Freiheit ein (</a:t>
            </a:r>
            <a:r>
              <a:rPr lang="de-DE" sz="2400" b="1" dirty="0">
                <a:solidFill>
                  <a:schemeClr val="tx1">
                    <a:lumMod val="65000"/>
                    <a:lumOff val="35000"/>
                  </a:schemeClr>
                </a:solidFill>
                <a:latin typeface="JKRGNR+Arial-BoldMT"/>
              </a:rPr>
              <a:t>Art. 2 II, Art. 104 II GG</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Grundsätzlich wegen Art. 104 II 1 GG erforderlich: </a:t>
            </a:r>
            <a:r>
              <a:rPr lang="de-DE" sz="2400" b="1" dirty="0">
                <a:solidFill>
                  <a:schemeClr val="tx1">
                    <a:lumMod val="65000"/>
                    <a:lumOff val="35000"/>
                  </a:schemeClr>
                </a:solidFill>
                <a:highlight>
                  <a:srgbClr val="FFFF00"/>
                </a:highlight>
                <a:latin typeface="JKRGNR+Arial-BoldMT"/>
              </a:rPr>
              <a:t>Richterliche Entscheidung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Ausnahme: Richterliche Entscheidung kann nicht vor Zweckfortfall erreicht werden, § 13a I 2 SOG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5890484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p:tgtEl>
                                          <p:spTgt spid="2">
                                            <p:txEl>
                                              <p:pRg st="4" end="4"/>
                                            </p:txEl>
                                          </p:spTgt>
                                        </p:tgtEl>
                                        <p:attrNameLst>
                                          <p:attrName>ppt_y</p:attrName>
                                        </p:attrNameLst>
                                      </p:cBhvr>
                                      <p:tavLst>
                                        <p:tav tm="0">
                                          <p:val>
                                            <p:strVal val="#ppt_y+#ppt_h*1.125000"/>
                                          </p:val>
                                        </p:tav>
                                        <p:tav tm="100000">
                                          <p:val>
                                            <p:strVal val="#ppt_y"/>
                                          </p:val>
                                        </p:tav>
                                      </p:tavLst>
                                    </p:anim>
                                    <p:animEffect transition="in" filter="wipe(up)">
                                      <p:cBhvr>
                                        <p:cTn id="32" dur="500"/>
                                        <p:tgtEl>
                                          <p:spTgt spid="2">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 calcmode="lin" valueType="num">
                                      <p:cBhvr additive="base">
                                        <p:cTn id="55"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330346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Fortsetzung des Falls</a:t>
            </a:r>
            <a:r>
              <a:rPr lang="de-DE" sz="2400" dirty="0">
                <a:solidFill>
                  <a:schemeClr val="tx1">
                    <a:lumMod val="65000"/>
                    <a:lumOff val="35000"/>
                  </a:schemeClr>
                </a:solidFill>
                <a:latin typeface="JKRGNR+Arial-BoldMT"/>
              </a:rPr>
              <a:t>: Die Polizei fordert eine Gruppe gewalttätiger Hooligans des KSC auf, sich vom Stadion zu entfernen. Als die Gruppe sich weigert, wird sie von den Polizeibeamten im Dienstfahrzeug an den Stadtrand verbracht und dort abgesetzt.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1489238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Schwerpunkt der heutigen Einheit: „</a:t>
            </a:r>
            <a:r>
              <a:rPr lang="de-DE" sz="2400" b="1" dirty="0" err="1">
                <a:solidFill>
                  <a:schemeClr val="tx1">
                    <a:lumMod val="65000"/>
                    <a:lumOff val="35000"/>
                  </a:schemeClr>
                </a:solidFill>
                <a:latin typeface="JKRGNR+Arial-BoldMT"/>
              </a:rPr>
              <a:t>Standard“maßnahmen</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Rechtmäßigkeit der Maßnahme?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Sog. „</a:t>
            </a:r>
            <a:r>
              <a:rPr lang="de-DE" sz="2400" b="1" dirty="0">
                <a:solidFill>
                  <a:schemeClr val="tx1">
                    <a:lumMod val="65000"/>
                    <a:lumOff val="35000"/>
                  </a:schemeClr>
                </a:solidFill>
                <a:highlight>
                  <a:srgbClr val="FFFF00"/>
                </a:highlight>
                <a:latin typeface="JKRGNR+Arial-BoldMT"/>
              </a:rPr>
              <a:t>Verbringungsgewahrsam</a:t>
            </a:r>
            <a:r>
              <a:rPr lang="de-DE" sz="2400" dirty="0">
                <a:solidFill>
                  <a:schemeClr val="tx1">
                    <a:lumMod val="65000"/>
                    <a:lumOff val="35000"/>
                  </a:schemeClr>
                </a:solidFill>
                <a:highlight>
                  <a:srgbClr val="FFFF00"/>
                </a:highlight>
                <a:latin typeface="JKRGNR+Arial-BoldMT"/>
              </a:rPr>
              <a:t>“ (vgl. </a:t>
            </a:r>
            <a:r>
              <a:rPr lang="de-DE" sz="2400" dirty="0" err="1">
                <a:solidFill>
                  <a:schemeClr val="tx1">
                    <a:lumMod val="65000"/>
                    <a:lumOff val="35000"/>
                  </a:schemeClr>
                </a:solidFill>
                <a:highlight>
                  <a:srgbClr val="FFFF00"/>
                </a:highlight>
                <a:latin typeface="JKRGNR+Arial-BoldMT"/>
              </a:rPr>
              <a:t>NVwZ</a:t>
            </a:r>
            <a:r>
              <a:rPr lang="de-DE" sz="2400" dirty="0">
                <a:solidFill>
                  <a:schemeClr val="tx1">
                    <a:lumMod val="65000"/>
                    <a:lumOff val="35000"/>
                  </a:schemeClr>
                </a:solidFill>
                <a:highlight>
                  <a:srgbClr val="FFFF00"/>
                </a:highlight>
                <a:latin typeface="JKRGNR+Arial-BoldMT"/>
              </a:rPr>
              <a:t>-RR 1997, 537) zur Durchsetzung eines Platzverweises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Fraglich: </a:t>
            </a:r>
            <a:r>
              <a:rPr lang="de-DE" sz="2400" b="1" dirty="0">
                <a:solidFill>
                  <a:srgbClr val="FF0000"/>
                </a:solidFill>
                <a:latin typeface="JKRGNR+Arial-BoldMT"/>
              </a:rPr>
              <a:t>Ermächtigungsgrundlage</a:t>
            </a:r>
            <a:r>
              <a:rPr lang="de-DE" sz="2400" dirty="0">
                <a:solidFill>
                  <a:srgbClr val="FF0000"/>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e.A</a:t>
            </a:r>
            <a:r>
              <a:rPr lang="de-DE" sz="2400" b="1" dirty="0">
                <a:solidFill>
                  <a:schemeClr val="tx1">
                    <a:lumMod val="65000"/>
                    <a:lumOff val="35000"/>
                  </a:schemeClr>
                </a:solidFill>
                <a:latin typeface="JKRGNR+Arial-BoldMT"/>
              </a:rPr>
              <a:t>: Rückgriff auf </a:t>
            </a:r>
            <a:r>
              <a:rPr lang="de-DE" sz="2400" b="1" dirty="0" err="1">
                <a:solidFill>
                  <a:schemeClr val="tx1">
                    <a:lumMod val="65000"/>
                    <a:lumOff val="35000"/>
                  </a:schemeClr>
                </a:solidFill>
                <a:latin typeface="JKRGNR+Arial-BoldMT"/>
              </a:rPr>
              <a:t>VollstreckungsR</a:t>
            </a:r>
            <a:r>
              <a:rPr lang="de-DE" sz="2400" b="1" dirty="0">
                <a:solidFill>
                  <a:schemeClr val="tx1">
                    <a:lumMod val="65000"/>
                    <a:lumOff val="35000"/>
                  </a:schemeClr>
                </a:solidFill>
                <a:latin typeface="JKRGNR+Arial-BoldMT"/>
              </a:rPr>
              <a:t>, da Verbringungsgewahrsam der Vollstreckung des Platzverweises diene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Dagegen: Inhalt der Platzverweisung ist Gebot, Ort zu verlassen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Nicht: Gebot, sich an einen bestimmten Ort zu begeben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40376410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150128"/>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Einordnung als Ingewahrsamnahme nach § 13 I SOG?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e.A</a:t>
            </a:r>
            <a:r>
              <a:rPr lang="de-DE" sz="2400" b="1" dirty="0">
                <a:solidFill>
                  <a:schemeClr val="tx1">
                    <a:lumMod val="65000"/>
                    <a:lumOff val="35000"/>
                  </a:schemeClr>
                </a:solidFill>
                <a:latin typeface="JKRGNR+Arial-BoldMT"/>
              </a:rPr>
              <a:t>: Verbringungsgewahrsam als „Minus“ gegenüber der herkömmlichen Ingewahrsamnahme in Zelle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Dabei indes von Bedeutung: Umstände des Einzelfalls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Vgl. OVG Bremen </a:t>
            </a:r>
            <a:r>
              <a:rPr lang="de-DE" sz="2400" dirty="0" err="1">
                <a:solidFill>
                  <a:schemeClr val="tx1">
                    <a:lumMod val="65000"/>
                    <a:lumOff val="35000"/>
                  </a:schemeClr>
                </a:solidFill>
                <a:latin typeface="JKRGNR+Arial-BoldMT"/>
              </a:rPr>
              <a:t>NVwZ</a:t>
            </a:r>
            <a:r>
              <a:rPr lang="de-DE" sz="2400" dirty="0">
                <a:solidFill>
                  <a:schemeClr val="tx1">
                    <a:lumMod val="65000"/>
                    <a:lumOff val="35000"/>
                  </a:schemeClr>
                </a:solidFill>
                <a:latin typeface="JKRGNR+Arial-BoldMT"/>
              </a:rPr>
              <a:t> 1987, 235: „</a:t>
            </a:r>
            <a:r>
              <a:rPr lang="de-DE" sz="2400" i="1" dirty="0">
                <a:solidFill>
                  <a:schemeClr val="tx1">
                    <a:lumMod val="65000"/>
                    <a:lumOff val="35000"/>
                  </a:schemeClr>
                </a:solidFill>
                <a:latin typeface="JKRGNR+Arial-BoldMT"/>
              </a:rPr>
              <a:t>Ob ein solcher Transport rechtlich zulässig ist, wird sich jeweils </a:t>
            </a:r>
            <a:r>
              <a:rPr lang="de-DE" sz="2400" b="1" i="1" dirty="0">
                <a:solidFill>
                  <a:schemeClr val="tx1">
                    <a:lumMod val="65000"/>
                    <a:lumOff val="35000"/>
                  </a:schemeClr>
                </a:solidFill>
                <a:highlight>
                  <a:srgbClr val="FFFF00"/>
                </a:highlight>
                <a:latin typeface="JKRGNR+Arial-BoldMT"/>
              </a:rPr>
              <a:t>nur anhand der Umstände des Einzelfalls beurteilen lassen</a:t>
            </a:r>
            <a:r>
              <a:rPr lang="de-DE" sz="2400" i="1" dirty="0">
                <a:solidFill>
                  <a:schemeClr val="tx1">
                    <a:lumMod val="65000"/>
                    <a:lumOff val="35000"/>
                  </a:schemeClr>
                </a:solidFill>
                <a:latin typeface="JKRGNR+Arial-BoldMT"/>
              </a:rPr>
              <a:t>. So wäre es sicherlich unzulässig, Demonstrationsteilnehmer in einer entlegenen Gegend abzusetzen, von wo sie nur unter </a:t>
            </a:r>
            <a:r>
              <a:rPr lang="de-DE" sz="2400" b="1" i="1" dirty="0">
                <a:solidFill>
                  <a:schemeClr val="tx1">
                    <a:lumMod val="65000"/>
                    <a:lumOff val="35000"/>
                  </a:schemeClr>
                </a:solidFill>
                <a:latin typeface="JKRGNR+Arial-BoldMT"/>
              </a:rPr>
              <a:t>erheblichen Schwierigkeiten Zugang zu öffentlichen Verkehrsmitteln</a:t>
            </a:r>
            <a:r>
              <a:rPr lang="de-DE" sz="2400" i="1" dirty="0">
                <a:solidFill>
                  <a:schemeClr val="tx1">
                    <a:lumMod val="65000"/>
                    <a:lumOff val="35000"/>
                  </a:schemeClr>
                </a:solidFill>
                <a:latin typeface="JKRGNR+Arial-BoldMT"/>
              </a:rPr>
              <a:t>, zum </a:t>
            </a:r>
            <a:r>
              <a:rPr lang="de-DE" sz="2400" b="1" i="1" dirty="0">
                <a:solidFill>
                  <a:schemeClr val="tx1">
                    <a:lumMod val="65000"/>
                    <a:lumOff val="35000"/>
                  </a:schemeClr>
                </a:solidFill>
                <a:latin typeface="JKRGNR+Arial-BoldMT"/>
              </a:rPr>
              <a:t>Erwerb von Verpflegung </a:t>
            </a:r>
            <a:r>
              <a:rPr lang="de-DE" sz="2400" i="1" dirty="0">
                <a:solidFill>
                  <a:schemeClr val="tx1">
                    <a:lumMod val="65000"/>
                    <a:lumOff val="35000"/>
                  </a:schemeClr>
                </a:solidFill>
                <a:latin typeface="JKRGNR+Arial-BoldMT"/>
              </a:rPr>
              <a:t>und </a:t>
            </a:r>
            <a:r>
              <a:rPr lang="de-DE" sz="2400" b="1" i="1" dirty="0">
                <a:solidFill>
                  <a:schemeClr val="tx1">
                    <a:lumMod val="65000"/>
                    <a:lumOff val="35000"/>
                  </a:schemeClr>
                </a:solidFill>
                <a:latin typeface="JKRGNR+Arial-BoldMT"/>
              </a:rPr>
              <a:t>ggf. zum Besorgen einer Übernachtungsmöglichkeit </a:t>
            </a:r>
            <a:r>
              <a:rPr lang="de-DE" sz="2400" i="1" dirty="0">
                <a:solidFill>
                  <a:schemeClr val="tx1">
                    <a:lumMod val="65000"/>
                    <a:lumOff val="35000"/>
                  </a:schemeClr>
                </a:solidFill>
                <a:latin typeface="JKRGNR+Arial-BoldMT"/>
              </a:rPr>
              <a:t>haben.“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85193601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58843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hierzu weiter </a:t>
            </a:r>
            <a:r>
              <a:rPr lang="de-DE" sz="2400" b="1" dirty="0">
                <a:solidFill>
                  <a:schemeClr val="tx1">
                    <a:lumMod val="65000"/>
                    <a:lumOff val="35000"/>
                  </a:schemeClr>
                </a:solidFill>
                <a:latin typeface="JKRGNR+Arial-BoldMT"/>
              </a:rPr>
              <a:t>OVG Bremen, </a:t>
            </a:r>
            <a:r>
              <a:rPr lang="de-DE" sz="2400" b="1"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i="1" dirty="0">
                <a:solidFill>
                  <a:schemeClr val="tx1">
                    <a:lumMod val="65000"/>
                    <a:lumOff val="35000"/>
                  </a:schemeClr>
                </a:solidFill>
                <a:latin typeface="JKRGNR+Arial-BoldMT"/>
              </a:rPr>
              <a:t>„Die Betr. werden die Lebenssituation des </a:t>
            </a:r>
            <a:r>
              <a:rPr lang="de-DE" sz="2400" b="1" i="1" dirty="0" err="1">
                <a:solidFill>
                  <a:schemeClr val="tx1">
                    <a:lumMod val="65000"/>
                    <a:lumOff val="35000"/>
                  </a:schemeClr>
                </a:solidFill>
                <a:latin typeface="JKRGNR+Arial-BoldMT"/>
              </a:rPr>
              <a:t>Eingesperrtseins</a:t>
            </a:r>
            <a:r>
              <a:rPr lang="de-DE" sz="2400" b="1" i="1" dirty="0">
                <a:solidFill>
                  <a:schemeClr val="tx1">
                    <a:lumMod val="65000"/>
                    <a:lumOff val="35000"/>
                  </a:schemeClr>
                </a:solidFill>
                <a:latin typeface="JKRGNR+Arial-BoldMT"/>
              </a:rPr>
              <a:t> möglicherweise als bedrückender empfinden, zumal sie durch die konkreten Umstände, enge Räume, viele Personen, andauernde Bewachung, </a:t>
            </a:r>
            <a:r>
              <a:rPr lang="de-DE" sz="2400" b="1" i="1" dirty="0" err="1">
                <a:solidFill>
                  <a:schemeClr val="tx1">
                    <a:lumMod val="65000"/>
                    <a:lumOff val="35000"/>
                  </a:schemeClr>
                </a:solidFill>
                <a:latin typeface="JKRGNR+Arial-BoldMT"/>
              </a:rPr>
              <a:t>Ungewißheit</a:t>
            </a:r>
            <a:r>
              <a:rPr lang="de-DE" sz="2400" b="1" i="1" dirty="0">
                <a:solidFill>
                  <a:schemeClr val="tx1">
                    <a:lumMod val="65000"/>
                    <a:lumOff val="35000"/>
                  </a:schemeClr>
                </a:solidFill>
                <a:latin typeface="JKRGNR+Arial-BoldMT"/>
              </a:rPr>
              <a:t> über die Dauer der Einschließung, fehlende Kontaktmöglichkeiten zu Angehörigen und anderes mehr, zusätzlich erschwert sein kann</a:t>
            </a:r>
            <a:r>
              <a:rPr lang="de-DE" sz="2400" i="1" dirty="0">
                <a:solidFill>
                  <a:schemeClr val="tx1">
                    <a:lumMod val="65000"/>
                    <a:lumOff val="35000"/>
                  </a:schemeClr>
                </a:solidFill>
                <a:latin typeface="JKRGNR+Arial-BoldMT"/>
              </a:rPr>
              <a:t>. Zudem liegen auch Hafträume nicht immer in unmittelbarer Nähe des Demonstrationsorts, sondern sie können sich ebenfalls in Außenbezirken befinden, so </a:t>
            </a:r>
            <a:r>
              <a:rPr lang="de-DE" sz="2400" i="1" dirty="0" err="1">
                <a:solidFill>
                  <a:schemeClr val="tx1">
                    <a:lumMod val="65000"/>
                    <a:lumOff val="35000"/>
                  </a:schemeClr>
                </a:solidFill>
                <a:latin typeface="JKRGNR+Arial-BoldMT"/>
              </a:rPr>
              <a:t>daß</a:t>
            </a:r>
            <a:r>
              <a:rPr lang="de-DE" sz="2400" i="1" dirty="0">
                <a:solidFill>
                  <a:schemeClr val="tx1">
                    <a:lumMod val="65000"/>
                    <a:lumOff val="35000"/>
                  </a:schemeClr>
                </a:solidFill>
                <a:latin typeface="JKRGNR+Arial-BoldMT"/>
              </a:rPr>
              <a:t> die Rückkehr zum Demonstrationsort nach der Freilassung keinen geringeren Zeitaufwand erfordern mag als im Fall des bloßen Transports zu einer vom Demonstrationsort entfernt gelegenen Stelle..“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5884147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dirty="0" err="1">
                <a:solidFill>
                  <a:schemeClr val="tx1">
                    <a:lumMod val="65000"/>
                    <a:lumOff val="35000"/>
                  </a:schemeClr>
                </a:solidFill>
                <a:latin typeface="JKRGNR+Arial-BoldMT"/>
              </a:rPr>
              <a:t>a.A</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Verbringungsgewahrsam“ kein Minus, sondern Aliud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13 ff. SOG gehen von „engem Gewahrsamsbegriff“ aus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Gewahrsam habe danach in einer speziell dafür vorgesehen Einrichtung zu erfolgen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Hierfür aus systematischen Gründen sprechend: § 13b III 1 SOG („Die festgehaltene Person soll gesondert untergebracht werden“)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So in HH zuletzt: </a:t>
            </a:r>
            <a:r>
              <a:rPr lang="de-DE" sz="2400" b="1" dirty="0">
                <a:solidFill>
                  <a:schemeClr val="tx1">
                    <a:lumMod val="65000"/>
                    <a:lumOff val="35000"/>
                  </a:schemeClr>
                </a:solidFill>
                <a:latin typeface="JKRGNR+Arial-BoldMT"/>
              </a:rPr>
              <a:t>LG Hamburg </a:t>
            </a:r>
            <a:r>
              <a:rPr lang="de-DE" sz="2400" b="1" dirty="0" err="1">
                <a:solidFill>
                  <a:schemeClr val="tx1">
                    <a:lumMod val="65000"/>
                    <a:lumOff val="35000"/>
                  </a:schemeClr>
                </a:solidFill>
                <a:latin typeface="JKRGNR+Arial-BoldMT"/>
              </a:rPr>
              <a:t>NVwZ</a:t>
            </a:r>
            <a:r>
              <a:rPr lang="de-DE" sz="2400" b="1" dirty="0">
                <a:solidFill>
                  <a:schemeClr val="tx1">
                    <a:lumMod val="65000"/>
                    <a:lumOff val="35000"/>
                  </a:schemeClr>
                </a:solidFill>
                <a:latin typeface="JKRGNR+Arial-BoldMT"/>
              </a:rPr>
              <a:t>-RR 1997, 537</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Dann zu problematisieren: </a:t>
            </a:r>
            <a:r>
              <a:rPr lang="de-DE" sz="2400" b="1" dirty="0">
                <a:solidFill>
                  <a:schemeClr val="tx1">
                    <a:lumMod val="65000"/>
                    <a:lumOff val="35000"/>
                  </a:schemeClr>
                </a:solidFill>
                <a:highlight>
                  <a:srgbClr val="FFFF00"/>
                </a:highlight>
                <a:latin typeface="JKRGNR+Arial-BoldMT"/>
              </a:rPr>
              <a:t>Rückgriff auf Generalklausel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 da § 3 SOG nicht die verfassungsrechtlichen Vorgaben der Art. 104 II – IV GG einhalte (Freiheitsentziehung)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Zudem: abschließende Regelungen in §§ 13 ff. SOG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9739054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1501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Fortsetzung Ausgangsfall: Einer der gewaltbereiten Fußballfan, der K, pöbelt die Polizeibeamten während ihrer Maßnahme fortlaufend an, sodass der Polizeibeamte P ihm gegenüber schlussendlich ein Platzverweis ausspricht. Der K denkt gar nicht dran, diesem nachzukommen und macht einfach weiter. Nach zwei weiteren Aufforderungen, hat der P genug: Er nimmt den K in Gewahrsam.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Der K will dies nicht auf sich sitzen lassen. Im Prozess weist er daraufhin, dass die Ingewahrsamnahme schon aus dem Grunde rechtswidrig war, dass der Platzverweis nicht hätte ausgesprochen werden dürfen, da „Machtkritik“ wohl kein Schutzgut verletze.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Ist die Maßnahme rechtmäßig?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42779801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66794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Rechtmäßigkeit der Ingewahrsamnahme</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Rechtsgrundlage: § 13 I Nr. 3 SOG zur Durchsetzung eines Platzverweises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Einzig fraglich: </a:t>
            </a:r>
            <a:r>
              <a:rPr lang="de-DE" sz="2400" b="1" dirty="0">
                <a:solidFill>
                  <a:schemeClr val="tx1">
                    <a:lumMod val="65000"/>
                    <a:lumOff val="35000"/>
                  </a:schemeClr>
                </a:solidFill>
                <a:highlight>
                  <a:srgbClr val="FFFF00"/>
                </a:highlight>
                <a:latin typeface="JKRGNR+Arial-BoldMT"/>
              </a:rPr>
              <a:t>Materielle Rechtmäßigkeit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„zur Durchsetzung eines Platzverweises“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Fraglich: </a:t>
            </a:r>
            <a:r>
              <a:rPr lang="de-DE" sz="2400" b="1" dirty="0">
                <a:solidFill>
                  <a:srgbClr val="FF0000"/>
                </a:solidFill>
                <a:latin typeface="JKRGNR+Arial-BoldMT"/>
              </a:rPr>
              <a:t>Rechtmäßigkeitszusammenhang?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u="sng" dirty="0">
              <a:solidFill>
                <a:schemeClr val="tx1">
                  <a:lumMod val="65000"/>
                  <a:lumOff val="35000"/>
                </a:schemeClr>
              </a:solidFill>
              <a:latin typeface="JKRGNR+Arial-BoldMT"/>
            </a:endParaRP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Muss der Platzverweis rechtmäßig gewesen sein?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Dagegen: Rechtmäßigkeitszusammenhang im Vollstreckungsrecht nicht erforderlich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„Durchsetzungsgewahrsam“ ähnelt </a:t>
            </a:r>
            <a:r>
              <a:rPr lang="de-DE" sz="2400" dirty="0" err="1">
                <a:solidFill>
                  <a:schemeClr val="tx1">
                    <a:lumMod val="65000"/>
                    <a:lumOff val="35000"/>
                  </a:schemeClr>
                </a:solidFill>
                <a:latin typeface="JKRGNR+Arial-BoldMT"/>
              </a:rPr>
              <a:t>VollstreckungsR</a:t>
            </a:r>
            <a:r>
              <a:rPr lang="de-DE" sz="2400"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9829643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Soweit Ingewahrsamnahme der…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Durchsetzung einer Platzverweisung (§ 13 I Nr. 3 SOG) oder</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eines Betretungsverbotes, ein Aufenthaltsverbotes oder einer Wegweisung (§ 13 I Nr. 4 SOG) dient, gilt: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Rechtswidrigkeitszusammenhang</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a:t>
            </a:r>
            <a:r>
              <a:rPr lang="de-DE" sz="2400" b="1" dirty="0">
                <a:solidFill>
                  <a:schemeClr val="tx1">
                    <a:lumMod val="65000"/>
                    <a:lumOff val="35000"/>
                  </a:schemeClr>
                </a:solidFill>
                <a:latin typeface="JKRGNR+Arial-BoldMT"/>
              </a:rPr>
              <a:t>VG Hamburg Urteil vom 02.10.2012 - 5 K 1236/11</a:t>
            </a:r>
            <a:r>
              <a:rPr lang="de-DE" sz="2400" dirty="0">
                <a:solidFill>
                  <a:schemeClr val="tx1">
                    <a:lumMod val="65000"/>
                    <a:lumOff val="35000"/>
                  </a:schemeClr>
                </a:solidFill>
                <a:latin typeface="JKRGNR+Arial-BoldMT"/>
              </a:rPr>
              <a:t>: „</a:t>
            </a:r>
            <a:r>
              <a:rPr lang="de-DE" sz="2400" i="1" dirty="0">
                <a:solidFill>
                  <a:schemeClr val="tx1">
                    <a:lumMod val="65000"/>
                    <a:lumOff val="35000"/>
                  </a:schemeClr>
                </a:solidFill>
                <a:latin typeface="JKRGNR+Arial-BoldMT"/>
              </a:rPr>
              <a:t>Denn in jedem Fall ist für die Rechtmäßigkeit der Ingewahrsamnahme – anders als bei den übrigen Mitteln der Verwaltungsvollstreckung wie z.B. der Verhängung eines Zwangsgeldes, für deren Rechtmäßigkeit es regelmäßig allein auf die Vollziehbarkeit des Grundverwaltungsaktes ankommt </a:t>
            </a:r>
            <a:r>
              <a:rPr lang="de-DE" sz="2400" b="1" i="1" dirty="0">
                <a:solidFill>
                  <a:schemeClr val="tx1">
                    <a:lumMod val="65000"/>
                    <a:lumOff val="35000"/>
                  </a:schemeClr>
                </a:solidFill>
                <a:latin typeface="JKRGNR+Arial-BoldMT"/>
              </a:rPr>
              <a:t>auch die (fortdauernde) Rechtmäßigkeit des Grundverwaltungsakts Tatbestandsvoraussetzung</a:t>
            </a:r>
            <a:r>
              <a:rPr lang="de-DE" sz="2400" i="1" dirty="0">
                <a:solidFill>
                  <a:schemeClr val="tx1">
                    <a:lumMod val="65000"/>
                    <a:lumOff val="35000"/>
                  </a:schemeClr>
                </a:solidFill>
                <a:latin typeface="JKRGNR+Arial-BoldMT"/>
              </a:rPr>
              <a:t>…“</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6822326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50860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VG Hamburg </a:t>
            </a:r>
            <a:r>
              <a:rPr lang="de-DE" sz="2400" b="1"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„Denn auch wenn die Ingewahrsamnahme als Mittel der Verwaltungsvollstreckung angesehen werden sollte, haben im Hinblick auf ihre Rechtmäßigkeit andere – strengere – Voraussetzungen für ihre Rechtmäßigkeit zu gelten. Hierfür spricht zum einen ihre systematische Stellung bei den polizeilichen </a:t>
            </a:r>
            <a:r>
              <a:rPr lang="de-DE" sz="2400" i="1" dirty="0" err="1">
                <a:solidFill>
                  <a:schemeClr val="tx1">
                    <a:lumMod val="65000"/>
                    <a:lumOff val="35000"/>
                  </a:schemeClr>
                </a:solidFill>
                <a:latin typeface="JKRGNR+Arial-BoldMT"/>
              </a:rPr>
              <a:t>Originärmaßnahmen</a:t>
            </a:r>
            <a:r>
              <a:rPr lang="de-DE" sz="2400" i="1" dirty="0">
                <a:solidFill>
                  <a:schemeClr val="tx1">
                    <a:lumMod val="65000"/>
                    <a:lumOff val="35000"/>
                  </a:schemeClr>
                </a:solidFill>
                <a:latin typeface="JKRGNR+Arial-BoldMT"/>
              </a:rPr>
              <a:t> und nicht bei den §§ 17 ff. SOG. </a:t>
            </a:r>
            <a:r>
              <a:rPr lang="de-DE" sz="2400" b="1" i="1" dirty="0">
                <a:solidFill>
                  <a:schemeClr val="tx1">
                    <a:lumMod val="65000"/>
                    <a:lumOff val="35000"/>
                  </a:schemeClr>
                </a:solidFill>
                <a:latin typeface="JKRGNR+Arial-BoldMT"/>
              </a:rPr>
              <a:t>Zum anderen bestünde anderenfalls - würde die bloße Vollziehbarkeit des Aufenthaltsverbots oder des Platzverweises ausreichen - die Gefahr, dass die Eingriffsschwelle für freiheitsentziehende Maßnahmen in bedenklicher Weise abgesenkt werden würde.“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ZE: </a:t>
            </a:r>
            <a:r>
              <a:rPr lang="de-DE" sz="2400" b="1" dirty="0" err="1">
                <a:solidFill>
                  <a:schemeClr val="tx1">
                    <a:lumMod val="65000"/>
                    <a:lumOff val="35000"/>
                  </a:schemeClr>
                </a:solidFill>
                <a:latin typeface="JKRGNR+Arial-BoldMT"/>
              </a:rPr>
              <a:t>Inzidentprüfung</a:t>
            </a:r>
            <a:r>
              <a:rPr lang="de-DE" sz="2400" b="1" dirty="0">
                <a:solidFill>
                  <a:schemeClr val="tx1">
                    <a:lumMod val="65000"/>
                    <a:lumOff val="35000"/>
                  </a:schemeClr>
                </a:solidFill>
                <a:latin typeface="JKRGNR+Arial-BoldMT"/>
              </a:rPr>
              <a:t> der Platzverweisungsverfügung!!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8933912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34931"/>
            <a:ext cx="8928992" cy="28700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Rechtmäßigkeit der Platzverweisung nach </a:t>
            </a:r>
            <a:r>
              <a:rPr lang="de-DE" sz="2400" b="1">
                <a:solidFill>
                  <a:schemeClr val="tx1">
                    <a:lumMod val="65000"/>
                    <a:lumOff val="35000"/>
                  </a:schemeClr>
                </a:solidFill>
                <a:latin typeface="JKRGNR+Arial-BoldMT"/>
              </a:rPr>
              <a:t>§ 12a SOG?</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Betroffenes Schutzgut bei „</a:t>
            </a:r>
            <a:r>
              <a:rPr lang="de-DE" sz="2400" b="1" dirty="0">
                <a:solidFill>
                  <a:schemeClr val="tx1">
                    <a:lumMod val="65000"/>
                    <a:lumOff val="35000"/>
                  </a:schemeClr>
                </a:solidFill>
                <a:latin typeface="JKRGNR+Arial-BoldMT"/>
              </a:rPr>
              <a:t>Behinderung polizeilicher Maßnahmen“?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Grds</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„Bestand des Staates, seiner Einrichtungen und Veranstaltungen“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Hierunter zählt ebenfalls: </a:t>
            </a:r>
            <a:r>
              <a:rPr lang="de-DE" sz="2400" b="1" dirty="0">
                <a:solidFill>
                  <a:schemeClr val="tx1">
                    <a:lumMod val="65000"/>
                    <a:lumOff val="35000"/>
                  </a:schemeClr>
                </a:solidFill>
                <a:latin typeface="JKRGNR+Arial-BoldMT"/>
              </a:rPr>
              <a:t>Funktionsfähigkeit</a:t>
            </a:r>
            <a:r>
              <a:rPr lang="de-DE" sz="2400" dirty="0">
                <a:solidFill>
                  <a:schemeClr val="tx1">
                    <a:lumMod val="65000"/>
                    <a:lumOff val="35000"/>
                  </a:schemeClr>
                </a:solidFill>
                <a:latin typeface="JKRGNR+Arial-BoldMT"/>
              </a:rPr>
              <a:t> des Staates und Einsatzfähigkeit der Polizei- und Ordnungsbehörden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01999300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3995936" cy="1569660"/>
          </a:xfrm>
          <a:prstGeom prst="rect">
            <a:avLst/>
          </a:prstGeom>
          <a:noFill/>
        </p:spPr>
        <p:txBody>
          <a:bodyPr wrap="square" rtlCol="0">
            <a:spAutoFit/>
          </a:bodyPr>
          <a:lstStyle/>
          <a:p>
            <a:r>
              <a:rPr lang="de-DE" sz="3200" dirty="0">
                <a:solidFill>
                  <a:schemeClr val="bg1"/>
                </a:solidFill>
                <a:latin typeface="Frutiger LT 57 Cn" pitchFamily="34" charset="0"/>
              </a:rPr>
              <a:t>Polizei- und Ordnungsrecht</a:t>
            </a:r>
          </a:p>
          <a:p>
            <a:r>
              <a:rPr lang="de-DE" sz="3200" dirty="0">
                <a:solidFill>
                  <a:schemeClr val="bg1"/>
                </a:solidFill>
                <a:latin typeface="Frutiger LT 57 Cn" pitchFamily="34" charset="0"/>
              </a:rPr>
              <a:t>Fall 14</a:t>
            </a:r>
          </a:p>
        </p:txBody>
      </p:sp>
    </p:spTree>
    <p:extLst>
      <p:ext uri="{BB962C8B-B14F-4D97-AF65-F5344CB8AC3E}">
        <p14:creationId xmlns:p14="http://schemas.microsoft.com/office/powerpoint/2010/main" val="9425514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Sachentscheidungsvoraussetzungen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Eröffnung des Verwaltungsrechtsweges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Unproblematisch – mangels beamtenrechtlicher Streitigkeit – nicht einschlägig: aufdrängende Sonderzuweisung (§ 126 I BBG/ § 54 I 1 BeamtStG)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Damit</a:t>
            </a:r>
            <a:r>
              <a:rPr lang="de-DE" sz="2400" b="1" dirty="0">
                <a:solidFill>
                  <a:schemeClr val="tx1">
                    <a:lumMod val="65000"/>
                    <a:lumOff val="35000"/>
                  </a:schemeClr>
                </a:solidFill>
                <a:latin typeface="JKRGNR+Arial-BoldMT"/>
              </a:rPr>
              <a:t> maßgeblich</a:t>
            </a:r>
            <a:r>
              <a:rPr lang="de-DE" sz="2400" dirty="0">
                <a:solidFill>
                  <a:schemeClr val="tx1">
                    <a:lumMod val="65000"/>
                    <a:lumOff val="35000"/>
                  </a:schemeClr>
                </a:solidFill>
                <a:latin typeface="JKRGNR+Arial-BoldMT"/>
              </a:rPr>
              <a:t>: Generalklausel des </a:t>
            </a:r>
            <a:r>
              <a:rPr lang="de-DE" sz="2400" b="1" dirty="0">
                <a:solidFill>
                  <a:schemeClr val="tx1">
                    <a:lumMod val="65000"/>
                    <a:lumOff val="35000"/>
                  </a:schemeClr>
                </a:solidFill>
                <a:latin typeface="JKRGNR+Arial-BoldMT"/>
              </a:rPr>
              <a:t>§ 40 I 1 VwGO</a:t>
            </a:r>
            <a:r>
              <a:rPr lang="de-DE" sz="2400" dirty="0">
                <a:solidFill>
                  <a:schemeClr val="tx1">
                    <a:lumMod val="65000"/>
                    <a:lumOff val="35000"/>
                  </a:schemeClr>
                </a:solidFill>
                <a:latin typeface="JKRGNR+Arial-BoldMT"/>
              </a:rPr>
              <a:t>, wonach es sich um eine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(1) öffentlich-rechtliche Streitigkeit </a:t>
            </a:r>
            <a:r>
              <a:rPr lang="de-DE" sz="2400" dirty="0">
                <a:solidFill>
                  <a:schemeClr val="tx1">
                    <a:lumMod val="65000"/>
                    <a:lumOff val="35000"/>
                  </a:schemeClr>
                </a:solidFill>
                <a:latin typeface="JKRGNR+Arial-BoldMT"/>
              </a:rPr>
              <a:t>handeln müsste, die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(2) nicht verfassungsrechtlicher Art </a:t>
            </a:r>
            <a:r>
              <a:rPr lang="de-DE" sz="2400" dirty="0">
                <a:solidFill>
                  <a:schemeClr val="tx1">
                    <a:lumMod val="65000"/>
                    <a:lumOff val="35000"/>
                  </a:schemeClr>
                </a:solidFill>
                <a:latin typeface="JKRGNR+Arial-BoldMT"/>
              </a:rPr>
              <a:t>ist und für die letztlich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(3) keine abdrängende Sonderzuweisung</a:t>
            </a:r>
            <a:r>
              <a:rPr lang="de-DE" sz="2400" dirty="0">
                <a:solidFill>
                  <a:schemeClr val="tx1">
                    <a:lumMod val="65000"/>
                    <a:lumOff val="35000"/>
                  </a:schemeClr>
                </a:solidFill>
                <a:latin typeface="JKRGNR+Arial-BoldMT"/>
              </a:rPr>
              <a:t> greift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0787721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Hierfür in erster Linie heranzuziehen (soweit vorhanden): </a:t>
            </a:r>
            <a:r>
              <a:rPr lang="de-DE" sz="2400" b="1" dirty="0">
                <a:solidFill>
                  <a:schemeClr val="tx1">
                    <a:lumMod val="65000"/>
                    <a:lumOff val="35000"/>
                  </a:schemeClr>
                </a:solidFill>
                <a:latin typeface="JKRGNR+Arial-BoldMT"/>
              </a:rPr>
              <a:t>Streitentscheidende Norm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Streit</a:t>
            </a:r>
            <a:r>
              <a:rPr lang="de-DE" sz="2400" dirty="0">
                <a:solidFill>
                  <a:schemeClr val="tx1">
                    <a:lumMod val="65000"/>
                    <a:lumOff val="35000"/>
                  </a:schemeClr>
                </a:solidFill>
                <a:latin typeface="JKRGNR+Arial-BoldMT"/>
              </a:rPr>
              <a:t>: Rechtmäßig- bzw. Rechtswidrigkeit der behördlichen Anordnungen (Verbot der Versammlung sowie Anordnung der sofortigen Vollziehung)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t>
            </a:r>
            <a:r>
              <a:rPr lang="de-DE" sz="2400" b="1" dirty="0">
                <a:solidFill>
                  <a:schemeClr val="tx1">
                    <a:lumMod val="65000"/>
                    <a:lumOff val="35000"/>
                  </a:schemeClr>
                </a:solidFill>
                <a:latin typeface="JKRGNR+Arial-BoldMT"/>
              </a:rPr>
              <a:t>Verbotsanordnung</a:t>
            </a:r>
            <a:r>
              <a:rPr lang="de-DE" sz="2400" dirty="0">
                <a:solidFill>
                  <a:schemeClr val="tx1">
                    <a:lumMod val="65000"/>
                    <a:lumOff val="35000"/>
                  </a:schemeClr>
                </a:solidFill>
                <a:latin typeface="JKRGNR+Arial-BoldMT"/>
              </a:rPr>
              <a:t> streitentscheidende Norm: § 15 I VersG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t>
            </a:r>
            <a:r>
              <a:rPr lang="de-DE" sz="2400" b="1" dirty="0">
                <a:solidFill>
                  <a:schemeClr val="tx1">
                    <a:lumMod val="65000"/>
                    <a:lumOff val="35000"/>
                  </a:schemeClr>
                </a:solidFill>
                <a:latin typeface="JKRGNR+Arial-BoldMT"/>
              </a:rPr>
              <a:t>Sofortige Vollziehungsanordnung</a:t>
            </a:r>
            <a:r>
              <a:rPr lang="de-DE" sz="2400" dirty="0">
                <a:solidFill>
                  <a:schemeClr val="tx1">
                    <a:lumMod val="65000"/>
                    <a:lumOff val="35000"/>
                  </a:schemeClr>
                </a:solidFill>
                <a:latin typeface="JKRGNR+Arial-BoldMT"/>
              </a:rPr>
              <a:t>: § 80 II 1 Nr. 4 VwGO</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 beide Normen ausschließlich Hoheitsträger berechtigen/ verpflichten: </a:t>
            </a:r>
            <a:r>
              <a:rPr lang="de-DE" sz="2400" b="1" dirty="0">
                <a:solidFill>
                  <a:schemeClr val="tx1">
                    <a:lumMod val="65000"/>
                    <a:lumOff val="35000"/>
                  </a:schemeClr>
                </a:solidFill>
                <a:latin typeface="JKRGNR+Arial-BoldMT"/>
              </a:rPr>
              <a:t>öffentlich-rechtliche Streitigkeit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8544161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Nichtverfassungsrechtlicher Art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 strittig: Einfaches Recht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Keine abdrängende Sonderzuweisung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Stets in den Blick zu nehmen, aber vorliegend nicht einschlägig: § 40 II 1 VwGO, Art. 34 S. 3 GG, Art. 14 III 4 GG sowie § 23 I 1 EGGVG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Eröffnung des Verwaltungsrechtwegs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9747705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Statthafte Klageart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maßgeblich: Klagebegehren, </a:t>
            </a:r>
            <a:r>
              <a:rPr lang="de-DE" sz="2400" b="1" dirty="0">
                <a:solidFill>
                  <a:schemeClr val="tx1">
                    <a:lumMod val="65000"/>
                    <a:lumOff val="35000"/>
                  </a:schemeClr>
                </a:solidFill>
                <a:latin typeface="JKRGNR+Arial-BoldMT"/>
              </a:rPr>
              <a:t>§ 88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a:t>
            </a:r>
            <a:r>
              <a:rPr lang="de-DE" sz="2400" b="1" dirty="0">
                <a:solidFill>
                  <a:schemeClr val="tx1">
                    <a:lumMod val="65000"/>
                    <a:lumOff val="35000"/>
                  </a:schemeClr>
                </a:solidFill>
                <a:highlight>
                  <a:srgbClr val="FFFF00"/>
                </a:highlight>
                <a:latin typeface="JKRGNR+Arial-BoldMT"/>
              </a:rPr>
              <a:t>Klagebegehren</a:t>
            </a:r>
            <a:r>
              <a:rPr lang="de-DE" sz="2400" dirty="0">
                <a:solidFill>
                  <a:schemeClr val="tx1">
                    <a:lumMod val="65000"/>
                    <a:lumOff val="35000"/>
                  </a:schemeClr>
                </a:solidFill>
                <a:highlight>
                  <a:srgbClr val="FFFF00"/>
                </a:highlight>
                <a:latin typeface="JKRGNR+Arial-BoldMT"/>
              </a:rPr>
              <a:t>: Feststellung, dass </a:t>
            </a:r>
            <a:r>
              <a:rPr lang="de-DE" sz="2400" b="1" dirty="0">
                <a:solidFill>
                  <a:schemeClr val="tx1">
                    <a:lumMod val="65000"/>
                    <a:lumOff val="35000"/>
                  </a:schemeClr>
                </a:solidFill>
                <a:highlight>
                  <a:srgbClr val="FFFF00"/>
                </a:highlight>
                <a:latin typeface="JKRGNR+Arial-BoldMT"/>
              </a:rPr>
              <a:t>Verbotsverfügung</a:t>
            </a:r>
            <a:r>
              <a:rPr lang="de-DE" sz="2400" dirty="0">
                <a:solidFill>
                  <a:schemeClr val="tx1">
                    <a:lumMod val="65000"/>
                    <a:lumOff val="35000"/>
                  </a:schemeClr>
                </a:solidFill>
                <a:highlight>
                  <a:srgbClr val="FFFF00"/>
                </a:highlight>
                <a:latin typeface="JKRGNR+Arial-BoldMT"/>
              </a:rPr>
              <a:t> sowie </a:t>
            </a:r>
            <a:r>
              <a:rPr lang="de-DE" sz="2400" b="1" dirty="0">
                <a:solidFill>
                  <a:schemeClr val="tx1">
                    <a:lumMod val="65000"/>
                    <a:lumOff val="35000"/>
                  </a:schemeClr>
                </a:solidFill>
                <a:highlight>
                  <a:srgbClr val="FFFF00"/>
                </a:highlight>
                <a:latin typeface="JKRGNR+Arial-BoldMT"/>
              </a:rPr>
              <a:t>Vollziehungsanordnung</a:t>
            </a:r>
            <a:r>
              <a:rPr lang="de-DE" sz="2400" dirty="0">
                <a:solidFill>
                  <a:schemeClr val="tx1">
                    <a:lumMod val="65000"/>
                    <a:lumOff val="35000"/>
                  </a:schemeClr>
                </a:solidFill>
                <a:highlight>
                  <a:srgbClr val="FFFF00"/>
                </a:highlight>
                <a:latin typeface="JKRGNR+Arial-BoldMT"/>
              </a:rPr>
              <a:t> rechtswidrig waren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sinnvoll: </a:t>
            </a:r>
            <a:r>
              <a:rPr lang="de-DE" sz="2400" b="1" dirty="0">
                <a:solidFill>
                  <a:schemeClr val="tx1">
                    <a:lumMod val="65000"/>
                    <a:lumOff val="35000"/>
                  </a:schemeClr>
                </a:solidFill>
                <a:latin typeface="JKRGNR+Arial-BoldMT"/>
              </a:rPr>
              <a:t>Differenzierung</a:t>
            </a:r>
            <a:r>
              <a:rPr lang="de-DE" sz="2400" dirty="0">
                <a:solidFill>
                  <a:schemeClr val="tx1">
                    <a:lumMod val="65000"/>
                    <a:lumOff val="35000"/>
                  </a:schemeClr>
                </a:solidFill>
                <a:latin typeface="JKRGNR+Arial-BoldMT"/>
              </a:rPr>
              <a:t> der unterschiedlichen Begehren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Verbotsverfügung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Diesbezüglich in Betracht zu ziehen: Fortsetzungsfeststellungsklage nach </a:t>
            </a:r>
            <a:r>
              <a:rPr lang="de-DE" sz="2400" b="1" dirty="0">
                <a:solidFill>
                  <a:schemeClr val="tx1">
                    <a:lumMod val="65000"/>
                    <a:lumOff val="35000"/>
                  </a:schemeClr>
                </a:solidFill>
                <a:latin typeface="JKRGNR+Arial-BoldMT"/>
              </a:rPr>
              <a:t>§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Dafür stets (!) erforderlich:</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eines Verwaltungsaktes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Erledigung des Verwaltungsaktes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3982503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 calcmode="lin" valueType="num">
                                      <p:cBhvr additive="base">
                                        <p:cTn id="5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34931"/>
            <a:ext cx="8928992" cy="447558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Blick auf die </a:t>
            </a:r>
            <a:r>
              <a:rPr lang="de-DE" sz="2400" b="1" dirty="0">
                <a:solidFill>
                  <a:schemeClr val="tx1">
                    <a:lumMod val="65000"/>
                    <a:lumOff val="35000"/>
                  </a:schemeClr>
                </a:solidFill>
                <a:latin typeface="JKRGNR+Arial-BoldMT"/>
              </a:rPr>
              <a:t>Verbotsverfügung</a:t>
            </a:r>
            <a:r>
              <a:rPr lang="de-DE" sz="2400" dirty="0">
                <a:solidFill>
                  <a:schemeClr val="tx1">
                    <a:lumMod val="65000"/>
                    <a:lumOff val="35000"/>
                  </a:schemeClr>
                </a:solidFill>
                <a:latin typeface="JKRGNR+Arial-BoldMT"/>
              </a:rPr>
              <a:t> zwanglos zu bejahen: </a:t>
            </a:r>
            <a:r>
              <a:rPr lang="de-DE" sz="2400" b="1" dirty="0">
                <a:solidFill>
                  <a:schemeClr val="tx1">
                    <a:lumMod val="65000"/>
                    <a:lumOff val="35000"/>
                  </a:schemeClr>
                </a:solidFill>
                <a:latin typeface="JKRGNR+Arial-BoldMT"/>
              </a:rPr>
              <a:t>Verwaltungsakt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35 S. 1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Zudem erforderlich für Antrag nach § 113 I 4 VwGO: </a:t>
            </a:r>
            <a:r>
              <a:rPr lang="de-DE" sz="2400" b="1" u="sng" dirty="0">
                <a:solidFill>
                  <a:schemeClr val="tx1">
                    <a:lumMod val="65000"/>
                    <a:lumOff val="35000"/>
                  </a:schemeClr>
                </a:solidFill>
                <a:highlight>
                  <a:srgbClr val="FFFF00"/>
                </a:highlight>
                <a:latin typeface="JKRGNR+Arial-BoldMT"/>
              </a:rPr>
              <a:t>Erledigung des Verwaltungsaktes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„Erledigung“ (+): </a:t>
            </a:r>
            <a:r>
              <a:rPr lang="de-DE" sz="2400" dirty="0">
                <a:solidFill>
                  <a:schemeClr val="tx1">
                    <a:lumMod val="65000"/>
                    <a:lumOff val="35000"/>
                  </a:schemeClr>
                </a:solidFill>
                <a:latin typeface="JKRGNR+Arial-BoldMT"/>
              </a:rPr>
              <a:t>wenn der </a:t>
            </a:r>
            <a:r>
              <a:rPr lang="de-DE" sz="2400" b="1" dirty="0">
                <a:solidFill>
                  <a:schemeClr val="tx1">
                    <a:lumMod val="65000"/>
                    <a:lumOff val="35000"/>
                  </a:schemeClr>
                </a:solidFill>
                <a:latin typeface="JKRGNR+Arial-BoldMT"/>
              </a:rPr>
              <a:t>Verwaltungsakt</a:t>
            </a:r>
            <a:r>
              <a:rPr lang="de-DE" sz="2400" dirty="0">
                <a:solidFill>
                  <a:schemeClr val="tx1">
                    <a:lumMod val="65000"/>
                    <a:lumOff val="35000"/>
                  </a:schemeClr>
                </a:solidFill>
                <a:latin typeface="JKRGNR+Arial-BoldMT"/>
              </a:rPr>
              <a:t> aufgrund der Sach- oder Rechtslage </a:t>
            </a:r>
            <a:r>
              <a:rPr lang="de-DE" sz="2400" b="1" dirty="0">
                <a:solidFill>
                  <a:schemeClr val="tx1">
                    <a:lumMod val="65000"/>
                    <a:lumOff val="35000"/>
                  </a:schemeClr>
                </a:solidFill>
                <a:latin typeface="JKRGNR+Arial-BoldMT"/>
              </a:rPr>
              <a:t>gegenstandslos</a:t>
            </a:r>
            <a:r>
              <a:rPr lang="de-DE" sz="2400" dirty="0">
                <a:solidFill>
                  <a:schemeClr val="tx1">
                    <a:lumMod val="65000"/>
                    <a:lumOff val="35000"/>
                  </a:schemeClr>
                </a:solidFill>
                <a:latin typeface="JKRGNR+Arial-BoldMT"/>
              </a:rPr>
              <a:t> geworden ist, d.h. die mit ihm verbundene Regelungswirkung ins Leere greift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Insoweit heranzuziehen: Katalog des </a:t>
            </a:r>
            <a:r>
              <a:rPr lang="de-DE" sz="2400" b="1" dirty="0">
                <a:solidFill>
                  <a:schemeClr val="tx1">
                    <a:lumMod val="65000"/>
                    <a:lumOff val="35000"/>
                  </a:schemeClr>
                </a:solidFill>
                <a:latin typeface="JKRGNR+Arial-BoldMT"/>
              </a:rPr>
              <a:t>§ 43 II VwVfG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Bezüglich Verbotsverfügung zu bejahen: </a:t>
            </a:r>
            <a:r>
              <a:rPr lang="de-DE" sz="2400" b="1" dirty="0">
                <a:solidFill>
                  <a:schemeClr val="tx1">
                    <a:lumMod val="65000"/>
                    <a:lumOff val="35000"/>
                  </a:schemeClr>
                </a:solidFill>
                <a:latin typeface="JKRGNR+Arial-BoldMT"/>
                <a:sym typeface="Wingdings" pitchFamily="2" charset="2"/>
              </a:rPr>
              <a:t>Erledigung durch Zeitablauf </a:t>
            </a:r>
            <a:r>
              <a:rPr lang="de-DE" sz="2400" b="1" dirty="0" err="1">
                <a:solidFill>
                  <a:schemeClr val="tx1">
                    <a:lumMod val="65000"/>
                    <a:lumOff val="35000"/>
                  </a:schemeClr>
                </a:solidFill>
                <a:latin typeface="JKRGNR+Arial-BoldMT"/>
                <a:sym typeface="Wingdings" pitchFamily="2" charset="2"/>
              </a:rPr>
              <a:t>iSv</a:t>
            </a:r>
            <a:r>
              <a:rPr lang="de-DE" sz="2400" b="1" dirty="0">
                <a:solidFill>
                  <a:schemeClr val="tx1">
                    <a:lumMod val="65000"/>
                    <a:lumOff val="35000"/>
                  </a:schemeClr>
                </a:solidFill>
                <a:latin typeface="JKRGNR+Arial-BoldMT"/>
                <a:sym typeface="Wingdings" pitchFamily="2" charset="2"/>
              </a:rPr>
              <a:t>. § 43 II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681611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602"/>
            <a:ext cx="8928992" cy="584006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sym typeface="Wingdings" pitchFamily="2" charset="2"/>
              </a:rPr>
              <a:t>&gt; Allerdings zu bedenken: Erledigung trat </a:t>
            </a:r>
            <a:r>
              <a:rPr lang="de-DE" sz="2400" b="1" dirty="0">
                <a:solidFill>
                  <a:srgbClr val="FF0000"/>
                </a:solidFill>
                <a:latin typeface="JKRGNR+Arial-BoldMT"/>
                <a:sym typeface="Wingdings" pitchFamily="2" charset="2"/>
              </a:rPr>
              <a:t>vor (!) Klageerhebung </a:t>
            </a:r>
            <a:r>
              <a:rPr lang="de-DE" sz="2400" dirty="0">
                <a:solidFill>
                  <a:srgbClr val="FF0000"/>
                </a:solidFill>
                <a:latin typeface="JKRGNR+Arial-BoldMT"/>
                <a:sym typeface="Wingdings" pitchFamily="2" charset="2"/>
              </a:rPr>
              <a:t>ein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Wortlaut und Systematik des § 113 I 4 VwGO </a:t>
            </a:r>
            <a:r>
              <a:rPr lang="de-DE" sz="2400" dirty="0">
                <a:solidFill>
                  <a:schemeClr val="tx1">
                    <a:lumMod val="65000"/>
                    <a:lumOff val="35000"/>
                  </a:schemeClr>
                </a:solidFill>
                <a:latin typeface="JKRGNR+Arial-BoldMT"/>
              </a:rPr>
              <a:t>vorausgesetzt:</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Erledigung des VA nach Klageerhebung aber vor („vorher“‘) Urteilsverkündung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Bei </a:t>
            </a:r>
            <a:r>
              <a:rPr lang="de-DE" sz="2400" b="1" dirty="0">
                <a:solidFill>
                  <a:schemeClr val="tx1">
                    <a:lumMod val="65000"/>
                    <a:lumOff val="35000"/>
                  </a:schemeClr>
                </a:solidFill>
                <a:latin typeface="JKRGNR+Arial-BoldMT"/>
              </a:rPr>
              <a:t>vorprozessualer Erledigung </a:t>
            </a:r>
            <a:r>
              <a:rPr lang="de-DE" sz="2400" dirty="0">
                <a:solidFill>
                  <a:schemeClr val="tx1">
                    <a:lumMod val="65000"/>
                    <a:lumOff val="35000"/>
                  </a:schemeClr>
                </a:solidFill>
                <a:latin typeface="JKRGNR+Arial-BoldMT"/>
              </a:rPr>
              <a:t>denkbar: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Analoge Anwendung </a:t>
            </a:r>
            <a:r>
              <a:rPr lang="de-DE" sz="2400" dirty="0">
                <a:solidFill>
                  <a:schemeClr val="tx1">
                    <a:lumMod val="65000"/>
                    <a:lumOff val="35000"/>
                  </a:schemeClr>
                </a:solidFill>
                <a:highlight>
                  <a:srgbClr val="FFFF00"/>
                </a:highlight>
                <a:latin typeface="JKRGNR+Arial-BoldMT"/>
              </a:rPr>
              <a:t>des § 113 I 4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Für Analogie vorausgesetzt: </a:t>
            </a:r>
            <a:r>
              <a:rPr lang="de-DE" sz="2400" b="1" dirty="0">
                <a:solidFill>
                  <a:schemeClr val="tx1">
                    <a:lumMod val="65000"/>
                    <a:lumOff val="35000"/>
                  </a:schemeClr>
                </a:solidFill>
                <a:latin typeface="JKRGNR+Arial-BoldMT"/>
              </a:rPr>
              <a:t>Planwidrige Regelungslücke und Vergleichbare Interessenlage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Planwidrige Regelungslücke (-): soweit anderweitige Rechtsschutzmöglichkeiten bestehen </a:t>
            </a:r>
          </a:p>
          <a:p>
            <a:pPr marL="1714500" lvl="3"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Betracht zu ziehen: </a:t>
            </a:r>
            <a:r>
              <a:rPr lang="de-DE" sz="2400" b="1" dirty="0">
                <a:solidFill>
                  <a:schemeClr val="tx1">
                    <a:lumMod val="65000"/>
                    <a:lumOff val="35000"/>
                  </a:schemeClr>
                </a:solidFill>
                <a:latin typeface="JKRGNR+Arial-BoldMT"/>
              </a:rPr>
              <a:t>Allgemeine Feststellungsklage gemäß § 43 I 1. Alt.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4880626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additive="base">
                                        <p:cTn id="3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 calcmode="lin" valueType="num">
                                      <p:cBhvr additive="base">
                                        <p:cTn id="4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
                                            <p:txEl>
                                              <p:pRg st="7" end="7"/>
                                            </p:txEl>
                                          </p:spTgt>
                                        </p:tgtEl>
                                        <p:attrNameLst>
                                          <p:attrName>style.visibility</p:attrName>
                                        </p:attrNameLst>
                                      </p:cBhvr>
                                      <p:to>
                                        <p:strVal val="visible"/>
                                      </p:to>
                                    </p:set>
                                    <p:anim calcmode="lin" valueType="num">
                                      <p:cBhvr additive="base">
                                        <p:cTn id="4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602"/>
            <a:ext cx="8928992" cy="620939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Hiermit möglich: Feststellung des Bestehens bzw. Nichtbestehens eines </a:t>
            </a:r>
            <a:r>
              <a:rPr lang="de-DE" sz="2400" b="1" u="sng" dirty="0">
                <a:solidFill>
                  <a:schemeClr val="tx1">
                    <a:lumMod val="65000"/>
                    <a:lumOff val="35000"/>
                  </a:schemeClr>
                </a:solidFill>
                <a:latin typeface="JKRGNR+Arial-BoldMT"/>
              </a:rPr>
              <a:t>Rechtsverhältnisses</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Statthaftigkeit nur dann (+), wenn </a:t>
            </a:r>
            <a:r>
              <a:rPr lang="de-DE" sz="2400" b="1" dirty="0">
                <a:solidFill>
                  <a:schemeClr val="tx1">
                    <a:lumMod val="65000"/>
                    <a:lumOff val="35000"/>
                  </a:schemeClr>
                </a:solidFill>
                <a:latin typeface="JKRGNR+Arial-BoldMT"/>
              </a:rPr>
              <a:t>VA = Rechtsverhältnis?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Rechtsverhältnis: </a:t>
            </a:r>
            <a:r>
              <a:rPr lang="de-DE" sz="2400" b="1" dirty="0">
                <a:solidFill>
                  <a:schemeClr val="tx1">
                    <a:lumMod val="65000"/>
                    <a:lumOff val="35000"/>
                  </a:schemeClr>
                </a:solidFill>
                <a:latin typeface="JKRGNR+Arial-BoldMT"/>
              </a:rPr>
              <a:t>konkrete rechtliche Beziehung </a:t>
            </a:r>
            <a:r>
              <a:rPr lang="de-DE" sz="2400" dirty="0">
                <a:solidFill>
                  <a:schemeClr val="tx1">
                    <a:lumMod val="65000"/>
                    <a:lumOff val="35000"/>
                  </a:schemeClr>
                </a:solidFill>
                <a:latin typeface="JKRGNR+Arial-BoldMT"/>
              </a:rPr>
              <a:t>zwischen zwei Personen oder Person und Sache, aufgrund einer Norm des öffentlichen Rechts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Gegen Gleichsetzung VA = Rechtsverhältnis sprechend: Möglichkeit der </a:t>
            </a:r>
            <a:r>
              <a:rPr lang="de-DE" sz="2400" b="1" dirty="0" err="1">
                <a:solidFill>
                  <a:schemeClr val="tx1">
                    <a:lumMod val="65000"/>
                    <a:lumOff val="35000"/>
                  </a:schemeClr>
                </a:solidFill>
                <a:latin typeface="JKRGNR+Arial-BoldMT"/>
              </a:rPr>
              <a:t>NichtigkeitsFK</a:t>
            </a:r>
            <a:r>
              <a:rPr lang="de-DE" sz="2400" b="1" dirty="0">
                <a:solidFill>
                  <a:schemeClr val="tx1">
                    <a:lumMod val="65000"/>
                    <a:lumOff val="35000"/>
                  </a:schemeClr>
                </a:solidFill>
                <a:latin typeface="JKRGNR+Arial-BoldMT"/>
              </a:rPr>
              <a:t> in § 43 I 3. Var.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Hieraus abzuleiten: </a:t>
            </a:r>
            <a:r>
              <a:rPr lang="de-DE" sz="2400" b="1" dirty="0">
                <a:solidFill>
                  <a:schemeClr val="tx1">
                    <a:lumMod val="65000"/>
                    <a:lumOff val="35000"/>
                  </a:schemeClr>
                </a:solidFill>
                <a:latin typeface="JKRGNR+Arial-BoldMT"/>
              </a:rPr>
              <a:t>Gesetzgeber unterscheidet bewusst zwischen „Rechtsverhältnis“ und Verwaltungsakt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Zudem: Subsidiaritätsgedanke aus § 43 II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Statthaftigkeit der FK auf erledigte VA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Planwidrige Regelungslücke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1890400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602"/>
            <a:ext cx="8928992" cy="460382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notwendig: </a:t>
            </a:r>
            <a:r>
              <a:rPr lang="de-DE" sz="2400" b="1" dirty="0">
                <a:solidFill>
                  <a:schemeClr val="tx1">
                    <a:lumMod val="65000"/>
                    <a:lumOff val="35000"/>
                  </a:schemeClr>
                </a:solidFill>
                <a:latin typeface="JKRGNR+Arial-BoldMT"/>
              </a:rPr>
              <a:t>Vergleichbare Interessenlage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Arg.: </a:t>
            </a:r>
            <a:r>
              <a:rPr lang="de-DE" sz="2400" b="1" dirty="0">
                <a:solidFill>
                  <a:schemeClr val="tx1">
                    <a:lumMod val="65000"/>
                    <a:lumOff val="35000"/>
                  </a:schemeClr>
                </a:solidFill>
                <a:latin typeface="JKRGNR+Arial-BoldMT"/>
              </a:rPr>
              <a:t>Zeitpunkt der Erledigung hängt oftmals vom Zufall ab</a:t>
            </a:r>
            <a:endParaRPr lang="de-DE" sz="2400"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Vergleichbare Interessenlage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(noch) </a:t>
            </a:r>
            <a:r>
              <a:rPr lang="de-DE" sz="2400" dirty="0" err="1">
                <a:solidFill>
                  <a:schemeClr val="tx1">
                    <a:lumMod val="65000"/>
                    <a:lumOff val="35000"/>
                  </a:schemeClr>
                </a:solidFill>
                <a:latin typeface="JKRGNR+Arial-BoldMT"/>
              </a:rPr>
              <a:t>hM</a:t>
            </a:r>
            <a:r>
              <a:rPr lang="de-DE" sz="2400" dirty="0">
                <a:solidFill>
                  <a:schemeClr val="tx1">
                    <a:lumMod val="65000"/>
                    <a:lumOff val="35000"/>
                  </a:schemeClr>
                </a:solidFill>
                <a:latin typeface="JKRGNR+Arial-BoldMT"/>
              </a:rPr>
              <a:t>: Fortsetzungsfeststellungsklage in </a:t>
            </a:r>
            <a:r>
              <a:rPr lang="de-DE" sz="2400" b="1" dirty="0">
                <a:solidFill>
                  <a:schemeClr val="tx1">
                    <a:lumMod val="65000"/>
                    <a:lumOff val="35000"/>
                  </a:schemeClr>
                </a:solidFill>
                <a:latin typeface="JKRGNR+Arial-BoldMT"/>
              </a:rPr>
              <a:t>analoger Anwendung des § 113 I 4 VwGO in zeitlicher Hinsicht </a:t>
            </a:r>
            <a:r>
              <a:rPr lang="de-DE" sz="2400" dirty="0">
                <a:solidFill>
                  <a:schemeClr val="tx1">
                    <a:lumMod val="65000"/>
                    <a:lumOff val="35000"/>
                  </a:schemeClr>
                </a:solidFill>
                <a:latin typeface="JKRGNR+Arial-BoldMT"/>
              </a:rPr>
              <a:t>(Erledigung vor Klageerhebung)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Statthafte Klageart</a:t>
            </a:r>
            <a:r>
              <a:rPr lang="de-DE" sz="2400" dirty="0">
                <a:solidFill>
                  <a:schemeClr val="tx1">
                    <a:lumMod val="65000"/>
                    <a:lumOff val="35000"/>
                  </a:schemeClr>
                </a:solidFill>
                <a:latin typeface="JKRGNR+Arial-BoldMT"/>
              </a:rPr>
              <a:t>: Fortsetzungsfeststellungsklage in Analogie zu §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4047214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602"/>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Vollziehungsanordnung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begehrt: Feststellung dass </a:t>
            </a:r>
            <a:r>
              <a:rPr lang="de-DE" sz="2400" b="1" dirty="0">
                <a:solidFill>
                  <a:schemeClr val="tx1">
                    <a:lumMod val="65000"/>
                    <a:lumOff val="35000"/>
                  </a:schemeClr>
                </a:solidFill>
                <a:latin typeface="JKRGNR+Arial-BoldMT"/>
              </a:rPr>
              <a:t>Vollziehungsanordnung</a:t>
            </a:r>
            <a:r>
              <a:rPr lang="de-DE" sz="2400" dirty="0">
                <a:solidFill>
                  <a:schemeClr val="tx1">
                    <a:lumMod val="65000"/>
                    <a:lumOff val="35000"/>
                  </a:schemeClr>
                </a:solidFill>
                <a:latin typeface="JKRGNR+Arial-BoldMT"/>
              </a:rPr>
              <a:t> rechtswidrig war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Erneut denkbar: Fortsetzungsfeststellungsklage nach </a:t>
            </a:r>
            <a:r>
              <a:rPr lang="de-DE" sz="2400" b="1" dirty="0">
                <a:solidFill>
                  <a:schemeClr val="tx1">
                    <a:lumMod val="65000"/>
                    <a:lumOff val="35000"/>
                  </a:schemeClr>
                </a:solidFill>
                <a:latin typeface="JKRGNR+Arial-BoldMT"/>
              </a:rPr>
              <a:t>§ 113 I 4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Weiterhin zwingend vorausgesetzt: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Vorliegen eines VA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Erledigung des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fraglich: </a:t>
            </a:r>
            <a:r>
              <a:rPr lang="de-DE" sz="2400" b="1" dirty="0" err="1">
                <a:solidFill>
                  <a:schemeClr val="tx1">
                    <a:lumMod val="65000"/>
                    <a:lumOff val="35000"/>
                  </a:schemeClr>
                </a:solidFill>
                <a:latin typeface="JKRGNR+Arial-BoldMT"/>
              </a:rPr>
              <a:t>Verwaltungsaktscharakter</a:t>
            </a:r>
            <a:r>
              <a:rPr lang="de-DE" sz="2400" dirty="0">
                <a:solidFill>
                  <a:schemeClr val="tx1">
                    <a:lumMod val="65000"/>
                    <a:lumOff val="35000"/>
                  </a:schemeClr>
                </a:solidFill>
                <a:latin typeface="JKRGNR+Arial-BoldMT"/>
              </a:rPr>
              <a:t> der Vollziehungsanordnung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fraglich: „</a:t>
            </a:r>
            <a:r>
              <a:rPr lang="de-DE" sz="2400" b="1" dirty="0">
                <a:solidFill>
                  <a:schemeClr val="tx1">
                    <a:lumMod val="65000"/>
                    <a:lumOff val="35000"/>
                  </a:schemeClr>
                </a:solidFill>
                <a:latin typeface="JKRGNR+Arial-BoldMT"/>
              </a:rPr>
              <a:t>Regelung</a:t>
            </a:r>
            <a:r>
              <a:rPr lang="de-DE" sz="2400" dirty="0">
                <a:solidFill>
                  <a:schemeClr val="tx1">
                    <a:lumMod val="65000"/>
                    <a:lumOff val="35000"/>
                  </a:schemeClr>
                </a:solidFill>
                <a:latin typeface="JKRGNR+Arial-BoldMT"/>
              </a:rPr>
              <a:t>“ </a:t>
            </a:r>
            <a:endParaRPr lang="de-DE" sz="2400" dirty="0">
              <a:solidFill>
                <a:schemeClr val="tx1">
                  <a:lumMod val="65000"/>
                  <a:lumOff val="35000"/>
                </a:schemeClr>
              </a:solidFill>
              <a:latin typeface="JKRGNR+Arial-BoldMT"/>
              <a:sym typeface="Wingdings" pitchFamily="2" charset="2"/>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 wenn Maßnahme darauf gerichtet ist, </a:t>
            </a:r>
            <a:r>
              <a:rPr lang="de-DE" sz="2400" b="1" dirty="0">
                <a:solidFill>
                  <a:schemeClr val="tx1">
                    <a:lumMod val="65000"/>
                    <a:lumOff val="35000"/>
                  </a:schemeClr>
                </a:solidFill>
                <a:latin typeface="JKRGNR+Arial-BoldMT"/>
                <a:sym typeface="Wingdings" pitchFamily="2" charset="2"/>
              </a:rPr>
              <a:t>verbindlich Recht zu setzen </a:t>
            </a:r>
            <a:r>
              <a:rPr lang="de-DE" sz="2400" dirty="0">
                <a:solidFill>
                  <a:schemeClr val="tx1">
                    <a:lumMod val="65000"/>
                    <a:lumOff val="35000"/>
                  </a:schemeClr>
                </a:solidFill>
                <a:latin typeface="JKRGNR+Arial-BoldMT"/>
                <a:sym typeface="Wingdings" pitchFamily="2" charset="2"/>
              </a:rPr>
              <a:t>(§§ 133, 157 BGB) </a:t>
            </a: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57283553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 calcmode="lin" valueType="num">
                                      <p:cBhvr additive="base">
                                        <p:cTn id="2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602"/>
            <a:ext cx="8928992" cy="497315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Gegen „Regelung“ sprechend: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sym typeface="Wingdings" pitchFamily="2" charset="2"/>
              </a:rPr>
              <a:t>Kein materieller Inhalt, der in Bestandskraft erwachsen soll (BVerwG)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Zudem zu bedenken: Würde es sich bei der Anordnung um VA handeln, wäre hiergegen ebenfalls </a:t>
            </a:r>
            <a:r>
              <a:rPr lang="de-DE" sz="2400" dirty="0" err="1">
                <a:solidFill>
                  <a:schemeClr val="tx1">
                    <a:lumMod val="65000"/>
                    <a:lumOff val="35000"/>
                  </a:schemeClr>
                </a:solidFill>
                <a:latin typeface="JKRGNR+Arial-BoldMT"/>
                <a:sym typeface="Wingdings" pitchFamily="2" charset="2"/>
              </a:rPr>
              <a:t>Suspensivwirkung</a:t>
            </a:r>
            <a:r>
              <a:rPr lang="de-DE" sz="2400" dirty="0">
                <a:solidFill>
                  <a:schemeClr val="tx1">
                    <a:lumMod val="65000"/>
                    <a:lumOff val="35000"/>
                  </a:schemeClr>
                </a:solidFill>
                <a:latin typeface="JKRGNR+Arial-BoldMT"/>
                <a:sym typeface="Wingdings" pitchFamily="2" charset="2"/>
              </a:rPr>
              <a:t> aus § 80 I VwGO denkbar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Im Ergebnis abzulehnen: VA-Charakter der Anordnung der sofortigen Vollziehung </a:t>
            </a: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rgbClr val="FF0000"/>
                </a:solidFill>
                <a:latin typeface="JKRGNR+Arial-BoldMT"/>
                <a:sym typeface="Wingdings" pitchFamily="2" charset="2"/>
              </a:rPr>
              <a:t>&gt; ZE: Isoliertes Vorgehen gegen die Anordnung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1720179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16551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II. Besondere Sachentscheidungsvoraussetzungen der FFK</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Besonderes Feststellungsinteresse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Wortlaut von § 113 I 4 VwGO vorausgesetzt: „</a:t>
            </a:r>
            <a:r>
              <a:rPr lang="de-DE" sz="2400" b="1" dirty="0">
                <a:solidFill>
                  <a:schemeClr val="tx1">
                    <a:lumMod val="65000"/>
                    <a:lumOff val="35000"/>
                  </a:schemeClr>
                </a:solidFill>
                <a:latin typeface="JKRGNR+Arial-BoldMT"/>
              </a:rPr>
              <a:t>berechtigtes Interesse“</a:t>
            </a:r>
            <a:r>
              <a:rPr lang="de-DE" sz="2400" dirty="0">
                <a:solidFill>
                  <a:schemeClr val="tx1">
                    <a:lumMod val="65000"/>
                    <a:lumOff val="35000"/>
                  </a:schemeClr>
                </a:solidFill>
                <a:latin typeface="JKRGNR+Arial-BoldMT"/>
              </a:rPr>
              <a:t> an der Feststellung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Klassische Fallgruppen: </a:t>
            </a:r>
            <a:endParaRPr lang="de-DE" sz="2400" dirty="0">
              <a:solidFill>
                <a:schemeClr val="tx1">
                  <a:lumMod val="65000"/>
                  <a:lumOff val="35000"/>
                </a:schemeClr>
              </a:solidFill>
              <a:latin typeface="JKRGNR+Arial-BoldMT"/>
            </a:endParaRP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Wiederholungsgefahr</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Rehabilitationsinteresse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rPr>
              <a:t>Präjudizialität</a:t>
            </a:r>
            <a:r>
              <a:rPr lang="de-DE" sz="2400" dirty="0">
                <a:solidFill>
                  <a:schemeClr val="tx1">
                    <a:lumMod val="65000"/>
                    <a:lumOff val="35000"/>
                  </a:schemeClr>
                </a:solidFill>
                <a:latin typeface="JKRGNR+Arial-BoldMT"/>
              </a:rPr>
              <a:t> (nur bei Erledigung nach Klageerhebung!)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_____________________________________________</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Fallgruppe mit Blick auf Art. 19 IV GG</a:t>
            </a:r>
            <a:r>
              <a:rPr lang="de-DE" sz="2400" dirty="0">
                <a:solidFill>
                  <a:schemeClr val="tx1">
                    <a:lumMod val="65000"/>
                    <a:lumOff val="35000"/>
                  </a:schemeClr>
                </a:solidFill>
                <a:latin typeface="JKRGNR+Arial-BoldMT"/>
              </a:rPr>
              <a:t>: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Sich typischerweise kurzfristig erledigende VA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12. Woche</a:t>
            </a:r>
          </a:p>
        </p:txBody>
      </p:sp>
    </p:spTree>
    <p:extLst>
      <p:ext uri="{BB962C8B-B14F-4D97-AF65-F5344CB8AC3E}">
        <p14:creationId xmlns:p14="http://schemas.microsoft.com/office/powerpoint/2010/main" val="25998248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 calcmode="lin" valueType="num">
                                      <p:cBhvr additive="base">
                                        <p:cTn id="2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
                                            <p:txEl>
                                              <p:pRg st="5" end="5"/>
                                            </p:txEl>
                                          </p:spTgt>
                                        </p:tgtEl>
                                        <p:attrNameLst>
                                          <p:attrName>style.visibility</p:attrName>
                                        </p:attrNameLst>
                                      </p:cBhvr>
                                      <p:to>
                                        <p:strVal val="visible"/>
                                      </p:to>
                                    </p:set>
                                    <p:anim calcmode="lin" valueType="num">
                                      <p:cBhvr additive="base">
                                        <p:cTn id="3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
                                            <p:txEl>
                                              <p:pRg st="7" end="7"/>
                                            </p:txEl>
                                          </p:spTgt>
                                        </p:tgtEl>
                                        <p:attrNameLst>
                                          <p:attrName>style.visibility</p:attrName>
                                        </p:attrNameLst>
                                      </p:cBhvr>
                                      <p:to>
                                        <p:strVal val="visible"/>
                                      </p:to>
                                    </p:set>
                                    <p:anim calcmode="lin" valueType="num">
                                      <p:cBhvr additive="base">
                                        <p:cTn id="41"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 calcmode="lin" valueType="num">
                                      <p:cBhvr additive="base">
                                        <p:cTn id="47"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
                                            <p:txEl>
                                              <p:pRg st="8" end="8"/>
                                            </p:txEl>
                                          </p:spTgt>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
                                            <p:txEl>
                                              <p:pRg st="9" end="9"/>
                                            </p:txEl>
                                          </p:spTgt>
                                        </p:tgtEl>
                                        <p:attrNameLst>
                                          <p:attrName>style.visibility</p:attrName>
                                        </p:attrNameLst>
                                      </p:cBhvr>
                                      <p:to>
                                        <p:strVal val="visible"/>
                                      </p:to>
                                    </p:set>
                                    <p:anim calcmode="lin" valueType="num">
                                      <p:cBhvr additive="base">
                                        <p:cTn id="51"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Klassische Anwendungsfälle</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Wiederholungsgefahr</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Setzt eine hinreichend bestimmte Gefahr voraus, dass unter im Wesentlichen </a:t>
            </a:r>
            <a:r>
              <a:rPr lang="de-DE" sz="2400" b="1" dirty="0">
                <a:solidFill>
                  <a:schemeClr val="tx1">
                    <a:lumMod val="65000"/>
                    <a:lumOff val="35000"/>
                  </a:schemeClr>
                </a:solidFill>
                <a:latin typeface="JKRGNR+Arial-BoldMT"/>
              </a:rPr>
              <a:t>unveränderten tatsächlichen wie rechtlichen Umständen </a:t>
            </a:r>
            <a:r>
              <a:rPr lang="de-DE" sz="2400" dirty="0">
                <a:solidFill>
                  <a:schemeClr val="tx1">
                    <a:lumMod val="65000"/>
                    <a:lumOff val="35000"/>
                  </a:schemeClr>
                </a:solidFill>
                <a:latin typeface="JKRGNR+Arial-BoldMT"/>
              </a:rPr>
              <a:t>ein gleichartiger Verwaltungsakt bzw. eine gleichartige behördliche Entscheidung getroffen wird (vgl. § 121 VwGO Bindungswirkung)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err="1">
                <a:solidFill>
                  <a:schemeClr val="tx1">
                    <a:lumMod val="65000"/>
                    <a:lumOff val="35000"/>
                  </a:schemeClr>
                </a:solidFill>
                <a:latin typeface="JKRGNR+Arial-BoldMT"/>
              </a:rPr>
              <a:t>Präjudizinteresse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zur Vorbereitung eines etwaigen Amtshaftungsanspruchs, soweit dieser nicht offensichtlich aussichtslos ist</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Nur bei Erledigung nach (!) Klageerhebung</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12. Woche</a:t>
            </a:r>
          </a:p>
        </p:txBody>
      </p:sp>
    </p:spTree>
    <p:extLst>
      <p:ext uri="{BB962C8B-B14F-4D97-AF65-F5344CB8AC3E}">
        <p14:creationId xmlns:p14="http://schemas.microsoft.com/office/powerpoint/2010/main" val="2555604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60648"/>
            <a:ext cx="432048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412776"/>
            <a:ext cx="8928992" cy="5214248"/>
          </a:xfrm>
          <a:prstGeom prst="rect">
            <a:avLst/>
          </a:prstGeom>
          <a:noFill/>
        </p:spPr>
        <p:txBody>
          <a:bodyPr wrap="square" rtlCol="0">
            <a:spAutoFit/>
          </a:bodyPr>
          <a:lstStyle/>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Rehabilitationsinteresse</a:t>
            </a:r>
            <a:r>
              <a:rPr lang="de-DE" sz="2400"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wenn ein Verwaltungsakt, seine Begründung bzw. die Ablehnung seines Erlasses oder sein Vollzug bei „objektiver und vernünftiger Betrachtungsweise“ </a:t>
            </a:r>
            <a:r>
              <a:rPr lang="de-DE" sz="2400" b="1" dirty="0">
                <a:solidFill>
                  <a:schemeClr val="tx1">
                    <a:lumMod val="65000"/>
                    <a:lumOff val="35000"/>
                  </a:schemeClr>
                </a:solidFill>
                <a:latin typeface="JKRGNR+Arial-BoldMT"/>
              </a:rPr>
              <a:t>diskriminierende Wirkung </a:t>
            </a:r>
            <a:r>
              <a:rPr lang="de-DE" sz="2400" dirty="0">
                <a:solidFill>
                  <a:schemeClr val="tx1">
                    <a:lumMod val="65000"/>
                    <a:lumOff val="35000"/>
                  </a:schemeClr>
                </a:solidFill>
                <a:latin typeface="JKRGNR+Arial-BoldMT"/>
              </a:rPr>
              <a:t>hatten, welche noch andauert und nur </a:t>
            </a:r>
            <a:r>
              <a:rPr lang="de-DE" sz="2400" b="1" dirty="0">
                <a:solidFill>
                  <a:schemeClr val="tx1">
                    <a:lumMod val="65000"/>
                    <a:lumOff val="35000"/>
                  </a:schemeClr>
                </a:solidFill>
                <a:latin typeface="JKRGNR+Arial-BoldMT"/>
              </a:rPr>
              <a:t>durch eine gerichtliche Entscheidung ausgeglichen </a:t>
            </a:r>
            <a:r>
              <a:rPr lang="de-DE" sz="2400" dirty="0">
                <a:solidFill>
                  <a:schemeClr val="tx1">
                    <a:lumMod val="65000"/>
                    <a:lumOff val="35000"/>
                  </a:schemeClr>
                </a:solidFill>
                <a:latin typeface="JKRGNR+Arial-BoldMT"/>
              </a:rPr>
              <a:t>werden 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Problematisch und höchst examensrelevant: „Sich kurzfristig erledigende VA“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Hintergrund: effektiver Rechtsschutz, Art. 19 IV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Seitens des BVerwG indes kumulativ vorausgesetzt: Vorliegen eines </a:t>
            </a:r>
            <a:r>
              <a:rPr lang="de-DE" sz="2400" b="1" dirty="0">
                <a:solidFill>
                  <a:schemeClr val="tx1">
                    <a:lumMod val="65000"/>
                    <a:lumOff val="35000"/>
                  </a:schemeClr>
                </a:solidFill>
                <a:latin typeface="JKRGNR+Arial-BoldMT"/>
              </a:rPr>
              <a:t>„qualifizierten Grundrechtseingriffs“ </a:t>
            </a:r>
            <a:r>
              <a:rPr lang="de-DE" sz="2400" dirty="0">
                <a:solidFill>
                  <a:schemeClr val="tx1">
                    <a:lumMod val="65000"/>
                    <a:lumOff val="35000"/>
                  </a:schemeClr>
                </a:solidFill>
                <a:latin typeface="JKRGNR+Arial-BoldMT"/>
              </a:rPr>
              <a:t>(vgl. </a:t>
            </a:r>
            <a:r>
              <a:rPr lang="de-DE" sz="2400" b="1" u="sng" dirty="0">
                <a:solidFill>
                  <a:schemeClr val="tx1">
                    <a:lumMod val="65000"/>
                    <a:lumOff val="35000"/>
                  </a:schemeClr>
                </a:solidFill>
                <a:latin typeface="JKRGNR+Arial-BoldMT"/>
              </a:rPr>
              <a:t>BVerwG </a:t>
            </a:r>
            <a:r>
              <a:rPr lang="de-DE" sz="2400" b="1" u="sng" dirty="0" err="1">
                <a:solidFill>
                  <a:schemeClr val="tx1">
                    <a:lumMod val="65000"/>
                    <a:lumOff val="35000"/>
                  </a:schemeClr>
                </a:solidFill>
                <a:latin typeface="JKRGNR+Arial-BoldMT"/>
              </a:rPr>
              <a:t>NVwZ</a:t>
            </a:r>
            <a:r>
              <a:rPr lang="de-DE" sz="2400" b="1" u="sng" dirty="0">
                <a:solidFill>
                  <a:schemeClr val="tx1">
                    <a:lumMod val="65000"/>
                    <a:lumOff val="35000"/>
                  </a:schemeClr>
                </a:solidFill>
                <a:latin typeface="JKRGNR+Arial-BoldMT"/>
              </a:rPr>
              <a:t> 2024, 1027) </a:t>
            </a:r>
            <a:endParaRPr lang="de-DE" sz="2400" b="1" dirty="0">
              <a:solidFill>
                <a:schemeClr val="tx1">
                  <a:lumMod val="65000"/>
                  <a:lumOff val="35000"/>
                </a:schemeClr>
              </a:solidFill>
              <a:latin typeface="JKRGNR+Arial-BoldMT"/>
            </a:endParaRPr>
          </a:p>
        </p:txBody>
      </p:sp>
      <p:sp>
        <p:nvSpPr>
          <p:cNvPr id="3" name="Textfeld 2"/>
          <p:cNvSpPr txBox="1"/>
          <p:nvPr/>
        </p:nvSpPr>
        <p:spPr>
          <a:xfrm>
            <a:off x="251520" y="304200"/>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Verwaltungsrecht AT</a:t>
            </a:r>
          </a:p>
          <a:p>
            <a:r>
              <a:rPr lang="de-DE" sz="2600" dirty="0">
                <a:solidFill>
                  <a:schemeClr val="bg1"/>
                </a:solidFill>
                <a:latin typeface="Frutiger Linotype" pitchFamily="34" charset="0"/>
              </a:rPr>
              <a:t>12. Woche</a:t>
            </a:r>
          </a:p>
        </p:txBody>
      </p:sp>
    </p:spTree>
    <p:extLst>
      <p:ext uri="{BB962C8B-B14F-4D97-AF65-F5344CB8AC3E}">
        <p14:creationId xmlns:p14="http://schemas.microsoft.com/office/powerpoint/2010/main" val="807691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 calcmode="lin" valueType="num">
                                      <p:cBhvr additive="base">
                                        <p:cTn id="2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68602"/>
            <a:ext cx="8928992" cy="169790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Hier naheliegend: </a:t>
            </a:r>
            <a:r>
              <a:rPr lang="de-DE" sz="2400" b="1" dirty="0">
                <a:solidFill>
                  <a:schemeClr val="tx1">
                    <a:lumMod val="65000"/>
                    <a:lumOff val="35000"/>
                  </a:schemeClr>
                </a:solidFill>
                <a:latin typeface="JKRGNR+Arial-BoldMT"/>
                <a:sym typeface="Wingdings" pitchFamily="2" charset="2"/>
              </a:rPr>
              <a:t>Wiederholungsgefahr</a:t>
            </a:r>
            <a:r>
              <a:rPr lang="de-DE" sz="2400" dirty="0">
                <a:solidFill>
                  <a:schemeClr val="tx1">
                    <a:lumMod val="65000"/>
                    <a:lumOff val="35000"/>
                  </a:schemeClr>
                </a:solidFill>
                <a:latin typeface="JKRGNR+Arial-BoldMT"/>
                <a:sym typeface="Wingdings" pitchFamily="2" charset="2"/>
              </a:rPr>
              <a:t> (</a:t>
            </a:r>
            <a:r>
              <a:rPr lang="de-DE" sz="2400" dirty="0" err="1">
                <a:solidFill>
                  <a:schemeClr val="tx1">
                    <a:lumMod val="65000"/>
                    <a:lumOff val="35000"/>
                  </a:schemeClr>
                </a:solidFill>
                <a:latin typeface="JKRGNR+Arial-BoldMT"/>
                <a:sym typeface="Wingdings" pitchFamily="2" charset="2"/>
              </a:rPr>
              <a:t>a.A</a:t>
            </a:r>
            <a:r>
              <a:rPr lang="de-DE" sz="2400" dirty="0">
                <a:solidFill>
                  <a:schemeClr val="tx1">
                    <a:lumMod val="65000"/>
                    <a:lumOff val="35000"/>
                  </a:schemeClr>
                </a:solidFill>
                <a:latin typeface="JKRGNR+Arial-BoldMT"/>
                <a:sym typeface="Wingdings" pitchFamily="2" charset="2"/>
              </a:rPr>
              <a:t>. vertretbar)</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a:t>
            </a:r>
            <a:r>
              <a:rPr lang="de-DE" sz="2400" b="1" dirty="0">
                <a:solidFill>
                  <a:schemeClr val="tx1">
                    <a:lumMod val="65000"/>
                    <a:lumOff val="35000"/>
                  </a:schemeClr>
                </a:solidFill>
                <a:latin typeface="JKRGNR+Arial-BoldMT"/>
                <a:sym typeface="Wingdings" pitchFamily="2" charset="2"/>
              </a:rPr>
              <a:t>Rehabilitationsinteresse</a:t>
            </a:r>
            <a:r>
              <a:rPr lang="de-DE" sz="2400" dirty="0">
                <a:solidFill>
                  <a:schemeClr val="tx1">
                    <a:lumMod val="65000"/>
                    <a:lumOff val="35000"/>
                  </a:schemeClr>
                </a:solidFill>
                <a:latin typeface="JKRGNR+Arial-BoldMT"/>
                <a:sym typeface="Wingdings" pitchFamily="2" charset="2"/>
              </a:rPr>
              <a:t> wohl (-) mangels Öffentlichkeitsbezuges der Verbotsverfügung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Fortsetzungsfeststellungsinteresse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7141371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1379"/>
            <a:ext cx="8928992" cy="293413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IV. Klagebefugnis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Nach </a:t>
            </a:r>
            <a:r>
              <a:rPr lang="de-DE" sz="2400" dirty="0" err="1">
                <a:solidFill>
                  <a:schemeClr val="tx1">
                    <a:lumMod val="65000"/>
                    <a:lumOff val="35000"/>
                  </a:schemeClr>
                </a:solidFill>
                <a:latin typeface="JKRGNR+Arial-BoldMT"/>
                <a:sym typeface="Wingdings" pitchFamily="2" charset="2"/>
              </a:rPr>
              <a:t>hM</a:t>
            </a:r>
            <a:r>
              <a:rPr lang="de-DE" sz="2400" dirty="0">
                <a:solidFill>
                  <a:schemeClr val="tx1">
                    <a:lumMod val="65000"/>
                    <a:lumOff val="35000"/>
                  </a:schemeClr>
                </a:solidFill>
                <a:latin typeface="JKRGNR+Arial-BoldMT"/>
                <a:sym typeface="Wingdings" pitchFamily="2" charset="2"/>
              </a:rPr>
              <a:t> auch im Verfahren nach § 113 I 4 VwGO erforderlich: </a:t>
            </a:r>
            <a:r>
              <a:rPr lang="de-DE" sz="2400" b="1" dirty="0">
                <a:solidFill>
                  <a:schemeClr val="tx1">
                    <a:lumMod val="65000"/>
                    <a:lumOff val="35000"/>
                  </a:schemeClr>
                </a:solidFill>
                <a:latin typeface="JKRGNR+Arial-BoldMT"/>
                <a:sym typeface="Wingdings" pitchFamily="2" charset="2"/>
              </a:rPr>
              <a:t>Klagebefugnis nach § 42 II VwGO analog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Hierfür vorausgesetzt: Möglichkeit einer Rechtsverletzung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Da Kläger vorliegend </a:t>
            </a:r>
            <a:r>
              <a:rPr lang="de-DE" sz="2400" b="1" dirty="0">
                <a:solidFill>
                  <a:schemeClr val="tx1">
                    <a:lumMod val="65000"/>
                    <a:lumOff val="35000"/>
                  </a:schemeClr>
                </a:solidFill>
                <a:latin typeface="JKRGNR+Arial-BoldMT"/>
                <a:sym typeface="Wingdings" pitchFamily="2" charset="2"/>
              </a:rPr>
              <a:t>Adressaten einer Verbotsverfügung </a:t>
            </a:r>
            <a:r>
              <a:rPr lang="de-DE" sz="2400" dirty="0">
                <a:solidFill>
                  <a:schemeClr val="tx1">
                    <a:lumMod val="65000"/>
                    <a:lumOff val="35000"/>
                  </a:schemeClr>
                </a:solidFill>
                <a:latin typeface="JKRGNR+Arial-BoldMT"/>
                <a:sym typeface="Wingdings" pitchFamily="2" charset="2"/>
              </a:rPr>
              <a:t>waren (+): </a:t>
            </a:r>
            <a:r>
              <a:rPr lang="de-DE" sz="2400" b="1" dirty="0">
                <a:solidFill>
                  <a:schemeClr val="tx1">
                    <a:lumMod val="65000"/>
                    <a:lumOff val="35000"/>
                  </a:schemeClr>
                </a:solidFill>
                <a:latin typeface="JKRGNR+Arial-BoldMT"/>
                <a:sym typeface="Wingdings" pitchFamily="2" charset="2"/>
              </a:rPr>
              <a:t>Klagebefugnis § 42 II VwGO analog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424185190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1379"/>
            <a:ext cx="8928992" cy="577594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V. Erfolgloses Widerspruchsverfahren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Nach </a:t>
            </a:r>
            <a:r>
              <a:rPr lang="de-DE" sz="2400" b="1" dirty="0">
                <a:solidFill>
                  <a:schemeClr val="tx1">
                    <a:lumMod val="65000"/>
                    <a:lumOff val="35000"/>
                  </a:schemeClr>
                </a:solidFill>
                <a:latin typeface="JKRGNR+Arial-BoldMT"/>
                <a:sym typeface="Wingdings" pitchFamily="2" charset="2"/>
              </a:rPr>
              <a:t>§ 68 I VwGO </a:t>
            </a:r>
            <a:r>
              <a:rPr lang="de-DE" sz="2400" dirty="0">
                <a:solidFill>
                  <a:schemeClr val="tx1">
                    <a:lumMod val="65000"/>
                    <a:lumOff val="35000"/>
                  </a:schemeClr>
                </a:solidFill>
                <a:latin typeface="JKRGNR+Arial-BoldMT"/>
                <a:sym typeface="Wingdings" pitchFamily="2" charset="2"/>
              </a:rPr>
              <a:t>vor Erhebung einer Anfechtungs- bzw. Verpflichtungsklage stets erforderlich: </a:t>
            </a:r>
            <a:r>
              <a:rPr lang="de-DE" sz="2400" b="1" dirty="0">
                <a:solidFill>
                  <a:schemeClr val="tx1">
                    <a:lumMod val="65000"/>
                    <a:lumOff val="35000"/>
                  </a:schemeClr>
                </a:solidFill>
                <a:latin typeface="JKRGNR+Arial-BoldMT"/>
                <a:sym typeface="Wingdings" pitchFamily="2" charset="2"/>
              </a:rPr>
              <a:t>Durchführung eines erfolglosen Vorverfahrens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&gt; Insoweit fraglich</a:t>
            </a:r>
            <a:r>
              <a:rPr lang="de-DE" sz="2400" dirty="0">
                <a:solidFill>
                  <a:schemeClr val="tx1">
                    <a:lumMod val="65000"/>
                    <a:lumOff val="35000"/>
                  </a:schemeClr>
                </a:solidFill>
                <a:latin typeface="JKRGNR+Arial-BoldMT"/>
                <a:sym typeface="Wingdings" pitchFamily="2" charset="2"/>
              </a:rPr>
              <a:t>: ob und inwieweit ein </a:t>
            </a:r>
            <a:r>
              <a:rPr lang="de-DE" sz="2400" b="1" dirty="0">
                <a:solidFill>
                  <a:schemeClr val="tx1">
                    <a:lumMod val="65000"/>
                    <a:lumOff val="35000"/>
                  </a:schemeClr>
                </a:solidFill>
                <a:latin typeface="JKRGNR+Arial-BoldMT"/>
                <a:sym typeface="Wingdings" pitchFamily="2" charset="2"/>
              </a:rPr>
              <a:t>Vorverfahren</a:t>
            </a:r>
            <a:r>
              <a:rPr lang="de-DE" sz="2400" dirty="0">
                <a:solidFill>
                  <a:schemeClr val="tx1">
                    <a:lumMod val="65000"/>
                    <a:lumOff val="35000"/>
                  </a:schemeClr>
                </a:solidFill>
                <a:latin typeface="JKRGNR+Arial-BoldMT"/>
                <a:sym typeface="Wingdings" pitchFamily="2" charset="2"/>
              </a:rPr>
              <a:t> auch </a:t>
            </a:r>
            <a:r>
              <a:rPr lang="de-DE" sz="2400" b="1" dirty="0">
                <a:solidFill>
                  <a:schemeClr val="tx1">
                    <a:lumMod val="65000"/>
                    <a:lumOff val="35000"/>
                  </a:schemeClr>
                </a:solidFill>
                <a:latin typeface="JKRGNR+Arial-BoldMT"/>
                <a:sym typeface="Wingdings" pitchFamily="2" charset="2"/>
              </a:rPr>
              <a:t>im Falle einer FFK </a:t>
            </a:r>
            <a:r>
              <a:rPr lang="de-DE" sz="2400" dirty="0">
                <a:solidFill>
                  <a:schemeClr val="tx1">
                    <a:lumMod val="65000"/>
                    <a:lumOff val="35000"/>
                  </a:schemeClr>
                </a:solidFill>
                <a:latin typeface="JKRGNR+Arial-BoldMT"/>
                <a:sym typeface="Wingdings" pitchFamily="2" charset="2"/>
              </a:rPr>
              <a:t>erforderlich 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Hierbei stets maßgeblich: </a:t>
            </a:r>
            <a:r>
              <a:rPr lang="de-DE" sz="2400" b="1" dirty="0">
                <a:solidFill>
                  <a:schemeClr val="tx1">
                    <a:lumMod val="65000"/>
                    <a:lumOff val="35000"/>
                  </a:schemeClr>
                </a:solidFill>
                <a:latin typeface="JKRGNR+Arial-BoldMT"/>
                <a:sym typeface="Wingdings" pitchFamily="2" charset="2"/>
              </a:rPr>
              <a:t>Zeitpunkt der Erledigung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Erledigung nach Klageerhebung: Vorverfahren zwingend erforderlich </a:t>
            </a:r>
            <a:r>
              <a:rPr lang="de-DE" sz="2400" dirty="0">
                <a:solidFill>
                  <a:schemeClr val="tx1">
                    <a:lumMod val="65000"/>
                    <a:lumOff val="35000"/>
                  </a:schemeClr>
                </a:solidFill>
                <a:latin typeface="JKRGNR+Arial-BoldMT"/>
                <a:sym typeface="Wingdings" pitchFamily="2" charset="2"/>
              </a:rPr>
              <a:t>(soweit nicht entbehrlich)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Erledigung vor Klageerhebung: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Entscheidend, dass VA im Zeitpunkt der Erledigung nicht bestandskräftig! </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Hier: Widerspruch eingelegt; nicht beschieden</a:t>
            </a:r>
          </a:p>
          <a:p>
            <a:pPr marL="1257300" lvl="2" indent="-342900">
              <a:spcAft>
                <a:spcPts val="500"/>
              </a:spcAft>
              <a:buFont typeface="Wingdings" pitchFamily="2" charset="2"/>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VA nicht bestandkräftig im </a:t>
            </a:r>
            <a:r>
              <a:rPr lang="de-DE" sz="2400" dirty="0" err="1">
                <a:solidFill>
                  <a:schemeClr val="tx1">
                    <a:lumMod val="65000"/>
                    <a:lumOff val="35000"/>
                  </a:schemeClr>
                </a:solidFill>
                <a:latin typeface="JKRGNR+Arial-BoldMT"/>
                <a:sym typeface="Wingdings" pitchFamily="2" charset="2"/>
              </a:rPr>
              <a:t>Zp</a:t>
            </a:r>
            <a:r>
              <a:rPr lang="de-DE" sz="2400" dirty="0">
                <a:solidFill>
                  <a:schemeClr val="tx1">
                    <a:lumMod val="65000"/>
                    <a:lumOff val="35000"/>
                  </a:schemeClr>
                </a:solidFill>
                <a:latin typeface="JKRGNR+Arial-BoldMT"/>
                <a:sym typeface="Wingdings" pitchFamily="2" charset="2"/>
              </a:rPr>
              <a:t>. der Erledigung, § 70 VwGO</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0396885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1379"/>
            <a:ext cx="8928992" cy="1633781"/>
          </a:xfrm>
          <a:prstGeom prst="rect">
            <a:avLst/>
          </a:prstGeom>
          <a:noFill/>
        </p:spPr>
        <p:txBody>
          <a:bodyPr wrap="square" rtlCol="0">
            <a:spAutoFit/>
          </a:bodyPr>
          <a:lstStyle/>
          <a:p>
            <a:pPr marL="342900"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Analoge Anwendung der §§ 68 VwGO </a:t>
            </a:r>
            <a:r>
              <a:rPr lang="de-DE" sz="2400" dirty="0">
                <a:solidFill>
                  <a:schemeClr val="tx1">
                    <a:lumMod val="65000"/>
                    <a:lumOff val="35000"/>
                  </a:schemeClr>
                </a:solidFill>
                <a:latin typeface="JKRGNR+Arial-BoldMT"/>
                <a:sym typeface="Wingdings" pitchFamily="2" charset="2"/>
              </a:rPr>
              <a:t>im Falle der Erledigung vor Klageerhebung, sog. </a:t>
            </a:r>
            <a:r>
              <a:rPr lang="de-DE" sz="2400" b="1" dirty="0">
                <a:solidFill>
                  <a:schemeClr val="tx1">
                    <a:lumMod val="65000"/>
                    <a:lumOff val="35000"/>
                  </a:schemeClr>
                </a:solidFill>
                <a:latin typeface="JKRGNR+Arial-BoldMT"/>
                <a:sym typeface="Wingdings" pitchFamily="2" charset="2"/>
              </a:rPr>
              <a:t>Fortsetzungsfeststellungswiderspruch</a:t>
            </a:r>
            <a:r>
              <a:rPr lang="de-DE" sz="2400" dirty="0">
                <a:solidFill>
                  <a:schemeClr val="tx1">
                    <a:lumMod val="65000"/>
                    <a:lumOff val="35000"/>
                  </a:schemeClr>
                </a:solidFill>
                <a:latin typeface="JKRGNR+Arial-BoldMT"/>
                <a:sym typeface="Wingdings" pitchFamily="2" charset="2"/>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sym typeface="Wingdings" pitchFamily="2" charset="2"/>
              </a:rPr>
              <a:t>hM</a:t>
            </a:r>
            <a:r>
              <a:rPr lang="de-DE" sz="2400" dirty="0">
                <a:solidFill>
                  <a:schemeClr val="tx1">
                    <a:lumMod val="65000"/>
                    <a:lumOff val="35000"/>
                  </a:schemeClr>
                </a:solidFill>
                <a:latin typeface="JKRGNR+Arial-BoldMT"/>
                <a:sym typeface="Wingdings" pitchFamily="2" charset="2"/>
              </a:rPr>
              <a:t> (-), Widerspruchsverfahren kann seinen Zweck nicht mehr erfüllen!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8752440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107504" y="1280237"/>
            <a:ext cx="8928992" cy="299825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VI. Klagefrist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&gt; beachte: FFK der Sache nach eine Feststellungsklage!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err="1">
                <a:solidFill>
                  <a:schemeClr val="tx1">
                    <a:lumMod val="65000"/>
                    <a:lumOff val="35000"/>
                  </a:schemeClr>
                </a:solidFill>
                <a:latin typeface="JKRGNR+Arial-BoldMT"/>
                <a:sym typeface="Wingdings" pitchFamily="2" charset="2"/>
              </a:rPr>
              <a:t>Grds</a:t>
            </a:r>
            <a:r>
              <a:rPr lang="de-DE" sz="2400" dirty="0">
                <a:solidFill>
                  <a:schemeClr val="tx1">
                    <a:lumMod val="65000"/>
                    <a:lumOff val="35000"/>
                  </a:schemeClr>
                </a:solidFill>
                <a:latin typeface="JKRGNR+Arial-BoldMT"/>
                <a:sym typeface="Wingdings" pitchFamily="2" charset="2"/>
              </a:rPr>
              <a:t>. Nicht (!) fristgebunden!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sym typeface="Wingdings" pitchFamily="2" charset="2"/>
              </a:rPr>
              <a:t>Im Falle der FFK einzig relevant: </a:t>
            </a:r>
            <a:r>
              <a:rPr lang="de-DE" sz="2400" b="1" u="sng" dirty="0">
                <a:solidFill>
                  <a:schemeClr val="tx1">
                    <a:lumMod val="65000"/>
                    <a:lumOff val="35000"/>
                  </a:schemeClr>
                </a:solidFill>
                <a:latin typeface="JKRGNR+Arial-BoldMT"/>
                <a:sym typeface="Wingdings" pitchFamily="2" charset="2"/>
              </a:rPr>
              <a:t>Zulässigkeit einer Klage im Zeitpunkt der Erledigung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sym typeface="Wingdings" pitchFamily="2" charset="2"/>
              </a:rPr>
              <a:t>Hier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sym typeface="Wingdings" pitchFamily="2" charset="2"/>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9650066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1379"/>
            <a:ext cx="8928992" cy="410625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 Passive Prozessführungsbefugnis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Nicht unmittelbar anwendbar</a:t>
            </a:r>
            <a:r>
              <a:rPr lang="de-DE" sz="2400" dirty="0">
                <a:solidFill>
                  <a:schemeClr val="tx1">
                    <a:lumMod val="65000"/>
                    <a:lumOff val="35000"/>
                  </a:schemeClr>
                </a:solidFill>
                <a:latin typeface="JKRGNR+Arial-BoldMT"/>
              </a:rPr>
              <a:t>, da lediglich für Anfechtungs- und Verpflichtungsklagen normiert: </a:t>
            </a:r>
            <a:r>
              <a:rPr lang="de-DE" sz="2400" b="1" dirty="0">
                <a:solidFill>
                  <a:schemeClr val="tx1">
                    <a:lumMod val="65000"/>
                    <a:lumOff val="35000"/>
                  </a:schemeClr>
                </a:solidFill>
                <a:latin typeface="JKRGNR+Arial-BoldMT"/>
              </a:rPr>
              <a:t>§ 78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t>
            </a:r>
            <a:r>
              <a:rPr lang="de-DE" sz="2400" b="1" dirty="0">
                <a:solidFill>
                  <a:schemeClr val="tx1">
                    <a:lumMod val="65000"/>
                    <a:lumOff val="35000"/>
                  </a:schemeClr>
                </a:solidFill>
                <a:latin typeface="JKRGNR+Arial-BoldMT"/>
              </a:rPr>
              <a:t>indes: Analoge bzw. entsprechende Anwendung des § 78 VwGO (</a:t>
            </a:r>
            <a:r>
              <a:rPr lang="de-DE" sz="2400" b="1" dirty="0" err="1">
                <a:solidFill>
                  <a:schemeClr val="tx1">
                    <a:lumMod val="65000"/>
                    <a:lumOff val="35000"/>
                  </a:schemeClr>
                </a:solidFill>
                <a:latin typeface="JKRGNR+Arial-BoldMT"/>
              </a:rPr>
              <a:t>hM</a:t>
            </a:r>
            <a:r>
              <a:rPr lang="de-DE" sz="2400" b="1"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a:t>
            </a:r>
            <a:r>
              <a:rPr lang="de-DE" sz="2400" b="1" dirty="0">
                <a:solidFill>
                  <a:schemeClr val="tx1">
                    <a:lumMod val="65000"/>
                    <a:lumOff val="35000"/>
                  </a:schemeClr>
                </a:solidFill>
                <a:latin typeface="JKRGNR+Arial-BoldMT"/>
              </a:rPr>
              <a:t>§ 8 II </a:t>
            </a:r>
            <a:r>
              <a:rPr lang="de-DE" sz="2400" b="1" dirty="0" err="1">
                <a:solidFill>
                  <a:schemeClr val="tx1">
                    <a:lumMod val="65000"/>
                    <a:lumOff val="35000"/>
                  </a:schemeClr>
                </a:solidFill>
                <a:latin typeface="JKRGNR+Arial-BoldMT"/>
              </a:rPr>
              <a:t>VwGGBbg</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in Brandenburg gegeben: landesrechtliche Vorschrift, die Ausnahme vom Rechtsträgerprinzip vorsieht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Insofern passiv prozessführungsbefugt: </a:t>
            </a:r>
            <a:r>
              <a:rPr lang="de-DE" sz="2400" dirty="0">
                <a:solidFill>
                  <a:schemeClr val="tx1">
                    <a:lumMod val="65000"/>
                    <a:lumOff val="35000"/>
                  </a:schemeClr>
                </a:solidFill>
                <a:latin typeface="JKRGNR+Arial-BoldMT"/>
              </a:rPr>
              <a:t>Behörde, die den VA erlassen hat (vgl. § 78 I Nr. 2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hier: </a:t>
            </a:r>
            <a:r>
              <a:rPr lang="de-DE" sz="2400" dirty="0">
                <a:solidFill>
                  <a:schemeClr val="tx1">
                    <a:lumMod val="65000"/>
                    <a:lumOff val="35000"/>
                  </a:schemeClr>
                </a:solidFill>
                <a:latin typeface="JKRGNR+Arial-BoldMT"/>
              </a:rPr>
              <a:t>Polizeipräsident</a:t>
            </a:r>
            <a:r>
              <a:rPr lang="de-DE" sz="2400" b="1"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5425796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1379"/>
            <a:ext cx="8928992" cy="547072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VIII. Beteiligten- und Prozessfähigkeit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Beteiligt am Verfahren: </a:t>
            </a:r>
            <a:r>
              <a:rPr lang="de-DE" sz="2400" b="1" dirty="0">
                <a:solidFill>
                  <a:schemeClr val="tx1">
                    <a:lumMod val="65000"/>
                    <a:lumOff val="35000"/>
                  </a:schemeClr>
                </a:solidFill>
                <a:latin typeface="JKRGNR+Arial-BoldMT"/>
              </a:rPr>
              <a:t>Kläger und Beklagter, § 63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Beteiligungsfähigkeit der Kläger K und L </a:t>
            </a:r>
            <a:r>
              <a:rPr lang="de-DE" sz="2400" dirty="0">
                <a:solidFill>
                  <a:schemeClr val="tx1">
                    <a:lumMod val="65000"/>
                    <a:lumOff val="35000"/>
                  </a:schemeClr>
                </a:solidFill>
                <a:latin typeface="JKRGNR+Arial-BoldMT"/>
              </a:rPr>
              <a:t>als natürliche Personen: </a:t>
            </a:r>
            <a:r>
              <a:rPr lang="de-DE" sz="2400" b="1" dirty="0">
                <a:solidFill>
                  <a:schemeClr val="tx1">
                    <a:lumMod val="65000"/>
                    <a:lumOff val="35000"/>
                  </a:schemeClr>
                </a:solidFill>
                <a:latin typeface="JKRGNR+Arial-BoldMT"/>
              </a:rPr>
              <a:t>§ 61 Nr. 1 Alt. 1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Prozessfähigkeit der Kläger</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62 I Nr. 1 VwGO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Ohne weiteres möglich: </a:t>
            </a:r>
            <a:r>
              <a:rPr lang="de-DE" sz="2400" b="1" dirty="0">
                <a:solidFill>
                  <a:schemeClr val="tx1">
                    <a:lumMod val="65000"/>
                    <a:lumOff val="35000"/>
                  </a:schemeClr>
                </a:solidFill>
                <a:latin typeface="JKRGNR+Arial-BoldMT"/>
              </a:rPr>
              <a:t>Streitgenossenschaft</a:t>
            </a:r>
            <a:r>
              <a:rPr lang="de-DE" sz="2400" dirty="0">
                <a:solidFill>
                  <a:schemeClr val="tx1">
                    <a:lumMod val="65000"/>
                    <a:lumOff val="35000"/>
                  </a:schemeClr>
                </a:solidFill>
                <a:latin typeface="JKRGNR+Arial-BoldMT"/>
              </a:rPr>
              <a:t> der Kläger im Sinne einer „subjektiven Klagehäufung“ nach </a:t>
            </a:r>
            <a:r>
              <a:rPr lang="de-DE" sz="2400" b="1" dirty="0">
                <a:solidFill>
                  <a:schemeClr val="tx1">
                    <a:lumMod val="65000"/>
                    <a:lumOff val="35000"/>
                  </a:schemeClr>
                </a:solidFill>
                <a:latin typeface="JKRGNR+Arial-BoldMT"/>
              </a:rPr>
              <a:t>§ 64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60 ZPO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Beteiligungsfähigkeit der Behörde: § 61 Nr. 3 VwGO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Prozessfähigkeit:</a:t>
            </a:r>
            <a:r>
              <a:rPr lang="de-DE" sz="2400" dirty="0">
                <a:solidFill>
                  <a:schemeClr val="tx1">
                    <a:lumMod val="65000"/>
                    <a:lumOff val="35000"/>
                  </a:schemeClr>
                </a:solidFill>
                <a:latin typeface="JKRGNR+Arial-BoldMT"/>
              </a:rPr>
              <a:t> </a:t>
            </a:r>
            <a:r>
              <a:rPr lang="de-DE" sz="2400" b="1" dirty="0">
                <a:solidFill>
                  <a:schemeClr val="tx1">
                    <a:lumMod val="65000"/>
                    <a:lumOff val="35000"/>
                  </a:schemeClr>
                </a:solidFill>
                <a:latin typeface="JKRGNR+Arial-BoldMT"/>
              </a:rPr>
              <a:t>§ 62 III VwGO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Beteiligungs- und Prozessfähigkeit (+) </a:t>
            </a: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Sachentscheidungsvoraussetzungen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4499262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9" end="9"/>
                                            </p:txEl>
                                          </p:spTgt>
                                        </p:tgtEl>
                                        <p:attrNameLst>
                                          <p:attrName>style.visibility</p:attrName>
                                        </p:attrNameLst>
                                      </p:cBhvr>
                                      <p:to>
                                        <p:strVal val="visible"/>
                                      </p:to>
                                    </p:set>
                                    <p:anim calcmode="lin" valueType="num">
                                      <p:cBhvr additive="base">
                                        <p:cTn id="49"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36512" y="1191379"/>
            <a:ext cx="8928992" cy="614527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a:t>
            </a:r>
            <a:r>
              <a:rPr lang="de-DE" sz="2400" b="1" dirty="0">
                <a:solidFill>
                  <a:schemeClr val="tx1">
                    <a:lumMod val="65000"/>
                    <a:lumOff val="35000"/>
                  </a:schemeClr>
                </a:solidFill>
                <a:latin typeface="JKRGNR+Arial-BoldMT"/>
              </a:rPr>
              <a:t> </a:t>
            </a:r>
            <a:r>
              <a:rPr lang="de-DE" sz="2400" dirty="0">
                <a:solidFill>
                  <a:schemeClr val="tx1">
                    <a:lumMod val="65000"/>
                    <a:lumOff val="35000"/>
                  </a:schemeClr>
                </a:solidFill>
                <a:latin typeface="JKRGNR+Arial-BoldMT"/>
              </a:rPr>
              <a:t>Aus </a:t>
            </a:r>
            <a:r>
              <a:rPr lang="de-DE" sz="2400" b="1" dirty="0">
                <a:solidFill>
                  <a:schemeClr val="tx1">
                    <a:lumMod val="65000"/>
                    <a:lumOff val="35000"/>
                  </a:schemeClr>
                </a:solidFill>
                <a:latin typeface="JKRGNR+Arial-BoldMT"/>
              </a:rPr>
              <a:t>§ 113 I 4 VwGO </a:t>
            </a:r>
            <a:r>
              <a:rPr lang="de-DE" sz="2400" b="1" dirty="0" err="1">
                <a:solidFill>
                  <a:schemeClr val="tx1">
                    <a:lumMod val="65000"/>
                    <a:lumOff val="35000"/>
                  </a:schemeClr>
                </a:solidFill>
                <a:latin typeface="JKRGNR+Arial-BoldMT"/>
              </a:rPr>
              <a:t>iVm</a:t>
            </a:r>
            <a:r>
              <a:rPr lang="de-DE" sz="2400" b="1" dirty="0">
                <a:solidFill>
                  <a:schemeClr val="tx1">
                    <a:lumMod val="65000"/>
                    <a:lumOff val="35000"/>
                  </a:schemeClr>
                </a:solidFill>
                <a:latin typeface="JKRGNR+Arial-BoldMT"/>
              </a:rPr>
              <a:t> § 113 I 1 VwGO </a:t>
            </a:r>
            <a:r>
              <a:rPr lang="de-DE" sz="2400" dirty="0">
                <a:solidFill>
                  <a:schemeClr val="tx1">
                    <a:lumMod val="65000"/>
                    <a:lumOff val="35000"/>
                  </a:schemeClr>
                </a:solidFill>
                <a:latin typeface="JKRGNR+Arial-BoldMT"/>
              </a:rPr>
              <a:t>folgender Obersatz: Die Fortsetzungsfeststellungsklage ist begründet, soweit der Verwaltungsakt rechtswidrig war und der Kläger dadurch in seinen Rechten verletzt wurde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 Rechtswidrigkeit des Verwaltungsaktes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1) Rechtsgrundlage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Für Erlass eines </a:t>
            </a:r>
            <a:r>
              <a:rPr lang="de-DE" sz="2400" b="1" dirty="0">
                <a:solidFill>
                  <a:schemeClr val="tx1">
                    <a:lumMod val="65000"/>
                    <a:lumOff val="35000"/>
                  </a:schemeClr>
                </a:solidFill>
                <a:highlight>
                  <a:srgbClr val="FFFF00"/>
                </a:highlight>
                <a:latin typeface="JKRGNR+Arial-BoldMT"/>
              </a:rPr>
              <a:t>Versammlungsverbotes</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a:t>
            </a:r>
            <a:r>
              <a:rPr lang="de-DE" sz="2400" dirty="0">
                <a:solidFill>
                  <a:schemeClr val="tx1">
                    <a:lumMod val="65000"/>
                    <a:lumOff val="35000"/>
                  </a:schemeClr>
                </a:solidFill>
                <a:highlight>
                  <a:srgbClr val="FFFF00"/>
                </a:highlight>
                <a:latin typeface="JKRGNR+Arial-BoldMT"/>
              </a:rPr>
              <a:t> </a:t>
            </a:r>
            <a:r>
              <a:rPr lang="de-DE" sz="2400" b="1" dirty="0">
                <a:solidFill>
                  <a:schemeClr val="tx1">
                    <a:lumMod val="65000"/>
                    <a:lumOff val="35000"/>
                  </a:schemeClr>
                </a:solidFill>
                <a:highlight>
                  <a:srgbClr val="FFFF00"/>
                </a:highlight>
                <a:latin typeface="JKRGNR+Arial-BoldMT"/>
              </a:rPr>
              <a:t>15 I VersG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Vorliegen einer </a:t>
            </a:r>
            <a:r>
              <a:rPr lang="de-DE" sz="2400" b="1" dirty="0">
                <a:solidFill>
                  <a:schemeClr val="tx1">
                    <a:lumMod val="65000"/>
                    <a:lumOff val="35000"/>
                  </a:schemeClr>
                </a:solidFill>
                <a:latin typeface="JKRGNR+Arial-BoldMT"/>
              </a:rPr>
              <a:t>öffentlichen Versammlung </a:t>
            </a:r>
            <a:r>
              <a:rPr lang="de-DE" sz="2400" b="1" dirty="0" err="1">
                <a:solidFill>
                  <a:schemeClr val="tx1">
                    <a:lumMod val="65000"/>
                    <a:lumOff val="35000"/>
                  </a:schemeClr>
                </a:solidFill>
                <a:latin typeface="JKRGNR+Arial-BoldMT"/>
              </a:rPr>
              <a:t>iSv</a:t>
            </a:r>
            <a:r>
              <a:rPr lang="de-DE" sz="2400" b="1" dirty="0">
                <a:solidFill>
                  <a:schemeClr val="tx1">
                    <a:lumMod val="65000"/>
                    <a:lumOff val="35000"/>
                  </a:schemeClr>
                </a:solidFill>
                <a:latin typeface="JKRGNR+Arial-BoldMT"/>
              </a:rPr>
              <a:t>. § 1 I VersG?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BVerfG: Örtliche Zusammenkunft von mindestens zwei Personen zur gemeinschaftlichen, auf die </a:t>
            </a:r>
            <a:r>
              <a:rPr lang="de-DE" sz="2400" b="1" dirty="0">
                <a:solidFill>
                  <a:schemeClr val="tx1">
                    <a:lumMod val="65000"/>
                    <a:lumOff val="35000"/>
                  </a:schemeClr>
                </a:solidFill>
                <a:latin typeface="JKRGNR+Arial-BoldMT"/>
              </a:rPr>
              <a:t>Teilhabe an der öffentlichen Meinungsbildung</a:t>
            </a:r>
            <a:r>
              <a:rPr lang="de-DE" sz="2400" dirty="0">
                <a:solidFill>
                  <a:schemeClr val="tx1">
                    <a:lumMod val="65000"/>
                    <a:lumOff val="35000"/>
                  </a:schemeClr>
                </a:solidFill>
                <a:latin typeface="JKRGNR+Arial-BoldMT"/>
              </a:rPr>
              <a:t> gerichteten Erörterung oder Kundgebung (+)</a:t>
            </a:r>
          </a:p>
          <a:p>
            <a:pPr lvl="1">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04980568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anim calcmode="lin" valueType="num">
                                      <p:cBhvr additive="base">
                                        <p:cTn id="25"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 calcmode="lin" valueType="num">
                                      <p:cBhvr additive="base">
                                        <p:cTn id="31"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 calcmode="lin" valueType="num">
                                      <p:cBhvr additive="base">
                                        <p:cTn id="37"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8" end="8"/>
                                            </p:txEl>
                                          </p:spTgt>
                                        </p:tgtEl>
                                        <p:attrNameLst>
                                          <p:attrName>style.visibility</p:attrName>
                                        </p:attrNameLst>
                                      </p:cBhvr>
                                      <p:to>
                                        <p:strVal val="visible"/>
                                      </p:to>
                                    </p:set>
                                    <p:anim calcmode="lin" valueType="num">
                                      <p:cBhvr additive="base">
                                        <p:cTn id="43"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407934"/>
            <a:ext cx="8928992" cy="2131353"/>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„Öffentliche Versammlung“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1 I VersG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Daher taugliche Rechtsgrundlage für das Verbot einer Versammlung: </a:t>
            </a:r>
            <a:r>
              <a:rPr lang="de-DE" sz="2400" b="1" dirty="0">
                <a:solidFill>
                  <a:schemeClr val="tx1">
                    <a:lumMod val="65000"/>
                    <a:lumOff val="35000"/>
                  </a:schemeClr>
                </a:solidFill>
                <a:latin typeface="JKRGNR+Arial-BoldMT"/>
              </a:rPr>
              <a:t>§ 15 I VersG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7238056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343170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2)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Zuständigkeit (+): </a:t>
            </a:r>
            <a:r>
              <a:rPr lang="de-DE" sz="2400" dirty="0">
                <a:solidFill>
                  <a:schemeClr val="tx1">
                    <a:lumMod val="65000"/>
                    <a:lumOff val="35000"/>
                  </a:schemeClr>
                </a:solidFill>
                <a:latin typeface="JKRGNR+Arial-BoldMT"/>
              </a:rPr>
              <a:t>„zuständige Versammlungsbehörde“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zu unterstellen: </a:t>
            </a:r>
            <a:r>
              <a:rPr lang="de-DE" sz="2400" b="1" dirty="0">
                <a:solidFill>
                  <a:schemeClr val="tx1">
                    <a:lumMod val="65000"/>
                    <a:lumOff val="35000"/>
                  </a:schemeClr>
                </a:solidFill>
                <a:latin typeface="JKRGNR+Arial-BoldMT"/>
              </a:rPr>
              <a:t>Vorherige Anhörung </a:t>
            </a:r>
            <a:r>
              <a:rPr lang="de-DE" sz="2400" dirty="0">
                <a:solidFill>
                  <a:schemeClr val="tx1">
                    <a:lumMod val="65000"/>
                    <a:lumOff val="35000"/>
                  </a:schemeClr>
                </a:solidFill>
                <a:latin typeface="JKRGNR+Arial-BoldMT"/>
              </a:rPr>
              <a:t>nach </a:t>
            </a:r>
            <a:r>
              <a:rPr lang="de-DE" sz="2400" b="1" dirty="0">
                <a:solidFill>
                  <a:schemeClr val="tx1">
                    <a:lumMod val="65000"/>
                    <a:lumOff val="35000"/>
                  </a:schemeClr>
                </a:solidFill>
                <a:latin typeface="JKRGNR+Arial-BoldMT"/>
              </a:rPr>
              <a:t>§ 28 I VwVfG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Ordnungsgemäße Begründung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39 I VwVfG (+) </a:t>
            </a: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Formelle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88368011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03727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3) Materielle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die materiellen Voraussetzungen einer gefahrenabwehrrechtlichen Maßnahme darstellend: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Gefahrentatbestand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Ordnungspflicht des Betroffenen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a) Gefahrentatbestand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Nach </a:t>
            </a:r>
            <a:r>
              <a:rPr lang="de-DE" sz="2400" b="1" dirty="0">
                <a:solidFill>
                  <a:schemeClr val="tx1">
                    <a:lumMod val="65000"/>
                    <a:lumOff val="35000"/>
                  </a:schemeClr>
                </a:solidFill>
                <a:latin typeface="JKRGNR+Arial-BoldMT"/>
              </a:rPr>
              <a:t>§ 15 I 1 VersG </a:t>
            </a:r>
            <a:r>
              <a:rPr lang="de-DE" sz="2400" dirty="0">
                <a:solidFill>
                  <a:schemeClr val="tx1">
                    <a:lumMod val="65000"/>
                    <a:lumOff val="35000"/>
                  </a:schemeClr>
                </a:solidFill>
                <a:latin typeface="JKRGNR+Arial-BoldMT"/>
              </a:rPr>
              <a:t>vorausgesetzt: Unmittelbare Gefahr für öffentliche Sicherheit oder 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Öffentliche Sicherheit?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Dann vorrangig: Unverletzlichkeit der Rechtsordnung, als Gesamtheit aller geschriebenen Rechtsvorschriften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461139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anim calcmode="lin" valueType="num">
                                      <p:cBhvr additive="base">
                                        <p:cTn id="11"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 calcmode="lin" valueType="num">
                                      <p:cBhvr additive="base">
                                        <p:cTn id="1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 calcmode="lin" valueType="num">
                                      <p:cBhvr additive="base">
                                        <p:cTn id="2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 calcmode="lin" valueType="num">
                                      <p:cBhvr additive="base">
                                        <p:cTn id="2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 calcmode="lin" valueType="num">
                                      <p:cBhvr additive="base">
                                        <p:cTn id="3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4844916"/>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highlight>
                  <a:srgbClr val="FFFF00"/>
                </a:highlight>
                <a:latin typeface="JKRGNR+Arial-BoldMT"/>
              </a:rPr>
              <a:t>&gt; Zu erwägen: Verstoß gegen </a:t>
            </a:r>
            <a:r>
              <a:rPr lang="de-DE" sz="2400" b="1" dirty="0">
                <a:solidFill>
                  <a:schemeClr val="tx1">
                    <a:lumMod val="65000"/>
                    <a:lumOff val="35000"/>
                  </a:schemeClr>
                </a:solidFill>
                <a:highlight>
                  <a:srgbClr val="FFFF00"/>
                </a:highlight>
                <a:latin typeface="JKRGNR+Arial-BoldMT"/>
              </a:rPr>
              <a:t>§ 130 IV StGB wegen Inhalten der Versammlung </a:t>
            </a:r>
          </a:p>
          <a:p>
            <a:pPr algn="ct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(4) Mit Freiheitsstrafe bis zu drei Jahren oder mit Geldstrafe wird bestraft, wer öffentlich oder in einer Versammlung den öffentlichen Frieden in einer die Würde der Opfer verletzenden Weise dadurch stört, dass er die nationalsozialistische Gewalt- und Willkürherrschaft billigt, verherrlicht oder rechtfertigt.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&gt; Allerdings fraglich: </a:t>
            </a:r>
            <a:r>
              <a:rPr lang="de-DE" sz="2400" b="1" dirty="0">
                <a:solidFill>
                  <a:srgbClr val="FF0000"/>
                </a:solidFill>
                <a:latin typeface="JKRGNR+Arial-BoldMT"/>
              </a:rPr>
              <a:t>Verfassungskonformität dieser Vorschrift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Zweifelhaft: </a:t>
            </a:r>
            <a:r>
              <a:rPr lang="de-DE" sz="2400" b="1" dirty="0">
                <a:solidFill>
                  <a:schemeClr val="tx1">
                    <a:lumMod val="65000"/>
                    <a:lumOff val="35000"/>
                  </a:schemeClr>
                </a:solidFill>
                <a:latin typeface="JKRGNR+Arial-BoldMT"/>
              </a:rPr>
              <a:t>Vereinbarkeit mit Art. 5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Insbesondere fraglich: Ob es sich bei § 130 IV StGB um ein </a:t>
            </a:r>
            <a:r>
              <a:rPr lang="de-DE" sz="2400" b="1" dirty="0">
                <a:solidFill>
                  <a:schemeClr val="tx1">
                    <a:lumMod val="65000"/>
                    <a:lumOff val="35000"/>
                  </a:schemeClr>
                </a:solidFill>
                <a:latin typeface="JKRGNR+Arial-BoldMT"/>
              </a:rPr>
              <a:t>„allgemeines Gesetz“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5 II GG handelt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4634077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824671"/>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„allgemeines Gesetz“: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An der Allgemeinheit eines Gesetzes fehlt es, wenn eine </a:t>
            </a:r>
            <a:r>
              <a:rPr lang="de-DE" sz="2400" b="1" dirty="0">
                <a:solidFill>
                  <a:schemeClr val="tx1">
                    <a:lumMod val="65000"/>
                    <a:lumOff val="35000"/>
                  </a:schemeClr>
                </a:solidFill>
                <a:latin typeface="JKRGNR+Arial-BoldMT"/>
              </a:rPr>
              <a:t>inhaltsbezogene Meinungsbeschränkung </a:t>
            </a:r>
            <a:r>
              <a:rPr lang="de-DE" sz="2400" dirty="0">
                <a:solidFill>
                  <a:schemeClr val="tx1">
                    <a:lumMod val="65000"/>
                    <a:lumOff val="35000"/>
                  </a:schemeClr>
                </a:solidFill>
                <a:latin typeface="JKRGNR+Arial-BoldMT"/>
              </a:rPr>
              <a:t>nicht hinreichend offen gefasst ist und sich von vornherein </a:t>
            </a:r>
            <a:r>
              <a:rPr lang="de-DE" sz="2400" b="1" dirty="0">
                <a:solidFill>
                  <a:schemeClr val="tx1">
                    <a:lumMod val="65000"/>
                    <a:lumOff val="35000"/>
                  </a:schemeClr>
                </a:solidFill>
                <a:latin typeface="JKRGNR+Arial-BoldMT"/>
              </a:rPr>
              <a:t>nur gegen bestimmte Überzeugungen, Haltungen oder Ideologien richtet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BVerfG NJW 2010, 47: </a:t>
            </a:r>
            <a:r>
              <a:rPr lang="de-DE" sz="2400" dirty="0">
                <a:solidFill>
                  <a:srgbClr val="FF0000"/>
                </a:solidFill>
                <a:latin typeface="JKRGNR+Arial-BoldMT"/>
              </a:rPr>
              <a:t>„</a:t>
            </a:r>
            <a:r>
              <a:rPr lang="de-DE" sz="2400" i="1" dirty="0">
                <a:solidFill>
                  <a:srgbClr val="FF0000"/>
                </a:solidFill>
                <a:latin typeface="JKRGNR+Arial-BoldMT"/>
              </a:rPr>
              <a:t>Hiervon ausgehend ist </a:t>
            </a:r>
            <a:r>
              <a:rPr lang="de-DE" sz="2400" b="1" i="1" dirty="0">
                <a:solidFill>
                  <a:srgbClr val="FF0000"/>
                </a:solidFill>
                <a:latin typeface="JKRGNR+Arial-BoldMT"/>
              </a:rPr>
              <a:t>§ 130 IV StGB kein allgemeines Gesetz</a:t>
            </a:r>
            <a:r>
              <a:rPr lang="de-DE" sz="2400" i="1" dirty="0">
                <a:solidFill>
                  <a:schemeClr val="tx1">
                    <a:lumMod val="65000"/>
                    <a:lumOff val="35000"/>
                  </a:schemeClr>
                </a:solidFill>
                <a:latin typeface="JKRGNR+Arial-BoldMT"/>
              </a:rPr>
              <a:t>. Zwar dient die Vorschrift dem öffentlichen Frieden und damit dem Schutz eines Rechtsguts, das auch sonst in der Rechtsordnung vielfältig geschützt wird. Jedoch gestaltet § 130 IV StGB diesen Schutz nicht in inhaltsoffener, allgemeiner Art aus, sondern bezogen allein auf Meinungsäußerungen, die eine bestimmte Haltung zum Nationalsozialismus ausdrücken…“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5879411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888792"/>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BVerfG </a:t>
            </a:r>
            <a:r>
              <a:rPr lang="de-DE" sz="2400"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 130 IV StGB ist auch als nichtallgemeines Gesetz mit Art. 5 I und II GG vereinbar</a:t>
            </a:r>
            <a:r>
              <a:rPr lang="de-DE" sz="2400" dirty="0">
                <a:solidFill>
                  <a:schemeClr val="tx1">
                    <a:lumMod val="65000"/>
                    <a:lumOff val="35000"/>
                  </a:schemeClr>
                </a:solidFill>
                <a:highlight>
                  <a:srgbClr val="FFFF00"/>
                </a:highlight>
                <a:latin typeface="JKRGNR+Arial-BoldMT"/>
              </a:rPr>
              <a:t>. </a:t>
            </a:r>
            <a:r>
              <a:rPr lang="de-DE" sz="2400" dirty="0">
                <a:solidFill>
                  <a:schemeClr val="tx1">
                    <a:lumMod val="65000"/>
                    <a:lumOff val="35000"/>
                  </a:schemeClr>
                </a:solidFill>
                <a:latin typeface="JKRGNR+Arial-BoldMT"/>
              </a:rPr>
              <a:t>Angesichts des sich allgemeinen Kategorien entziehenden Unrechts und des Schreckens, die die nationalsozialistische Herrschaft über Europa und weite Teile der Welt gebracht hat, und der als Gegenentwurf hierzu verstandenen Entstehung der Bundesrepublik Deutschland ist Art. 5 I und II GG für Bestimmungen, die der propagandistischen Gutheißung des nationalsozialistischen Regimes in den Jahren zwischen 1933 und 1945 Grenzen setzen, eine </a:t>
            </a:r>
            <a:r>
              <a:rPr lang="de-DE" sz="2400" b="1" dirty="0">
                <a:solidFill>
                  <a:schemeClr val="tx1">
                    <a:lumMod val="65000"/>
                    <a:lumOff val="35000"/>
                  </a:schemeClr>
                </a:solidFill>
                <a:latin typeface="JKRGNR+Arial-BoldMT"/>
              </a:rPr>
              <a:t>Ausnahme vom Verbot des Sonderrechts für meinungsbezogene Gesetze immanent</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Taugliches Schutzgut: § 130 IV StGB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br>
              <a:rPr lang="de-DE" sz="2400" dirty="0">
                <a:solidFill>
                  <a:schemeClr val="tx1">
                    <a:lumMod val="65000"/>
                    <a:lumOff val="35000"/>
                  </a:schemeClr>
                </a:solidFill>
                <a:latin typeface="JKRGNR+Arial-BoldMT"/>
              </a:rPr>
            </a:b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38430263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196"/>
            <a:ext cx="8928992" cy="441146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Rahmen des </a:t>
            </a:r>
            <a:r>
              <a:rPr lang="de-DE" sz="2400" b="1" dirty="0">
                <a:solidFill>
                  <a:schemeClr val="tx1">
                    <a:lumMod val="65000"/>
                    <a:lumOff val="35000"/>
                  </a:schemeClr>
                </a:solidFill>
                <a:latin typeface="JKRGNR+Arial-BoldMT"/>
              </a:rPr>
              <a:t>§ 15 I VersG </a:t>
            </a:r>
            <a:r>
              <a:rPr lang="de-DE" sz="2400" dirty="0">
                <a:solidFill>
                  <a:schemeClr val="tx1">
                    <a:lumMod val="65000"/>
                    <a:lumOff val="35000"/>
                  </a:schemeClr>
                </a:solidFill>
                <a:latin typeface="JKRGNR+Arial-BoldMT"/>
              </a:rPr>
              <a:t>nunmehr verlangt: dass eine </a:t>
            </a:r>
            <a:r>
              <a:rPr lang="de-DE" sz="2400" b="1" dirty="0">
                <a:solidFill>
                  <a:schemeClr val="tx1">
                    <a:lumMod val="65000"/>
                    <a:lumOff val="35000"/>
                  </a:schemeClr>
                </a:solidFill>
                <a:latin typeface="JKRGNR+Arial-BoldMT"/>
              </a:rPr>
              <a:t>„unmittelbare Gefährdung“ </a:t>
            </a:r>
            <a:r>
              <a:rPr lang="de-DE" sz="2400" dirty="0">
                <a:solidFill>
                  <a:schemeClr val="tx1">
                    <a:lumMod val="65000"/>
                    <a:lumOff val="35000"/>
                  </a:schemeClr>
                </a:solidFill>
                <a:latin typeface="JKRGNR+Arial-BoldMT"/>
              </a:rPr>
              <a:t>der öffentlichen Sicherheit vorliegt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Sachlage, bei der die Einwirkung des schädigenden Ereignisses bereits begonnen hat oder bei der diese Einwirkung </a:t>
            </a:r>
            <a:r>
              <a:rPr lang="de-DE" sz="2400" b="1" dirty="0">
                <a:solidFill>
                  <a:schemeClr val="tx1">
                    <a:lumMod val="65000"/>
                    <a:lumOff val="35000"/>
                  </a:schemeClr>
                </a:solidFill>
                <a:latin typeface="JKRGNR+Arial-BoldMT"/>
              </a:rPr>
              <a:t>unmittelbar oder in allernächster Zeit mit an Sicherheit grenzender Wahrscheinlichkeit </a:t>
            </a:r>
            <a:r>
              <a:rPr lang="de-DE" sz="2400" dirty="0">
                <a:solidFill>
                  <a:schemeClr val="tx1">
                    <a:lumMod val="65000"/>
                    <a:lumOff val="35000"/>
                  </a:schemeClr>
                </a:solidFill>
                <a:latin typeface="JKRGNR+Arial-BoldMT"/>
              </a:rPr>
              <a:t>bevorsteht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In diesem Zusammenhang erforderlich: </a:t>
            </a:r>
            <a:r>
              <a:rPr lang="de-DE" sz="2400" b="1" dirty="0">
                <a:solidFill>
                  <a:schemeClr val="tx1">
                    <a:lumMod val="65000"/>
                    <a:lumOff val="35000"/>
                  </a:schemeClr>
                </a:solidFill>
                <a:highlight>
                  <a:srgbClr val="FFFF00"/>
                </a:highlight>
                <a:latin typeface="JKRGNR+Arial-BoldMT"/>
              </a:rPr>
              <a:t>Prognoseentscheidung</a:t>
            </a:r>
            <a:r>
              <a:rPr lang="de-DE" sz="2400" b="1" dirty="0">
                <a:solidFill>
                  <a:schemeClr val="tx1">
                    <a:lumMod val="65000"/>
                    <a:lumOff val="35000"/>
                  </a:schemeClr>
                </a:solidFill>
                <a:latin typeface="JKRGNR+Arial-BoldMT"/>
              </a:rPr>
              <a:t> aus der subjektiven ex-ante-Perspektive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Bei dieser Prognoseentscheidung hilfreich: </a:t>
            </a:r>
            <a:r>
              <a:rPr lang="de-DE" sz="2400" b="1" dirty="0">
                <a:solidFill>
                  <a:schemeClr val="tx1">
                    <a:lumMod val="65000"/>
                    <a:lumOff val="35000"/>
                  </a:schemeClr>
                </a:solidFill>
                <a:latin typeface="JKRGNR+Arial-BoldMT"/>
              </a:rPr>
              <a:t>„Je…desto“-Formel</a:t>
            </a:r>
            <a:r>
              <a:rPr lang="de-DE" sz="2400" dirty="0">
                <a:solidFill>
                  <a:schemeClr val="tx1">
                    <a:lumMod val="65000"/>
                    <a:lumOff val="35000"/>
                  </a:schemeClr>
                </a:solidFill>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nicht ausreichend: </a:t>
            </a:r>
            <a:r>
              <a:rPr lang="de-DE" sz="2400" dirty="0">
                <a:solidFill>
                  <a:schemeClr val="tx1">
                    <a:lumMod val="65000"/>
                    <a:lumOff val="35000"/>
                  </a:schemeClr>
                </a:solidFill>
                <a:latin typeface="JKRGNR+Arial-BoldMT"/>
              </a:rPr>
              <a:t>bloße </a:t>
            </a:r>
            <a:r>
              <a:rPr lang="de-DE" sz="2400" b="1" dirty="0">
                <a:solidFill>
                  <a:schemeClr val="tx1">
                    <a:lumMod val="65000"/>
                    <a:lumOff val="35000"/>
                  </a:schemeClr>
                </a:solidFill>
                <a:latin typeface="JKRGNR+Arial-BoldMT"/>
              </a:rPr>
              <a:t>Vermutungen</a:t>
            </a:r>
            <a:r>
              <a:rPr lang="de-DE" sz="2400" dirty="0">
                <a:solidFill>
                  <a:schemeClr val="tx1">
                    <a:lumMod val="65000"/>
                    <a:lumOff val="35000"/>
                  </a:schemeClr>
                </a:solidFill>
                <a:latin typeface="JKRGNR+Arial-BoldMT"/>
              </a:rPr>
              <a:t> bzw. </a:t>
            </a:r>
            <a:r>
              <a:rPr lang="de-DE" sz="2400" b="1" dirty="0">
                <a:solidFill>
                  <a:schemeClr val="tx1">
                    <a:lumMod val="65000"/>
                    <a:lumOff val="35000"/>
                  </a:schemeClr>
                </a:solidFill>
                <a:latin typeface="JKRGNR+Arial-BoldMT"/>
              </a:rPr>
              <a:t>abstrakte Möglichkeit der Verletzung von Straftatbeständen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77253864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0" y="1268196"/>
            <a:ext cx="8928992" cy="521424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a:t>
            </a:r>
            <a:r>
              <a:rPr lang="de-DE" sz="2400" b="1" dirty="0">
                <a:solidFill>
                  <a:schemeClr val="tx1">
                    <a:lumMod val="65000"/>
                    <a:lumOff val="35000"/>
                  </a:schemeClr>
                </a:solidFill>
                <a:latin typeface="JKRGNR+Arial-BoldMT"/>
              </a:rPr>
              <a:t>BVerfG DVBl 2001, 897: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latin typeface="JKRGNR+Arial-BoldMT"/>
              </a:rPr>
              <a:t>„Soweit in der </a:t>
            </a:r>
            <a:r>
              <a:rPr lang="de-DE" sz="2400" i="1" dirty="0" err="1">
                <a:solidFill>
                  <a:schemeClr val="tx1">
                    <a:lumMod val="65000"/>
                    <a:lumOff val="35000"/>
                  </a:schemeClr>
                </a:solidFill>
                <a:latin typeface="JKRGNR+Arial-BoldMT"/>
              </a:rPr>
              <a:t>behördlichen</a:t>
            </a:r>
            <a:r>
              <a:rPr lang="de-DE" sz="2400" i="1" dirty="0">
                <a:solidFill>
                  <a:schemeClr val="tx1">
                    <a:lumMod val="65000"/>
                    <a:lumOff val="35000"/>
                  </a:schemeClr>
                </a:solidFill>
                <a:latin typeface="JKRGNR+Arial-BoldMT"/>
              </a:rPr>
              <a:t> </a:t>
            </a:r>
            <a:r>
              <a:rPr lang="de-DE" sz="2400" i="1" dirty="0" err="1">
                <a:solidFill>
                  <a:schemeClr val="tx1">
                    <a:lumMod val="65000"/>
                    <a:lumOff val="35000"/>
                  </a:schemeClr>
                </a:solidFill>
                <a:latin typeface="JKRGNR+Arial-BoldMT"/>
              </a:rPr>
              <a:t>Untersagungsverfügung</a:t>
            </a:r>
            <a:r>
              <a:rPr lang="de-DE" sz="2400" i="1" dirty="0">
                <a:solidFill>
                  <a:schemeClr val="tx1">
                    <a:lumMod val="65000"/>
                    <a:lumOff val="35000"/>
                  </a:schemeClr>
                </a:solidFill>
                <a:latin typeface="JKRGNR+Arial-BoldMT"/>
              </a:rPr>
              <a:t> in allgemeiner Form darauf hingewiesen wird, bei der </a:t>
            </a:r>
            <a:r>
              <a:rPr lang="de-DE" sz="2400" i="1" dirty="0" err="1">
                <a:solidFill>
                  <a:schemeClr val="tx1">
                    <a:lumMod val="65000"/>
                    <a:lumOff val="35000"/>
                  </a:schemeClr>
                </a:solidFill>
                <a:latin typeface="JKRGNR+Arial-BoldMT"/>
              </a:rPr>
              <a:t>Durchführung</a:t>
            </a:r>
            <a:r>
              <a:rPr lang="de-DE" sz="2400" i="1" dirty="0">
                <a:solidFill>
                  <a:schemeClr val="tx1">
                    <a:lumMod val="65000"/>
                    <a:lumOff val="35000"/>
                  </a:schemeClr>
                </a:solidFill>
                <a:latin typeface="JKRGNR+Arial-BoldMT"/>
              </a:rPr>
              <a:t> von Versammlungen der rechten Szene komme es, </a:t>
            </a:r>
            <a:r>
              <a:rPr lang="de-DE" sz="2400" b="1" i="1" dirty="0">
                <a:solidFill>
                  <a:schemeClr val="tx1">
                    <a:lumMod val="65000"/>
                    <a:lumOff val="35000"/>
                  </a:schemeClr>
                </a:solidFill>
                <a:latin typeface="JKRGNR+Arial-BoldMT"/>
              </a:rPr>
              <a:t>wie die Erfahrung zeige</a:t>
            </a:r>
            <a:r>
              <a:rPr lang="de-DE" sz="2400" i="1" dirty="0">
                <a:solidFill>
                  <a:schemeClr val="tx1">
                    <a:lumMod val="65000"/>
                    <a:lumOff val="35000"/>
                  </a:schemeClr>
                </a:solidFill>
                <a:latin typeface="JKRGNR+Arial-BoldMT"/>
              </a:rPr>
              <a:t>, immer wieder zu solchen Straftaten,</a:t>
            </a:r>
            <a:r>
              <a:rPr lang="de-DE" sz="2400" i="1" dirty="0">
                <a:solidFill>
                  <a:schemeClr val="tx1">
                    <a:lumMod val="65000"/>
                    <a:lumOff val="35000"/>
                  </a:schemeClr>
                </a:solidFill>
                <a:highlight>
                  <a:srgbClr val="FFFF00"/>
                </a:highlight>
                <a:latin typeface="JKRGNR+Arial-BoldMT"/>
              </a:rPr>
              <a:t> </a:t>
            </a:r>
            <a:r>
              <a:rPr lang="de-DE" sz="2400" b="1" i="1" dirty="0">
                <a:solidFill>
                  <a:schemeClr val="tx1">
                    <a:lumMod val="65000"/>
                    <a:lumOff val="35000"/>
                  </a:schemeClr>
                </a:solidFill>
                <a:highlight>
                  <a:srgbClr val="FFFF00"/>
                </a:highlight>
                <a:latin typeface="JKRGNR+Arial-BoldMT"/>
              </a:rPr>
              <a:t>mangelt es an einem hinreichend konkreten Bezug</a:t>
            </a:r>
            <a:r>
              <a:rPr lang="de-DE" sz="2400" i="1" dirty="0">
                <a:solidFill>
                  <a:schemeClr val="tx1">
                    <a:lumMod val="65000"/>
                    <a:lumOff val="35000"/>
                  </a:schemeClr>
                </a:solidFill>
                <a:highlight>
                  <a:srgbClr val="FFFF00"/>
                </a:highlight>
                <a:latin typeface="JKRGNR+Arial-BoldMT"/>
              </a:rPr>
              <a:t> </a:t>
            </a:r>
            <a:r>
              <a:rPr lang="de-DE" sz="2400" i="1" dirty="0">
                <a:solidFill>
                  <a:schemeClr val="tx1">
                    <a:lumMod val="65000"/>
                    <a:lumOff val="35000"/>
                  </a:schemeClr>
                </a:solidFill>
                <a:latin typeface="JKRGNR+Arial-BoldMT"/>
              </a:rPr>
              <a:t>zu der von dem Antragsteller geplanten Veranstaltung.“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Unmittelbare Gefährdung bzgl. der Verwirklichung von Straftatbeständen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b="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Unmittelbare Gefährdung des Schutzgutes der völkerrechtlichen Beziehungen zu Polen aus den gleichen Gründen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3080922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anim calcmode="lin" valueType="num">
                                      <p:cBhvr additive="base">
                                        <p:cTn id="13"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4347344"/>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Somit allenfalls denkbar: </a:t>
            </a:r>
            <a:r>
              <a:rPr lang="de-DE" sz="2400" b="1" dirty="0">
                <a:solidFill>
                  <a:schemeClr val="tx1">
                    <a:lumMod val="65000"/>
                    <a:lumOff val="35000"/>
                  </a:schemeClr>
                </a:solidFill>
                <a:latin typeface="JKRGNR+Arial-BoldMT"/>
              </a:rPr>
              <a:t>Unmittelbare Gefährdung der „öffentlichen Ordnung“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Definition für „öffentliche Ordnung“: </a:t>
            </a:r>
            <a:r>
              <a:rPr lang="de-DE" sz="2400" dirty="0">
                <a:solidFill>
                  <a:schemeClr val="tx1">
                    <a:lumMod val="65000"/>
                    <a:lumOff val="35000"/>
                  </a:schemeClr>
                </a:solidFill>
                <a:latin typeface="JKRGNR+Arial-BoldMT"/>
              </a:rPr>
              <a:t>Gesamtheit der im Rahmen der verfassungsmäßigen Ordnung liegenden </a:t>
            </a:r>
            <a:r>
              <a:rPr lang="de-DE" sz="2400" b="1" dirty="0">
                <a:solidFill>
                  <a:schemeClr val="tx1">
                    <a:lumMod val="65000"/>
                    <a:lumOff val="35000"/>
                  </a:schemeClr>
                </a:solidFill>
                <a:latin typeface="JKRGNR+Arial-BoldMT"/>
              </a:rPr>
              <a:t>ungeschriebenen Regeln </a:t>
            </a:r>
            <a:r>
              <a:rPr lang="de-DE" sz="2400" dirty="0">
                <a:solidFill>
                  <a:schemeClr val="tx1">
                    <a:lumMod val="65000"/>
                    <a:lumOff val="35000"/>
                  </a:schemeClr>
                </a:solidFill>
                <a:latin typeface="JKRGNR+Arial-BoldMT"/>
              </a:rPr>
              <a:t>für das Verhalten des Einzelnen in der Öffentlichkeit, deren Beachtung nach den jeweils herrschenden Anschauungen als </a:t>
            </a:r>
            <a:r>
              <a:rPr lang="de-DE" sz="2400" b="1" dirty="0">
                <a:solidFill>
                  <a:schemeClr val="tx1">
                    <a:lumMod val="65000"/>
                    <a:lumOff val="35000"/>
                  </a:schemeClr>
                </a:solidFill>
                <a:latin typeface="JKRGNR+Arial-BoldMT"/>
              </a:rPr>
              <a:t>unerlässliche Voraussetzung eines geordneten </a:t>
            </a:r>
            <a:r>
              <a:rPr lang="de-DE" sz="2400" dirty="0">
                <a:solidFill>
                  <a:schemeClr val="tx1">
                    <a:lumMod val="65000"/>
                    <a:lumOff val="35000"/>
                  </a:schemeClr>
                </a:solidFill>
                <a:latin typeface="JKRGNR+Arial-BoldMT"/>
              </a:rPr>
              <a:t>staatsbürgerlichen </a:t>
            </a:r>
            <a:r>
              <a:rPr lang="de-DE" sz="2400" b="1" dirty="0">
                <a:solidFill>
                  <a:schemeClr val="tx1">
                    <a:lumMod val="65000"/>
                    <a:lumOff val="35000"/>
                  </a:schemeClr>
                </a:solidFill>
                <a:latin typeface="JKRGNR+Arial-BoldMT"/>
              </a:rPr>
              <a:t>Zusammenlebens</a:t>
            </a:r>
            <a:r>
              <a:rPr lang="de-DE" sz="2400" dirty="0">
                <a:solidFill>
                  <a:schemeClr val="tx1">
                    <a:lumMod val="65000"/>
                    <a:lumOff val="35000"/>
                  </a:schemeClr>
                </a:solidFill>
                <a:latin typeface="JKRGNR+Arial-BoldMT"/>
              </a:rPr>
              <a:t> gilt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rgbClr val="FF0000"/>
                </a:solidFill>
                <a:latin typeface="JKRGNR+Arial-BoldMT"/>
              </a:rPr>
              <a:t>Problem: Einschränkungen der Versammlungsfreiheit aus Art. 8 I GG durch </a:t>
            </a:r>
            <a:r>
              <a:rPr lang="de-DE" sz="2400" b="1" dirty="0">
                <a:solidFill>
                  <a:srgbClr val="FF0000"/>
                </a:solidFill>
                <a:latin typeface="JKRGNR+Arial-BoldMT"/>
              </a:rPr>
              <a:t>wertungsoffenen Begrif</a:t>
            </a:r>
            <a:r>
              <a:rPr lang="de-DE" sz="2400" dirty="0">
                <a:solidFill>
                  <a:srgbClr val="FF0000"/>
                </a:solidFill>
                <a:latin typeface="JKRGNR+Arial-BoldMT"/>
              </a:rPr>
              <a:t>f der „öffentlichen Ordnung“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5752265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6477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vgl. hierzu BVerfG: </a:t>
            </a:r>
            <a:r>
              <a:rPr lang="de-DE" sz="2400" i="1" dirty="0">
                <a:solidFill>
                  <a:schemeClr val="tx1">
                    <a:lumMod val="65000"/>
                    <a:lumOff val="35000"/>
                  </a:schemeClr>
                </a:solidFill>
                <a:latin typeface="JKRGNR+Arial-BoldMT"/>
              </a:rPr>
              <a:t>Nach der Rechtsprechung des BVerfG darf ein </a:t>
            </a:r>
            <a:r>
              <a:rPr lang="de-DE" sz="2400" b="1" i="1" dirty="0">
                <a:solidFill>
                  <a:schemeClr val="tx1">
                    <a:lumMod val="65000"/>
                    <a:lumOff val="35000"/>
                  </a:schemeClr>
                </a:solidFill>
                <a:latin typeface="JKRGNR+Arial-BoldMT"/>
              </a:rPr>
              <a:t>Verbot von Aufzügen oder Versammlungen nach § 15 VersG nur zum Schutz von Rechtsgütern, die der Bedeutung des Grundrechts aus Art. 8 I GG zumindest gleichwertig </a:t>
            </a:r>
            <a:r>
              <a:rPr lang="de-DE" sz="2400" i="1" dirty="0">
                <a:solidFill>
                  <a:schemeClr val="tx1">
                    <a:lumMod val="65000"/>
                    <a:lumOff val="35000"/>
                  </a:schemeClr>
                </a:solidFill>
                <a:latin typeface="JKRGNR+Arial-BoldMT"/>
              </a:rPr>
              <a:t>sind, unter Wahrung des Grundsatzes der Verhältnismäßigkeit und nur bei einer unmittelbaren, aus erkennbaren Umständen herleitbaren Gefährdung dieser Rechtsgüter erfolgen</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i="1"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diesem Hintergrund fraglich: Ob „öffentliche Ordnung“ geeignet ist, Versammlungen zu verbieten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Falls ja: </a:t>
            </a:r>
            <a:r>
              <a:rPr lang="de-DE" sz="2400" b="1" dirty="0">
                <a:solidFill>
                  <a:schemeClr val="tx1">
                    <a:lumMod val="65000"/>
                    <a:lumOff val="35000"/>
                  </a:schemeClr>
                </a:solidFill>
                <a:latin typeface="JKRGNR+Arial-BoldMT"/>
              </a:rPr>
              <a:t>Welche Voraussetzungen?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0984762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 calcmode="lin" valueType="num">
                                      <p:cBhvr additive="base">
                                        <p:cTn id="1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0860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BVerfG </a:t>
            </a:r>
            <a:r>
              <a:rPr lang="de-DE" sz="2400" dirty="0" err="1">
                <a:solidFill>
                  <a:schemeClr val="tx1">
                    <a:lumMod val="65000"/>
                    <a:lumOff val="35000"/>
                  </a:schemeClr>
                </a:solidFill>
                <a:latin typeface="JKRGNR+Arial-BoldMT"/>
              </a:rPr>
              <a:t>aaO</a:t>
            </a:r>
            <a:r>
              <a:rPr lang="de-DE" sz="2400" dirty="0">
                <a:solidFill>
                  <a:schemeClr val="tx1">
                    <a:lumMod val="65000"/>
                    <a:lumOff val="35000"/>
                  </a:schemeClr>
                </a:solidFill>
                <a:latin typeface="JKRGNR+Arial-BoldMT"/>
              </a:rPr>
              <a: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i="1" dirty="0">
                <a:solidFill>
                  <a:schemeClr val="tx1">
                    <a:lumMod val="65000"/>
                    <a:lumOff val="35000"/>
                  </a:schemeClr>
                </a:solidFill>
                <a:highlight>
                  <a:srgbClr val="FFFF00"/>
                </a:highlight>
                <a:latin typeface="JKRGNR+Arial-BoldMT"/>
              </a:rPr>
              <a:t>„Die </a:t>
            </a:r>
            <a:r>
              <a:rPr lang="de-DE" sz="2400" b="1" i="1" dirty="0">
                <a:solidFill>
                  <a:schemeClr val="tx1">
                    <a:lumMod val="65000"/>
                    <a:lumOff val="35000"/>
                  </a:schemeClr>
                </a:solidFill>
                <a:highlight>
                  <a:srgbClr val="FFFF00"/>
                </a:highlight>
                <a:latin typeface="JKRGNR+Arial-BoldMT"/>
              </a:rPr>
              <a:t>öffentliche Ordnung</a:t>
            </a:r>
            <a:r>
              <a:rPr lang="de-DE" sz="2400" i="1" dirty="0">
                <a:solidFill>
                  <a:schemeClr val="tx1">
                    <a:lumMod val="65000"/>
                    <a:lumOff val="35000"/>
                  </a:schemeClr>
                </a:solidFill>
                <a:highlight>
                  <a:srgbClr val="FFFF00"/>
                </a:highlight>
                <a:latin typeface="JKRGNR+Arial-BoldMT"/>
              </a:rPr>
              <a:t> scheidet jedenfalls </a:t>
            </a:r>
            <a:r>
              <a:rPr lang="de-DE" sz="2400" b="1" i="1" dirty="0">
                <a:solidFill>
                  <a:schemeClr val="tx1">
                    <a:lumMod val="65000"/>
                    <a:lumOff val="35000"/>
                  </a:schemeClr>
                </a:solidFill>
                <a:highlight>
                  <a:srgbClr val="FFFF00"/>
                </a:highlight>
                <a:latin typeface="JKRGNR+Arial-BoldMT"/>
              </a:rPr>
              <a:t>nicht grundsätzlich als Schutzgut für eine Einschränkung des Versammlungsrechts innerhalb der Schwelle eines Versammlungsverbots aus</a:t>
            </a:r>
            <a:r>
              <a:rPr lang="de-DE" sz="2400" i="1" dirty="0">
                <a:solidFill>
                  <a:schemeClr val="tx1">
                    <a:lumMod val="65000"/>
                    <a:lumOff val="35000"/>
                  </a:schemeClr>
                </a:solidFill>
                <a:latin typeface="JKRGNR+Arial-BoldMT"/>
              </a:rPr>
              <a:t>. Die öffentliche Ordnung kann betroffen sein, wenn einem bestimmten Tag ein in der Gesellschaft eindeutiger Sinngehalt mit </a:t>
            </a:r>
            <a:r>
              <a:rPr lang="de-DE" sz="2400" b="1" i="1" dirty="0">
                <a:solidFill>
                  <a:schemeClr val="tx1">
                    <a:lumMod val="65000"/>
                    <a:lumOff val="35000"/>
                  </a:schemeClr>
                </a:solidFill>
                <a:latin typeface="JKRGNR+Arial-BoldMT"/>
              </a:rPr>
              <a:t>gewichtiger Symbolkraft </a:t>
            </a:r>
            <a:r>
              <a:rPr lang="de-DE" sz="2400" i="1" dirty="0">
                <a:solidFill>
                  <a:schemeClr val="tx1">
                    <a:lumMod val="65000"/>
                    <a:lumOff val="35000"/>
                  </a:schemeClr>
                </a:solidFill>
                <a:latin typeface="JKRGNR+Arial-BoldMT"/>
              </a:rPr>
              <a:t>zukommt, der bei der </a:t>
            </a:r>
            <a:r>
              <a:rPr lang="de-DE" sz="2400" b="1" i="1" dirty="0">
                <a:solidFill>
                  <a:schemeClr val="tx1">
                    <a:lumMod val="65000"/>
                    <a:lumOff val="35000"/>
                  </a:schemeClr>
                </a:solidFill>
                <a:latin typeface="JKRGNR+Arial-BoldMT"/>
              </a:rPr>
              <a:t>Durchführung eines Aufzugs </a:t>
            </a:r>
            <a:r>
              <a:rPr lang="de-DE" sz="2400" i="1" dirty="0">
                <a:solidFill>
                  <a:schemeClr val="tx1">
                    <a:lumMod val="65000"/>
                    <a:lumOff val="35000"/>
                  </a:schemeClr>
                </a:solidFill>
                <a:latin typeface="JKRGNR+Arial-BoldMT"/>
              </a:rPr>
              <a:t>an diesem Tag in einer Weise angegriffen wird, dass dadurch zugleich </a:t>
            </a:r>
            <a:r>
              <a:rPr lang="de-DE" sz="2400" b="1" i="1" dirty="0">
                <a:solidFill>
                  <a:schemeClr val="tx1">
                    <a:lumMod val="65000"/>
                    <a:lumOff val="35000"/>
                  </a:schemeClr>
                </a:solidFill>
                <a:latin typeface="JKRGNR+Arial-BoldMT"/>
              </a:rPr>
              <a:t>grundlegende soziale oder ethische Anschauungen in erheblicher Weise </a:t>
            </a:r>
            <a:r>
              <a:rPr lang="de-DE" sz="2400" i="1" dirty="0">
                <a:solidFill>
                  <a:schemeClr val="tx1">
                    <a:lumMod val="65000"/>
                    <a:lumOff val="35000"/>
                  </a:schemeClr>
                </a:solidFill>
                <a:latin typeface="JKRGNR+Arial-BoldMT"/>
              </a:rPr>
              <a:t>verletzt werden.“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wichtig: </a:t>
            </a:r>
            <a:r>
              <a:rPr lang="de-DE" sz="2400" dirty="0">
                <a:solidFill>
                  <a:srgbClr val="FF0000"/>
                </a:solidFill>
                <a:latin typeface="JKRGNR+Arial-BoldMT"/>
              </a:rPr>
              <a:t>Maßstab sind </a:t>
            </a:r>
            <a:r>
              <a:rPr lang="de-DE" sz="2400" b="1" dirty="0">
                <a:solidFill>
                  <a:srgbClr val="FF0000"/>
                </a:solidFill>
                <a:latin typeface="JKRGNR+Arial-BoldMT"/>
              </a:rPr>
              <a:t>nicht (!) die kundgetanen Meinungen </a:t>
            </a:r>
            <a:r>
              <a:rPr lang="de-DE" sz="2400" dirty="0">
                <a:solidFill>
                  <a:schemeClr val="tx1">
                    <a:lumMod val="65000"/>
                    <a:lumOff val="35000"/>
                  </a:schemeClr>
                </a:solidFill>
                <a:latin typeface="JKRGNR+Arial-BoldMT"/>
              </a:rPr>
              <a:t>sondern die Art und Weise der Ausführung der Versammlung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06183401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 calcmode="lin" valueType="num">
                                      <p:cBhvr additive="base">
                                        <p:cTn id="7"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101397"/>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Beispiele</a:t>
            </a:r>
            <a:r>
              <a:rPr lang="de-DE" sz="2400" dirty="0">
                <a:solidFill>
                  <a:schemeClr val="tx1">
                    <a:lumMod val="65000"/>
                    <a:lumOff val="35000"/>
                  </a:schemeClr>
                </a:solidFill>
                <a:latin typeface="JKRGNR+Arial-BoldMT"/>
              </a:rPr>
              <a:t>: Gewählter Tag, Art des Aufzuges, musikalische Untermalung, „Klima der Gewaltdemonstration“,…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Umstände des Einzelfalls: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Geplantes Mitführen von schwarzen Fahnen</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Gewählter Termin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Geplanter Grenzübergang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Einsatz von Trommeln </a:t>
            </a:r>
          </a:p>
          <a:p>
            <a:pPr marL="800100" lvl="1" indent="-342900">
              <a:spcAft>
                <a:spcPts val="500"/>
              </a:spcAft>
              <a:buFont typeface="Arial" panose="020B0604020202020204" pitchFamily="34" charset="0"/>
              <a:buChar char="•"/>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Marschieren in Marschordnung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Vor diesem Hintergrund naheliegend: dass durch den Aufzug ein </a:t>
            </a:r>
            <a:r>
              <a:rPr lang="de-DE" sz="2400" b="1" dirty="0">
                <a:solidFill>
                  <a:schemeClr val="tx1">
                    <a:lumMod val="65000"/>
                    <a:lumOff val="35000"/>
                  </a:schemeClr>
                </a:solidFill>
                <a:latin typeface="JKRGNR+Arial-BoldMT"/>
              </a:rPr>
              <a:t>„Klima der Gewaltdemonstration“ </a:t>
            </a:r>
            <a:r>
              <a:rPr lang="de-DE" sz="2400" dirty="0">
                <a:solidFill>
                  <a:schemeClr val="tx1">
                    <a:lumMod val="65000"/>
                    <a:lumOff val="35000"/>
                  </a:schemeClr>
                </a:solidFill>
                <a:latin typeface="JKRGNR+Arial-BoldMT"/>
              </a:rPr>
              <a:t>entsteht</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Gefahrentatbestand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02561038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 calcmode="lin" valueType="num">
                                      <p:cBhvr additive="base">
                                        <p:cTn id="1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additive="base">
                                        <p:cTn id="2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 calcmode="lin" valueType="num">
                                      <p:cBhvr additive="base">
                                        <p:cTn id="3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2">
                                            <p:txEl>
                                              <p:pRg st="9" end="9"/>
                                            </p:txEl>
                                          </p:spTgt>
                                        </p:tgtEl>
                                        <p:attrNameLst>
                                          <p:attrName>style.visibility</p:attrName>
                                        </p:attrNameLst>
                                      </p:cBhvr>
                                      <p:to>
                                        <p:strVal val="visible"/>
                                      </p:to>
                                    </p:set>
                                    <p:anim calcmode="lin" valueType="num">
                                      <p:cBhvr additive="base">
                                        <p:cTn id="4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3672800"/>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 Ordnungspflicht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Mangels Vorgaben im VersG erforderlich: ergänzender Rückgriff auf die Vorgaben des allgemeinen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Regelmäßig die Ordnungspflichtigkeit begründend: </a:t>
            </a:r>
            <a:r>
              <a:rPr lang="de-DE" sz="2400" b="1" dirty="0">
                <a:solidFill>
                  <a:schemeClr val="tx1">
                    <a:lumMod val="65000"/>
                    <a:lumOff val="35000"/>
                  </a:schemeClr>
                </a:solidFill>
                <a:latin typeface="JKRGNR+Arial-BoldMT"/>
              </a:rPr>
              <a:t>Verhaltensverantwortlichkeit, § 8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Ohne weiteres zu bejahen: Verhaltensverantwortlichkeit der Kläger, da diese die dargestellte „Gefahr“ unmittelbar verursachen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 8 I SOG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Ordnungspflicht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2306896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34248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4. Rechtsfolge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Rechtsfolge des § 15 I VersG: </a:t>
            </a:r>
            <a:r>
              <a:rPr lang="de-DE" sz="2400" b="1" dirty="0">
                <a:solidFill>
                  <a:schemeClr val="tx1">
                    <a:lumMod val="65000"/>
                    <a:lumOff val="35000"/>
                  </a:schemeClr>
                </a:solidFill>
                <a:latin typeface="JKRGNR+Arial-BoldMT"/>
              </a:rPr>
              <a:t>Ermessensspielraum</a:t>
            </a:r>
            <a:r>
              <a:rPr lang="de-DE" sz="2400" dirty="0">
                <a:solidFill>
                  <a:schemeClr val="tx1">
                    <a:lumMod val="65000"/>
                    <a:lumOff val="35000"/>
                  </a:schemeClr>
                </a:solidFill>
                <a:latin typeface="JKRGNR+Arial-BoldMT"/>
              </a:rPr>
              <a:t> der Behörde </a:t>
            </a:r>
            <a:r>
              <a:rPr lang="de-DE" sz="2400" b="1" dirty="0">
                <a:solidFill>
                  <a:schemeClr val="tx1">
                    <a:lumMod val="65000"/>
                    <a:lumOff val="35000"/>
                  </a:schemeClr>
                </a:solidFill>
                <a:latin typeface="JKRGNR+Arial-BoldMT"/>
              </a:rPr>
              <a:t>(„kann“)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Zu prüfen wegen </a:t>
            </a:r>
            <a:r>
              <a:rPr lang="de-DE" sz="2400" b="1" dirty="0">
                <a:solidFill>
                  <a:schemeClr val="tx1">
                    <a:lumMod val="65000"/>
                    <a:lumOff val="35000"/>
                  </a:schemeClr>
                </a:solidFill>
                <a:latin typeface="JKRGNR+Arial-BoldMT"/>
              </a:rPr>
              <a:t>§ 114 S. 1 VwGO: </a:t>
            </a:r>
            <a:r>
              <a:rPr lang="de-DE" sz="2400" dirty="0">
                <a:solidFill>
                  <a:schemeClr val="tx1">
                    <a:lumMod val="65000"/>
                    <a:lumOff val="35000"/>
                  </a:schemeClr>
                </a:solidFill>
                <a:latin typeface="JKRGNR+Arial-BoldMT"/>
              </a:rPr>
              <a:t>Ermessensfehler der Behörde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Einzig problematisch: </a:t>
            </a:r>
            <a:r>
              <a:rPr lang="de-DE" sz="2400" b="1" dirty="0">
                <a:solidFill>
                  <a:schemeClr val="tx1">
                    <a:lumMod val="65000"/>
                    <a:lumOff val="35000"/>
                  </a:schemeClr>
                </a:solidFill>
                <a:latin typeface="JKRGNR+Arial-BoldMT"/>
              </a:rPr>
              <a:t>Ermessensüberschreitung</a:t>
            </a:r>
            <a:r>
              <a:rPr lang="de-DE" sz="2400" dirty="0">
                <a:solidFill>
                  <a:schemeClr val="tx1">
                    <a:lumMod val="65000"/>
                    <a:lumOff val="35000"/>
                  </a:schemeClr>
                </a:solidFill>
                <a:latin typeface="JKRGNR+Arial-BoldMT"/>
              </a:rPr>
              <a:t> („gesetzliche Grenzen des Ermessens einzuhalten“)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Einzig erwähnenswert:</a:t>
            </a:r>
            <a:r>
              <a:rPr lang="de-DE" sz="2400" b="1" dirty="0">
                <a:solidFill>
                  <a:schemeClr val="tx1">
                    <a:lumMod val="65000"/>
                    <a:lumOff val="35000"/>
                  </a:schemeClr>
                </a:solidFill>
                <a:latin typeface="JKRGNR+Arial-BoldMT"/>
              </a:rPr>
              <a:t> Verletzung der Versammlungsfreiheit der Kläger aus Art. 8 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Zumindest zu unterstellen: Eröffnung des persönlichen Schutzbereichs des Art. 8 I GG </a:t>
            </a:r>
            <a:r>
              <a:rPr lang="de-DE" sz="2400" b="1" dirty="0">
                <a:solidFill>
                  <a:schemeClr val="tx1">
                    <a:lumMod val="65000"/>
                    <a:lumOff val="35000"/>
                  </a:schemeClr>
                </a:solidFill>
                <a:latin typeface="JKRGNR+Arial-BoldMT"/>
              </a:rPr>
              <a:t>(„alle Deutschen“)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Ebenso eröffnet, da Versammlung auch </a:t>
            </a:r>
            <a:r>
              <a:rPr lang="de-DE" sz="2400" b="1" dirty="0">
                <a:solidFill>
                  <a:schemeClr val="tx1">
                    <a:lumMod val="65000"/>
                    <a:lumOff val="35000"/>
                  </a:schemeClr>
                </a:solidFill>
                <a:latin typeface="JKRGNR+Arial-BoldMT"/>
              </a:rPr>
              <a:t>„friedlich und ohne Waffen“ </a:t>
            </a:r>
            <a:r>
              <a:rPr lang="de-DE" sz="2400" dirty="0">
                <a:solidFill>
                  <a:schemeClr val="tx1">
                    <a:lumMod val="65000"/>
                    <a:lumOff val="35000"/>
                  </a:schemeClr>
                </a:solidFill>
                <a:latin typeface="JKRGNR+Arial-BoldMT"/>
              </a:rPr>
              <a:t>stattfindet: Sachlicher Schutzbereich des Art. 8 I GG</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Eingriff durch Verbotsverfügung (+)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341905439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534849"/>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u="sng" dirty="0">
                <a:solidFill>
                  <a:schemeClr val="tx1">
                    <a:lumMod val="65000"/>
                    <a:lumOff val="35000"/>
                  </a:schemeClr>
                </a:solidFill>
                <a:latin typeface="JKRGNR+Arial-BoldMT"/>
              </a:rPr>
              <a:t>Verfassungsrechtliche Rechtfertigung des Eingriffs?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Mit </a:t>
            </a:r>
            <a:r>
              <a:rPr lang="de-DE" sz="2400" b="1" dirty="0">
                <a:solidFill>
                  <a:schemeClr val="tx1">
                    <a:lumMod val="65000"/>
                    <a:lumOff val="35000"/>
                  </a:schemeClr>
                </a:solidFill>
                <a:latin typeface="JKRGNR+Arial-BoldMT"/>
              </a:rPr>
              <a:t>§ 15 I VersG </a:t>
            </a:r>
            <a:r>
              <a:rPr lang="de-DE" sz="2400" dirty="0">
                <a:solidFill>
                  <a:schemeClr val="tx1">
                    <a:lumMod val="65000"/>
                    <a:lumOff val="35000"/>
                  </a:schemeClr>
                </a:solidFill>
                <a:latin typeface="JKRGNR+Arial-BoldMT"/>
              </a:rPr>
              <a:t>gegeben: Taugliche Schranke </a:t>
            </a:r>
            <a:r>
              <a:rPr lang="de-DE" sz="2400" dirty="0" err="1">
                <a:solidFill>
                  <a:schemeClr val="tx1">
                    <a:lumMod val="65000"/>
                    <a:lumOff val="35000"/>
                  </a:schemeClr>
                </a:solidFill>
                <a:latin typeface="JKRGNR+Arial-BoldMT"/>
              </a:rPr>
              <a:t>iSv</a:t>
            </a:r>
            <a:r>
              <a:rPr lang="de-DE" sz="2400" dirty="0">
                <a:solidFill>
                  <a:schemeClr val="tx1">
                    <a:lumMod val="65000"/>
                    <a:lumOff val="35000"/>
                  </a:schemeClr>
                </a:solidFill>
                <a:latin typeface="JKRGNR+Arial-BoldMT"/>
              </a:rPr>
              <a:t>. Art. 8 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Verfassungskonformität des § 15 I VersG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Nunmehr zu prüfen: </a:t>
            </a:r>
            <a:r>
              <a:rPr lang="de-DE" sz="2400" b="1" dirty="0">
                <a:solidFill>
                  <a:schemeClr val="tx1">
                    <a:lumMod val="65000"/>
                    <a:lumOff val="35000"/>
                  </a:schemeClr>
                </a:solidFill>
                <a:latin typeface="JKRGNR+Arial-BoldMT"/>
              </a:rPr>
              <a:t>Verfassungskonformität der Anwendung des Gesetzes im Einzelfall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Einhaltung des </a:t>
            </a:r>
            <a:r>
              <a:rPr lang="de-DE" sz="2400" b="1" dirty="0">
                <a:solidFill>
                  <a:schemeClr val="tx1">
                    <a:lumMod val="65000"/>
                    <a:lumOff val="35000"/>
                  </a:schemeClr>
                </a:solidFill>
                <a:latin typeface="JKRGNR+Arial-BoldMT"/>
              </a:rPr>
              <a:t>Verhältnismäßigkeitsgrundsatz (Art. 20 III GG)?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Legitimer Zweck sowie Geeignetheit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highlight>
                  <a:srgbClr val="FFFF00"/>
                </a:highlight>
                <a:latin typeface="JKRGNR+Arial-BoldMT"/>
              </a:rPr>
              <a:t>Erforderlichkeit</a:t>
            </a:r>
            <a:r>
              <a:rPr lang="de-DE" sz="2400" dirty="0">
                <a:solidFill>
                  <a:schemeClr val="tx1">
                    <a:lumMod val="65000"/>
                    <a:lumOff val="35000"/>
                  </a:schemeClr>
                </a:solidFill>
                <a:highlight>
                  <a:srgbClr val="FFFF00"/>
                </a:highlight>
                <a:latin typeface="JKRGNR+Arial-BoldMT"/>
              </a:rPr>
              <a:t> des </a:t>
            </a:r>
            <a:r>
              <a:rPr lang="de-DE" sz="2400" b="1" dirty="0">
                <a:solidFill>
                  <a:schemeClr val="tx1">
                    <a:lumMod val="65000"/>
                    <a:lumOff val="35000"/>
                  </a:schemeClr>
                </a:solidFill>
                <a:highlight>
                  <a:srgbClr val="FFFF00"/>
                </a:highlight>
                <a:latin typeface="JKRGNR+Arial-BoldMT"/>
              </a:rPr>
              <a:t>Versammlungsverbotes?</a:t>
            </a:r>
            <a:r>
              <a:rPr lang="de-DE" sz="2400" dirty="0">
                <a:solidFill>
                  <a:schemeClr val="tx1">
                    <a:lumMod val="65000"/>
                    <a:lumOff val="35000"/>
                  </a:schemeClr>
                </a:solidFill>
                <a:highlight>
                  <a:srgbClr val="FFFF00"/>
                </a:highlight>
                <a:latin typeface="JKRGNR+Arial-BoldMT"/>
              </a:rPr>
              <a:t> </a:t>
            </a:r>
          </a:p>
          <a:p>
            <a:pPr marL="800100" lvl="1" indent="-342900">
              <a:spcAft>
                <a:spcPts val="500"/>
              </a:spcAft>
              <a:buFont typeface="Wingdings" pitchFamily="2" charset="2"/>
              <a:buChar char="Ø"/>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Als relativ milderes Mittel regelmäßig vor einem Verbot zu prüfen: </a:t>
            </a:r>
            <a:r>
              <a:rPr lang="de-DE" sz="2400" dirty="0">
                <a:solidFill>
                  <a:schemeClr val="tx1">
                    <a:lumMod val="65000"/>
                    <a:lumOff val="35000"/>
                  </a:schemeClr>
                </a:solidFill>
                <a:highlight>
                  <a:srgbClr val="FFFF00"/>
                </a:highlight>
                <a:latin typeface="JKRGNR+Arial-BoldMT"/>
              </a:rPr>
              <a:t>Möglichkeit einer </a:t>
            </a:r>
            <a:r>
              <a:rPr lang="de-DE" sz="2400" b="1" dirty="0">
                <a:solidFill>
                  <a:schemeClr val="tx1">
                    <a:lumMod val="65000"/>
                    <a:lumOff val="35000"/>
                  </a:schemeClr>
                </a:solidFill>
                <a:highlight>
                  <a:srgbClr val="FFFF00"/>
                </a:highlight>
                <a:latin typeface="JKRGNR+Arial-BoldMT"/>
              </a:rPr>
              <a:t>Auflage </a:t>
            </a:r>
            <a:r>
              <a:rPr lang="de-DE" sz="2400" b="1" dirty="0" err="1">
                <a:solidFill>
                  <a:schemeClr val="tx1">
                    <a:lumMod val="65000"/>
                    <a:lumOff val="35000"/>
                  </a:schemeClr>
                </a:solidFill>
                <a:highlight>
                  <a:srgbClr val="FFFF00"/>
                </a:highlight>
                <a:latin typeface="JKRGNR+Arial-BoldMT"/>
              </a:rPr>
              <a:t>iSv</a:t>
            </a:r>
            <a:r>
              <a:rPr lang="de-DE" sz="2400" b="1" dirty="0">
                <a:solidFill>
                  <a:schemeClr val="tx1">
                    <a:lumMod val="65000"/>
                    <a:lumOff val="35000"/>
                  </a:schemeClr>
                </a:solidFill>
                <a:highlight>
                  <a:srgbClr val="FFFF00"/>
                </a:highlight>
                <a:latin typeface="JKRGNR+Arial-BoldMT"/>
              </a:rPr>
              <a:t>. § 15 I VersG</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Beachte: Kooperationsmodell im </a:t>
            </a:r>
            <a:r>
              <a:rPr lang="de-DE" sz="2400" b="1" dirty="0" err="1">
                <a:solidFill>
                  <a:schemeClr val="tx1">
                    <a:lumMod val="65000"/>
                    <a:lumOff val="35000"/>
                  </a:schemeClr>
                </a:solidFill>
                <a:latin typeface="JKRGNR+Arial-BoldMT"/>
              </a:rPr>
              <a:t>VersammlungsR</a:t>
            </a:r>
            <a:r>
              <a:rPr lang="de-DE" sz="2400" b="1" dirty="0">
                <a:solidFill>
                  <a:schemeClr val="tx1">
                    <a:lumMod val="65000"/>
                    <a:lumOff val="35000"/>
                  </a:schemeClr>
                </a:solidFill>
                <a:latin typeface="JKRGNR+Arial-BoldMT"/>
              </a:rPr>
              <a:t>! </a:t>
            </a:r>
          </a:p>
          <a:p>
            <a:pPr marL="1257300" lvl="2" indent="-342900">
              <a:spcAft>
                <a:spcPts val="500"/>
              </a:spcAft>
              <a:buFont typeface="Courier New" panose="02070309020205020404" pitchFamily="49" charset="0"/>
              <a:buChar char="o"/>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Veranstalter hier „für Auflagen offen“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9205832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 calcmode="lin" valueType="num">
                                      <p:cBhvr additive="base">
                                        <p:cTn id="37"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7" end="7"/>
                                            </p:txEl>
                                          </p:spTgt>
                                        </p:tgtEl>
                                        <p:attrNameLst>
                                          <p:attrName>style.visibility</p:attrName>
                                        </p:attrNameLst>
                                      </p:cBhvr>
                                      <p:to>
                                        <p:strVal val="visible"/>
                                      </p:to>
                                    </p:set>
                                    <p:anim calcmode="lin" valueType="num">
                                      <p:cBhvr additive="base">
                                        <p:cTn id="43"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 calcmode="lin" valueType="num">
                                      <p:cBhvr additive="base">
                                        <p:cTn id="4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
                                            <p:txEl>
                                              <p:pRg st="9" end="9"/>
                                            </p:txEl>
                                          </p:spTgt>
                                        </p:tgtEl>
                                        <p:attrNameLst>
                                          <p:attrName>style.visibility</p:attrName>
                                        </p:attrNameLst>
                                      </p:cBhvr>
                                      <p:to>
                                        <p:strVal val="visible"/>
                                      </p:to>
                                    </p:set>
                                    <p:anim calcmode="lin" valueType="num">
                                      <p:cBhvr additive="base">
                                        <p:cTn id="55" dur="500" fill="hold"/>
                                        <p:tgtEl>
                                          <p:spTgt spid="2">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 calcmode="lin" valueType="num">
                                      <p:cBhvr additive="base">
                                        <p:cTn id="61" dur="500" fill="hold"/>
                                        <p:tgtEl>
                                          <p:spTgt spid="2">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2">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2564805"/>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Insoweit bereits nicht erforderlich: Versammlungsverbot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Im Ergebnis nicht gewahrt: Verhältnismäßigkeitsgrundsatzes bei der Anwendung des einschränkenden Gesetzes: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Rechtsfolge (-)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Rechtswidrigkeit der Verbotsverfügung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20945307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 calcmode="lin" valueType="num">
                                      <p:cBhvr additive="base">
                                        <p:cTn id="2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0" y="226819"/>
            <a:ext cx="45720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9556" y="1340768"/>
            <a:ext cx="8928992" cy="5406608"/>
          </a:xfrm>
          <a:prstGeom prst="rect">
            <a:avLst/>
          </a:prstGeom>
          <a:noFill/>
        </p:spPr>
        <p:txBody>
          <a:bodyPr wrap="square" rtlCol="0">
            <a:spAutoFit/>
          </a:bodyPr>
          <a:lstStyle/>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II. Rechtsverletzung der Klägers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Abschließend wegen </a:t>
            </a:r>
            <a:r>
              <a:rPr lang="de-DE" sz="2400" b="1" dirty="0">
                <a:solidFill>
                  <a:schemeClr val="tx1">
                    <a:lumMod val="65000"/>
                    <a:lumOff val="35000"/>
                  </a:schemeClr>
                </a:solidFill>
                <a:latin typeface="JKRGNR+Arial-BoldMT"/>
              </a:rPr>
              <a:t>§ 113 I 1 VwGO </a:t>
            </a:r>
            <a:r>
              <a:rPr lang="de-DE" sz="2400" dirty="0">
                <a:solidFill>
                  <a:schemeClr val="tx1">
                    <a:lumMod val="65000"/>
                    <a:lumOff val="35000"/>
                  </a:schemeClr>
                </a:solidFill>
                <a:latin typeface="JKRGNR+Arial-BoldMT"/>
              </a:rPr>
              <a:t>zu prüfen: Rechtsverletzung der Kläger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Durch Rechtswidrigkeit der Verbotsverfügung ohne weiteres zu bejahen: Verletzung der allgemeinen Handlungsfreiheit </a:t>
            </a:r>
            <a:r>
              <a:rPr lang="de-DE" sz="2400" b="1" dirty="0">
                <a:solidFill>
                  <a:schemeClr val="tx1">
                    <a:lumMod val="65000"/>
                    <a:lumOff val="35000"/>
                  </a:schemeClr>
                </a:solidFill>
                <a:latin typeface="JKRGNR+Arial-BoldMT"/>
              </a:rPr>
              <a:t>aus Art. 2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Darüber hinaus als spezielleres Grundrecht verletzt: Versammlungsfreiheit </a:t>
            </a:r>
            <a:r>
              <a:rPr lang="de-DE" sz="2400" b="1" dirty="0">
                <a:solidFill>
                  <a:schemeClr val="tx1">
                    <a:lumMod val="65000"/>
                    <a:lumOff val="35000"/>
                  </a:schemeClr>
                </a:solidFill>
                <a:latin typeface="JKRGNR+Arial-BoldMT"/>
              </a:rPr>
              <a:t>aus Art. 8 I GG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Rechtsverletzung der Kläger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&gt; Begründetheit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endParaRPr lang="de-DE" sz="2400" dirty="0">
              <a:solidFill>
                <a:schemeClr val="tx1">
                  <a:lumMod val="65000"/>
                  <a:lumOff val="35000"/>
                </a:schemeClr>
              </a:solidFill>
              <a:latin typeface="JKRGNR+Arial-BoldMT"/>
            </a:endParaRP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b="1" dirty="0">
                <a:solidFill>
                  <a:schemeClr val="tx1">
                    <a:lumMod val="65000"/>
                    <a:lumOff val="35000"/>
                  </a:schemeClr>
                </a:solidFill>
                <a:latin typeface="JKRGNR+Arial-BoldMT"/>
              </a:rPr>
              <a:t>C) Ergebnis </a:t>
            </a:r>
          </a:p>
          <a:p>
            <a:pPr>
              <a:spcAft>
                <a:spcPts val="500"/>
              </a:spcAft>
              <a:tabLst>
                <a:tab pos="360363" algn="l"/>
                <a:tab pos="720725" algn="l"/>
                <a:tab pos="1081088" algn="l"/>
                <a:tab pos="1441450" algn="l"/>
                <a:tab pos="1966913" algn="l"/>
                <a:tab pos="2424113" algn="l"/>
                <a:tab pos="2965450" algn="l"/>
                <a:tab pos="3587750" algn="l"/>
                <a:tab pos="4032250" algn="l"/>
                <a:tab pos="4572000" algn="l"/>
                <a:tab pos="5111750" algn="l"/>
              </a:tabLst>
            </a:pPr>
            <a:r>
              <a:rPr lang="de-DE" sz="2400" dirty="0">
                <a:solidFill>
                  <a:schemeClr val="tx1">
                    <a:lumMod val="65000"/>
                    <a:lumOff val="35000"/>
                  </a:schemeClr>
                </a:solidFill>
                <a:latin typeface="JKRGNR+Arial-BoldMT"/>
              </a:rPr>
              <a:t>&gt; Klage bezüglich der Verbotsverfügung zulässig und begründet, bezüglich Vollziehungsanordnung bereits unzulässig </a:t>
            </a:r>
          </a:p>
        </p:txBody>
      </p:sp>
      <p:sp>
        <p:nvSpPr>
          <p:cNvPr id="3" name="Textfeld 2"/>
          <p:cNvSpPr txBox="1"/>
          <p:nvPr/>
        </p:nvSpPr>
        <p:spPr>
          <a:xfrm>
            <a:off x="251520" y="270371"/>
            <a:ext cx="4320480" cy="892552"/>
          </a:xfrm>
          <a:prstGeom prst="rect">
            <a:avLst/>
          </a:prstGeom>
          <a:noFill/>
        </p:spPr>
        <p:txBody>
          <a:bodyPr wrap="square" rtlCol="0">
            <a:spAutoFit/>
          </a:bodyPr>
          <a:lstStyle/>
          <a:p>
            <a:r>
              <a:rPr lang="de-DE" sz="2600" dirty="0">
                <a:solidFill>
                  <a:schemeClr val="bg1"/>
                </a:solidFill>
                <a:latin typeface="Frutiger LT 57 Cn" pitchFamily="34" charset="0"/>
              </a:rPr>
              <a:t>Polizei- und Ordnungsrecht</a:t>
            </a:r>
          </a:p>
          <a:p>
            <a:r>
              <a:rPr lang="de-DE" sz="2600" dirty="0">
                <a:solidFill>
                  <a:schemeClr val="bg1"/>
                </a:solidFill>
                <a:latin typeface="Frutiger Linotype" pitchFamily="34" charset="0"/>
              </a:rPr>
              <a:t>Fall 14</a:t>
            </a:r>
          </a:p>
        </p:txBody>
      </p:sp>
    </p:spTree>
    <p:extLst>
      <p:ext uri="{BB962C8B-B14F-4D97-AF65-F5344CB8AC3E}">
        <p14:creationId xmlns:p14="http://schemas.microsoft.com/office/powerpoint/2010/main" val="13524737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5" end="5"/>
                                            </p:txEl>
                                          </p:spTgt>
                                        </p:tgtEl>
                                        <p:attrNameLst>
                                          <p:attrName>style.visibility</p:attrName>
                                        </p:attrNameLst>
                                      </p:cBhvr>
                                      <p:to>
                                        <p:strVal val="visible"/>
                                      </p:to>
                                    </p:set>
                                    <p:anim calcmode="lin" valueType="num">
                                      <p:cBhvr additive="base">
                                        <p:cTn id="2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additive="base">
                                        <p:cTn id="35"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anim calcmode="lin" valueType="num">
                                      <p:cBhvr additive="base">
                                        <p:cTn id="39"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284984"/>
            <a:ext cx="2376264" cy="1077218"/>
          </a:xfrm>
          <a:prstGeom prst="rect">
            <a:avLst/>
          </a:prstGeom>
          <a:noFill/>
        </p:spPr>
        <p:txBody>
          <a:bodyPr wrap="square" rtlCol="0">
            <a:spAutoFit/>
          </a:bodyPr>
          <a:lstStyle/>
          <a:p>
            <a:r>
              <a:rPr lang="de-DE" sz="3200" dirty="0">
                <a:solidFill>
                  <a:schemeClr val="bg1"/>
                </a:solidFill>
                <a:latin typeface="Frutiger LT 57 Cn" pitchFamily="34" charset="0"/>
              </a:rPr>
              <a:t>Ende</a:t>
            </a:r>
          </a:p>
          <a:p>
            <a:r>
              <a:rPr lang="de-DE" sz="3200" dirty="0">
                <a:solidFill>
                  <a:schemeClr val="bg1"/>
                </a:solidFill>
                <a:latin typeface="Frutiger LT 57 Cn" pitchFamily="34" charset="0"/>
              </a:rPr>
              <a:t>12. Woche</a:t>
            </a:r>
          </a:p>
        </p:txBody>
      </p:sp>
    </p:spTree>
    <p:extLst>
      <p:ext uri="{BB962C8B-B14F-4D97-AF65-F5344CB8AC3E}">
        <p14:creationId xmlns:p14="http://schemas.microsoft.com/office/powerpoint/2010/main" val="4066448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Repetitorium">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Vorlage_PPTX" id="{20EF44A1-9CCB-4FDF-80AC-F4ABCF6AD68B}" vid="{75BB5563-0F98-406E-898E-E499F06E5443}"/>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Vorlage_PPTX</Template>
  <TotalTime>0</TotalTime>
  <Words>4344</Words>
  <Application>Microsoft Macintosh PowerPoint</Application>
  <PresentationFormat>Bildschirmpräsentation (4:3)</PresentationFormat>
  <Paragraphs>465</Paragraphs>
  <Slides>57</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57</vt:i4>
      </vt:variant>
    </vt:vector>
  </HeadingPairs>
  <TitlesOfParts>
    <vt:vector size="65" baseType="lpstr">
      <vt:lpstr>Arial</vt:lpstr>
      <vt:lpstr>Calibri</vt:lpstr>
      <vt:lpstr>Courier New</vt:lpstr>
      <vt:lpstr>Frutiger Linotype</vt:lpstr>
      <vt:lpstr>Frutiger LT 57 Cn</vt:lpstr>
      <vt:lpstr>JKRGNR+Arial-BoldMT</vt:lpstr>
      <vt:lpstr>Wingdings</vt:lpstr>
      <vt:lpstr>Repetitorium</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Jana Panten</dc:creator>
  <cp:lastModifiedBy>Thure Höre</cp:lastModifiedBy>
  <cp:revision>66</cp:revision>
  <dcterms:created xsi:type="dcterms:W3CDTF">2023-10-26T09:55:33Z</dcterms:created>
  <dcterms:modified xsi:type="dcterms:W3CDTF">2026-08-08T19:30:34Z</dcterms:modified>
</cp:coreProperties>
</file>