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421" r:id="rId3"/>
    <p:sldId id="534" r:id="rId4"/>
    <p:sldId id="535" r:id="rId5"/>
    <p:sldId id="537" r:id="rId6"/>
    <p:sldId id="538" r:id="rId7"/>
    <p:sldId id="539" r:id="rId8"/>
    <p:sldId id="533" r:id="rId9"/>
    <p:sldId id="527" r:id="rId10"/>
    <p:sldId id="528" r:id="rId11"/>
    <p:sldId id="529" r:id="rId12"/>
    <p:sldId id="530" r:id="rId13"/>
    <p:sldId id="531" r:id="rId14"/>
    <p:sldId id="532" r:id="rId15"/>
    <p:sldId id="276" r:id="rId16"/>
    <p:sldId id="496" r:id="rId17"/>
    <p:sldId id="497" r:id="rId18"/>
    <p:sldId id="498" r:id="rId19"/>
    <p:sldId id="500" r:id="rId20"/>
    <p:sldId id="501" r:id="rId21"/>
    <p:sldId id="499" r:id="rId22"/>
    <p:sldId id="502" r:id="rId23"/>
    <p:sldId id="503" r:id="rId24"/>
    <p:sldId id="504" r:id="rId25"/>
    <p:sldId id="505" r:id="rId26"/>
    <p:sldId id="506" r:id="rId27"/>
    <p:sldId id="507" r:id="rId28"/>
    <p:sldId id="524" r:id="rId29"/>
    <p:sldId id="508" r:id="rId30"/>
    <p:sldId id="509" r:id="rId31"/>
    <p:sldId id="510" r:id="rId32"/>
    <p:sldId id="525" r:id="rId33"/>
    <p:sldId id="523" r:id="rId34"/>
    <p:sldId id="511" r:id="rId35"/>
    <p:sldId id="512" r:id="rId36"/>
    <p:sldId id="513" r:id="rId37"/>
    <p:sldId id="514" r:id="rId38"/>
    <p:sldId id="515" r:id="rId39"/>
    <p:sldId id="516" r:id="rId40"/>
    <p:sldId id="517" r:id="rId41"/>
    <p:sldId id="518" r:id="rId42"/>
    <p:sldId id="519" r:id="rId43"/>
    <p:sldId id="520" r:id="rId44"/>
    <p:sldId id="396" r:id="rId4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23" autoAdjust="0"/>
    <p:restoredTop sz="92980"/>
  </p:normalViewPr>
  <p:slideViewPr>
    <p:cSldViewPr>
      <p:cViewPr varScale="1">
        <p:scale>
          <a:sx n="102" d="100"/>
          <a:sy n="102" d="100"/>
        </p:scale>
        <p:origin x="165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13.02.26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BDA97353-07D3-4549-9212-8D4A78C44740}" type="slidenum">
              <a:rPr lang="de-DE" smtClean="0"/>
              <a:t>25</a:t>
            </a:fld>
            <a:endParaRPr lang="de-DE"/>
          </a:p>
        </p:txBody>
      </p:sp>
    </p:spTree>
    <p:extLst>
      <p:ext uri="{BB962C8B-B14F-4D97-AF65-F5344CB8AC3E}">
        <p14:creationId xmlns:p14="http://schemas.microsoft.com/office/powerpoint/2010/main" val="28218695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13.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sehr fraglich: Vergleichbare Interessenlage bei GoA im Verhältnis </a:t>
            </a:r>
            <a:r>
              <a:rPr lang="de-DE" sz="2400" b="1" dirty="0">
                <a:solidFill>
                  <a:schemeClr val="tx1">
                    <a:lumMod val="65000"/>
                    <a:lumOff val="35000"/>
                  </a:schemeClr>
                </a:solidFill>
                <a:latin typeface="JKRGNR+Arial-BoldMT"/>
              </a:rPr>
              <a:t>Verwaltungsträger </a:t>
            </a:r>
            <a:r>
              <a:rPr lang="de-DE" sz="2400" b="1" dirty="0">
                <a:solidFill>
                  <a:schemeClr val="tx1">
                    <a:lumMod val="65000"/>
                    <a:lumOff val="35000"/>
                  </a:schemeClr>
                </a:solidFill>
                <a:latin typeface="JKRGNR+Arial-BoldMT"/>
                <a:sym typeface="Wingdings" pitchFamily="2" charset="2"/>
              </a:rPr>
              <a:t></a:t>
            </a:r>
            <a:r>
              <a:rPr lang="de-DE" sz="2400" b="1" dirty="0">
                <a:solidFill>
                  <a:schemeClr val="tx1">
                    <a:lumMod val="65000"/>
                    <a:lumOff val="35000"/>
                  </a:schemeClr>
                </a:solidFill>
                <a:latin typeface="JKRGNR+Arial-BoldMT"/>
              </a:rPr>
              <a:t> Bürger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Wesentliche </a:t>
            </a:r>
            <a:r>
              <a:rPr lang="de-DE" sz="2400" b="1" dirty="0">
                <a:solidFill>
                  <a:schemeClr val="tx1">
                    <a:lumMod val="65000"/>
                    <a:lumOff val="35000"/>
                  </a:schemeClr>
                </a:solidFill>
                <a:latin typeface="JKRGNR+Arial-BoldMT"/>
              </a:rPr>
              <a:t>Ratio der GoA </a:t>
            </a:r>
            <a:r>
              <a:rPr lang="de-DE" sz="2400" dirty="0">
                <a:solidFill>
                  <a:schemeClr val="tx1">
                    <a:lumMod val="65000"/>
                    <a:lumOff val="35000"/>
                  </a:schemeClr>
                </a:solidFill>
                <a:latin typeface="JKRGNR+Arial-BoldMT"/>
              </a:rPr>
              <a:t>im bürgerlichen Recht: Altruistische Motivation des Geschäftsführers</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für einen anderen</a:t>
            </a:r>
            <a:r>
              <a:rPr lang="de-DE" sz="2400" dirty="0">
                <a:solidFill>
                  <a:schemeClr val="tx1">
                    <a:lumMod val="65000"/>
                    <a:lumOff val="35000"/>
                  </a:schemeClr>
                </a:solidFill>
                <a:latin typeface="JKRGNR+Arial-BoldMT"/>
              </a:rPr>
              <a:t>“ (sog. Fremdgeschäftsführungswille)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Motivation des Verwaltungsträgers hingegen: </a:t>
            </a:r>
            <a:r>
              <a:rPr lang="de-DE" sz="2400" b="1" dirty="0">
                <a:solidFill>
                  <a:schemeClr val="tx1">
                    <a:lumMod val="65000"/>
                    <a:lumOff val="35000"/>
                  </a:schemeClr>
                </a:solidFill>
                <a:latin typeface="JKRGNR+Arial-BoldMT"/>
              </a:rPr>
              <a:t>Gefahrenabwehr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problematisch: </a:t>
            </a:r>
            <a:r>
              <a:rPr lang="de-DE" sz="2400" b="1" dirty="0">
                <a:solidFill>
                  <a:schemeClr val="tx1">
                    <a:lumMod val="65000"/>
                    <a:lumOff val="35000"/>
                  </a:schemeClr>
                </a:solidFill>
                <a:latin typeface="JKRGNR+Arial-BoldMT"/>
              </a:rPr>
              <a:t>Gesetzesvorbehalt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Rückgriff auf §§ 677, 683 S. 1 BGB droht </a:t>
            </a:r>
            <a:r>
              <a:rPr lang="de-DE" sz="2400" b="1" dirty="0">
                <a:solidFill>
                  <a:schemeClr val="tx1">
                    <a:lumMod val="65000"/>
                    <a:lumOff val="35000"/>
                  </a:schemeClr>
                </a:solidFill>
                <a:latin typeface="JKRGNR+Arial-BoldMT"/>
              </a:rPr>
              <a:t>Unterlaufen des Parlamentsvorbehaltes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38486111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7556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Dennoch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Analoge Anwendbarkeit der §§ 677 ff. BGB im Verhältnis Staat </a:t>
            </a:r>
            <a:r>
              <a:rPr lang="de-DE" sz="2400" dirty="0">
                <a:solidFill>
                  <a:schemeClr val="tx1">
                    <a:lumMod val="65000"/>
                    <a:lumOff val="35000"/>
                  </a:schemeClr>
                </a:solidFill>
                <a:latin typeface="JKRGNR+Arial-BoldMT"/>
                <a:sym typeface="Wingdings" pitchFamily="2" charset="2"/>
              </a:rPr>
              <a:t> Bürger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aus der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BGH NJW 2004, 513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 677ff. BGB sind nach der Rechtsprechung des BGH </a:t>
            </a:r>
            <a:r>
              <a:rPr lang="de-DE" sz="2400" b="1" i="1" dirty="0">
                <a:solidFill>
                  <a:schemeClr val="tx1">
                    <a:lumMod val="65000"/>
                    <a:lumOff val="35000"/>
                  </a:schemeClr>
                </a:solidFill>
                <a:latin typeface="JKRGNR+Arial-BoldMT"/>
              </a:rPr>
              <a:t>grundsätzlich</a:t>
            </a:r>
            <a:r>
              <a:rPr lang="de-DE" sz="2400" i="1" dirty="0">
                <a:solidFill>
                  <a:schemeClr val="tx1">
                    <a:lumMod val="65000"/>
                    <a:lumOff val="35000"/>
                  </a:schemeClr>
                </a:solidFill>
                <a:latin typeface="JKRGNR+Arial-BoldMT"/>
              </a:rPr>
              <a:t> auch im Verhältnis zwischen Verwaltungsträgern und Privatpersonen </a:t>
            </a:r>
            <a:r>
              <a:rPr lang="de-DE" sz="2400" b="1" i="1" dirty="0">
                <a:solidFill>
                  <a:schemeClr val="tx1">
                    <a:lumMod val="65000"/>
                    <a:lumOff val="35000"/>
                  </a:schemeClr>
                </a:solidFill>
                <a:latin typeface="JKRGNR+Arial-BoldMT"/>
              </a:rPr>
              <a:t>anwendbar</a:t>
            </a:r>
            <a:r>
              <a:rPr lang="de-DE" sz="2400" i="1" dirty="0">
                <a:solidFill>
                  <a:schemeClr val="tx1">
                    <a:lumMod val="65000"/>
                    <a:lumOff val="35000"/>
                  </a:schemeClr>
                </a:solidFill>
                <a:latin typeface="JKRGNR+Arial-BoldMT"/>
              </a:rPr>
              <a:t> (s. die Hinweise bei Seiler, in: </a:t>
            </a:r>
            <a:r>
              <a:rPr lang="de-DE" sz="2400" i="1" dirty="0" err="1">
                <a:solidFill>
                  <a:schemeClr val="tx1">
                    <a:lumMod val="65000"/>
                    <a:lumOff val="35000"/>
                  </a:schemeClr>
                </a:solidFill>
                <a:latin typeface="JKRGNR+Arial-BoldMT"/>
              </a:rPr>
              <a:t>MünchKomm</a:t>
            </a:r>
            <a:r>
              <a:rPr lang="de-DE" sz="2400" i="1" dirty="0">
                <a:solidFill>
                  <a:schemeClr val="tx1">
                    <a:lumMod val="65000"/>
                    <a:lumOff val="35000"/>
                  </a:schemeClr>
                </a:solidFill>
                <a:latin typeface="JKRGNR+Arial-BoldMT"/>
              </a:rPr>
              <a:t>, 3. Aufl., </a:t>
            </a:r>
            <a:r>
              <a:rPr lang="de-DE" sz="2400" i="1" dirty="0" err="1">
                <a:solidFill>
                  <a:schemeClr val="tx1">
                    <a:lumMod val="65000"/>
                    <a:lumOff val="35000"/>
                  </a:schemeClr>
                </a:solidFill>
                <a:latin typeface="JKRGNR+Arial-BoldMT"/>
              </a:rPr>
              <a:t>Vorb</a:t>
            </a:r>
            <a:r>
              <a:rPr lang="de-DE" sz="2400" i="1" dirty="0">
                <a:solidFill>
                  <a:schemeClr val="tx1">
                    <a:lumMod val="65000"/>
                    <a:lumOff val="35000"/>
                  </a:schemeClr>
                </a:solidFill>
                <a:latin typeface="JKRGNR+Arial-BoldMT"/>
              </a:rPr>
              <a:t>. § 677 </a:t>
            </a:r>
            <a:r>
              <a:rPr lang="de-DE" sz="2400" i="1" dirty="0" err="1">
                <a:solidFill>
                  <a:schemeClr val="tx1">
                    <a:lumMod val="65000"/>
                    <a:lumOff val="35000"/>
                  </a:schemeClr>
                </a:solidFill>
                <a:latin typeface="JKRGNR+Arial-BoldMT"/>
              </a:rPr>
              <a:t>Rdnrn</a:t>
            </a:r>
            <a:r>
              <a:rPr lang="de-DE" sz="2400" i="1" dirty="0">
                <a:solidFill>
                  <a:schemeClr val="tx1">
                    <a:lumMod val="65000"/>
                    <a:lumOff val="35000"/>
                  </a:schemeClr>
                </a:solidFill>
                <a:latin typeface="JKRGNR+Arial-BoldMT"/>
              </a:rPr>
              <a:t>. 23ff., 31f.). Die Annahme einer Geschäftsführung ohne Auftrag der Verwaltung für den Bürger </a:t>
            </a:r>
            <a:r>
              <a:rPr lang="de-DE" sz="2400" b="1" i="1" dirty="0">
                <a:solidFill>
                  <a:schemeClr val="tx1">
                    <a:lumMod val="65000"/>
                    <a:lumOff val="35000"/>
                  </a:schemeClr>
                </a:solidFill>
                <a:latin typeface="JKRGNR+Arial-BoldMT"/>
              </a:rPr>
              <a:t>verbietet sich nicht einmal dann ohne weiteres</a:t>
            </a:r>
            <a:r>
              <a:rPr lang="de-DE" sz="2400" i="1" dirty="0">
                <a:solidFill>
                  <a:schemeClr val="tx1">
                    <a:lumMod val="65000"/>
                    <a:lumOff val="35000"/>
                  </a:schemeClr>
                </a:solidFill>
                <a:latin typeface="JKRGNR+Arial-BoldMT"/>
              </a:rPr>
              <a:t>, wenn die öffentliche Hand bei dem betreffenden Vorgang </a:t>
            </a:r>
            <a:r>
              <a:rPr lang="de-DE" sz="2400" b="1" i="1" dirty="0">
                <a:solidFill>
                  <a:schemeClr val="tx1">
                    <a:lumMod val="65000"/>
                    <a:lumOff val="35000"/>
                  </a:schemeClr>
                </a:solidFill>
                <a:latin typeface="JKRGNR+Arial-BoldMT"/>
              </a:rPr>
              <a:t>hauptsächlich zur Erfüllung öffentlich-rechtlicher Pflichten tätig geworden </a:t>
            </a:r>
            <a:r>
              <a:rPr lang="de-DE" sz="2400" i="1" dirty="0">
                <a:solidFill>
                  <a:schemeClr val="tx1">
                    <a:lumMod val="65000"/>
                    <a:lumOff val="35000"/>
                  </a:schemeClr>
                </a:solidFill>
                <a:latin typeface="JKRGNR+Arial-BoldMT"/>
              </a:rPr>
              <a:t>ist (vgl. BGHZ 40, 28 = NJW 1963, 1825; BGHZ 63, 167 [169f.] = NJW 1975, 207)“</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28540223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7867"/>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Fallgruppe: Geschäftsführung eines Privaten für den Staat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Beim Jogging im Wald findet G um 19.30 Uhr einen angefahrenen und schwer verletzten Hund. Er bringt diesen zu einem Tierarzt, der eine Notversorgung vornimmt und dem G dafür 250 Euro in Rechnung stellt. Diesen Betrag verlangt G von der Gemeinde 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Aufwendungsersatzanspruch nach §§ 683 S. 1, 670 BGB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Erneut problematisch: Vergleichbare Interessenlage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a:t>
            </a:r>
            <a:r>
              <a:rPr lang="de-DE" sz="2400" dirty="0">
                <a:solidFill>
                  <a:schemeClr val="tx1">
                    <a:lumMod val="65000"/>
                    <a:lumOff val="35000"/>
                  </a:schemeClr>
                </a:solidFill>
                <a:latin typeface="JKRGNR+Arial-BoldMT"/>
              </a:rPr>
              <a:t> der GoA für den Staat: Bürger unterläuft </a:t>
            </a:r>
            <a:r>
              <a:rPr lang="de-DE" sz="2400" b="1" dirty="0">
                <a:solidFill>
                  <a:schemeClr val="tx1">
                    <a:lumMod val="65000"/>
                    <a:lumOff val="35000"/>
                  </a:schemeClr>
                </a:solidFill>
                <a:latin typeface="JKRGNR+Arial-BoldMT"/>
              </a:rPr>
              <a:t>Kompetenzordnung</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Ermessen</a:t>
            </a:r>
            <a:r>
              <a:rPr lang="de-DE" sz="2400" dirty="0">
                <a:solidFill>
                  <a:schemeClr val="tx1">
                    <a:lumMod val="65000"/>
                    <a:lumOff val="35000"/>
                  </a:schemeClr>
                </a:solidFill>
                <a:latin typeface="JKRGNR+Arial-BoldMT"/>
              </a:rPr>
              <a:t> der Behörde</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Analoge Anwendung auch im Verhältnis Bürger </a:t>
            </a:r>
            <a:r>
              <a:rPr lang="de-DE" sz="2400" b="1" dirty="0">
                <a:solidFill>
                  <a:schemeClr val="tx1">
                    <a:lumMod val="65000"/>
                    <a:lumOff val="35000"/>
                  </a:schemeClr>
                </a:solidFill>
                <a:latin typeface="JKRGNR+Arial-BoldMT"/>
                <a:sym typeface="Wingdings" pitchFamily="2" charset="2"/>
              </a:rPr>
              <a:t> Staat zulässig (+)</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1888879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7867"/>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Aufwendungsersatzanspruch nach </a:t>
            </a:r>
            <a:r>
              <a:rPr lang="de-DE" sz="2400" b="1" dirty="0">
                <a:solidFill>
                  <a:schemeClr val="tx1">
                    <a:lumMod val="65000"/>
                    <a:lumOff val="35000"/>
                  </a:schemeClr>
                </a:solidFill>
                <a:latin typeface="JKRGNR+Arial-BoldMT"/>
              </a:rPr>
              <a:t>§§ 683 S. 1, 677 BGB </a:t>
            </a:r>
            <a:r>
              <a:rPr lang="de-DE" sz="2400" dirty="0">
                <a:solidFill>
                  <a:schemeClr val="tx1">
                    <a:lumMod val="65000"/>
                    <a:lumOff val="35000"/>
                  </a:schemeClr>
                </a:solidFill>
                <a:latin typeface="JKRGNR+Arial-BoldMT"/>
              </a:rPr>
              <a:t>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Fremdes Geschäft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Fremdgeschäftsführungswillen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Auftrag oder sonstige Berechtigung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Voraussetzungen der berechtigen GoA nach § 683 S. 1 BGB</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Geschäftsführung entspricht Interesse und wirklichen oder mutmaßlichen Willen des Geschäftsherren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ausreichend: Objektive Nützlichkeit des Geschäftes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zu beachten: </a:t>
            </a:r>
            <a:r>
              <a:rPr lang="de-DE" sz="2400" b="1" dirty="0">
                <a:solidFill>
                  <a:schemeClr val="tx1">
                    <a:lumMod val="65000"/>
                    <a:lumOff val="35000"/>
                  </a:schemeClr>
                </a:solidFill>
                <a:latin typeface="JKRGNR+Arial-BoldMT"/>
              </a:rPr>
              <a:t>Notgeschäftsführung nach § 679 BGB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29006078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7867"/>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Tierfundfällen zunächst klärungsbedürftig: Öffentlich-rechtlicher Charakter der Goa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Andernfalls: Klage vor ordentlichen Gerichten, vgl. § 13 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GoA (+), wenn die wahrgenommene </a:t>
            </a:r>
            <a:r>
              <a:rPr lang="de-DE" sz="2400" b="1" dirty="0">
                <a:solidFill>
                  <a:schemeClr val="tx1">
                    <a:lumMod val="65000"/>
                    <a:lumOff val="35000"/>
                  </a:schemeClr>
                </a:solidFill>
                <a:latin typeface="JKRGNR+Arial-BoldMT"/>
              </a:rPr>
              <a:t>Aufgabe Hoheitscharakter hat </a:t>
            </a:r>
            <a:r>
              <a:rPr lang="de-DE" sz="2400" dirty="0">
                <a:solidFill>
                  <a:schemeClr val="tx1">
                    <a:lumMod val="65000"/>
                    <a:lumOff val="35000"/>
                  </a:schemeClr>
                </a:solidFill>
                <a:latin typeface="JKRGNR+Arial-BoldMT"/>
              </a:rPr>
              <a:t>(BVerwG und BGH)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a:t>
            </a:r>
            <a:r>
              <a:rPr lang="de-DE" sz="2400" b="1" dirty="0">
                <a:solidFill>
                  <a:schemeClr val="tx1">
                    <a:lumMod val="65000"/>
                    <a:lumOff val="35000"/>
                  </a:schemeClr>
                </a:solidFill>
                <a:latin typeface="JKRGNR+Arial-BoldMT"/>
              </a:rPr>
              <a:t>§ 967 BGB</a:t>
            </a:r>
            <a:r>
              <a:rPr lang="de-DE" sz="2400" dirty="0">
                <a:solidFill>
                  <a:schemeClr val="tx1">
                    <a:lumMod val="65000"/>
                    <a:lumOff val="35000"/>
                  </a:schemeClr>
                </a:solidFill>
                <a:latin typeface="JKRGNR+Arial-BoldMT"/>
              </a:rPr>
              <a:t>, wonach der </a:t>
            </a:r>
            <a:r>
              <a:rPr lang="de-DE" sz="2400" b="1" dirty="0">
                <a:solidFill>
                  <a:schemeClr val="tx1">
                    <a:lumMod val="65000"/>
                    <a:lumOff val="35000"/>
                  </a:schemeClr>
                </a:solidFill>
                <a:latin typeface="JKRGNR+Arial-BoldMT"/>
              </a:rPr>
              <a:t>Finder</a:t>
            </a:r>
            <a:r>
              <a:rPr lang="de-DE" sz="2400" dirty="0">
                <a:solidFill>
                  <a:schemeClr val="tx1">
                    <a:lumMod val="65000"/>
                    <a:lumOff val="35000"/>
                  </a:schemeClr>
                </a:solidFill>
                <a:latin typeface="JKRGNR+Arial-BoldMT"/>
              </a:rPr>
              <a:t> einer verlorenen Sache berechtigt und auf Anordnung der zuständigen Behörde verpflichtet ist, die </a:t>
            </a:r>
            <a:r>
              <a:rPr lang="de-DE" sz="2400" b="1" dirty="0">
                <a:solidFill>
                  <a:schemeClr val="tx1">
                    <a:lumMod val="65000"/>
                    <a:lumOff val="35000"/>
                  </a:schemeClr>
                </a:solidFill>
                <a:latin typeface="JKRGNR+Arial-BoldMT"/>
              </a:rPr>
              <a:t>Fundsache an die zuständige Behörde abzuliefern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Vorschrift hat öffentlich-rechtlichen Charakter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Fundbehörde</a:t>
            </a:r>
            <a:r>
              <a:rPr lang="de-DE" sz="2400" dirty="0">
                <a:solidFill>
                  <a:schemeClr val="tx1">
                    <a:lumMod val="65000"/>
                    <a:lumOff val="35000"/>
                  </a:schemeClr>
                </a:solidFill>
                <a:latin typeface="JKRGNR+Arial-BoldMT"/>
              </a:rPr>
              <a:t> hat nach Vorschrift </a:t>
            </a:r>
            <a:r>
              <a:rPr lang="de-DE" sz="2400" b="1" dirty="0">
                <a:solidFill>
                  <a:schemeClr val="tx1">
                    <a:lumMod val="65000"/>
                    <a:lumOff val="35000"/>
                  </a:schemeClr>
                </a:solidFill>
                <a:latin typeface="JKRGNR+Arial-BoldMT"/>
              </a:rPr>
              <a:t>Letztverantwortung</a:t>
            </a:r>
            <a:r>
              <a:rPr lang="de-DE" sz="2400" dirty="0">
                <a:solidFill>
                  <a:schemeClr val="tx1">
                    <a:lumMod val="65000"/>
                    <a:lumOff val="35000"/>
                  </a:schemeClr>
                </a:solidFill>
                <a:latin typeface="JKRGNR+Arial-BoldMT"/>
              </a:rPr>
              <a:t> für die Aufbewahrung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3691618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nicht einschlägig: aufdrängende Sonderzuweisungen (§ 126 I BBG bzw.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maßgeblich: </a:t>
            </a:r>
            <a:r>
              <a:rPr lang="de-DE" sz="2400" b="1" dirty="0">
                <a:solidFill>
                  <a:schemeClr val="tx1">
                    <a:lumMod val="65000"/>
                    <a:lumOff val="35000"/>
                  </a:schemeClr>
                </a:solidFill>
                <a:latin typeface="JKRGNR+Arial-BoldMT"/>
              </a:rPr>
              <a:t>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maßgeblich: Rechtsnatur der </a:t>
            </a:r>
            <a:r>
              <a:rPr lang="de-DE" sz="2400" b="1" dirty="0">
                <a:solidFill>
                  <a:schemeClr val="tx1">
                    <a:lumMod val="65000"/>
                    <a:lumOff val="35000"/>
                  </a:schemeClr>
                </a:solidFill>
                <a:latin typeface="JKRGNR+Arial-BoldMT"/>
              </a:rPr>
              <a:t>Streitentscheidenden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streitentscheidende Normen: </a:t>
            </a:r>
            <a:r>
              <a:rPr lang="de-DE" sz="2400" b="1" dirty="0">
                <a:solidFill>
                  <a:schemeClr val="tx1">
                    <a:lumMod val="65000"/>
                    <a:lumOff val="35000"/>
                  </a:schemeClr>
                </a:solidFill>
                <a:latin typeface="JKRGNR+Arial-BoldMT"/>
              </a:rPr>
              <a:t>Vorschriften des WaStrG </a:t>
            </a:r>
            <a:r>
              <a:rPr lang="de-DE" sz="2400" dirty="0">
                <a:solidFill>
                  <a:schemeClr val="tx1">
                    <a:lumMod val="65000"/>
                    <a:lumOff val="35000"/>
                  </a:schemeClr>
                </a:solidFill>
                <a:latin typeface="JKRGNR+Arial-BoldMT"/>
              </a:rPr>
              <a:t>(Nr. 971)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als Anspruchsgrundlage in Betracht kommend: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28 III 3 WaStrG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30 III WaStrG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öR</a:t>
            </a:r>
            <a:r>
              <a:rPr lang="de-DE" sz="2400" b="1" dirty="0">
                <a:solidFill>
                  <a:schemeClr val="tx1">
                    <a:lumMod val="65000"/>
                    <a:lumOff val="35000"/>
                  </a:schemeClr>
                </a:solidFill>
                <a:latin typeface="JKRGNR+Arial-BoldMT"/>
              </a:rPr>
              <a:t> Charakter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denkbar: Anspruch aus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GoA nach </a:t>
            </a:r>
            <a:r>
              <a:rPr lang="de-DE" sz="2400" b="1" dirty="0">
                <a:solidFill>
                  <a:schemeClr val="tx1">
                    <a:lumMod val="65000"/>
                    <a:lumOff val="35000"/>
                  </a:schemeClr>
                </a:solidFill>
                <a:latin typeface="JKRGNR+Arial-BoldMT"/>
              </a:rPr>
              <a:t>§§ 683 S. 1, 670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Rechtsnatur des „fremden Geschäfts“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Sachzusammenhang der Bergung der Yacht: </a:t>
            </a:r>
            <a:r>
              <a:rPr lang="de-DE" sz="2400" b="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(vgl. § 24 I WaStrG)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Auch bezüglich GoA anzunehmen: öffentlich-rechtlicher 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für alle in Betracht kommenden „streitentscheidenden Normen“ zu bejahen: </a:t>
            </a:r>
            <a:r>
              <a:rPr lang="de-DE" sz="2400" b="1" dirty="0">
                <a:solidFill>
                  <a:schemeClr val="tx1">
                    <a:lumMod val="65000"/>
                    <a:lumOff val="35000"/>
                  </a:schemeClr>
                </a:solidFill>
                <a:latin typeface="JKRGNR+Arial-BoldMT"/>
              </a:rPr>
              <a:t>öffentlich-rechtliche Streitigkeit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9479287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einschlägig: Abdrängende Sonderzuweisungen aus </a:t>
            </a:r>
            <a:r>
              <a:rPr lang="de-DE" sz="2400" b="1" dirty="0">
                <a:solidFill>
                  <a:schemeClr val="tx1">
                    <a:lumMod val="65000"/>
                    <a:lumOff val="35000"/>
                  </a:schemeClr>
                </a:solidFill>
                <a:latin typeface="JKRGNR+Arial-BoldMT"/>
              </a:rPr>
              <a:t>§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1883545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Klagebegehren: „Zahlung“, also Erstattung der Kosten der Bergungsaktion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Verpflichtungsklage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Bedenke: Staat klagt gegen Bürger auf Zahlung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Bürger kann kein VA 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Stattdessen statthaft: </a:t>
            </a:r>
            <a:r>
              <a:rPr lang="de-DE" sz="2400" b="1" dirty="0">
                <a:solidFill>
                  <a:schemeClr val="tx1">
                    <a:lumMod val="65000"/>
                    <a:lumOff val="35000"/>
                  </a:schemeClr>
                </a:solidFill>
                <a:latin typeface="JKRGNR+Arial-BoldMT"/>
              </a:rPr>
              <a:t>Allgemeine Leistungsklage, die in § 43 II 1 VwGO und § 111 S. 1 VwGO</a:t>
            </a:r>
            <a:r>
              <a:rPr lang="de-DE" sz="2400" dirty="0">
                <a:solidFill>
                  <a:schemeClr val="tx1">
                    <a:lumMod val="65000"/>
                    <a:lumOff val="35000"/>
                  </a:schemeClr>
                </a:solidFill>
                <a:latin typeface="JKRGNR+Arial-BoldMT"/>
              </a:rPr>
              <a:t> ausdrücklich </a:t>
            </a:r>
            <a:r>
              <a:rPr lang="de-DE" sz="2400" b="1" dirty="0">
                <a:solidFill>
                  <a:schemeClr val="tx1">
                    <a:lumMod val="65000"/>
                    <a:lumOff val="35000"/>
                  </a:schemeClr>
                </a:solidFill>
                <a:latin typeface="JKRGNR+Arial-BoldMT"/>
              </a:rPr>
              <a:t>vorausgesetzt</a:t>
            </a:r>
            <a:r>
              <a:rPr lang="de-DE" sz="2400" dirty="0">
                <a:solidFill>
                  <a:schemeClr val="tx1">
                    <a:lumMod val="65000"/>
                    <a:lumOff val="35000"/>
                  </a:schemeClr>
                </a:solidFill>
                <a:latin typeface="JKRGNR+Arial-BoldMT"/>
              </a:rPr>
              <a:t> und als Klageart anerkannt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912109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zur Wiederholung der letzten Einheit: VGH München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2024, 1187</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Ast. zeigte am 19.6.2024 eine Versammlung am 1.7.2024 um 11:00 Uhr auf dem </a:t>
            </a:r>
            <a:r>
              <a:rPr lang="de-DE" sz="2400" i="1" dirty="0" err="1">
                <a:solidFill>
                  <a:schemeClr val="tx1">
                    <a:lumMod val="65000"/>
                    <a:lumOff val="35000"/>
                  </a:schemeClr>
                </a:solidFill>
                <a:latin typeface="JKRGNR+Arial-BoldMT"/>
              </a:rPr>
              <a:t>G.platz</a:t>
            </a:r>
            <a:r>
              <a:rPr lang="de-DE" sz="2400" i="1" dirty="0">
                <a:solidFill>
                  <a:schemeClr val="tx1">
                    <a:lumMod val="65000"/>
                    <a:lumOff val="35000"/>
                  </a:schemeClr>
                </a:solidFill>
                <a:latin typeface="JKRGNR+Arial-BoldMT"/>
              </a:rPr>
              <a:t> in M. an. Die Versammlung habe das Thema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„Gegen die Unterdrückung und Ungleichbehandlung von </a:t>
            </a:r>
            <a:r>
              <a:rPr lang="de-DE" sz="2400" i="1" dirty="0" err="1">
                <a:solidFill>
                  <a:schemeClr val="tx1">
                    <a:lumMod val="65000"/>
                    <a:lumOff val="35000"/>
                  </a:schemeClr>
                </a:solidFill>
                <a:latin typeface="JKRGNR+Arial-BoldMT"/>
              </a:rPr>
              <a:t>Palästinenser:innen</a:t>
            </a:r>
            <a:r>
              <a:rPr lang="de-DE" sz="2400" i="1" dirty="0">
                <a:solidFill>
                  <a:schemeClr val="tx1">
                    <a:lumMod val="65000"/>
                    <a:lumOff val="35000"/>
                  </a:schemeClr>
                </a:solidFill>
                <a:latin typeface="JKRGNR+Arial-BoldMT"/>
              </a:rPr>
              <a:t> im gesamten Gebiet vom Fluss bis zum Meer; gegen die Unterstützung und Befeuerung dieser Unterdrückung durch die deutsche Politik und für Frieden und Freiheit für alle Menschen dort!“, es würden 20 Teilnehmer erwartet.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Als </a:t>
            </a:r>
            <a:r>
              <a:rPr lang="de-DE" sz="2400" i="1" dirty="0" err="1">
                <a:solidFill>
                  <a:schemeClr val="tx1">
                    <a:lumMod val="65000"/>
                    <a:lumOff val="35000"/>
                  </a:schemeClr>
                </a:solidFill>
                <a:latin typeface="JKRGNR+Arial-BoldMT"/>
              </a:rPr>
              <a:t>Kundgabemittel</a:t>
            </a:r>
            <a:r>
              <a:rPr lang="de-DE" sz="2400" i="1" dirty="0">
                <a:solidFill>
                  <a:schemeClr val="tx1">
                    <a:lumMod val="65000"/>
                    <a:lumOff val="35000"/>
                  </a:schemeClr>
                </a:solidFill>
                <a:latin typeface="JKRGNR+Arial-BoldMT"/>
              </a:rPr>
              <a:t> wurden Plakate mit den Aufschriften „</a:t>
            </a:r>
            <a:r>
              <a:rPr lang="de-DE" sz="2400" i="1" dirty="0" err="1">
                <a:solidFill>
                  <a:schemeClr val="tx1">
                    <a:lumMod val="65000"/>
                    <a:lumOff val="35000"/>
                  </a:schemeClr>
                </a:solidFill>
                <a:latin typeface="JKRGNR+Arial-BoldMT"/>
              </a:rPr>
              <a:t>From</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river</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to</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sea</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palestine</a:t>
            </a:r>
            <a:r>
              <a:rPr lang="de-DE" sz="2400" i="1" dirty="0">
                <a:solidFill>
                  <a:schemeClr val="tx1">
                    <a:lumMod val="65000"/>
                    <a:lumOff val="35000"/>
                  </a:schemeClr>
                </a:solidFill>
                <a:latin typeface="JKRGNR+Arial-BoldMT"/>
              </a:rPr>
              <a:t> will </a:t>
            </a:r>
            <a:r>
              <a:rPr lang="de-DE" sz="2400" i="1" dirty="0" err="1">
                <a:solidFill>
                  <a:schemeClr val="tx1">
                    <a:lumMod val="65000"/>
                    <a:lumOff val="35000"/>
                  </a:schemeClr>
                </a:solidFill>
                <a:latin typeface="JKRGNR+Arial-BoldMT"/>
              </a:rPr>
              <a:t>be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free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From</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river</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to</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sea</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we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want</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justice</a:t>
            </a:r>
            <a:r>
              <a:rPr lang="de-DE" sz="2400" i="1" dirty="0">
                <a:solidFill>
                  <a:schemeClr val="tx1">
                    <a:lumMod val="65000"/>
                    <a:lumOff val="35000"/>
                  </a:schemeClr>
                </a:solidFill>
                <a:latin typeface="JKRGNR+Arial-BoldMT"/>
              </a:rPr>
              <a:t> and </a:t>
            </a:r>
            <a:r>
              <a:rPr lang="de-DE" sz="2400" i="1" dirty="0" err="1">
                <a:solidFill>
                  <a:schemeClr val="tx1">
                    <a:lumMod val="65000"/>
                    <a:lumOff val="35000"/>
                  </a:schemeClr>
                </a:solidFill>
                <a:latin typeface="JKRGNR+Arial-BoldMT"/>
              </a:rPr>
              <a:t>equality</a:t>
            </a:r>
            <a:r>
              <a:rPr lang="de-DE" sz="2400" i="1" dirty="0">
                <a:solidFill>
                  <a:schemeClr val="tx1">
                    <a:lumMod val="65000"/>
                    <a:lumOff val="35000"/>
                  </a:schemeClr>
                </a:solidFill>
                <a:latin typeface="JKRGNR+Arial-BoldMT"/>
              </a:rPr>
              <a:t>!“ und „</a:t>
            </a:r>
            <a:r>
              <a:rPr lang="de-DE" sz="2400" i="1" dirty="0" err="1">
                <a:solidFill>
                  <a:schemeClr val="tx1">
                    <a:lumMod val="65000"/>
                    <a:lumOff val="35000"/>
                  </a:schemeClr>
                </a:solidFill>
                <a:latin typeface="JKRGNR+Arial-BoldMT"/>
              </a:rPr>
              <a:t>From</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sea</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to</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river</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weapons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you</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shall</a:t>
            </a:r>
            <a:r>
              <a:rPr lang="de-DE" sz="2400" i="1" dirty="0">
                <a:solidFill>
                  <a:schemeClr val="tx1">
                    <a:lumMod val="65000"/>
                    <a:lumOff val="35000"/>
                  </a:schemeClr>
                </a:solidFill>
                <a:latin typeface="JKRGNR+Arial-BoldMT"/>
              </a:rPr>
              <a:t> not </a:t>
            </a:r>
            <a:r>
              <a:rPr lang="de-DE" sz="2400" i="1" dirty="0" err="1">
                <a:solidFill>
                  <a:schemeClr val="tx1">
                    <a:lumMod val="65000"/>
                    <a:lumOff val="35000"/>
                  </a:schemeClr>
                </a:solidFill>
                <a:latin typeface="JKRGNR+Arial-BoldMT"/>
              </a:rPr>
              <a:t>deliver</a:t>
            </a:r>
            <a:r>
              <a:rPr lang="de-DE" sz="2400" i="1" dirty="0">
                <a:solidFill>
                  <a:schemeClr val="tx1">
                    <a:lumMod val="65000"/>
                    <a:lumOff val="35000"/>
                  </a:schemeClr>
                </a:solidFill>
                <a:latin typeface="JKRGNR+Arial-BoldMT"/>
              </a:rPr>
              <a:t>“ angekündigt.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Wg. </a:t>
            </a:r>
            <a:r>
              <a:rPr lang="de-DE" sz="2400" b="1" dirty="0">
                <a:solidFill>
                  <a:schemeClr val="tx1">
                    <a:lumMod val="65000"/>
                    <a:lumOff val="35000"/>
                  </a:schemeClr>
                </a:solidFill>
                <a:latin typeface="JKRGNR+Arial-BoldMT"/>
              </a:rPr>
              <a:t>Ausschluss von Popularklagen: Analoge Anwendung des § 42 II VwGO </a:t>
            </a:r>
            <a:r>
              <a:rPr lang="de-DE" sz="2400" dirty="0">
                <a:solidFill>
                  <a:schemeClr val="tx1">
                    <a:lumMod val="65000"/>
                    <a:lumOff val="35000"/>
                  </a:schemeClr>
                </a:solidFill>
                <a:latin typeface="JKRGNR+Arial-BoldMT"/>
              </a:rPr>
              <a:t>auf die allgemeine Leistungsklage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Klagebefugnis demnach (+), wenn der </a:t>
            </a:r>
            <a:r>
              <a:rPr lang="de-DE" sz="2400" b="1" dirty="0">
                <a:solidFill>
                  <a:schemeClr val="tx1">
                    <a:lumMod val="65000"/>
                    <a:lumOff val="35000"/>
                  </a:schemeClr>
                </a:solidFill>
                <a:latin typeface="JKRGNR+Arial-BoldMT"/>
              </a:rPr>
              <a:t>Anspruch des Klägers </a:t>
            </a:r>
            <a:r>
              <a:rPr lang="de-DE" sz="2400" dirty="0">
                <a:solidFill>
                  <a:schemeClr val="tx1">
                    <a:lumMod val="65000"/>
                    <a:lumOff val="35000"/>
                  </a:schemeClr>
                </a:solidFill>
                <a:latin typeface="JKRGNR+Arial-BoldMT"/>
              </a:rPr>
              <a:t>auf begehrte </a:t>
            </a:r>
            <a:r>
              <a:rPr lang="de-DE" sz="2400" b="1" dirty="0">
                <a:solidFill>
                  <a:schemeClr val="tx1">
                    <a:lumMod val="65000"/>
                    <a:lumOff val="35000"/>
                  </a:schemeClr>
                </a:solidFill>
                <a:latin typeface="JKRGNR+Arial-BoldMT"/>
              </a:rPr>
              <a:t>Zahlung</a:t>
            </a:r>
            <a:r>
              <a:rPr lang="de-DE" sz="2400" dirty="0">
                <a:solidFill>
                  <a:schemeClr val="tx1">
                    <a:lumMod val="65000"/>
                    <a:lumOff val="35000"/>
                  </a:schemeClr>
                </a:solidFill>
                <a:latin typeface="JKRGNR+Arial-BoldMT"/>
              </a:rPr>
              <a:t> zumindest möglich erscheint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Vorliegen einer Anspruchsgrundlage, deren Voraussetzungen zumindest „möglich“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Mögliche Anspruchsgrundlagen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28 III 3 WaStrG,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30 III WaStrG und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Analogie zu § 683 S. 1 BGB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670 BGB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7758818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Beteiligungsfähigkeit</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Bundes</a:t>
            </a:r>
            <a:r>
              <a:rPr lang="de-DE" sz="2400" dirty="0">
                <a:solidFill>
                  <a:schemeClr val="tx1">
                    <a:lumMod val="65000"/>
                    <a:lumOff val="35000"/>
                  </a:schemeClr>
                </a:solidFill>
                <a:latin typeface="JKRGNR+Arial-BoldMT"/>
              </a:rPr>
              <a:t> als Kläger: </a:t>
            </a:r>
            <a:r>
              <a:rPr lang="de-DE" sz="2400" b="1" dirty="0">
                <a:solidFill>
                  <a:schemeClr val="tx1">
                    <a:lumMod val="65000"/>
                    <a:lumOff val="35000"/>
                  </a:schemeClr>
                </a:solidFill>
                <a:latin typeface="JKRGNR+Arial-BoldMT"/>
              </a:rPr>
              <a:t>§ 61 Nr. 1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Beteiligungs- und Prozessfähigkeit des Beklagten </a:t>
            </a:r>
            <a:r>
              <a:rPr lang="de-DE" sz="2400" dirty="0">
                <a:solidFill>
                  <a:schemeClr val="tx1">
                    <a:lumMod val="65000"/>
                    <a:lumOff val="35000"/>
                  </a:schemeClr>
                </a:solidFill>
                <a:latin typeface="JKRGNR+Arial-BoldMT"/>
              </a:rPr>
              <a:t>als natürliche Person: </a:t>
            </a:r>
            <a:r>
              <a:rPr lang="de-DE" sz="2400" b="1" dirty="0">
                <a:solidFill>
                  <a:schemeClr val="tx1">
                    <a:lumMod val="65000"/>
                    <a:lumOff val="35000"/>
                  </a:schemeClr>
                </a:solidFill>
                <a:latin typeface="JKRGNR+Arial-BoldMT"/>
              </a:rPr>
              <a:t>§ 61 Nr. 1 Alt. 1 VwGO,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allgemeinen Leistungsklage stets anzusprechen: </a:t>
            </a:r>
            <a:r>
              <a:rPr lang="de-DE" sz="2400" b="1" dirty="0">
                <a:solidFill>
                  <a:schemeClr val="tx1">
                    <a:lumMod val="65000"/>
                    <a:lumOff val="35000"/>
                  </a:schemeClr>
                </a:solidFill>
                <a:latin typeface="JKRGNR+Arial-BoldMT"/>
              </a:rPr>
              <a:t>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Verfolgung eines rechtsschutzwürdigen Interesses?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Einfachere, effektivere Rechtsschutzmöglichkeiten?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42937780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einfachere Möglichkeit in Betracht zu ziehen: </a:t>
            </a:r>
            <a:r>
              <a:rPr lang="de-DE" sz="2400" b="1" dirty="0">
                <a:solidFill>
                  <a:schemeClr val="tx1">
                    <a:lumMod val="65000"/>
                    <a:lumOff val="35000"/>
                  </a:schemeClr>
                </a:solidFill>
                <a:latin typeface="JKRGNR+Arial-BoldMT"/>
              </a:rPr>
              <a:t>Erlass eines Verwaltungsakt gegenüber dem 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nicht effektiver!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 hat bereits deutlich gemacht, er werde nicht bezahlen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386609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begründet, soweit dem Bund der Anspruch gegen den E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Vorliegen einer Anspruchsgrundlage, deren Voraussetzungen erfüllt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speziellste Vorschrift vorrangig in den Blick zu nehmen: </a:t>
            </a:r>
            <a:r>
              <a:rPr lang="de-DE" sz="2400" b="1" dirty="0">
                <a:solidFill>
                  <a:schemeClr val="tx1">
                    <a:lumMod val="65000"/>
                    <a:lumOff val="35000"/>
                  </a:schemeClr>
                </a:solidFill>
                <a:latin typeface="JKRGNR+Arial-BoldMT"/>
              </a:rPr>
              <a:t>§ 30 III  WaStrG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a:t>
            </a:r>
            <a:r>
              <a:rPr lang="de-DE" sz="2400" b="1" dirty="0">
                <a:solidFill>
                  <a:schemeClr val="tx1">
                    <a:lumMod val="65000"/>
                    <a:lumOff val="35000"/>
                  </a:schemeClr>
                </a:solidFill>
                <a:latin typeface="JKRGNR+Arial-BoldMT"/>
              </a:rPr>
              <a:t>§ 30 I WaStrG</a:t>
            </a:r>
            <a:r>
              <a:rPr lang="de-DE" sz="2400" dirty="0">
                <a:solidFill>
                  <a:schemeClr val="tx1">
                    <a:lumMod val="65000"/>
                    <a:lumOff val="35000"/>
                  </a:schemeClr>
                </a:solidFill>
                <a:latin typeface="JKRGNR+Arial-BoldMT"/>
              </a:rPr>
              <a:t> verlangt: dass </a:t>
            </a:r>
            <a:r>
              <a:rPr lang="de-DE" sz="2400" b="1" dirty="0">
                <a:solidFill>
                  <a:schemeClr val="tx1">
                    <a:lumMod val="65000"/>
                    <a:lumOff val="35000"/>
                  </a:schemeClr>
                </a:solidFill>
                <a:latin typeface="JKRGNR+Arial-BoldMT"/>
              </a:rPr>
              <a:t>Behörde</a:t>
            </a:r>
            <a:r>
              <a:rPr lang="de-DE" sz="2400" dirty="0">
                <a:solidFill>
                  <a:schemeClr val="tx1">
                    <a:lumMod val="65000"/>
                    <a:lumOff val="35000"/>
                  </a:schemeClr>
                </a:solidFill>
                <a:latin typeface="JKRGNR+Arial-BoldMT"/>
              </a:rPr>
              <a:t> das </a:t>
            </a:r>
            <a:r>
              <a:rPr lang="de-DE" sz="2400" b="1" dirty="0">
                <a:solidFill>
                  <a:schemeClr val="tx1">
                    <a:lumMod val="65000"/>
                    <a:lumOff val="35000"/>
                  </a:schemeClr>
                </a:solidFill>
                <a:latin typeface="JKRGNR+Arial-BoldMT"/>
              </a:rPr>
              <a:t>„Hindernis“ beseitigt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grundsätzlich auch umfasst: Beauftragung von Dritten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nicht umfasst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Erlass von Ordnungsverfügung </a:t>
            </a:r>
            <a:r>
              <a:rPr lang="de-DE" sz="2400" dirty="0">
                <a:solidFill>
                  <a:schemeClr val="tx1">
                    <a:lumMod val="65000"/>
                    <a:lumOff val="35000"/>
                  </a:schemeClr>
                </a:solidFill>
                <a:latin typeface="JKRGNR+Arial-BoldMT"/>
              </a:rPr>
              <a:t>gegen sich weigernde Dritte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8505587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Anwendung des § 30 III WaStrG </a:t>
            </a:r>
            <a:r>
              <a:rPr lang="de-DE" sz="2400" dirty="0">
                <a:solidFill>
                  <a:schemeClr val="tx1">
                    <a:lumMod val="65000"/>
                    <a:lumOff val="35000"/>
                  </a:schemeClr>
                </a:solidFill>
                <a:latin typeface="JKRGNR+Arial-BoldMT"/>
              </a:rPr>
              <a:t>auf den vorliegenden Fall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dirty="0">
                <a:solidFill>
                  <a:schemeClr val="tx1">
                    <a:lumMod val="65000"/>
                    <a:lumOff val="35000"/>
                  </a:schemeClr>
                </a:solidFill>
                <a:latin typeface="JKRGNR+Arial-BoldMT"/>
              </a:rPr>
              <a:t>Anwendbarkeit des § 28 III 3 WaStrG </a:t>
            </a:r>
            <a:r>
              <a:rPr lang="de-DE" sz="2400" dirty="0">
                <a:solidFill>
                  <a:schemeClr val="tx1">
                    <a:lumMod val="65000"/>
                    <a:lumOff val="35000"/>
                  </a:schemeClr>
                </a:solidFill>
                <a:latin typeface="JKRGNR+Arial-BoldMT"/>
              </a:rPr>
              <a:t>auf den vorliegenden Fall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Gegenstand der Maßnahme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28 III 1 WaStrG: </a:t>
            </a:r>
            <a:r>
              <a:rPr lang="de-DE" sz="2400" b="1" dirty="0">
                <a:solidFill>
                  <a:schemeClr val="tx1">
                    <a:lumMod val="65000"/>
                    <a:lumOff val="35000"/>
                  </a:schemeClr>
                </a:solidFill>
                <a:latin typeface="JKRGNR+Arial-BoldMT"/>
              </a:rPr>
              <a:t>Strompolizeiliche Verfügung</a:t>
            </a:r>
            <a:r>
              <a:rPr lang="de-DE" sz="2400" dirty="0">
                <a:solidFill>
                  <a:schemeClr val="tx1">
                    <a:lumMod val="65000"/>
                    <a:lumOff val="35000"/>
                  </a:schemeClr>
                </a:solidFill>
                <a:latin typeface="JKRGNR+Arial-BoldMT"/>
              </a:rPr>
              <a:t> auf Grundlage der </a:t>
            </a:r>
            <a:r>
              <a:rPr lang="de-DE" sz="2400" b="1" dirty="0">
                <a:solidFill>
                  <a:schemeClr val="tx1">
                    <a:lumMod val="65000"/>
                    <a:lumOff val="35000"/>
                  </a:schemeClr>
                </a:solidFill>
                <a:latin typeface="JKRGNR+Arial-BoldMT"/>
              </a:rPr>
              <a:t>Generalklausel in § 28 I WaStrG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u.a. vorausgesetzt in </a:t>
            </a:r>
            <a:r>
              <a:rPr lang="de-DE" sz="2400" b="1" dirty="0">
                <a:solidFill>
                  <a:schemeClr val="tx1">
                    <a:lumMod val="65000"/>
                    <a:lumOff val="35000"/>
                  </a:schemeClr>
                </a:solidFill>
                <a:latin typeface="JKRGNR+Arial-BoldMT"/>
              </a:rPr>
              <a:t>§ 28 III 1 WaStrG</a:t>
            </a:r>
            <a:r>
              <a:rPr lang="de-DE" sz="2400" dirty="0">
                <a:solidFill>
                  <a:schemeClr val="tx1">
                    <a:lumMod val="65000"/>
                    <a:lumOff val="35000"/>
                  </a:schemeClr>
                </a:solidFill>
                <a:latin typeface="JKRGNR+Arial-BoldMT"/>
              </a:rPr>
              <a:t>: Dass </a:t>
            </a:r>
            <a:r>
              <a:rPr lang="de-DE" sz="2400" i="1" dirty="0">
                <a:solidFill>
                  <a:schemeClr val="tx1">
                    <a:lumMod val="65000"/>
                    <a:lumOff val="35000"/>
                  </a:schemeClr>
                </a:solidFill>
                <a:latin typeface="JKRGNR+Arial-BoldMT"/>
              </a:rPr>
              <a:t>„der nach § 25 WaStrG Verantwortliche nicht oder nicht rechtzeitig zu erreichen“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Erreichbarkeit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 28 III 3 WaStrG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1144229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letztlich in Betracht zu ziehen: </a:t>
            </a:r>
            <a:r>
              <a:rPr lang="de-DE" sz="2400" b="1" dirty="0">
                <a:solidFill>
                  <a:schemeClr val="tx1">
                    <a:lumMod val="65000"/>
                    <a:lumOff val="35000"/>
                  </a:schemeClr>
                </a:solidFill>
                <a:latin typeface="JKRGNR+Arial-BoldMT"/>
              </a:rPr>
              <a:t>Vorschriften über die öffentlich-rechtliche GoA nach § 683 S.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670 BGB analog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 Klausur kurz darzustellen: </a:t>
            </a:r>
            <a:r>
              <a:rPr lang="de-DE" sz="2400" b="1" dirty="0">
                <a:solidFill>
                  <a:schemeClr val="tx1">
                    <a:lumMod val="65000"/>
                    <a:lumOff val="35000"/>
                  </a:schemeClr>
                </a:solidFill>
                <a:latin typeface="JKRGNR+Arial-BoldMT"/>
              </a:rPr>
              <a:t>Analogiebildung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für </a:t>
            </a:r>
            <a:r>
              <a:rPr lang="de-DE" sz="2400" b="1" u="sng" dirty="0">
                <a:solidFill>
                  <a:schemeClr val="tx1">
                    <a:lumMod val="65000"/>
                    <a:lumOff val="35000"/>
                  </a:schemeClr>
                </a:solidFill>
                <a:latin typeface="JKRGNR+Arial-BoldMT"/>
              </a:rPr>
              <a:t>planwidrige Regelungslücke</a:t>
            </a:r>
            <a:r>
              <a:rPr lang="de-DE" sz="2400" dirty="0">
                <a:solidFill>
                  <a:schemeClr val="tx1">
                    <a:lumMod val="65000"/>
                    <a:lumOff val="35000"/>
                  </a:schemeClr>
                </a:solidFill>
                <a:latin typeface="JKRGNR+Arial-BoldMT"/>
              </a:rPr>
              <a:t>: Ob vorrangige und abschließende Sonderregelung besteht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26 I 1 WaStrG: Rechtsgrundlage für die Inanspruchnahme nicht verantwortlicher Personen </a:t>
            </a:r>
            <a:endParaRPr lang="de-DE" sz="2400" dirty="0">
              <a:solidFill>
                <a:schemeClr val="tx1">
                  <a:lumMod val="65000"/>
                  <a:lumOff val="35000"/>
                </a:schemeClr>
              </a:solidFill>
              <a:latin typeface="JKRGNR+Arial-BoldMT"/>
            </a:endParaRP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U wird als Nichtstörer </a:t>
            </a:r>
            <a:r>
              <a:rPr lang="de-DE" sz="2400" dirty="0">
                <a:solidFill>
                  <a:schemeClr val="tx1">
                    <a:lumMod val="65000"/>
                    <a:lumOff val="35000"/>
                  </a:schemeClr>
                </a:solidFill>
                <a:latin typeface="JKRGNR+Arial-BoldMT"/>
              </a:rPr>
              <a:t>zur Bergung der Yacht herangezogen!</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kein Regressanspruch geregelt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Anders als in § 10 IV SOG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 Planwidrige Regelungslücke für diese Fälle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99005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zweifelhaft aber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möglich: </a:t>
            </a:r>
            <a:r>
              <a:rPr lang="de-DE" sz="2400" b="1" dirty="0">
                <a:solidFill>
                  <a:schemeClr val="tx1">
                    <a:lumMod val="65000"/>
                    <a:lumOff val="35000"/>
                  </a:schemeClr>
                </a:solidFill>
                <a:latin typeface="JKRGNR+Arial-BoldMT"/>
              </a:rPr>
              <a:t>Analogie zu § 683 S.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670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Anspruchsgrundlage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8053333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Vorliegen der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zu prüfen: Voraussetzungen des </a:t>
            </a:r>
            <a:r>
              <a:rPr lang="de-DE" sz="2400" b="1" dirty="0">
                <a:solidFill>
                  <a:schemeClr val="tx1">
                    <a:lumMod val="65000"/>
                    <a:lumOff val="35000"/>
                  </a:schemeClr>
                </a:solidFill>
                <a:latin typeface="JKRGNR+Arial-BoldMT"/>
              </a:rPr>
              <a:t>Aufwendungsersatzanspruchs</a:t>
            </a:r>
            <a:r>
              <a:rPr lang="de-DE" sz="2400" dirty="0">
                <a:solidFill>
                  <a:schemeClr val="tx1">
                    <a:lumMod val="65000"/>
                    <a:lumOff val="35000"/>
                  </a:schemeClr>
                </a:solidFill>
                <a:latin typeface="JKRGNR+Arial-BoldMT"/>
              </a:rPr>
              <a:t> des Geschäftsführers in analoger Anwendung des </a:t>
            </a:r>
            <a:r>
              <a:rPr lang="de-DE" sz="2400" b="1" dirty="0">
                <a:solidFill>
                  <a:schemeClr val="tx1">
                    <a:lumMod val="65000"/>
                    <a:lumOff val="35000"/>
                  </a:schemeClr>
                </a:solidFill>
                <a:latin typeface="JKRGNR+Arial-BoldMT"/>
              </a:rPr>
              <a:t>§ 683 S.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670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 677 und § 687 I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Fremdes Geschäft,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Fremdgeschäftsführungswillen 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Auftrag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Berechtigung zur Geschäftsbesorgung (Interesse/ Willen des GH)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9989442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Fremdes Geschäft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Zusammenhang mit öffentlicher rechtlicher GoA stets problematisch: </a:t>
            </a:r>
            <a:r>
              <a:rPr lang="de-DE" sz="2400" b="1" dirty="0">
                <a:solidFill>
                  <a:schemeClr val="tx1">
                    <a:lumMod val="65000"/>
                    <a:lumOff val="35000"/>
                  </a:schemeClr>
                </a:solidFill>
                <a:latin typeface="JKRGNR+Arial-BoldMT"/>
              </a:rPr>
              <a:t>Fremdheit des Geschäfts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„Fremdheit“ erforderlich: Bergung muss in den </a:t>
            </a:r>
            <a:r>
              <a:rPr lang="de-DE" sz="2400" b="1" dirty="0">
                <a:solidFill>
                  <a:schemeClr val="tx1">
                    <a:lumMod val="65000"/>
                    <a:lumOff val="35000"/>
                  </a:schemeClr>
                </a:solidFill>
                <a:latin typeface="JKRGNR+Arial-BoldMT"/>
              </a:rPr>
              <a:t>Rechts- und Interessenkreis des E als Eigentümer </a:t>
            </a:r>
            <a:r>
              <a:rPr lang="de-DE" sz="2400" dirty="0">
                <a:solidFill>
                  <a:schemeClr val="tx1">
                    <a:lumMod val="65000"/>
                    <a:lumOff val="35000"/>
                  </a:schemeClr>
                </a:solidFill>
                <a:latin typeface="JKRGNR+Arial-BoldMT"/>
              </a:rPr>
              <a:t>der Yacht fallen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a:t>
            </a:r>
            <a:r>
              <a:rPr lang="de-DE" sz="2400" b="1" dirty="0">
                <a:solidFill>
                  <a:schemeClr val="tx1">
                    <a:lumMod val="65000"/>
                    <a:lumOff val="35000"/>
                  </a:schemeClr>
                </a:solidFill>
                <a:latin typeface="JKRGNR+Arial-BoldMT"/>
              </a:rPr>
              <a:t>Ordnungspflicht des Beklagten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zu erwägen: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25 I 1 WaStrG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erforderlich: dass das Verhalten des E die </a:t>
            </a:r>
            <a:r>
              <a:rPr lang="de-DE" sz="2400" b="1" dirty="0">
                <a:solidFill>
                  <a:schemeClr val="tx1">
                    <a:lumMod val="65000"/>
                    <a:lumOff val="35000"/>
                  </a:schemeClr>
                </a:solidFill>
                <a:latin typeface="JKRGNR+Arial-BoldMT"/>
              </a:rPr>
              <a:t>Gefahr verursacht </a:t>
            </a:r>
            <a:r>
              <a:rPr lang="de-DE" sz="2400" dirty="0">
                <a:solidFill>
                  <a:schemeClr val="tx1">
                    <a:lumMod val="65000"/>
                    <a:lumOff val="35000"/>
                  </a:schemeClr>
                </a:solidFill>
                <a:latin typeface="JKRGNR+Arial-BoldMT"/>
              </a:rPr>
              <a:t>hat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Vorliegend (-), </a:t>
            </a:r>
            <a:r>
              <a:rPr lang="de-DE" sz="2400" dirty="0">
                <a:solidFill>
                  <a:schemeClr val="tx1">
                    <a:lumMod val="65000"/>
                    <a:lumOff val="35000"/>
                  </a:schemeClr>
                </a:solidFill>
                <a:latin typeface="JKRGNR+Arial-BoldMT"/>
              </a:rPr>
              <a:t>da der E die Yacht ordnungsgemäß vertäut hatte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1223824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14" y="123493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zu erwägen: </a:t>
            </a:r>
            <a:r>
              <a:rPr lang="de-DE" sz="2400" b="1" dirty="0">
                <a:solidFill>
                  <a:schemeClr val="tx1">
                    <a:lumMod val="65000"/>
                    <a:lumOff val="35000"/>
                  </a:schemeClr>
                </a:solidFill>
                <a:latin typeface="JKRGNR+Arial-BoldMT"/>
              </a:rPr>
              <a:t>Zustandsverantwortlichkeit als Eigentümer gemäß § 25 III 1 WaStrG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ob der E im maßgeblichen Zeitpunkt der Bergung der Yacht noch </a:t>
            </a:r>
            <a:r>
              <a:rPr lang="de-DE" sz="2400" b="1" dirty="0">
                <a:solidFill>
                  <a:schemeClr val="tx1">
                    <a:lumMod val="65000"/>
                    <a:lumOff val="35000"/>
                  </a:schemeClr>
                </a:solidFill>
                <a:latin typeface="JKRGNR+Arial-BoldMT"/>
              </a:rPr>
              <a:t>Eigentümer </a:t>
            </a:r>
            <a:r>
              <a:rPr lang="de-DE" sz="2400" dirty="0">
                <a:solidFill>
                  <a:schemeClr val="tx1">
                    <a:lumMod val="65000"/>
                    <a:lumOff val="35000"/>
                  </a:schemeClr>
                </a:solidFill>
                <a:latin typeface="JKRGNR+Arial-BoldMT"/>
              </a:rPr>
              <a:t>war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Wirksame Dereliktion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959 BGB </a:t>
            </a:r>
            <a:r>
              <a:rPr lang="de-DE" sz="2400" dirty="0">
                <a:solidFill>
                  <a:schemeClr val="tx1">
                    <a:lumMod val="65000"/>
                    <a:lumOff val="35000"/>
                  </a:schemeClr>
                </a:solidFill>
                <a:latin typeface="JKRGNR+Arial-BoldMT"/>
              </a:rPr>
              <a:t>(vgl. Fax-Nachricht des 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a:t>
            </a:r>
            <a:r>
              <a:rPr lang="de-DE" sz="2400" b="1" dirty="0">
                <a:solidFill>
                  <a:schemeClr val="tx1">
                    <a:lumMod val="65000"/>
                    <a:lumOff val="35000"/>
                  </a:schemeClr>
                </a:solidFill>
                <a:latin typeface="JKRGNR+Arial-BoldMT"/>
              </a:rPr>
              <a:t>Zulässigkeit einer Dereliktion im Ordnungsrecht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WaStrG enthält </a:t>
            </a:r>
            <a:r>
              <a:rPr lang="de-DE" sz="2400" b="1" dirty="0">
                <a:solidFill>
                  <a:schemeClr val="tx1">
                    <a:lumMod val="65000"/>
                    <a:lumOff val="35000"/>
                  </a:schemeClr>
                </a:solidFill>
                <a:latin typeface="JKRGNR+Arial-BoldMT"/>
              </a:rPr>
              <a:t>keine Regelung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9 I 2 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denkbar: Sittenwidrigkeit einer Dereliktion nach § 138 BGB?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sittenwidriges Rechtsgeschäft </a:t>
            </a:r>
            <a:r>
              <a:rPr lang="de-DE" sz="2400" dirty="0">
                <a:solidFill>
                  <a:schemeClr val="tx1">
                    <a:lumMod val="65000"/>
                    <a:lumOff val="35000"/>
                  </a:schemeClr>
                </a:solidFill>
                <a:latin typeface="JKRGNR+Arial-BoldMT"/>
              </a:rPr>
              <a:t>erforderlich: dass dieses gegen das </a:t>
            </a:r>
            <a:r>
              <a:rPr lang="de-DE" sz="2400" b="1" dirty="0">
                <a:solidFill>
                  <a:schemeClr val="tx1">
                    <a:lumMod val="65000"/>
                    <a:lumOff val="35000"/>
                  </a:schemeClr>
                </a:solidFill>
                <a:latin typeface="JKRGNR+Arial-BoldMT"/>
              </a:rPr>
              <a:t>Anstandsgefühl aller billig und gerecht Denkender verstößt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8516845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Bescheid vom 20.6.2024 bestätigte die Ag. die Versammlungsanzeige. Gleichzeitig verfügte sie mehrere Beschränkungen, unter anderem unter Nr. 5.3 </a:t>
            </a:r>
            <a:r>
              <a:rPr lang="de-DE" sz="2400" b="1" dirty="0">
                <a:solidFill>
                  <a:schemeClr val="tx1">
                    <a:lumMod val="65000"/>
                    <a:lumOff val="35000"/>
                  </a:schemeClr>
                </a:solidFill>
                <a:latin typeface="JKRGNR+Arial-BoldMT"/>
              </a:rPr>
              <a:t>die streitgegenständliche Beschränkung, </a:t>
            </a:r>
            <a:r>
              <a:rPr lang="de-DE" sz="2400" dirty="0">
                <a:solidFill>
                  <a:schemeClr val="tx1">
                    <a:lumMod val="65000"/>
                    <a:lumOff val="35000"/>
                  </a:schemeClr>
                </a:solidFill>
                <a:latin typeface="JKRGNR+Arial-BoldMT"/>
              </a:rPr>
              <a:t>die folgenden Wortlaut 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öffentliche Zeigen von Emblemen, Kennzeichen oder Fahnen von verbotenen und/oder terroristischen Organisationen ist untersagt. Darunter fallen insbesondere (nicht abschließend) die in der Anlage 2 aufgeführten Organisationen, Kennzeichen und Symbole. (strafbar gem. § 20 VereinsG bzw. §§ 86a, 86 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Darunter fällt auch die Parole „Vom Fluss bis zum Meer…“ in Deutsch oder in anderen Sprachen; als Schriftzug, Ausruf, Musikstück und anderen </a:t>
            </a:r>
            <a:r>
              <a:rPr lang="de-DE" sz="2400" i="1" dirty="0" err="1">
                <a:solidFill>
                  <a:schemeClr val="tx1">
                    <a:lumMod val="65000"/>
                    <a:lumOff val="35000"/>
                  </a:schemeClr>
                </a:solidFill>
                <a:latin typeface="JKRGNR+Arial-BoldMT"/>
              </a:rPr>
              <a:t>Kundgabeformen</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7168178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Sozialbindung des Eigentums </a:t>
            </a:r>
            <a:r>
              <a:rPr lang="de-DE" sz="2400" dirty="0">
                <a:solidFill>
                  <a:schemeClr val="tx1">
                    <a:lumMod val="65000"/>
                    <a:lumOff val="35000"/>
                  </a:schemeClr>
                </a:solidFill>
                <a:latin typeface="JKRGNR+Arial-BoldMT"/>
              </a:rPr>
              <a:t>(vgl. Art. 14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Entledigung der eigenen Verpflichtung auf Kosten der Allgemeinheit sittenwidrig!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Nichtigkeit einer Dereliktion zu Lasten der Allgemeinheit nach § 138 BGB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Zustandsverantwortlichkeit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zu bedenken: Beseitigung des Wracks erfolgt zur </a:t>
            </a:r>
            <a:r>
              <a:rPr lang="de-DE" sz="2400" b="1" dirty="0">
                <a:solidFill>
                  <a:schemeClr val="tx1">
                    <a:lumMod val="65000"/>
                    <a:lumOff val="35000"/>
                  </a:schemeClr>
                </a:solidFill>
                <a:latin typeface="JKRGNR+Arial-BoldMT"/>
              </a:rPr>
              <a:t>Gefahrenabwehr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Fremdheit des Geschäfts?!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Gefahrenabwehr: öffentlich-rechtliche Pflicht der Behörde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ausreichend, dass es sich zumindest auch um Pflicht des Geschäftsherren handelt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41118174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4322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Fremdgeschäftsführungswille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677 BGB erforderlich: Geschäftsführung „für einen anderen“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vorausgesetzt: Subjektives Element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Fremdgeschäftsführungswillen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aber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Vermutung des Fremdgeschäftsführungswillens bei sog. „auch fremden Geschäften“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BGHZ 40, 28 ff, „Funkenflug-Fall“: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„Es ist in dem Rechtsprechung anerkannt, </a:t>
            </a:r>
            <a:r>
              <a:rPr lang="de-DE" sz="2200" i="1" dirty="0" err="1">
                <a:solidFill>
                  <a:schemeClr val="tx1">
                    <a:lumMod val="65000"/>
                    <a:lumOff val="35000"/>
                  </a:schemeClr>
                </a:solidFill>
                <a:latin typeface="JKRGNR+Arial-BoldMT"/>
              </a:rPr>
              <a:t>daß</a:t>
            </a:r>
            <a:r>
              <a:rPr lang="de-DE" sz="2200" i="1" dirty="0">
                <a:solidFill>
                  <a:schemeClr val="tx1">
                    <a:lumMod val="65000"/>
                    <a:lumOff val="35000"/>
                  </a:schemeClr>
                </a:solidFill>
                <a:latin typeface="JKRGNR+Arial-BoldMT"/>
              </a:rPr>
              <a:t> eine Geschäftsführung i. S. des § 677 BGB auch dann möglich ist, wenn der Handelnde vornehmlich zur Wahrnehmung eigener Belange und nur nebenbei im Interesse eines Anderen tätig wird. </a:t>
            </a:r>
            <a:r>
              <a:rPr lang="de-DE" sz="2200" b="1" i="1" dirty="0">
                <a:solidFill>
                  <a:schemeClr val="tx1">
                    <a:lumMod val="65000"/>
                    <a:lumOff val="35000"/>
                  </a:schemeClr>
                </a:solidFill>
                <a:latin typeface="JKRGNR+Arial-BoldMT"/>
              </a:rPr>
              <a:t>Insbesondere hindert der Umstand, </a:t>
            </a:r>
            <a:r>
              <a:rPr lang="de-DE" sz="2200" b="1" i="1" dirty="0" err="1">
                <a:solidFill>
                  <a:schemeClr val="tx1">
                    <a:lumMod val="65000"/>
                    <a:lumOff val="35000"/>
                  </a:schemeClr>
                </a:solidFill>
                <a:latin typeface="JKRGNR+Arial-BoldMT"/>
              </a:rPr>
              <a:t>daß</a:t>
            </a:r>
            <a:r>
              <a:rPr lang="de-DE" sz="2200" b="1" i="1" dirty="0">
                <a:solidFill>
                  <a:schemeClr val="tx1">
                    <a:lumMod val="65000"/>
                    <a:lumOff val="35000"/>
                  </a:schemeClr>
                </a:solidFill>
                <a:latin typeface="JKRGNR+Arial-BoldMT"/>
              </a:rPr>
              <a:t> der Geschäftsführer einer eigenen </a:t>
            </a:r>
            <a:r>
              <a:rPr lang="de-DE" sz="2200" b="1" i="1" dirty="0" err="1">
                <a:solidFill>
                  <a:schemeClr val="tx1">
                    <a:lumMod val="65000"/>
                    <a:lumOff val="35000"/>
                  </a:schemeClr>
                </a:solidFill>
                <a:latin typeface="JKRGNR+Arial-BoldMT"/>
              </a:rPr>
              <a:t>öffentlichrechtlichen</a:t>
            </a:r>
            <a:r>
              <a:rPr lang="de-DE" sz="2200" b="1" i="1" dirty="0">
                <a:solidFill>
                  <a:schemeClr val="tx1">
                    <a:lumMod val="65000"/>
                    <a:lumOff val="35000"/>
                  </a:schemeClr>
                </a:solidFill>
                <a:latin typeface="JKRGNR+Arial-BoldMT"/>
              </a:rPr>
              <a:t> Pflicht nachkommt, nicht die Annahme, </a:t>
            </a:r>
            <a:r>
              <a:rPr lang="de-DE" sz="2200" b="1" i="1" dirty="0" err="1">
                <a:solidFill>
                  <a:schemeClr val="tx1">
                    <a:lumMod val="65000"/>
                    <a:lumOff val="35000"/>
                  </a:schemeClr>
                </a:solidFill>
                <a:latin typeface="JKRGNR+Arial-BoldMT"/>
              </a:rPr>
              <a:t>daß</a:t>
            </a:r>
            <a:r>
              <a:rPr lang="de-DE" sz="2200" b="1" i="1" dirty="0">
                <a:solidFill>
                  <a:schemeClr val="tx1">
                    <a:lumMod val="65000"/>
                    <a:lumOff val="35000"/>
                  </a:schemeClr>
                </a:solidFill>
                <a:latin typeface="JKRGNR+Arial-BoldMT"/>
              </a:rPr>
              <a:t> er damit zugleich das privatrechtliche Geschäft eines Dritten besorgt </a:t>
            </a:r>
            <a:r>
              <a:rPr lang="de-DE" sz="2200" i="1" dirty="0">
                <a:solidFill>
                  <a:schemeClr val="tx1">
                    <a:lumMod val="65000"/>
                    <a:lumOff val="35000"/>
                  </a:schemeClr>
                </a:solidFill>
                <a:latin typeface="JKRGNR+Arial-BoldMT"/>
              </a:rPr>
              <a:t>(BGHZ 16, 12, 16; 30, 162, 167).“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8557126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Ohne Auftrag oder sonstige Berechtigung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zum Ausdruck gebracht: </a:t>
            </a:r>
            <a:r>
              <a:rPr lang="de-DE" sz="2400" b="1" dirty="0">
                <a:solidFill>
                  <a:schemeClr val="tx1">
                    <a:lumMod val="65000"/>
                    <a:lumOff val="35000"/>
                  </a:schemeClr>
                </a:solidFill>
                <a:latin typeface="JKRGNR+Arial-BoldMT"/>
              </a:rPr>
              <a:t>Subsidiarität der GoA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aus GoA (-), soweit </a:t>
            </a:r>
            <a:r>
              <a:rPr lang="de-DE" sz="2400" b="1" dirty="0">
                <a:solidFill>
                  <a:schemeClr val="tx1">
                    <a:lumMod val="65000"/>
                    <a:lumOff val="35000"/>
                  </a:schemeClr>
                </a:solidFill>
                <a:latin typeface="JKRGNR+Arial-BoldMT"/>
              </a:rPr>
              <a:t>speziellere Rechtsinstitute </a:t>
            </a:r>
            <a:r>
              <a:rPr lang="de-DE" sz="2400" dirty="0">
                <a:solidFill>
                  <a:schemeClr val="tx1">
                    <a:lumMod val="65000"/>
                    <a:lumOff val="35000"/>
                  </a:schemeClr>
                </a:solidFill>
                <a:latin typeface="JKRGNR+Arial-BoldMT"/>
              </a:rPr>
              <a:t>bzw. Einzelnormen Sachverhalt regeln </a:t>
            </a:r>
            <a:endParaRPr lang="de-DE" sz="22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Berechtigung der Behörde zum Handeln folgt aus </a:t>
            </a:r>
            <a:r>
              <a:rPr lang="de-DE" sz="2400" b="1" dirty="0">
                <a:solidFill>
                  <a:schemeClr val="tx1">
                    <a:lumMod val="65000"/>
                    <a:lumOff val="35000"/>
                  </a:schemeClr>
                </a:solidFill>
                <a:latin typeface="JKRGNR+Arial-BoldMT"/>
              </a:rPr>
              <a:t>Vorschriften des WaStrG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kompetenzgemäßer Tätigkeit </a:t>
            </a:r>
            <a:r>
              <a:rPr lang="de-DE" sz="2400" dirty="0">
                <a:solidFill>
                  <a:schemeClr val="tx1">
                    <a:lumMod val="65000"/>
                    <a:lumOff val="35000"/>
                  </a:schemeClr>
                </a:solidFill>
                <a:latin typeface="JKRGNR+Arial-BoldMT"/>
              </a:rPr>
              <a:t>in Erfüllung </a:t>
            </a:r>
            <a:r>
              <a:rPr lang="de-DE" sz="2400" dirty="0" err="1">
                <a:solidFill>
                  <a:schemeClr val="tx1">
                    <a:lumMod val="65000"/>
                    <a:lumOff val="35000"/>
                  </a:schemeClr>
                </a:solidFill>
                <a:latin typeface="JKRGNR+Arial-BoldMT"/>
              </a:rPr>
              <a:t>öffR</a:t>
            </a:r>
            <a:r>
              <a:rPr lang="de-DE" sz="2400" dirty="0">
                <a:solidFill>
                  <a:schemeClr val="tx1">
                    <a:lumMod val="65000"/>
                    <a:lumOff val="35000"/>
                  </a:schemeClr>
                </a:solidFill>
                <a:latin typeface="JKRGNR+Arial-BoldMT"/>
              </a:rPr>
              <a:t> Aufgaben sehr fraglich!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der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„ohne Auftrag oder sonstige Berechtigung“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5538990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4. Berechtigte GoA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683 S. 1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683 S. 1 BGB analog </a:t>
            </a:r>
            <a:r>
              <a:rPr lang="de-DE" sz="2400" dirty="0">
                <a:solidFill>
                  <a:schemeClr val="tx1">
                    <a:lumMod val="65000"/>
                    <a:lumOff val="35000"/>
                  </a:schemeClr>
                </a:solidFill>
                <a:latin typeface="JKRGNR+Arial-BoldMT"/>
              </a:rPr>
              <a:t>notwendig: Dass die Übernahme der Geschäftsführung </a:t>
            </a:r>
            <a:r>
              <a:rPr lang="de-DE" sz="2400" b="1" dirty="0">
                <a:solidFill>
                  <a:schemeClr val="tx1">
                    <a:lumMod val="65000"/>
                    <a:lumOff val="35000"/>
                  </a:schemeClr>
                </a:solidFill>
                <a:latin typeface="JKRGNR+Arial-BoldMT"/>
              </a:rPr>
              <a:t>Interesse und wirklichem bzw. mutmaßlichen Willen des Geschäftsherrn </a:t>
            </a:r>
            <a:r>
              <a:rPr lang="de-DE" sz="2400" dirty="0">
                <a:solidFill>
                  <a:schemeClr val="tx1">
                    <a:lumMod val="65000"/>
                    <a:lumOff val="35000"/>
                  </a:schemeClr>
                </a:solidFill>
                <a:latin typeface="JKRGNR+Arial-BoldMT"/>
              </a:rPr>
              <a:t>entspricht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Interesse (+), da Geschäftsführung objektiv nützlich für GH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Wille des Geschäftsherrn: hier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683 S. 2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679 BGB </a:t>
            </a:r>
            <a:r>
              <a:rPr lang="de-DE" sz="2400" dirty="0">
                <a:solidFill>
                  <a:schemeClr val="tx1">
                    <a:lumMod val="65000"/>
                    <a:lumOff val="35000"/>
                  </a:schemeClr>
                </a:solidFill>
                <a:latin typeface="JKRGNR+Arial-BoldMT"/>
              </a:rPr>
              <a:t>zu beachten: </a:t>
            </a:r>
            <a:r>
              <a:rPr lang="de-DE" sz="2400" b="1" dirty="0">
                <a:solidFill>
                  <a:schemeClr val="tx1">
                    <a:lumMod val="65000"/>
                    <a:lumOff val="35000"/>
                  </a:schemeClr>
                </a:solidFill>
                <a:latin typeface="JKRGNR+Arial-BoldMT"/>
              </a:rPr>
              <a:t>Unbeachtlichkeit des entgegenstehenden Willens bei der Erfüllung öffentlicher Pflichten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gegeben: </a:t>
            </a:r>
            <a:r>
              <a:rPr lang="de-DE" sz="2400" b="1" dirty="0">
                <a:solidFill>
                  <a:schemeClr val="tx1">
                    <a:lumMod val="65000"/>
                    <a:lumOff val="35000"/>
                  </a:schemeClr>
                </a:solidFill>
                <a:latin typeface="JKRGNR+Arial-BoldMT"/>
              </a:rPr>
              <a:t>Voraussetzungen des § 683 S. 1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8394184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5. Haftungsausschluss?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denkbar: </a:t>
            </a:r>
            <a:r>
              <a:rPr lang="de-DE" sz="2400" b="1" dirty="0">
                <a:solidFill>
                  <a:schemeClr val="tx1">
                    <a:lumMod val="65000"/>
                    <a:lumOff val="35000"/>
                  </a:schemeClr>
                </a:solidFill>
                <a:latin typeface="JKRGNR+Arial-BoldMT"/>
              </a:rPr>
              <a:t>Haftungsausschluss/ Haftungsbeschränkung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Anwendbarkeit des </a:t>
            </a:r>
            <a:r>
              <a:rPr lang="de-DE" sz="2400" b="1" dirty="0">
                <a:solidFill>
                  <a:schemeClr val="tx1">
                    <a:lumMod val="65000"/>
                    <a:lumOff val="35000"/>
                  </a:schemeClr>
                </a:solidFill>
                <a:latin typeface="JKRGNR+Arial-BoldMT"/>
              </a:rPr>
              <a:t>§ 4 I 1 Binnenschifffahrtsgesetz (-)</a:t>
            </a:r>
            <a:r>
              <a:rPr lang="de-DE" sz="2400" dirty="0">
                <a:solidFill>
                  <a:schemeClr val="tx1">
                    <a:lumMod val="65000"/>
                    <a:lumOff val="35000"/>
                  </a:schemeClr>
                </a:solidFill>
                <a:latin typeface="JKRGNR+Arial-BoldMT"/>
              </a:rPr>
              <a:t>, da dieser keine Anwendung findet, wenn das Schiff </a:t>
            </a:r>
            <a:r>
              <a:rPr lang="de-DE" sz="2400" b="1" dirty="0">
                <a:solidFill>
                  <a:schemeClr val="tx1">
                    <a:lumMod val="65000"/>
                    <a:lumOff val="35000"/>
                  </a:schemeClr>
                </a:solidFill>
                <a:latin typeface="JKRGNR+Arial-BoldMT"/>
              </a:rPr>
              <a:t>„zum Sport oder zur Erholung und nicht des Erwerbes wegen verwendet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1059929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683 S. 1 BGB </a:t>
            </a:r>
            <a:r>
              <a:rPr lang="de-DE" sz="2400" dirty="0">
                <a:solidFill>
                  <a:schemeClr val="tx1">
                    <a:lumMod val="65000"/>
                    <a:lumOff val="35000"/>
                  </a:schemeClr>
                </a:solidFill>
                <a:latin typeface="JKRGNR+Arial-BoldMT"/>
              </a:rPr>
              <a:t>in diesen Fällen möglich: Dass der Geschäftsführer </a:t>
            </a:r>
            <a:r>
              <a:rPr lang="de-DE" sz="2400" i="1" dirty="0">
                <a:solidFill>
                  <a:schemeClr val="tx1">
                    <a:lumMod val="65000"/>
                    <a:lumOff val="35000"/>
                  </a:schemeClr>
                </a:solidFill>
                <a:latin typeface="JKRGNR+Arial-BoldMT"/>
              </a:rPr>
              <a:t>„wie ein Beauftragter Ersatz seiner Aufwendungen verlangen“ </a:t>
            </a:r>
            <a:r>
              <a:rPr lang="de-DE" sz="2400" dirty="0">
                <a:solidFill>
                  <a:schemeClr val="tx1">
                    <a:lumMod val="65000"/>
                    <a:lumOff val="35000"/>
                  </a:schemeClr>
                </a:solidFill>
                <a:latin typeface="JKRGNR+Arial-BoldMT"/>
              </a:rPr>
              <a:t>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Deshalb abschließend notwendig gemäß </a:t>
            </a:r>
            <a:r>
              <a:rPr lang="de-DE" sz="2400" b="1" dirty="0">
                <a:solidFill>
                  <a:schemeClr val="tx1">
                    <a:lumMod val="65000"/>
                    <a:lumOff val="35000"/>
                  </a:schemeClr>
                </a:solidFill>
                <a:latin typeface="JKRGNR+Arial-BoldMT"/>
              </a:rPr>
              <a:t>§ 670 BGB</a:t>
            </a:r>
            <a:r>
              <a:rPr lang="de-DE" sz="2400" dirty="0">
                <a:solidFill>
                  <a:schemeClr val="tx1">
                    <a:lumMod val="65000"/>
                    <a:lumOff val="35000"/>
                  </a:schemeClr>
                </a:solidFill>
                <a:latin typeface="JKRGNR+Arial-BoldMT"/>
              </a:rPr>
              <a:t>: Dass der Geschäftsführer </a:t>
            </a:r>
            <a:r>
              <a:rPr lang="de-DE" sz="2400" b="1" dirty="0">
                <a:solidFill>
                  <a:schemeClr val="tx1">
                    <a:lumMod val="65000"/>
                    <a:lumOff val="35000"/>
                  </a:schemeClr>
                </a:solidFill>
                <a:latin typeface="JKRGNR+Arial-BoldMT"/>
              </a:rPr>
              <a:t>Aufwendungen</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„den Umständen nach für </a:t>
            </a:r>
            <a:r>
              <a:rPr lang="de-DE" sz="2400" b="1" i="1" dirty="0">
                <a:solidFill>
                  <a:schemeClr val="tx1">
                    <a:lumMod val="65000"/>
                    <a:lumOff val="35000"/>
                  </a:schemeClr>
                </a:solidFill>
                <a:latin typeface="JKRGNR+Arial-BoldMT"/>
              </a:rPr>
              <a:t>erforderlich</a:t>
            </a:r>
            <a:r>
              <a:rPr lang="de-DE" sz="2400" i="1" dirty="0">
                <a:solidFill>
                  <a:schemeClr val="tx1">
                    <a:lumMod val="65000"/>
                    <a:lumOff val="35000"/>
                  </a:schemeClr>
                </a:solidFill>
                <a:latin typeface="JKRGNR+Arial-BoldMT"/>
              </a:rPr>
              <a:t> halten darf“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„Erforderlichkeit“ der Aufwendungen: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der Inanspruchnahme des 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5437757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Rechtmäßigkeit der Inanspruchnahme des U</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prüfen</a:t>
            </a:r>
            <a:r>
              <a:rPr lang="de-DE" sz="2400" dirty="0">
                <a:solidFill>
                  <a:schemeClr val="tx1">
                    <a:lumMod val="65000"/>
                    <a:lumOff val="35000"/>
                  </a:schemeClr>
                </a:solidFill>
                <a:latin typeface="JKRGNR+Arial-BoldMT"/>
              </a:rPr>
              <a:t>: Rechtsgrundlage, Vorliegen der formellen wie materiellen Voraussetzungen sowie keine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 gemäß § 28 I WaStrG: Erlass von Anordnungen zur Erfüllung der Aufgaben nach § 24 I WaStrG („strompolizeiliche 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 Probleme ersichtlich: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9627826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dirty="0">
                <a:solidFill>
                  <a:schemeClr val="tx1">
                    <a:lumMod val="65000"/>
                    <a:lumOff val="35000"/>
                  </a:schemeClr>
                </a:solidFill>
                <a:latin typeface="JKRGNR+Arial-BoldMT"/>
              </a:rPr>
              <a:t>Vorliegen der materiellen Voraussetzungen des § 28 I WaStrG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Gefahrenabwehrmaßnahme: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Ordnungspflicht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5046542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Gefahrentatbestand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a:t>
            </a:r>
            <a:r>
              <a:rPr lang="de-DE" sz="2400" b="1" dirty="0">
                <a:solidFill>
                  <a:schemeClr val="tx1">
                    <a:lumMod val="65000"/>
                    <a:lumOff val="35000"/>
                  </a:schemeClr>
                </a:solidFill>
                <a:latin typeface="JKRGNR+Arial-BoldMT"/>
              </a:rPr>
              <a:t>§ 28 I WaStrG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24 I WaStrG bedrohtes Schutzgut</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„Bundeswasserstraßen in einem für die Schifffahrt erforderlichen Zustand zu erhalten“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umfasst: </a:t>
            </a:r>
            <a:r>
              <a:rPr lang="de-DE" sz="2400" i="1" dirty="0">
                <a:solidFill>
                  <a:schemeClr val="tx1">
                    <a:lumMod val="65000"/>
                    <a:lumOff val="35000"/>
                  </a:schemeClr>
                </a:solidFill>
                <a:latin typeface="JKRGNR+Arial-BoldMT"/>
              </a:rPr>
              <a:t>„staatliche </a:t>
            </a:r>
            <a:r>
              <a:rPr lang="de-DE" sz="2400" b="1" i="1" dirty="0">
                <a:solidFill>
                  <a:schemeClr val="tx1">
                    <a:lumMod val="65000"/>
                    <a:lumOff val="35000"/>
                  </a:schemeClr>
                </a:solidFill>
                <a:latin typeface="JKRGNR+Arial-BoldMT"/>
              </a:rPr>
              <a:t>Brücken</a:t>
            </a:r>
            <a:r>
              <a:rPr lang="de-DE" sz="2400" i="1" dirty="0">
                <a:solidFill>
                  <a:schemeClr val="tx1">
                    <a:lumMod val="65000"/>
                    <a:lumOff val="35000"/>
                  </a:schemeClr>
                </a:solidFill>
                <a:latin typeface="JKRGNR+Arial-BoldMT"/>
              </a:rPr>
              <a:t> zur Überführung nichtöffentlicher Wirtschaftswege“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Ordnungspflicht des 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Jedenfalls zu verneinen: Verhaltens- bzw. Zustandsverantwortlichkeit des U nach § 25 I 1 WaStrG bzw. § 25 III 1 WaStrG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242603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Allenfalls denkbar: </a:t>
            </a:r>
            <a:r>
              <a:rPr lang="de-DE" sz="2400" b="1" dirty="0">
                <a:solidFill>
                  <a:schemeClr val="tx1">
                    <a:lumMod val="65000"/>
                    <a:lumOff val="35000"/>
                  </a:schemeClr>
                </a:solidFill>
                <a:latin typeface="JKRGNR+Arial-BoldMT"/>
              </a:rPr>
              <a:t>Inanspruchnahme nicht verantwortlicher Personen gemäß § 26 I 1 WaStrG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verlangt und vorliegend ohne weiteres zu bejahen: </a:t>
            </a:r>
            <a:r>
              <a:rPr lang="de-DE" sz="2400" b="1" dirty="0">
                <a:solidFill>
                  <a:schemeClr val="tx1">
                    <a:lumMod val="65000"/>
                    <a:lumOff val="35000"/>
                  </a:schemeClr>
                </a:solidFill>
                <a:latin typeface="JKRGNR+Arial-BoldMT"/>
              </a:rPr>
              <a:t>„Unmittelbar bevorstehende Gefahr oder (…) bereits eingetretene Störung“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 „Dass nach § 25 verantwortliche Personen nicht in Anspruch genommen werden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zu bejahen: Dass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26 I 1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b WaStrG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Maßnahmen durch die Behörden </a:t>
            </a:r>
            <a:r>
              <a:rPr lang="de-DE" sz="2400" dirty="0">
                <a:solidFill>
                  <a:schemeClr val="tx1">
                    <a:lumMod val="65000"/>
                    <a:lumOff val="35000"/>
                  </a:schemeClr>
                </a:solidFill>
                <a:latin typeface="JKRGNR+Arial-BoldMT"/>
              </a:rPr>
              <a:t>der Wasserstraßen- und Schifffahrtsverwaltung des Bundes selbst oder durch beauftragte Dritte </a:t>
            </a:r>
            <a:r>
              <a:rPr lang="de-DE" sz="2400" b="1" dirty="0">
                <a:solidFill>
                  <a:schemeClr val="tx1">
                    <a:lumMod val="65000"/>
                    <a:lumOff val="35000"/>
                  </a:schemeClr>
                </a:solidFill>
                <a:latin typeface="JKRGNR+Arial-BoldMT"/>
              </a:rPr>
              <a:t>nicht möglich oder ausreichend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fraglich: </a:t>
            </a:r>
            <a:r>
              <a:rPr lang="de-DE" sz="2400" b="1" dirty="0">
                <a:solidFill>
                  <a:schemeClr val="tx1">
                    <a:lumMod val="65000"/>
                    <a:lumOff val="35000"/>
                  </a:schemeClr>
                </a:solidFill>
                <a:latin typeface="JKRGNR+Arial-BoldMT"/>
              </a:rPr>
              <a:t>ob die vom Dritten zu erfüllenden Aufträge eine „überwiegende“ Verpflichtung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26 I 1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c WaStrG darstellen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58884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Rechtmäßigkeit der Versammlungsbeschränkung?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Liegt eine unmittelbare Gefahr für öffentliche Sicherheit und Ordnung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15 I VersG vor?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Hohe Anforderungen an Gefahrenprognose </a:t>
            </a:r>
            <a:r>
              <a:rPr lang="de-DE" sz="2400" dirty="0">
                <a:solidFill>
                  <a:schemeClr val="tx1">
                    <a:lumMod val="65000"/>
                    <a:lumOff val="35000"/>
                  </a:schemeClr>
                </a:solidFill>
                <a:latin typeface="JKRGNR+Arial-BoldMT"/>
              </a:rPr>
              <a:t>wegen Bedeutung der Versammlungsfreiheit </a:t>
            </a:r>
            <a:r>
              <a:rPr lang="de-DE" sz="2400" b="1" dirty="0">
                <a:solidFill>
                  <a:schemeClr val="tx1">
                    <a:lumMod val="65000"/>
                    <a:lumOff val="35000"/>
                  </a:schemeClr>
                </a:solidFill>
                <a:latin typeface="JKRGNR+Arial-BoldMT"/>
              </a:rPr>
              <a:t>(Art. 8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Hierzu VGH München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Unter Berücksichtigung der Bedeutung der Versammlungsfreiheit dürfen beim Erlass von versammlungsrechtlichen Beschränkungen oder eines Versammlungsverbots keine zu geringen Anforderungen an die Gefahrenprognose gestellt werden. </a:t>
            </a:r>
            <a:r>
              <a:rPr lang="de-DE" sz="2400" b="1" i="1" dirty="0">
                <a:solidFill>
                  <a:schemeClr val="tx1">
                    <a:lumMod val="65000"/>
                    <a:lumOff val="35000"/>
                  </a:schemeClr>
                </a:solidFill>
                <a:latin typeface="JKRGNR+Arial-BoldMT"/>
              </a:rPr>
              <a:t>Sie ist auf konkrete und nachvollziehbare tatsächliche Anhaltspunkte zu stützen, die bei verständiger Würdigung eine hinreichende Wahrscheinlichkeit des Gefahreneintritts ergeben</a:t>
            </a:r>
            <a:r>
              <a:rPr lang="de-DE" sz="2400" i="1" dirty="0">
                <a:solidFill>
                  <a:schemeClr val="tx1">
                    <a:lumMod val="65000"/>
                    <a:lumOff val="35000"/>
                  </a:schemeClr>
                </a:solidFill>
                <a:latin typeface="JKRGNR+Arial-BoldMT"/>
              </a:rPr>
              <a: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2860336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bedrohten Rechtsgüter anzunehmen: </a:t>
            </a:r>
            <a:r>
              <a:rPr lang="de-DE" sz="2400" b="1" dirty="0">
                <a:solidFill>
                  <a:schemeClr val="tx1">
                    <a:lumMod val="65000"/>
                    <a:lumOff val="35000"/>
                  </a:schemeClr>
                </a:solidFill>
                <a:latin typeface="JKRGNR+Arial-BoldMT"/>
              </a:rPr>
              <a:t>Interessenabwägung zugunsten der Allgemeinheit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möglich: </a:t>
            </a:r>
            <a:r>
              <a:rPr lang="de-DE" sz="2400" b="1" dirty="0">
                <a:solidFill>
                  <a:schemeClr val="tx1">
                    <a:lumMod val="65000"/>
                    <a:lumOff val="35000"/>
                  </a:schemeClr>
                </a:solidFill>
                <a:latin typeface="JKRGNR+Arial-BoldMT"/>
              </a:rPr>
              <a:t>„angemessene Entschädigung in Geld</a:t>
            </a:r>
            <a:r>
              <a:rPr lang="de-DE" sz="2400" dirty="0">
                <a:solidFill>
                  <a:schemeClr val="tx1">
                    <a:lumMod val="65000"/>
                    <a:lumOff val="35000"/>
                  </a:schemeClr>
                </a:solidFill>
                <a:latin typeface="JKRGNR+Arial-BoldMT"/>
              </a:rPr>
              <a:t>“ zu erhalten nach § 26 I 2 WaStrG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anzunehmen: </a:t>
            </a:r>
            <a:r>
              <a:rPr lang="de-DE" sz="2400" b="1" dirty="0">
                <a:solidFill>
                  <a:schemeClr val="tx1">
                    <a:lumMod val="65000"/>
                    <a:lumOff val="35000"/>
                  </a:schemeClr>
                </a:solidFill>
                <a:latin typeface="JKRGNR+Arial-BoldMT"/>
              </a:rPr>
              <a:t>Vorliegen der Voraussetzungen für die Inanspruchnahme des U als Nichtstörer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26 I WaStrG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8963765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a:t>
            </a:r>
            <a:r>
              <a:rPr lang="de-DE" sz="2400" b="1" dirty="0">
                <a:solidFill>
                  <a:schemeClr val="tx1">
                    <a:lumMod val="65000"/>
                    <a:lumOff val="35000"/>
                  </a:schemeClr>
                </a:solidFill>
                <a:latin typeface="JKRGNR+Arial-BoldMT"/>
              </a:rPr>
              <a:t>§ 28 I WaStrG: </a:t>
            </a:r>
            <a:r>
              <a:rPr lang="de-DE" sz="2400" dirty="0">
                <a:solidFill>
                  <a:schemeClr val="tx1">
                    <a:lumMod val="65000"/>
                    <a:lumOff val="35000"/>
                  </a:schemeClr>
                </a:solidFill>
                <a:latin typeface="JKRGNR+Arial-BoldMT"/>
              </a:rPr>
              <a:t>Ermessensspielraum der Behörde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daher zu prüfen: </a:t>
            </a:r>
            <a:r>
              <a:rPr lang="de-DE" sz="2400" b="1" dirty="0">
                <a:solidFill>
                  <a:schemeClr val="tx1">
                    <a:lumMod val="65000"/>
                    <a:lumOff val="35000"/>
                  </a:schemeClr>
                </a:solidFill>
                <a:latin typeface="JKRGNR+Arial-BoldMT"/>
              </a:rPr>
              <a:t>Ermessensfehler</a:t>
            </a:r>
            <a:r>
              <a:rPr lang="de-DE" sz="2400" dirty="0">
                <a:solidFill>
                  <a:schemeClr val="tx1">
                    <a:lumMod val="65000"/>
                    <a:lumOff val="35000"/>
                  </a:schemeClr>
                </a:solidFill>
                <a:latin typeface="JKRGNR+Arial-BoldMT"/>
              </a:rPr>
              <a:t> bei Verwaltungshandeln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Ermessensfehler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Rechtmäßigkeit der Inanspruchnahme des U als Nichtstörer zur Bergung der Yacht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Aufwendungen des Bundes „notwendig“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670 BGB(+)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4869457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ob die Inanspruchnahme des E vorliegend angemessen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denkbar: </a:t>
            </a:r>
            <a:r>
              <a:rPr lang="de-DE" sz="2400" b="1" dirty="0">
                <a:solidFill>
                  <a:schemeClr val="tx1">
                    <a:lumMod val="65000"/>
                    <a:lumOff val="35000"/>
                  </a:schemeClr>
                </a:solidFill>
                <a:latin typeface="JKRGNR+Arial-BoldMT"/>
              </a:rPr>
              <a:t>Möglichkeit einer Begrenzung bei unverhältnismäßig hoher Kostenlast </a:t>
            </a:r>
            <a:r>
              <a:rPr lang="de-DE" sz="2400" dirty="0">
                <a:solidFill>
                  <a:schemeClr val="tx1">
                    <a:lumMod val="65000"/>
                    <a:lumOff val="35000"/>
                  </a:schemeClr>
                </a:solidFill>
                <a:latin typeface="JKRGNR+Arial-BoldMT"/>
              </a:rPr>
              <a:t>(insbesondere: Altlast-Fälle)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Hintergrund der Inanspruchnahme</a:t>
            </a:r>
            <a:r>
              <a:rPr lang="de-DE" sz="2400" dirty="0">
                <a:solidFill>
                  <a:schemeClr val="tx1">
                    <a:lumMod val="65000"/>
                    <a:lumOff val="35000"/>
                  </a:schemeClr>
                </a:solidFill>
                <a:latin typeface="JKRGNR+Arial-BoldMT"/>
              </a:rPr>
              <a:t>: Sozialbindung des Eigentums aus Art. 14 II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Gedanke</a:t>
            </a:r>
            <a:r>
              <a:rPr lang="de-DE" sz="2400" dirty="0">
                <a:solidFill>
                  <a:schemeClr val="tx1">
                    <a:lumMod val="65000"/>
                    <a:lumOff val="35000"/>
                  </a:schemeClr>
                </a:solidFill>
                <a:latin typeface="JKRGNR+Arial-BoldMT"/>
              </a:rPr>
              <a:t>: derjenige der den Nutzen aus einer Sache zieht, soll auch deren Kosten tragen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Begrenzung: </a:t>
            </a:r>
            <a:r>
              <a:rPr lang="de-DE" sz="2400" dirty="0">
                <a:solidFill>
                  <a:schemeClr val="tx1">
                    <a:lumMod val="65000"/>
                    <a:lumOff val="35000"/>
                  </a:schemeClr>
                </a:solidFill>
                <a:latin typeface="JKRGNR+Arial-BoldMT"/>
              </a:rPr>
              <a:t>Soweit die </a:t>
            </a:r>
            <a:r>
              <a:rPr lang="de-DE" sz="2400" b="1" dirty="0">
                <a:solidFill>
                  <a:schemeClr val="tx1">
                    <a:lumMod val="65000"/>
                    <a:lumOff val="35000"/>
                  </a:schemeClr>
                </a:solidFill>
                <a:latin typeface="JKRGNR+Arial-BoldMT"/>
              </a:rPr>
              <a:t>Kosten</a:t>
            </a:r>
            <a:r>
              <a:rPr lang="de-DE" sz="2400" dirty="0">
                <a:solidFill>
                  <a:schemeClr val="tx1">
                    <a:lumMod val="65000"/>
                    <a:lumOff val="35000"/>
                  </a:schemeClr>
                </a:solidFill>
                <a:latin typeface="JKRGNR+Arial-BoldMT"/>
              </a:rPr>
              <a:t> aus einer Sache den </a:t>
            </a:r>
            <a:r>
              <a:rPr lang="de-DE" sz="2400" b="1" dirty="0">
                <a:solidFill>
                  <a:schemeClr val="tx1">
                    <a:lumMod val="65000"/>
                    <a:lumOff val="35000"/>
                  </a:schemeClr>
                </a:solidFill>
                <a:latin typeface="JKRGNR+Arial-BoldMT"/>
              </a:rPr>
              <a:t>Nutzen weit übersteigen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prüfen: Überschreitung einer sog. </a:t>
            </a:r>
            <a:r>
              <a:rPr lang="de-DE" sz="2400" b="1" dirty="0">
                <a:solidFill>
                  <a:schemeClr val="tx1">
                    <a:lumMod val="65000"/>
                    <a:lumOff val="35000"/>
                  </a:schemeClr>
                </a:solidFill>
                <a:latin typeface="JKRGNR+Arial-BoldMT"/>
              </a:rPr>
              <a:t>„Opfergrenze“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08934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vorausgesetzt: dass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…finanzieller Aufwand den Verkehrswert der Sache überschreitet (BVerfG)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 nicht durch Verantwortlichen verursacht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Naturereignisse oder durch Dritte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Durch Dritte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Sportboot zum privaten „Vergnügen“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Angemessenheit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Anspruchsinhalt: Aufwendungsersatz in Höhe der Kosten der Bergungsaktion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 zulässig und begründet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5426881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13.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91219"/>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Anknüpfungspunkt</a:t>
            </a:r>
            <a:r>
              <a:rPr lang="de-DE" sz="2400" dirty="0">
                <a:solidFill>
                  <a:schemeClr val="tx1">
                    <a:lumMod val="65000"/>
                    <a:lumOff val="35000"/>
                  </a:schemeClr>
                </a:solidFill>
                <a:latin typeface="JKRGNR+Arial-BoldMT"/>
              </a:rPr>
              <a:t> der Versammlungsbehörde zur Begründung des </a:t>
            </a:r>
            <a:r>
              <a:rPr lang="de-DE" sz="2400" b="1" dirty="0">
                <a:solidFill>
                  <a:schemeClr val="tx1">
                    <a:lumMod val="65000"/>
                    <a:lumOff val="35000"/>
                  </a:schemeClr>
                </a:solidFill>
                <a:latin typeface="JKRGNR+Arial-BoldMT"/>
              </a:rPr>
              <a:t>Gefahrentatbestandes</a:t>
            </a:r>
            <a:r>
              <a:rPr lang="de-DE" sz="2400" dirty="0">
                <a:solidFill>
                  <a:schemeClr val="tx1">
                    <a:lumMod val="65000"/>
                    <a:lumOff val="35000"/>
                  </a:schemeClr>
                </a:solidFill>
                <a:latin typeface="JKRGNR+Arial-BoldMT"/>
              </a:rPr>
              <a:t>: Parole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From</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river</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to</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the</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sea</a:t>
            </a:r>
            <a:r>
              <a:rPr lang="de-DE" sz="2400" i="1"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Meinungsinhalte (Art. 5 I GG) betroffen</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VGH München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Soweit sich das Verbot oder eine Beschränkung der Versammlung auf den Inhalt von Aussagen bezieht – dies ist bei der Anknüpfung an das Motto der Versammlung und die zu erwartenden Äußerungen der Versammlungsteilnehmer der Fall –, ist es auch am Maßstab des Art. 5 I, II GG zu beurteilen. </a:t>
            </a:r>
            <a:r>
              <a:rPr lang="de-DE" sz="2400" b="1" i="1" u="sng" dirty="0">
                <a:solidFill>
                  <a:schemeClr val="tx1">
                    <a:lumMod val="65000"/>
                    <a:lumOff val="35000"/>
                  </a:schemeClr>
                </a:solidFill>
                <a:latin typeface="JKRGNR+Arial-BoldMT"/>
              </a:rPr>
              <a:t>Der Inhalt einer Meinungsäußerung, der im Rahmen des Art. 5 GG nicht unterbunden werden darf, kann daher auch nicht zur Begründung von Maßnahmen herangezogen werden, die das Grundrecht des Art. 8 GG beschränken </a:t>
            </a:r>
            <a:r>
              <a:rPr lang="de-DE" sz="2400" i="1" dirty="0">
                <a:solidFill>
                  <a:schemeClr val="tx1">
                    <a:lumMod val="65000"/>
                    <a:lumOff val="35000"/>
                  </a:schemeClr>
                </a:solidFill>
                <a:latin typeface="JKRGNR+Arial-BoldMT"/>
              </a:rPr>
              <a:t>(</a:t>
            </a:r>
            <a:r>
              <a:rPr lang="de-DE" sz="2400" i="1" dirty="0" err="1">
                <a:solidFill>
                  <a:schemeClr val="tx1">
                    <a:lumMod val="65000"/>
                    <a:lumOff val="35000"/>
                  </a:schemeClr>
                </a:solidFill>
                <a:latin typeface="JKRGNR+Arial-BoldMT"/>
              </a:rPr>
              <a:t>BVerfGK</a:t>
            </a:r>
            <a:r>
              <a:rPr lang="de-DE" sz="2400" i="1" dirty="0">
                <a:solidFill>
                  <a:schemeClr val="tx1">
                    <a:lumMod val="65000"/>
                    <a:lumOff val="35000"/>
                  </a:schemeClr>
                </a:solidFill>
                <a:latin typeface="JKRGNR+Arial-BoldMT"/>
              </a:rPr>
              <a:t> 13, 1 = BeckRS 2009, 37173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13mwN)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9522070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65161"/>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prüfen: </a:t>
            </a:r>
            <a:r>
              <a:rPr lang="de-DE" sz="2400" b="1" dirty="0">
                <a:solidFill>
                  <a:schemeClr val="tx1">
                    <a:lumMod val="65000"/>
                    <a:lumOff val="35000"/>
                  </a:schemeClr>
                </a:solidFill>
                <a:latin typeface="JKRGNR+Arial-BoldMT"/>
              </a:rPr>
              <a:t>Ob Meinungsäußerung Strafgesetze verletzt</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Fall zu § 130 IV StGB (letzte Einheit)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konkreten Fall des VGH München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 für öffentliche Sicherheit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nächsten Schritt denkbar: </a:t>
            </a:r>
            <a:r>
              <a:rPr lang="de-DE" sz="2400" b="1" dirty="0">
                <a:solidFill>
                  <a:schemeClr val="tx1">
                    <a:lumMod val="65000"/>
                    <a:lumOff val="35000"/>
                  </a:schemeClr>
                </a:solidFill>
                <a:latin typeface="JKRGNR+Arial-BoldMT"/>
              </a:rPr>
              <a:t>Gefahr für öffentliche Ordnung?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 durch Meinungsäußerung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Sondern: </a:t>
            </a:r>
            <a:r>
              <a:rPr lang="de-DE" sz="2400" b="1" dirty="0">
                <a:solidFill>
                  <a:schemeClr val="tx1">
                    <a:lumMod val="65000"/>
                    <a:lumOff val="35000"/>
                  </a:schemeClr>
                </a:solidFill>
                <a:latin typeface="JKRGNR+Arial-BoldMT"/>
              </a:rPr>
              <a:t>Art und Weise der Durchführung der Versammlung (Klima der Gewaltdemonstration)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861669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24315"/>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VGH München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Schließlich kann dahinstehen, ob – wie der Vertreter des öffentlichen Interesses meint – die Verwendung der Parole zu einem </a:t>
            </a:r>
            <a:r>
              <a:rPr lang="de-DE" sz="2400" b="1" i="1" dirty="0">
                <a:solidFill>
                  <a:schemeClr val="tx1">
                    <a:lumMod val="65000"/>
                    <a:lumOff val="35000"/>
                  </a:schemeClr>
                </a:solidFill>
                <a:latin typeface="JKRGNR+Arial-BoldMT"/>
              </a:rPr>
              <a:t>Verstoß gegen die öffentliche Ordnung durch eine Aufstachelung zum Hass gegen Bevölkerungsteile, die Erzeugung einer Atmosphäre der Bedrohung, Militanz oder Aggression oder die Verletzung der Menschenwürde einzelner führen kann </a:t>
            </a:r>
            <a:r>
              <a:rPr lang="de-DE" sz="2400" i="1" dirty="0">
                <a:solidFill>
                  <a:schemeClr val="tx1">
                    <a:lumMod val="65000"/>
                    <a:lumOff val="35000"/>
                  </a:schemeClr>
                </a:solidFill>
                <a:latin typeface="JKRGNR+Arial-BoldMT"/>
              </a:rPr>
              <a:t>(in diesem Sinne </a:t>
            </a:r>
            <a:r>
              <a:rPr lang="de-DE" sz="2400" i="1" dirty="0" err="1">
                <a:solidFill>
                  <a:schemeClr val="tx1">
                    <a:lumMod val="65000"/>
                    <a:lumOff val="35000"/>
                  </a:schemeClr>
                </a:solidFill>
                <a:latin typeface="JKRGNR+Arial-BoldMT"/>
              </a:rPr>
              <a:t>Hippeli</a:t>
            </a:r>
            <a:r>
              <a:rPr lang="de-DE" sz="2400" i="1" dirty="0">
                <a:solidFill>
                  <a:schemeClr val="tx1">
                    <a:lumMod val="65000"/>
                    <a:lumOff val="35000"/>
                  </a:schemeClr>
                </a:solidFill>
                <a:latin typeface="JKRGNR+Arial-BoldMT"/>
              </a:rPr>
              <a:t> NJW 2024, 1780 (1781 f.)). Hierauf hat die Ag. ihre Beschränkung nämlich nicht gestützt und hierfür finden sich in ihrer Gefahrenprognose auch keine tatsächlichen Anhaltspunkte, zumal im Hinblick auf eine Versammlung der bislang nicht sicherheitsrelevant aufgefallenen Ast. mit 20 Teilnahmen an einem Montagvormittag.“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9873429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Fallgruppe: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Fahrzeug des U (Tankwagen) kippt um und droht die Umwelt zu verunreinigen. Die Feuerwehr saugt das Öl zuvor ab.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Feuerwehr wird eingesetzt, um Brand an privaten Gebäuden zu bekämpfen.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Aufwendungsersatzanspruch des Verwaltungsträgers gegen den Bürger?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Spezialgesetzliche Anspruchsgrundlage (bspw. im </a:t>
            </a:r>
            <a:r>
              <a:rPr lang="de-DE" sz="2400" dirty="0" err="1">
                <a:solidFill>
                  <a:schemeClr val="tx1">
                    <a:lumMod val="65000"/>
                    <a:lumOff val="35000"/>
                  </a:schemeClr>
                </a:solidFill>
                <a:latin typeface="JKRGNR+Arial-BoldMT"/>
              </a:rPr>
              <a:t>FeuerwehrG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Was passiert, wenn keine Regelung vorhanden ist?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1653203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Aufwendungsersatzanspruch gemäß </a:t>
            </a:r>
            <a:r>
              <a:rPr lang="de-DE" sz="2400" b="1" dirty="0">
                <a:solidFill>
                  <a:schemeClr val="tx1">
                    <a:lumMod val="65000"/>
                    <a:lumOff val="35000"/>
                  </a:schemeClr>
                </a:solidFill>
                <a:latin typeface="JKRGNR+Arial-BoldMT"/>
              </a:rPr>
              <a:t>§§ 683 S. 1, 670 BGB </a:t>
            </a:r>
            <a:r>
              <a:rPr lang="de-DE" sz="2400" dirty="0">
                <a:solidFill>
                  <a:schemeClr val="tx1">
                    <a:lumMod val="65000"/>
                    <a:lumOff val="35000"/>
                  </a:schemeClr>
                </a:solidFill>
                <a:latin typeface="JKRGNR+Arial-BoldMT"/>
              </a:rPr>
              <a:t>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Öffentlich-rechtliche GoA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fraglich: </a:t>
            </a:r>
            <a:r>
              <a:rPr lang="de-DE" sz="2400" b="1" dirty="0">
                <a:solidFill>
                  <a:schemeClr val="tx1">
                    <a:lumMod val="65000"/>
                    <a:lumOff val="35000"/>
                  </a:schemeClr>
                </a:solidFill>
                <a:latin typeface="JKRGNR+Arial-BoldMT"/>
              </a:rPr>
              <a:t>Anwendbarkeit der GoA im öffentlichen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Analogie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vorhanden: Spezialgesetzlicher Aufwendungsersatzanspruch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Aufwendungsersatzanspruch nach </a:t>
            </a:r>
            <a:r>
              <a:rPr lang="de-DE" sz="2400" b="1" dirty="0">
                <a:solidFill>
                  <a:schemeClr val="tx1">
                    <a:lumMod val="65000"/>
                    <a:lumOff val="35000"/>
                  </a:schemeClr>
                </a:solidFill>
                <a:latin typeface="JKRGNR+Arial-BoldMT"/>
              </a:rPr>
              <a:t>§ 13 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bei Ersatzvornahme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keine Regelung vorhanden</a:t>
            </a:r>
            <a:r>
              <a:rPr lang="de-DE" sz="2400" b="1" dirty="0">
                <a:solidFill>
                  <a:schemeClr val="tx1">
                    <a:lumMod val="65000"/>
                    <a:lumOff val="35000"/>
                  </a:schemeClr>
                </a:solidFill>
                <a:latin typeface="JKRGNR+Arial-BoldMT"/>
              </a:rPr>
              <a:t>: Planwidrige Regelungslücke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13. Woche</a:t>
            </a:r>
          </a:p>
        </p:txBody>
      </p:sp>
    </p:spTree>
    <p:extLst>
      <p:ext uri="{BB962C8B-B14F-4D97-AF65-F5344CB8AC3E}">
        <p14:creationId xmlns:p14="http://schemas.microsoft.com/office/powerpoint/2010/main" val="373964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3453</Words>
  <Application>Microsoft Macintosh PowerPoint</Application>
  <PresentationFormat>Bildschirmpräsentation (4:3)</PresentationFormat>
  <Paragraphs>370</Paragraphs>
  <Slides>44</Slides>
  <Notes>1</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44</vt:i4>
      </vt:variant>
    </vt:vector>
  </HeadingPairs>
  <TitlesOfParts>
    <vt:vector size="5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64</cp:revision>
  <dcterms:created xsi:type="dcterms:W3CDTF">2023-10-26T09:55:33Z</dcterms:created>
  <dcterms:modified xsi:type="dcterms:W3CDTF">2026-02-13T10:58:24Z</dcterms:modified>
</cp:coreProperties>
</file>