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sldIdLst>
    <p:sldId id="256" r:id="rId2"/>
    <p:sldId id="421" r:id="rId3"/>
    <p:sldId id="534" r:id="rId4"/>
    <p:sldId id="535" r:id="rId5"/>
    <p:sldId id="537" r:id="rId6"/>
    <p:sldId id="538" r:id="rId7"/>
    <p:sldId id="539" r:id="rId8"/>
    <p:sldId id="533" r:id="rId9"/>
    <p:sldId id="527" r:id="rId10"/>
    <p:sldId id="528" r:id="rId11"/>
    <p:sldId id="529" r:id="rId12"/>
    <p:sldId id="530" r:id="rId13"/>
    <p:sldId id="531" r:id="rId14"/>
    <p:sldId id="532" r:id="rId15"/>
    <p:sldId id="276" r:id="rId16"/>
    <p:sldId id="496" r:id="rId17"/>
    <p:sldId id="497" r:id="rId18"/>
    <p:sldId id="498" r:id="rId19"/>
    <p:sldId id="500" r:id="rId20"/>
    <p:sldId id="501" r:id="rId21"/>
    <p:sldId id="499" r:id="rId22"/>
    <p:sldId id="502" r:id="rId23"/>
    <p:sldId id="503" r:id="rId24"/>
    <p:sldId id="504" r:id="rId25"/>
    <p:sldId id="505" r:id="rId26"/>
    <p:sldId id="506" r:id="rId27"/>
    <p:sldId id="507" r:id="rId28"/>
    <p:sldId id="524" r:id="rId29"/>
    <p:sldId id="508" r:id="rId30"/>
    <p:sldId id="509" r:id="rId31"/>
    <p:sldId id="510" r:id="rId32"/>
    <p:sldId id="525" r:id="rId33"/>
    <p:sldId id="523" r:id="rId34"/>
    <p:sldId id="511" r:id="rId35"/>
    <p:sldId id="512" r:id="rId36"/>
    <p:sldId id="513" r:id="rId37"/>
    <p:sldId id="514" r:id="rId38"/>
    <p:sldId id="515" r:id="rId39"/>
    <p:sldId id="516" r:id="rId40"/>
    <p:sldId id="517" r:id="rId41"/>
    <p:sldId id="518" r:id="rId42"/>
    <p:sldId id="519" r:id="rId43"/>
    <p:sldId id="520" r:id="rId44"/>
    <p:sldId id="396" r:id="rId45"/>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09" autoAdjust="0"/>
    <p:restoredTop sz="92980"/>
  </p:normalViewPr>
  <p:slideViewPr>
    <p:cSldViewPr>
      <p:cViewPr varScale="1">
        <p:scale>
          <a:sx n="102" d="100"/>
          <a:sy n="102" d="100"/>
        </p:scale>
        <p:origin x="1656"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15.08.26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BDA97353-07D3-4549-9212-8D4A78C44740}" type="slidenum">
              <a:rPr lang="de-DE" smtClean="0"/>
              <a:t>25</a:t>
            </a:fld>
            <a:endParaRPr lang="de-DE"/>
          </a:p>
        </p:txBody>
      </p:sp>
    </p:spTree>
    <p:extLst>
      <p:ext uri="{BB962C8B-B14F-4D97-AF65-F5344CB8AC3E}">
        <p14:creationId xmlns:p14="http://schemas.microsoft.com/office/powerpoint/2010/main" val="28218695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569660"/>
          </a:xfrm>
          <a:prstGeom prst="rect">
            <a:avLst/>
          </a:prstGeom>
          <a:noFill/>
        </p:spPr>
        <p:txBody>
          <a:bodyPr wrap="square" rtlCol="0">
            <a:spAutoFit/>
          </a:bodyPr>
          <a:lstStyle/>
          <a:p>
            <a:r>
              <a:rPr lang="de-DE" sz="3200" dirty="0">
                <a:solidFill>
                  <a:schemeClr val="bg1"/>
                </a:solidFill>
                <a:latin typeface="Frutiger LT 57 Cn" pitchFamily="34" charset="0"/>
              </a:rPr>
              <a:t>Polizei- und Ordnungsrecht</a:t>
            </a:r>
          </a:p>
          <a:p>
            <a:r>
              <a:rPr lang="de-DE" sz="3200" dirty="0">
                <a:solidFill>
                  <a:schemeClr val="bg1"/>
                </a:solidFill>
                <a:latin typeface="Frutiger LT 57 Cn" pitchFamily="34" charset="0"/>
              </a:rPr>
              <a:t>13.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5194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Fall zur Wiederholung der letzten Einheit: VGH München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 2024, 1187</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Die Ast. zeigte am 19.6.2024 eine Versammlung am 1.7.2024 um 11:00 Uhr auf dem </a:t>
            </a:r>
            <a:r>
              <a:rPr lang="de-DE" sz="2400" i="1" dirty="0" err="1">
                <a:solidFill>
                  <a:schemeClr val="tx1">
                    <a:lumMod val="65000"/>
                    <a:lumOff val="35000"/>
                  </a:schemeClr>
                </a:solidFill>
                <a:latin typeface="JKRGNR+Arial-BoldMT"/>
              </a:rPr>
              <a:t>G.platz</a:t>
            </a:r>
            <a:r>
              <a:rPr lang="de-DE" sz="2400" i="1" dirty="0">
                <a:solidFill>
                  <a:schemeClr val="tx1">
                    <a:lumMod val="65000"/>
                    <a:lumOff val="35000"/>
                  </a:schemeClr>
                </a:solidFill>
                <a:latin typeface="JKRGNR+Arial-BoldMT"/>
              </a:rPr>
              <a:t> in M. an. Die Versammlung habe das Thema</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„Gegen die Unterdrückung und Ungleichbehandlung von </a:t>
            </a:r>
            <a:r>
              <a:rPr lang="de-DE" sz="2400" i="1" dirty="0" err="1">
                <a:solidFill>
                  <a:schemeClr val="tx1">
                    <a:lumMod val="65000"/>
                    <a:lumOff val="35000"/>
                  </a:schemeClr>
                </a:solidFill>
                <a:latin typeface="JKRGNR+Arial-BoldMT"/>
              </a:rPr>
              <a:t>Palästinenser:innen</a:t>
            </a:r>
            <a:r>
              <a:rPr lang="de-DE" sz="2400" i="1" dirty="0">
                <a:solidFill>
                  <a:schemeClr val="tx1">
                    <a:lumMod val="65000"/>
                    <a:lumOff val="35000"/>
                  </a:schemeClr>
                </a:solidFill>
                <a:latin typeface="JKRGNR+Arial-BoldMT"/>
              </a:rPr>
              <a:t> im gesamten Gebiet vom Fluss bis zum Meer; gegen die Unterstützung und Befeuerung dieser Unterdrückung durch die deutsche Politik und für Frieden und Freiheit für alle Menschen dort!“, es würden 20 Teilnehmer erwartet.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Als </a:t>
            </a:r>
            <a:r>
              <a:rPr lang="de-DE" sz="2400" i="1" dirty="0" err="1">
                <a:solidFill>
                  <a:schemeClr val="tx1">
                    <a:lumMod val="65000"/>
                    <a:lumOff val="35000"/>
                  </a:schemeClr>
                </a:solidFill>
                <a:latin typeface="JKRGNR+Arial-BoldMT"/>
              </a:rPr>
              <a:t>Kundgabemittel</a:t>
            </a:r>
            <a:r>
              <a:rPr lang="de-DE" sz="2400" i="1" dirty="0">
                <a:solidFill>
                  <a:schemeClr val="tx1">
                    <a:lumMod val="65000"/>
                    <a:lumOff val="35000"/>
                  </a:schemeClr>
                </a:solidFill>
                <a:latin typeface="JKRGNR+Arial-BoldMT"/>
              </a:rPr>
              <a:t> wurden Plakate mit den Aufschriften „</a:t>
            </a:r>
            <a:r>
              <a:rPr lang="de-DE" sz="2400" i="1" dirty="0" err="1">
                <a:solidFill>
                  <a:schemeClr val="tx1">
                    <a:lumMod val="65000"/>
                    <a:lumOff val="35000"/>
                  </a:schemeClr>
                </a:solidFill>
                <a:latin typeface="JKRGNR+Arial-BoldMT"/>
              </a:rPr>
              <a:t>From</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the</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river</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to</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the</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sea</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palestine</a:t>
            </a:r>
            <a:r>
              <a:rPr lang="de-DE" sz="2400" i="1" dirty="0">
                <a:solidFill>
                  <a:schemeClr val="tx1">
                    <a:lumMod val="65000"/>
                    <a:lumOff val="35000"/>
                  </a:schemeClr>
                </a:solidFill>
                <a:latin typeface="JKRGNR+Arial-BoldMT"/>
              </a:rPr>
              <a:t> will </a:t>
            </a:r>
            <a:r>
              <a:rPr lang="de-DE" sz="2400" i="1" dirty="0" err="1">
                <a:solidFill>
                  <a:schemeClr val="tx1">
                    <a:lumMod val="65000"/>
                    <a:lumOff val="35000"/>
                  </a:schemeClr>
                </a:solidFill>
                <a:latin typeface="JKRGNR+Arial-BoldMT"/>
              </a:rPr>
              <a:t>be</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free</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From</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the</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river</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to</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the</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sea</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we</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want</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justice</a:t>
            </a:r>
            <a:r>
              <a:rPr lang="de-DE" sz="2400" i="1" dirty="0">
                <a:solidFill>
                  <a:schemeClr val="tx1">
                    <a:lumMod val="65000"/>
                    <a:lumOff val="35000"/>
                  </a:schemeClr>
                </a:solidFill>
                <a:latin typeface="JKRGNR+Arial-BoldMT"/>
              </a:rPr>
              <a:t> and </a:t>
            </a:r>
            <a:r>
              <a:rPr lang="de-DE" sz="2400" i="1" dirty="0" err="1">
                <a:solidFill>
                  <a:schemeClr val="tx1">
                    <a:lumMod val="65000"/>
                    <a:lumOff val="35000"/>
                  </a:schemeClr>
                </a:solidFill>
                <a:latin typeface="JKRGNR+Arial-BoldMT"/>
              </a:rPr>
              <a:t>equality</a:t>
            </a:r>
            <a:r>
              <a:rPr lang="de-DE" sz="2400" i="1" dirty="0">
                <a:solidFill>
                  <a:schemeClr val="tx1">
                    <a:lumMod val="65000"/>
                    <a:lumOff val="35000"/>
                  </a:schemeClr>
                </a:solidFill>
                <a:latin typeface="JKRGNR+Arial-BoldMT"/>
              </a:rPr>
              <a:t>!“ und „</a:t>
            </a:r>
            <a:r>
              <a:rPr lang="de-DE" sz="2400" i="1" dirty="0" err="1">
                <a:solidFill>
                  <a:schemeClr val="tx1">
                    <a:lumMod val="65000"/>
                    <a:lumOff val="35000"/>
                  </a:schemeClr>
                </a:solidFill>
                <a:latin typeface="JKRGNR+Arial-BoldMT"/>
              </a:rPr>
              <a:t>From</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the</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sea</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to</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the</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river</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weapons</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you</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shall</a:t>
            </a:r>
            <a:r>
              <a:rPr lang="de-DE" sz="2400" i="1" dirty="0">
                <a:solidFill>
                  <a:schemeClr val="tx1">
                    <a:lumMod val="65000"/>
                    <a:lumOff val="35000"/>
                  </a:schemeClr>
                </a:solidFill>
                <a:latin typeface="JKRGNR+Arial-BoldMT"/>
              </a:rPr>
              <a:t> not </a:t>
            </a:r>
            <a:r>
              <a:rPr lang="de-DE" sz="2400" i="1" dirty="0" err="1">
                <a:solidFill>
                  <a:schemeClr val="tx1">
                    <a:lumMod val="65000"/>
                    <a:lumOff val="35000"/>
                  </a:schemeClr>
                </a:solidFill>
                <a:latin typeface="JKRGNR+Arial-BoldMT"/>
              </a:rPr>
              <a:t>deliver</a:t>
            </a:r>
            <a:r>
              <a:rPr lang="de-DE" sz="2400" i="1" dirty="0">
                <a:solidFill>
                  <a:schemeClr val="tx1">
                    <a:lumMod val="65000"/>
                    <a:lumOff val="35000"/>
                  </a:schemeClr>
                </a:solidFill>
                <a:latin typeface="JKRGNR+Arial-BoldMT"/>
              </a:rPr>
              <a:t>“ angekündigt.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37530407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0860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 Bescheid vom 20.6.2024 bestätigte die Ag. die Versammlungsanzeige. Gleichzeitig verfügte sie mehrere Beschränkungen, unter anderem unter Nr. 5.3 </a:t>
            </a:r>
            <a:r>
              <a:rPr lang="de-DE" sz="2400" b="1" dirty="0">
                <a:solidFill>
                  <a:schemeClr val="tx1">
                    <a:lumMod val="65000"/>
                    <a:lumOff val="35000"/>
                  </a:schemeClr>
                </a:solidFill>
                <a:latin typeface="JKRGNR+Arial-BoldMT"/>
              </a:rPr>
              <a:t>die streitgegenständliche Beschränkung, </a:t>
            </a:r>
            <a:r>
              <a:rPr lang="de-DE" sz="2400" dirty="0">
                <a:solidFill>
                  <a:schemeClr val="tx1">
                    <a:lumMod val="65000"/>
                    <a:lumOff val="35000"/>
                  </a:schemeClr>
                </a:solidFill>
                <a:latin typeface="JKRGNR+Arial-BoldMT"/>
              </a:rPr>
              <a:t>die folgenden Wortlaut hat: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„Das öffentliche Zeigen von Emblemen, Kennzeichen oder Fahnen von verbotenen und/oder terroristischen Organisationen ist untersagt. Darunter fallen insbesondere (nicht abschließend) die in der Anlage 2 aufgeführten Organisationen, Kennzeichen und Symbole. (strafbar gem. § 20 VereinsG bzw. §§ 86a, 86 StGB)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highlight>
                  <a:srgbClr val="FFFF00"/>
                </a:highlight>
                <a:latin typeface="JKRGNR+Arial-BoldMT"/>
              </a:rPr>
              <a:t>Darunter fällt auch die Parole „Vom Fluss bis zum Meer…“ in Deutsch oder in anderen Sprachen; als Schriftzug, Ausruf, Musikstück und anderen </a:t>
            </a:r>
            <a:r>
              <a:rPr lang="de-DE" sz="2400" b="1" i="1" dirty="0" err="1">
                <a:solidFill>
                  <a:schemeClr val="tx1">
                    <a:lumMod val="65000"/>
                    <a:lumOff val="35000"/>
                  </a:schemeClr>
                </a:solidFill>
                <a:highlight>
                  <a:srgbClr val="FFFF00"/>
                </a:highlight>
                <a:latin typeface="JKRGNR+Arial-BoldMT"/>
              </a:rPr>
              <a:t>Kundgabeformen</a:t>
            </a:r>
            <a:r>
              <a:rPr lang="de-DE" sz="2400" b="1" i="1" dirty="0">
                <a:solidFill>
                  <a:schemeClr val="tx1">
                    <a:lumMod val="65000"/>
                    <a:lumOff val="35000"/>
                  </a:schemeClr>
                </a:solidFill>
                <a:highlight>
                  <a:srgbClr val="FFFF00"/>
                </a:highlight>
                <a:latin typeface="JKRGNR+Arial-BoldMT"/>
              </a:rPr>
              <a: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7168178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0860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u="sng" dirty="0">
                <a:solidFill>
                  <a:schemeClr val="tx1">
                    <a:lumMod val="65000"/>
                    <a:lumOff val="35000"/>
                  </a:schemeClr>
                </a:solidFill>
                <a:latin typeface="JKRGNR+Arial-BoldMT"/>
              </a:rPr>
              <a:t>Rechtmäßigkeit der Versammlungsbeschränkung?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a:t>
            </a:r>
            <a:r>
              <a:rPr lang="de-DE" sz="2400" b="1" dirty="0">
                <a:solidFill>
                  <a:schemeClr val="tx1">
                    <a:lumMod val="65000"/>
                    <a:lumOff val="35000"/>
                  </a:schemeClr>
                </a:solidFill>
                <a:latin typeface="JKRGNR+Arial-BoldMT"/>
              </a:rPr>
              <a:t>Liegt eine unmittelbare Gefahr für öffentliche Sicherheit und Ordnung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15 I VersG vor?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Hohe Anforderungen an Gefahrenprognose </a:t>
            </a:r>
            <a:r>
              <a:rPr lang="de-DE" sz="2400" dirty="0">
                <a:solidFill>
                  <a:schemeClr val="tx1">
                    <a:lumMod val="65000"/>
                    <a:lumOff val="35000"/>
                  </a:schemeClr>
                </a:solidFill>
                <a:latin typeface="JKRGNR+Arial-BoldMT"/>
              </a:rPr>
              <a:t>wegen Bedeutung der Versammlungsfreiheit </a:t>
            </a:r>
            <a:r>
              <a:rPr lang="de-DE" sz="2400" b="1" dirty="0">
                <a:solidFill>
                  <a:schemeClr val="tx1">
                    <a:lumMod val="65000"/>
                    <a:lumOff val="35000"/>
                  </a:schemeClr>
                </a:solidFill>
                <a:latin typeface="JKRGNR+Arial-BoldMT"/>
              </a:rPr>
              <a:t>(Art. 8 I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Hierzu VGH München </a:t>
            </a:r>
            <a:r>
              <a:rPr lang="de-DE" sz="2400" b="1" dirty="0" err="1">
                <a:solidFill>
                  <a:schemeClr val="tx1">
                    <a:lumMod val="65000"/>
                    <a:lumOff val="35000"/>
                  </a:schemeClr>
                </a:solidFill>
                <a:latin typeface="JKRGNR+Arial-BoldMT"/>
              </a:rPr>
              <a:t>aaO</a:t>
            </a:r>
            <a:r>
              <a:rPr lang="de-DE" sz="2400" b="1"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Unter Berücksichtigung der Bedeutung der Versammlungsfreiheit dürfen beim Erlass von versammlungsrechtlichen Beschränkungen oder eines Versammlungsverbots keine zu geringen Anforderungen an die Gefahrenprognose gestellt werden. </a:t>
            </a:r>
            <a:r>
              <a:rPr lang="de-DE" sz="2400" b="1" i="1" dirty="0">
                <a:solidFill>
                  <a:schemeClr val="tx1">
                    <a:lumMod val="65000"/>
                    <a:lumOff val="35000"/>
                  </a:schemeClr>
                </a:solidFill>
                <a:latin typeface="JKRGNR+Arial-BoldMT"/>
              </a:rPr>
              <a:t>Sie ist auf konkrete und nachvollziehbare tatsächliche Anhaltspunkte zu stützen, die bei verständiger Würdigung eine hinreichende Wahrscheinlichkeit des Gefahreneintritts ergeben</a:t>
            </a:r>
            <a:r>
              <a:rPr lang="de-DE" sz="2400" i="1" dirty="0">
                <a:solidFill>
                  <a:schemeClr val="tx1">
                    <a:lumMod val="65000"/>
                    <a:lumOff val="35000"/>
                  </a:schemeClr>
                </a:solidFill>
                <a:latin typeface="JKRGNR+Arial-BoldMT"/>
              </a:rPr>
              <a:t> (…)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28603361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391219"/>
          </a:xfrm>
          <a:prstGeom prst="rect">
            <a:avLst/>
          </a:prstGeom>
          <a:noFill/>
        </p:spPr>
        <p:txBody>
          <a:bodyPr wrap="square" rtlCol="0">
            <a:spAutoFit/>
          </a:bodyPr>
          <a:lstStyle/>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Anknüpfungspunkt</a:t>
            </a:r>
            <a:r>
              <a:rPr lang="de-DE" sz="2400" dirty="0">
                <a:solidFill>
                  <a:schemeClr val="tx1">
                    <a:lumMod val="65000"/>
                    <a:lumOff val="35000"/>
                  </a:schemeClr>
                </a:solidFill>
                <a:latin typeface="JKRGNR+Arial-BoldMT"/>
              </a:rPr>
              <a:t> der Versammlungsbehörde zur Begründung des </a:t>
            </a:r>
            <a:r>
              <a:rPr lang="de-DE" sz="2400" b="1" dirty="0">
                <a:solidFill>
                  <a:schemeClr val="tx1">
                    <a:lumMod val="65000"/>
                    <a:lumOff val="35000"/>
                  </a:schemeClr>
                </a:solidFill>
                <a:latin typeface="JKRGNR+Arial-BoldMT"/>
              </a:rPr>
              <a:t>Gefahrentatbestandes</a:t>
            </a:r>
            <a:r>
              <a:rPr lang="de-DE" sz="2400" dirty="0">
                <a:solidFill>
                  <a:schemeClr val="tx1">
                    <a:lumMod val="65000"/>
                    <a:lumOff val="35000"/>
                  </a:schemeClr>
                </a:solidFill>
                <a:latin typeface="JKRGNR+Arial-BoldMT"/>
              </a:rPr>
              <a:t>: Parole</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From</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the</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river</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to</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the</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sea</a:t>
            </a:r>
            <a:r>
              <a:rPr lang="de-DE" sz="2400" i="1" dirty="0">
                <a:solidFill>
                  <a:schemeClr val="tx1">
                    <a:lumMod val="65000"/>
                    <a:lumOff val="35000"/>
                  </a:schemeClr>
                </a:solidFill>
                <a:latin typeface="JKRGNR+Arial-BoldMT"/>
              </a:rPr>
              <a:t>“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Wichtig: Meinungsinhalte (Art. 5 I GG) betroffen</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VGH München </a:t>
            </a:r>
            <a:r>
              <a:rPr lang="de-DE" sz="2400" b="1" dirty="0" err="1">
                <a:solidFill>
                  <a:schemeClr val="tx1">
                    <a:lumMod val="65000"/>
                    <a:lumOff val="35000"/>
                  </a:schemeClr>
                </a:solidFill>
                <a:latin typeface="JKRGNR+Arial-BoldMT"/>
              </a:rPr>
              <a:t>aaO</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Soweit sich das Verbot oder eine Beschränkung der Versammlung auf den Inhalt von Aussagen bezieht – dies ist bei der Anknüpfung an das Motto der Versammlung und die zu erwartenden Äußerungen der Versammlungsteilnehmer der Fall –, ist es auch am Maßstab des Art. 5 I, II GG zu beurteilen. </a:t>
            </a:r>
            <a:r>
              <a:rPr lang="de-DE" sz="2400" b="1" i="1" u="sng" dirty="0">
                <a:solidFill>
                  <a:schemeClr val="tx1">
                    <a:lumMod val="65000"/>
                    <a:lumOff val="35000"/>
                  </a:schemeClr>
                </a:solidFill>
                <a:latin typeface="JKRGNR+Arial-BoldMT"/>
              </a:rPr>
              <a:t>Der Inhalt einer Meinungsäußerung, der im Rahmen des Art. 5 GG nicht unterbunden werden darf, kann daher auch nicht zur Begründung von Maßnahmen herangezogen werden, die das Grundrecht des Art. 8 GG beschränken </a:t>
            </a:r>
            <a:r>
              <a:rPr lang="de-DE" sz="2400" i="1" dirty="0">
                <a:solidFill>
                  <a:schemeClr val="tx1">
                    <a:lumMod val="65000"/>
                    <a:lumOff val="35000"/>
                  </a:schemeClr>
                </a:solidFill>
                <a:latin typeface="JKRGNR+Arial-BoldMT"/>
              </a:rPr>
              <a:t>(</a:t>
            </a:r>
            <a:r>
              <a:rPr lang="de-DE" sz="2400" i="1" dirty="0" err="1">
                <a:solidFill>
                  <a:schemeClr val="tx1">
                    <a:lumMod val="65000"/>
                    <a:lumOff val="35000"/>
                  </a:schemeClr>
                </a:solidFill>
                <a:latin typeface="JKRGNR+Arial-BoldMT"/>
              </a:rPr>
              <a:t>BVerfGK</a:t>
            </a:r>
            <a:r>
              <a:rPr lang="de-DE" sz="2400" i="1" dirty="0">
                <a:solidFill>
                  <a:schemeClr val="tx1">
                    <a:lumMod val="65000"/>
                    <a:lumOff val="35000"/>
                  </a:schemeClr>
                </a:solidFill>
                <a:latin typeface="JKRGNR+Arial-BoldMT"/>
              </a:rPr>
              <a:t> 13, 1 = BeckRS 2009, 37173 </a:t>
            </a:r>
            <a:r>
              <a:rPr lang="de-DE" sz="2400" i="1" dirty="0" err="1">
                <a:solidFill>
                  <a:schemeClr val="tx1">
                    <a:lumMod val="65000"/>
                    <a:lumOff val="35000"/>
                  </a:schemeClr>
                </a:solidFill>
                <a:latin typeface="JKRGNR+Arial-BoldMT"/>
              </a:rPr>
              <a:t>Rn</a:t>
            </a:r>
            <a:r>
              <a:rPr lang="de-DE" sz="2400" i="1" dirty="0">
                <a:solidFill>
                  <a:schemeClr val="tx1">
                    <a:lumMod val="65000"/>
                    <a:lumOff val="35000"/>
                  </a:schemeClr>
                </a:solidFill>
                <a:latin typeface="JKRGNR+Arial-BoldMT"/>
              </a:rPr>
              <a:t>. 13mwN)</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95220709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3865161"/>
          </a:xfrm>
          <a:prstGeom prst="rect">
            <a:avLst/>
          </a:prstGeom>
          <a:noFill/>
        </p:spPr>
        <p:txBody>
          <a:bodyPr wrap="square" rtlCol="0">
            <a:spAutoFit/>
          </a:bodyPr>
          <a:lstStyle/>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zu prüfen: </a:t>
            </a:r>
            <a:r>
              <a:rPr lang="de-DE" sz="2400" b="1" dirty="0">
                <a:solidFill>
                  <a:schemeClr val="tx1">
                    <a:lumMod val="65000"/>
                    <a:lumOff val="35000"/>
                  </a:schemeClr>
                </a:solidFill>
                <a:latin typeface="JKRGNR+Arial-BoldMT"/>
              </a:rPr>
              <a:t>Ob Meinungsäußerung Strafgesetze verletzt</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Fall zu § 130 IV StGB (letzte Einheit)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konkreten Fall des VGH München (-)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Gefahr für öffentliche Sicherheit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nächsten Schritt denkbar: </a:t>
            </a:r>
            <a:r>
              <a:rPr lang="de-DE" sz="2400" b="1" dirty="0">
                <a:solidFill>
                  <a:schemeClr val="tx1">
                    <a:lumMod val="65000"/>
                    <a:lumOff val="35000"/>
                  </a:schemeClr>
                </a:solidFill>
                <a:latin typeface="JKRGNR+Arial-BoldMT"/>
              </a:rPr>
              <a:t>Gefahr für öffentliche Ordnung?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Nicht (!!!) durch Meinungsäußerung </a:t>
            </a:r>
          </a:p>
          <a:p>
            <a:pPr marL="800100" lvl="1"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Sondern: </a:t>
            </a:r>
            <a:r>
              <a:rPr lang="de-DE" sz="2400" b="1" dirty="0">
                <a:solidFill>
                  <a:schemeClr val="tx1">
                    <a:lumMod val="65000"/>
                    <a:lumOff val="35000"/>
                  </a:schemeClr>
                </a:solidFill>
                <a:latin typeface="JKRGNR+Arial-BoldMT"/>
              </a:rPr>
              <a:t>Art und Weise der Durchführung der Versammlung (Klima der Gewaltdemonstration)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8616695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4524315"/>
          </a:xfrm>
          <a:prstGeom prst="rect">
            <a:avLst/>
          </a:prstGeom>
          <a:noFill/>
        </p:spPr>
        <p:txBody>
          <a:bodyPr wrap="square" rtlCol="0">
            <a:spAutoFit/>
          </a:bodyPr>
          <a:lstStyle/>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Hierzu VGH München </a:t>
            </a:r>
            <a:r>
              <a:rPr lang="de-DE" sz="2400" dirty="0" err="1">
                <a:solidFill>
                  <a:schemeClr val="tx1">
                    <a:lumMod val="65000"/>
                    <a:lumOff val="35000"/>
                  </a:schemeClr>
                </a:solidFill>
                <a:latin typeface="JKRGNR+Arial-BoldMT"/>
              </a:rPr>
              <a:t>aaO</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Schließlich kann dahinstehen, ob – wie der Vertreter des öffentlichen Interesses meint – die Verwendung der Parole zu einem </a:t>
            </a:r>
            <a:r>
              <a:rPr lang="de-DE" sz="2400" b="1" i="1" dirty="0">
                <a:solidFill>
                  <a:schemeClr val="tx1">
                    <a:lumMod val="65000"/>
                    <a:lumOff val="35000"/>
                  </a:schemeClr>
                </a:solidFill>
                <a:latin typeface="JKRGNR+Arial-BoldMT"/>
              </a:rPr>
              <a:t>Verstoß gegen die öffentliche Ordnung durch eine Aufstachelung zum Hass gegen Bevölkerungsteile, die Erzeugung einer Atmosphäre der Bedrohung, Militanz oder Aggression oder die Verletzung der Menschenwürde einzelner führen kann </a:t>
            </a:r>
            <a:r>
              <a:rPr lang="de-DE" sz="2400" i="1" dirty="0">
                <a:solidFill>
                  <a:schemeClr val="tx1">
                    <a:lumMod val="65000"/>
                    <a:lumOff val="35000"/>
                  </a:schemeClr>
                </a:solidFill>
                <a:latin typeface="JKRGNR+Arial-BoldMT"/>
              </a:rPr>
              <a:t>(in diesem Sinne </a:t>
            </a:r>
            <a:r>
              <a:rPr lang="de-DE" sz="2400" i="1" dirty="0" err="1">
                <a:solidFill>
                  <a:schemeClr val="tx1">
                    <a:lumMod val="65000"/>
                    <a:lumOff val="35000"/>
                  </a:schemeClr>
                </a:solidFill>
                <a:latin typeface="JKRGNR+Arial-BoldMT"/>
              </a:rPr>
              <a:t>Hippeli</a:t>
            </a:r>
            <a:r>
              <a:rPr lang="de-DE" sz="2400" i="1" dirty="0">
                <a:solidFill>
                  <a:schemeClr val="tx1">
                    <a:lumMod val="65000"/>
                    <a:lumOff val="35000"/>
                  </a:schemeClr>
                </a:solidFill>
                <a:latin typeface="JKRGNR+Arial-BoldMT"/>
              </a:rPr>
              <a:t> NJW 2024, 1780 (1781 f.)). Hierauf hat die Ag. ihre Beschränkung nämlich nicht gestützt und hierfür finden sich in ihrer Gefahrenprognose auch keine tatsächlichen Anhaltspunkte, zumal im Hinblick auf eine Versammlung der bislang nicht sicherheitsrelevant aufgefallenen Ast. mit 20 Teilnahmen an einem Montagvormittag.“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98734290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Schwerpunkt der heutigen Einheit: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Fallgruppe: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Fahrzeug des U (Tankwagen) kippt um und droht die Umwelt zu verunreinigen. Die Feuerwehr saugt das Öl zuvor ab.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Feuerwehr wird eingesetzt, um Brand an privaten Gebäuden zu bekämpfen.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Aufwendungsersatzanspruch des Verwaltungsträgers gegen den Bürger?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Spezialgesetzliche Anspruchsgrundlage (bspw. im </a:t>
            </a:r>
            <a:r>
              <a:rPr lang="de-DE" sz="2400" dirty="0" err="1">
                <a:solidFill>
                  <a:schemeClr val="tx1">
                    <a:lumMod val="65000"/>
                    <a:lumOff val="35000"/>
                  </a:schemeClr>
                </a:solidFill>
                <a:latin typeface="JKRGNR+Arial-BoldMT"/>
              </a:rPr>
              <a:t>FeuerwehrG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Was passiert, wenn keine Regelung vorhanden ist?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16532039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62735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denkbar: Aufwendungsersatzanspruch gemäß </a:t>
            </a:r>
            <a:r>
              <a:rPr lang="de-DE" sz="2400" b="1" dirty="0">
                <a:solidFill>
                  <a:schemeClr val="tx1">
                    <a:lumMod val="65000"/>
                    <a:lumOff val="35000"/>
                  </a:schemeClr>
                </a:solidFill>
                <a:latin typeface="JKRGNR+Arial-BoldMT"/>
              </a:rPr>
              <a:t>§§ 683 S. 1, 670 BGB </a:t>
            </a:r>
            <a:r>
              <a:rPr lang="de-DE" sz="2400" dirty="0">
                <a:solidFill>
                  <a:schemeClr val="tx1">
                    <a:lumMod val="65000"/>
                    <a:lumOff val="35000"/>
                  </a:schemeClr>
                </a:solidFill>
                <a:latin typeface="JKRGNR+Arial-BoldMT"/>
              </a:rPr>
              <a:t>analog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Sog. Öffentlich-rechtliche GoA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Zunächst fraglich: </a:t>
            </a:r>
            <a:r>
              <a:rPr lang="de-DE" sz="2400" b="1" dirty="0">
                <a:solidFill>
                  <a:srgbClr val="FF0000"/>
                </a:solidFill>
                <a:latin typeface="JKRGNR+Arial-BoldMT"/>
              </a:rPr>
              <a:t>Anwendbarkeit der GoA im öffentlichen 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Analogie erforderlich: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Planwidrige Regelungslücke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vorhanden: Spezialgesetzlicher Aufwendungsersatzanspruch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Bsp.: Aufwendungsersatzanspruch nach </a:t>
            </a:r>
            <a:r>
              <a:rPr lang="de-DE" sz="2400" b="1" dirty="0">
                <a:solidFill>
                  <a:schemeClr val="tx1">
                    <a:lumMod val="65000"/>
                    <a:lumOff val="35000"/>
                  </a:schemeClr>
                </a:solidFill>
                <a:latin typeface="JKRGNR+Arial-BoldMT"/>
              </a:rPr>
              <a:t>§ 13 II 1 </a:t>
            </a:r>
            <a:r>
              <a:rPr lang="de-DE" sz="2400" b="1" dirty="0" err="1">
                <a:solidFill>
                  <a:schemeClr val="tx1">
                    <a:lumMod val="65000"/>
                    <a:lumOff val="35000"/>
                  </a:schemeClr>
                </a:solidFill>
                <a:latin typeface="JKRGNR+Arial-BoldMT"/>
              </a:rPr>
              <a:t>HmbVwVG</a:t>
            </a:r>
            <a:r>
              <a:rPr lang="de-DE" sz="2400" b="1" dirty="0">
                <a:solidFill>
                  <a:schemeClr val="tx1">
                    <a:lumMod val="65000"/>
                    <a:lumOff val="35000"/>
                  </a:schemeClr>
                </a:solidFill>
                <a:latin typeface="JKRGNR+Arial-BoldMT"/>
              </a:rPr>
              <a:t> bei Ersatzvornahme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Soweit keine Regelung vorhanden</a:t>
            </a:r>
            <a:r>
              <a:rPr lang="de-DE" sz="2400" b="1" dirty="0">
                <a:solidFill>
                  <a:schemeClr val="tx1">
                    <a:lumMod val="65000"/>
                    <a:lumOff val="35000"/>
                  </a:schemeClr>
                </a:solidFill>
                <a:latin typeface="JKRGNR+Arial-BoldMT"/>
              </a:rPr>
              <a:t>: Planwidrige Regelungslücke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3739646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627351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Indes sehr fraglich: Vergleichbare Interessenlage bei GoA im Verhältnis </a:t>
            </a:r>
            <a:r>
              <a:rPr lang="de-DE" sz="2400" b="1" dirty="0">
                <a:solidFill>
                  <a:srgbClr val="FF0000"/>
                </a:solidFill>
                <a:latin typeface="JKRGNR+Arial-BoldMT"/>
              </a:rPr>
              <a:t>Verwaltungsträger </a:t>
            </a:r>
            <a:r>
              <a:rPr lang="de-DE" sz="2400" b="1" dirty="0">
                <a:solidFill>
                  <a:srgbClr val="FF0000"/>
                </a:solidFill>
                <a:latin typeface="JKRGNR+Arial-BoldMT"/>
                <a:sym typeface="Wingdings" pitchFamily="2" charset="2"/>
              </a:rPr>
              <a:t></a:t>
            </a:r>
            <a:r>
              <a:rPr lang="de-DE" sz="2400" b="1" dirty="0">
                <a:solidFill>
                  <a:srgbClr val="FF0000"/>
                </a:solidFill>
                <a:latin typeface="JKRGNR+Arial-BoldMT"/>
              </a:rPr>
              <a:t> Bürger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Wesentliche </a:t>
            </a:r>
            <a:r>
              <a:rPr lang="de-DE" sz="2400" b="1" dirty="0">
                <a:solidFill>
                  <a:schemeClr val="tx1">
                    <a:lumMod val="65000"/>
                    <a:lumOff val="35000"/>
                  </a:schemeClr>
                </a:solidFill>
                <a:latin typeface="JKRGNR+Arial-BoldMT"/>
              </a:rPr>
              <a:t>Ratio der GoA </a:t>
            </a:r>
            <a:r>
              <a:rPr lang="de-DE" sz="2400" dirty="0">
                <a:solidFill>
                  <a:schemeClr val="tx1">
                    <a:lumMod val="65000"/>
                    <a:lumOff val="35000"/>
                  </a:schemeClr>
                </a:solidFill>
                <a:latin typeface="JKRGNR+Arial-BoldMT"/>
              </a:rPr>
              <a:t>im bürgerlichen Recht: Altruistische Motivation des Geschäftsführers</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t>
            </a:r>
            <a:r>
              <a:rPr lang="de-DE" sz="2400" b="1" dirty="0">
                <a:solidFill>
                  <a:schemeClr val="tx1">
                    <a:lumMod val="65000"/>
                    <a:lumOff val="35000"/>
                  </a:schemeClr>
                </a:solidFill>
                <a:latin typeface="JKRGNR+Arial-BoldMT"/>
              </a:rPr>
              <a:t>für einen anderen</a:t>
            </a:r>
            <a:r>
              <a:rPr lang="de-DE" sz="2400" dirty="0">
                <a:solidFill>
                  <a:schemeClr val="tx1">
                    <a:lumMod val="65000"/>
                    <a:lumOff val="35000"/>
                  </a:schemeClr>
                </a:solidFill>
                <a:latin typeface="JKRGNR+Arial-BoldMT"/>
              </a:rPr>
              <a:t>“ (sog. Fremdgeschäftsführungswille)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Motivation des Verwaltungsträgers hingegen: </a:t>
            </a:r>
            <a:r>
              <a:rPr lang="de-DE" sz="2400" b="1" dirty="0">
                <a:solidFill>
                  <a:schemeClr val="tx1">
                    <a:lumMod val="65000"/>
                    <a:lumOff val="35000"/>
                  </a:schemeClr>
                </a:solidFill>
                <a:latin typeface="JKRGNR+Arial-BoldMT"/>
              </a:rPr>
              <a:t>Gefahrenabwehr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Daneben problematisch: </a:t>
            </a:r>
            <a:r>
              <a:rPr lang="de-DE" sz="2400" b="1" dirty="0">
                <a:solidFill>
                  <a:srgbClr val="FF0000"/>
                </a:solidFill>
                <a:latin typeface="JKRGNR+Arial-BoldMT"/>
              </a:rPr>
              <a:t>Gesetzesvorbehalt</a:t>
            </a:r>
            <a:r>
              <a:rPr lang="de-DE" sz="2400" dirty="0">
                <a:solidFill>
                  <a:srgbClr val="FF0000"/>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 Rückgriff auf §§ 677, 683 S. 1 BGB droht </a:t>
            </a:r>
            <a:r>
              <a:rPr lang="de-DE" sz="2400" b="1" dirty="0">
                <a:solidFill>
                  <a:schemeClr val="tx1">
                    <a:lumMod val="65000"/>
                    <a:lumOff val="35000"/>
                  </a:schemeClr>
                </a:solidFill>
                <a:latin typeface="JKRGNR+Arial-BoldMT"/>
              </a:rPr>
              <a:t>Unterlaufen des Parlamentsvorbehaltes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38486111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340768"/>
            <a:ext cx="8928992" cy="675569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Dennoch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Analoge Anwendbarkeit der §§ 677 ff. BGB im Verhältnis Staat </a:t>
            </a:r>
            <a:r>
              <a:rPr lang="de-DE" sz="2400" dirty="0">
                <a:solidFill>
                  <a:schemeClr val="tx1">
                    <a:lumMod val="65000"/>
                    <a:lumOff val="35000"/>
                  </a:schemeClr>
                </a:solidFill>
                <a:latin typeface="JKRGNR+Arial-BoldMT"/>
                <a:sym typeface="Wingdings" pitchFamily="2" charset="2"/>
              </a:rPr>
              <a:t> Bürger zulässig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vgl. aus der </a:t>
            </a:r>
            <a:r>
              <a:rPr lang="de-DE" sz="2400" dirty="0" err="1">
                <a:solidFill>
                  <a:schemeClr val="tx1">
                    <a:lumMod val="65000"/>
                    <a:lumOff val="35000"/>
                  </a:schemeClr>
                </a:solidFill>
                <a:latin typeface="JKRGNR+Arial-BoldMT"/>
              </a:rPr>
              <a:t>Rspr</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BGH NJW 2004, 513</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„Die §§ 677ff. BGB sind nach der Rechtsprechung des BGH </a:t>
            </a:r>
            <a:r>
              <a:rPr lang="de-DE" sz="2400" b="1" i="1" dirty="0">
                <a:solidFill>
                  <a:schemeClr val="tx1">
                    <a:lumMod val="65000"/>
                    <a:lumOff val="35000"/>
                  </a:schemeClr>
                </a:solidFill>
                <a:latin typeface="JKRGNR+Arial-BoldMT"/>
              </a:rPr>
              <a:t>grundsätzlich</a:t>
            </a:r>
            <a:r>
              <a:rPr lang="de-DE" sz="2400" i="1" dirty="0">
                <a:solidFill>
                  <a:schemeClr val="tx1">
                    <a:lumMod val="65000"/>
                    <a:lumOff val="35000"/>
                  </a:schemeClr>
                </a:solidFill>
                <a:latin typeface="JKRGNR+Arial-BoldMT"/>
              </a:rPr>
              <a:t> auch im Verhältnis zwischen Verwaltungsträgern und Privatpersonen </a:t>
            </a:r>
            <a:r>
              <a:rPr lang="de-DE" sz="2400" b="1" i="1" dirty="0">
                <a:solidFill>
                  <a:schemeClr val="tx1">
                    <a:lumMod val="65000"/>
                    <a:lumOff val="35000"/>
                  </a:schemeClr>
                </a:solidFill>
                <a:latin typeface="JKRGNR+Arial-BoldMT"/>
              </a:rPr>
              <a:t>anwendbar</a:t>
            </a:r>
            <a:r>
              <a:rPr lang="de-DE" sz="2400" i="1" dirty="0">
                <a:solidFill>
                  <a:schemeClr val="tx1">
                    <a:lumMod val="65000"/>
                    <a:lumOff val="35000"/>
                  </a:schemeClr>
                </a:solidFill>
                <a:latin typeface="JKRGNR+Arial-BoldMT"/>
              </a:rPr>
              <a:t> (s. die Hinweise bei Seiler, in: </a:t>
            </a:r>
            <a:r>
              <a:rPr lang="de-DE" sz="2400" i="1" dirty="0" err="1">
                <a:solidFill>
                  <a:schemeClr val="tx1">
                    <a:lumMod val="65000"/>
                    <a:lumOff val="35000"/>
                  </a:schemeClr>
                </a:solidFill>
                <a:latin typeface="JKRGNR+Arial-BoldMT"/>
              </a:rPr>
              <a:t>MünchKomm</a:t>
            </a:r>
            <a:r>
              <a:rPr lang="de-DE" sz="2400" i="1" dirty="0">
                <a:solidFill>
                  <a:schemeClr val="tx1">
                    <a:lumMod val="65000"/>
                    <a:lumOff val="35000"/>
                  </a:schemeClr>
                </a:solidFill>
                <a:latin typeface="JKRGNR+Arial-BoldMT"/>
              </a:rPr>
              <a:t>, 3. Aufl., </a:t>
            </a:r>
            <a:r>
              <a:rPr lang="de-DE" sz="2400" i="1" dirty="0" err="1">
                <a:solidFill>
                  <a:schemeClr val="tx1">
                    <a:lumMod val="65000"/>
                    <a:lumOff val="35000"/>
                  </a:schemeClr>
                </a:solidFill>
                <a:latin typeface="JKRGNR+Arial-BoldMT"/>
              </a:rPr>
              <a:t>Vorb</a:t>
            </a:r>
            <a:r>
              <a:rPr lang="de-DE" sz="2400" i="1" dirty="0">
                <a:solidFill>
                  <a:schemeClr val="tx1">
                    <a:lumMod val="65000"/>
                    <a:lumOff val="35000"/>
                  </a:schemeClr>
                </a:solidFill>
                <a:latin typeface="JKRGNR+Arial-BoldMT"/>
              </a:rPr>
              <a:t>. § 677 </a:t>
            </a:r>
            <a:r>
              <a:rPr lang="de-DE" sz="2400" i="1" dirty="0" err="1">
                <a:solidFill>
                  <a:schemeClr val="tx1">
                    <a:lumMod val="65000"/>
                    <a:lumOff val="35000"/>
                  </a:schemeClr>
                </a:solidFill>
                <a:latin typeface="JKRGNR+Arial-BoldMT"/>
              </a:rPr>
              <a:t>Rdnrn</a:t>
            </a:r>
            <a:r>
              <a:rPr lang="de-DE" sz="2400" i="1" dirty="0">
                <a:solidFill>
                  <a:schemeClr val="tx1">
                    <a:lumMod val="65000"/>
                    <a:lumOff val="35000"/>
                  </a:schemeClr>
                </a:solidFill>
                <a:latin typeface="JKRGNR+Arial-BoldMT"/>
              </a:rPr>
              <a:t>. 23ff., 31f.). Die Annahme einer Geschäftsführung ohne Auftrag der Verwaltung für den Bürger </a:t>
            </a:r>
            <a:r>
              <a:rPr lang="de-DE" sz="2400" b="1" i="1" dirty="0">
                <a:solidFill>
                  <a:schemeClr val="tx1">
                    <a:lumMod val="65000"/>
                    <a:lumOff val="35000"/>
                  </a:schemeClr>
                </a:solidFill>
                <a:latin typeface="JKRGNR+Arial-BoldMT"/>
              </a:rPr>
              <a:t>verbietet sich nicht einmal dann ohne weiteres</a:t>
            </a:r>
            <a:r>
              <a:rPr lang="de-DE" sz="2400" i="1" dirty="0">
                <a:solidFill>
                  <a:schemeClr val="tx1">
                    <a:lumMod val="65000"/>
                    <a:lumOff val="35000"/>
                  </a:schemeClr>
                </a:solidFill>
                <a:latin typeface="JKRGNR+Arial-BoldMT"/>
              </a:rPr>
              <a:t>, wenn die öffentliche Hand bei dem betreffenden Vorgang </a:t>
            </a:r>
            <a:r>
              <a:rPr lang="de-DE" sz="2400" b="1" i="1" dirty="0">
                <a:solidFill>
                  <a:schemeClr val="tx1">
                    <a:lumMod val="65000"/>
                    <a:lumOff val="35000"/>
                  </a:schemeClr>
                </a:solidFill>
                <a:latin typeface="JKRGNR+Arial-BoldMT"/>
              </a:rPr>
              <a:t>hauptsächlich zur Erfüllung öffentlich-rechtlicher Pflichten tätig geworden </a:t>
            </a:r>
            <a:r>
              <a:rPr lang="de-DE" sz="2400" i="1" dirty="0">
                <a:solidFill>
                  <a:schemeClr val="tx1">
                    <a:lumMod val="65000"/>
                    <a:lumOff val="35000"/>
                  </a:schemeClr>
                </a:solidFill>
                <a:latin typeface="JKRGNR+Arial-BoldMT"/>
              </a:rPr>
              <a:t>ist (vgl. BGHZ 40, 28 = NJW 1963, 1825; BGHZ 63, 167 [169f.] = NJW 1975, 207)“</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28540223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47867"/>
            <a:ext cx="8928992" cy="61452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Fallgruppe: Geschäftsführung eines Privaten für den Staat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Beim Jogging im Wald findet G um 19.30 Uhr einen angefahrenen und schwer verletzten Hund. Er bringt diesen zu einem Tierarzt, der eine Notversorgung vornimmt und dem G dafür 250 Euro in Rechnung stellt. Diesen Betrag verlangt G von der Gemeinde S</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Aufwendungsersatzanspruch nach §§ 683 S. 1, 670 BGB analog?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Planwidrige Regelungslücke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Erneut problematisch: Vergleichbare Interessenlage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Problem</a:t>
            </a:r>
            <a:r>
              <a:rPr lang="de-DE" sz="2400" dirty="0">
                <a:solidFill>
                  <a:schemeClr val="tx1">
                    <a:lumMod val="65000"/>
                    <a:lumOff val="35000"/>
                  </a:schemeClr>
                </a:solidFill>
                <a:latin typeface="JKRGNR+Arial-BoldMT"/>
              </a:rPr>
              <a:t> der GoA für den Staat: Bürger unterläuft </a:t>
            </a:r>
            <a:r>
              <a:rPr lang="de-DE" sz="2400" b="1" dirty="0">
                <a:solidFill>
                  <a:schemeClr val="tx1">
                    <a:lumMod val="65000"/>
                    <a:lumOff val="35000"/>
                  </a:schemeClr>
                </a:solidFill>
                <a:latin typeface="JKRGNR+Arial-BoldMT"/>
              </a:rPr>
              <a:t>Kompetenzordnung</a:t>
            </a:r>
            <a:r>
              <a:rPr lang="de-DE" sz="2400" dirty="0">
                <a:solidFill>
                  <a:schemeClr val="tx1">
                    <a:lumMod val="65000"/>
                    <a:lumOff val="35000"/>
                  </a:schemeClr>
                </a:solidFill>
                <a:latin typeface="JKRGNR+Arial-BoldMT"/>
              </a:rPr>
              <a:t> und </a:t>
            </a:r>
            <a:r>
              <a:rPr lang="de-DE" sz="2400" b="1" dirty="0">
                <a:solidFill>
                  <a:schemeClr val="tx1">
                    <a:lumMod val="65000"/>
                    <a:lumOff val="35000"/>
                  </a:schemeClr>
                </a:solidFill>
                <a:latin typeface="JKRGNR+Arial-BoldMT"/>
              </a:rPr>
              <a:t>Ermessen</a:t>
            </a:r>
            <a:r>
              <a:rPr lang="de-DE" sz="2400" dirty="0">
                <a:solidFill>
                  <a:schemeClr val="tx1">
                    <a:lumMod val="65000"/>
                    <a:lumOff val="35000"/>
                  </a:schemeClr>
                </a:solidFill>
                <a:latin typeface="JKRGNR+Arial-BoldMT"/>
              </a:rPr>
              <a:t> der Behörde</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Analoge Anwendung auch im Verhältnis Bürger </a:t>
            </a:r>
            <a:r>
              <a:rPr lang="de-DE" sz="2400" b="1" dirty="0">
                <a:solidFill>
                  <a:schemeClr val="tx1">
                    <a:lumMod val="65000"/>
                    <a:lumOff val="35000"/>
                  </a:schemeClr>
                </a:solidFill>
                <a:latin typeface="JKRGNR+Arial-BoldMT"/>
                <a:sym typeface="Wingdings" pitchFamily="2" charset="2"/>
              </a:rPr>
              <a:t> Staat zulässig (+)</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18888796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47867"/>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Aufwendungsersatzanspruch nach </a:t>
            </a:r>
            <a:r>
              <a:rPr lang="de-DE" sz="2400" b="1" dirty="0">
                <a:solidFill>
                  <a:schemeClr val="tx1">
                    <a:lumMod val="65000"/>
                    <a:lumOff val="35000"/>
                  </a:schemeClr>
                </a:solidFill>
                <a:latin typeface="JKRGNR+Arial-BoldMT"/>
              </a:rPr>
              <a:t>§§ 683 S. 1, 677 BGB </a:t>
            </a:r>
            <a:r>
              <a:rPr lang="de-DE" sz="2400" dirty="0">
                <a:solidFill>
                  <a:schemeClr val="tx1">
                    <a:lumMod val="65000"/>
                    <a:lumOff val="35000"/>
                  </a:schemeClr>
                </a:solidFill>
                <a:latin typeface="JKRGNR+Arial-BoldMT"/>
              </a:rPr>
              <a:t>erforderlich: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Fremdes Geschäft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Fremdgeschäftsführungswillen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Ohne Auftrag oder sonstige Berechtigung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Voraussetzungen der berechtigen GoA nach § 683 S. 1 BGB</a:t>
            </a:r>
            <a:r>
              <a:rPr lang="de-DE" sz="2400" dirty="0">
                <a:solidFill>
                  <a:schemeClr val="tx1">
                    <a:lumMod val="65000"/>
                    <a:lumOff val="35000"/>
                  </a:schemeClr>
                </a:solidFill>
                <a:latin typeface="JKRGNR+Arial-BoldMT"/>
              </a:rPr>
              <a:t>: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Geschäftsführung entspricht Interesse und wirklichen oder mutmaßlichen Willen des Geschäftsherren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Regelmäßig ausreichend: Objektive Nützlichkeit des Geschäftes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Ebenfalls zu beachten: </a:t>
            </a:r>
            <a:r>
              <a:rPr lang="de-DE" sz="2400" b="1" dirty="0">
                <a:solidFill>
                  <a:schemeClr val="tx1">
                    <a:lumMod val="65000"/>
                    <a:lumOff val="35000"/>
                  </a:schemeClr>
                </a:solidFill>
                <a:latin typeface="JKRGNR+Arial-BoldMT"/>
              </a:rPr>
              <a:t>Notgeschäftsführung nach § 679 BGB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29006078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47867"/>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 Tierfundfällen zunächst klärungsbedürftig: Öffentlich-rechtlicher Charakter der Goa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Andernfalls: Klage vor ordentlichen Gerichten, vgl. § 13 GVG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Öffentlich-rechtliche GoA (+), wenn die wahrgenommene </a:t>
            </a:r>
            <a:r>
              <a:rPr lang="de-DE" sz="2400" b="1" dirty="0">
                <a:solidFill>
                  <a:schemeClr val="tx1">
                    <a:lumMod val="65000"/>
                    <a:lumOff val="35000"/>
                  </a:schemeClr>
                </a:solidFill>
                <a:highlight>
                  <a:srgbClr val="FFFF00"/>
                </a:highlight>
                <a:latin typeface="JKRGNR+Arial-BoldMT"/>
              </a:rPr>
              <a:t>Aufgabe Hoheitscharakter hat </a:t>
            </a:r>
            <a:r>
              <a:rPr lang="de-DE" sz="2400" dirty="0">
                <a:solidFill>
                  <a:schemeClr val="tx1">
                    <a:lumMod val="65000"/>
                    <a:lumOff val="35000"/>
                  </a:schemeClr>
                </a:solidFill>
                <a:highlight>
                  <a:srgbClr val="FFFF00"/>
                </a:highlight>
                <a:latin typeface="JKRGNR+Arial-BoldMT"/>
              </a:rPr>
              <a:t>(BVerwG und BGH)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zu beachten: </a:t>
            </a:r>
            <a:r>
              <a:rPr lang="de-DE" sz="2400" b="1" dirty="0">
                <a:solidFill>
                  <a:schemeClr val="tx1">
                    <a:lumMod val="65000"/>
                    <a:lumOff val="35000"/>
                  </a:schemeClr>
                </a:solidFill>
                <a:latin typeface="JKRGNR+Arial-BoldMT"/>
              </a:rPr>
              <a:t>§ 967 BGB</a:t>
            </a:r>
            <a:r>
              <a:rPr lang="de-DE" sz="2400" dirty="0">
                <a:solidFill>
                  <a:schemeClr val="tx1">
                    <a:lumMod val="65000"/>
                    <a:lumOff val="35000"/>
                  </a:schemeClr>
                </a:solidFill>
                <a:latin typeface="JKRGNR+Arial-BoldMT"/>
              </a:rPr>
              <a:t>, wonach der </a:t>
            </a:r>
            <a:r>
              <a:rPr lang="de-DE" sz="2400" b="1" dirty="0">
                <a:solidFill>
                  <a:schemeClr val="tx1">
                    <a:lumMod val="65000"/>
                    <a:lumOff val="35000"/>
                  </a:schemeClr>
                </a:solidFill>
                <a:latin typeface="JKRGNR+Arial-BoldMT"/>
              </a:rPr>
              <a:t>Finder</a:t>
            </a:r>
            <a:r>
              <a:rPr lang="de-DE" sz="2400" dirty="0">
                <a:solidFill>
                  <a:schemeClr val="tx1">
                    <a:lumMod val="65000"/>
                    <a:lumOff val="35000"/>
                  </a:schemeClr>
                </a:solidFill>
                <a:latin typeface="JKRGNR+Arial-BoldMT"/>
              </a:rPr>
              <a:t> einer verlorenen Sache berechtigt und auf Anordnung der zuständigen Behörde verpflichtet ist, die </a:t>
            </a:r>
            <a:r>
              <a:rPr lang="de-DE" sz="2400" b="1" dirty="0">
                <a:solidFill>
                  <a:schemeClr val="tx1">
                    <a:lumMod val="65000"/>
                    <a:lumOff val="35000"/>
                  </a:schemeClr>
                </a:solidFill>
                <a:latin typeface="JKRGNR+Arial-BoldMT"/>
              </a:rPr>
              <a:t>Fundsache an die zuständige Behörde abzuliefern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Nach </a:t>
            </a: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Vorschrift hat öffentlich-rechtlichen Charakter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t>
            </a:r>
            <a:r>
              <a:rPr lang="de-DE" sz="2400" b="1" dirty="0">
                <a:solidFill>
                  <a:schemeClr val="tx1">
                    <a:lumMod val="65000"/>
                    <a:lumOff val="35000"/>
                  </a:schemeClr>
                </a:solidFill>
                <a:latin typeface="JKRGNR+Arial-BoldMT"/>
              </a:rPr>
              <a:t>Fundbehörde</a:t>
            </a:r>
            <a:r>
              <a:rPr lang="de-DE" sz="2400" dirty="0">
                <a:solidFill>
                  <a:schemeClr val="tx1">
                    <a:lumMod val="65000"/>
                    <a:lumOff val="35000"/>
                  </a:schemeClr>
                </a:solidFill>
                <a:latin typeface="JKRGNR+Arial-BoldMT"/>
              </a:rPr>
              <a:t> hat nach Vorschrift </a:t>
            </a:r>
            <a:r>
              <a:rPr lang="de-DE" sz="2400" b="1" dirty="0">
                <a:solidFill>
                  <a:schemeClr val="tx1">
                    <a:lumMod val="65000"/>
                    <a:lumOff val="35000"/>
                  </a:schemeClr>
                </a:solidFill>
                <a:latin typeface="JKRGNR+Arial-BoldMT"/>
              </a:rPr>
              <a:t>Letztverantwortung</a:t>
            </a:r>
            <a:r>
              <a:rPr lang="de-DE" sz="2400" dirty="0">
                <a:solidFill>
                  <a:schemeClr val="tx1">
                    <a:lumMod val="65000"/>
                    <a:lumOff val="35000"/>
                  </a:schemeClr>
                </a:solidFill>
                <a:latin typeface="JKRGNR+Arial-BoldMT"/>
              </a:rPr>
              <a:t> für die Aufbewahrung  </a:t>
            </a: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13. Woche</a:t>
            </a:r>
          </a:p>
        </p:txBody>
      </p:sp>
    </p:spTree>
    <p:extLst>
      <p:ext uri="{BB962C8B-B14F-4D97-AF65-F5344CB8AC3E}">
        <p14:creationId xmlns:p14="http://schemas.microsoft.com/office/powerpoint/2010/main" val="36916189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569660"/>
          </a:xfrm>
          <a:prstGeom prst="rect">
            <a:avLst/>
          </a:prstGeom>
          <a:noFill/>
        </p:spPr>
        <p:txBody>
          <a:bodyPr wrap="square" rtlCol="0">
            <a:spAutoFit/>
          </a:bodyPr>
          <a:lstStyle/>
          <a:p>
            <a:r>
              <a:rPr lang="de-DE" sz="3200" dirty="0">
                <a:solidFill>
                  <a:schemeClr val="bg1"/>
                </a:solidFill>
                <a:latin typeface="Frutiger LT 57 Cn" pitchFamily="34" charset="0"/>
              </a:rPr>
              <a:t>Polizei- und Ordnungsrecht</a:t>
            </a:r>
          </a:p>
          <a:p>
            <a:r>
              <a:rPr lang="de-DE" sz="3200" dirty="0">
                <a:solidFill>
                  <a:schemeClr val="bg1"/>
                </a:solidFill>
                <a:latin typeface="Frutiger LT 57 Cn" pitchFamily="34" charset="0"/>
              </a:rPr>
              <a:t>Fall 15</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Verwaltungsrechtwegs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Vorrangig zu prüfen aber vorliegend nicht einschlägig: aufdrängende Sonderzuweisungen (§ 126 I BBG bzw. § 54 I BeamtStG)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Daher maßgeblich: </a:t>
            </a:r>
            <a:r>
              <a:rPr lang="de-DE" sz="2400" b="1" dirty="0">
                <a:solidFill>
                  <a:schemeClr val="tx1">
                    <a:lumMod val="65000"/>
                    <a:lumOff val="35000"/>
                  </a:schemeClr>
                </a:solidFill>
                <a:latin typeface="JKRGNR+Arial-BoldMT"/>
              </a:rPr>
              <a:t>Generalklausel des § 40 I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maßgeblich: Rechtsnatur der </a:t>
            </a:r>
            <a:r>
              <a:rPr lang="de-DE" sz="2400" b="1" dirty="0">
                <a:solidFill>
                  <a:schemeClr val="tx1">
                    <a:lumMod val="65000"/>
                    <a:lumOff val="35000"/>
                  </a:schemeClr>
                </a:solidFill>
                <a:latin typeface="JKRGNR+Arial-BoldMT"/>
              </a:rPr>
              <a:t>Streitentscheidenden Norm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Denkbare streitentscheidende Normen: </a:t>
            </a:r>
            <a:r>
              <a:rPr lang="de-DE" sz="2400" b="1" dirty="0">
                <a:solidFill>
                  <a:schemeClr val="tx1">
                    <a:lumMod val="65000"/>
                    <a:lumOff val="35000"/>
                  </a:schemeClr>
                </a:solidFill>
                <a:highlight>
                  <a:srgbClr val="FFFF00"/>
                </a:highlight>
                <a:latin typeface="JKRGNR+Arial-BoldMT"/>
              </a:rPr>
              <a:t>Vorschriften des WaStrG </a:t>
            </a:r>
            <a:r>
              <a:rPr lang="de-DE" sz="2400" dirty="0">
                <a:solidFill>
                  <a:schemeClr val="tx1">
                    <a:lumMod val="65000"/>
                    <a:lumOff val="35000"/>
                  </a:schemeClr>
                </a:solidFill>
                <a:highlight>
                  <a:srgbClr val="FFFF00"/>
                </a:highlight>
                <a:latin typeface="JKRGNR+Arial-BoldMT"/>
              </a:rPr>
              <a:t>(Nr. 971)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36662306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Durchaus als Anspruchsgrundlage in Betracht kommend: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28 III 3 WaStrG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30 III WaStrG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öR</a:t>
            </a:r>
            <a:r>
              <a:rPr lang="de-DE" sz="2400" b="1" dirty="0">
                <a:solidFill>
                  <a:schemeClr val="tx1">
                    <a:lumMod val="65000"/>
                    <a:lumOff val="35000"/>
                  </a:schemeClr>
                </a:solidFill>
                <a:latin typeface="JKRGNR+Arial-BoldMT"/>
              </a:rPr>
              <a:t> Charakter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denkbar: Anspruch aus </a:t>
            </a:r>
            <a:r>
              <a:rPr lang="de-DE" sz="2400" dirty="0" err="1">
                <a:solidFill>
                  <a:schemeClr val="tx1">
                    <a:lumMod val="65000"/>
                    <a:lumOff val="35000"/>
                  </a:schemeClr>
                </a:solidFill>
                <a:latin typeface="JKRGNR+Arial-BoldMT"/>
              </a:rPr>
              <a:t>öR</a:t>
            </a:r>
            <a:r>
              <a:rPr lang="de-DE" sz="2400" dirty="0">
                <a:solidFill>
                  <a:schemeClr val="tx1">
                    <a:lumMod val="65000"/>
                    <a:lumOff val="35000"/>
                  </a:schemeClr>
                </a:solidFill>
                <a:latin typeface="JKRGNR+Arial-BoldMT"/>
              </a:rPr>
              <a:t> GoA nach </a:t>
            </a:r>
            <a:r>
              <a:rPr lang="de-DE" sz="2400" b="1" dirty="0">
                <a:solidFill>
                  <a:schemeClr val="tx1">
                    <a:lumMod val="65000"/>
                    <a:lumOff val="35000"/>
                  </a:schemeClr>
                </a:solidFill>
                <a:latin typeface="JKRGNR+Arial-BoldMT"/>
              </a:rPr>
              <a:t>§§ 683 S. 1, 670 BGB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a:t>
            </a:r>
            <a:r>
              <a:rPr lang="de-DE" sz="2400" b="1" dirty="0">
                <a:solidFill>
                  <a:schemeClr val="tx1">
                    <a:lumMod val="65000"/>
                    <a:lumOff val="35000"/>
                  </a:schemeClr>
                </a:solidFill>
                <a:latin typeface="JKRGNR+Arial-BoldMT"/>
              </a:rPr>
              <a:t>Rechtsnatur des „fremden Geschäfts“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Sachzusammenhang der Bergung der Yacht: </a:t>
            </a:r>
            <a:r>
              <a:rPr lang="de-DE" sz="2400" b="1" dirty="0">
                <a:solidFill>
                  <a:schemeClr val="tx1">
                    <a:lumMod val="65000"/>
                    <a:lumOff val="35000"/>
                  </a:schemeClr>
                </a:solidFill>
                <a:latin typeface="JKRGNR+Arial-BoldMT"/>
              </a:rPr>
              <a:t>Gefahrenabwehr</a:t>
            </a:r>
            <a:r>
              <a:rPr lang="de-DE" sz="2400" dirty="0">
                <a:solidFill>
                  <a:schemeClr val="tx1">
                    <a:lumMod val="65000"/>
                    <a:lumOff val="35000"/>
                  </a:schemeClr>
                </a:solidFill>
                <a:latin typeface="JKRGNR+Arial-BoldMT"/>
              </a:rPr>
              <a:t> (vgl. § 24 I WaStrG)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Auch bezüglich GoA anzunehmen: öffentlich-rechtlicher Anspruch</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Daher für alle in Betracht kommenden „streitentscheidenden Normen“ zu bejahen: </a:t>
            </a:r>
            <a:r>
              <a:rPr lang="de-DE" sz="2400" b="1" dirty="0">
                <a:solidFill>
                  <a:schemeClr val="tx1">
                    <a:lumMod val="65000"/>
                    <a:lumOff val="35000"/>
                  </a:schemeClr>
                </a:solidFill>
                <a:latin typeface="JKRGNR+Arial-BoldMT"/>
              </a:rPr>
              <a:t>öffentlich-rechtliche Streitigkeit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39479287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343170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Nicht verfassungsrechtlicher Art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Parteien streiten über einfaches 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Keine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Nicht einschlägig: Abdrängende Sonderzuweisungen aus </a:t>
            </a:r>
            <a:r>
              <a:rPr lang="de-DE" sz="2400" b="1" dirty="0">
                <a:solidFill>
                  <a:schemeClr val="tx1">
                    <a:lumMod val="65000"/>
                    <a:lumOff val="35000"/>
                  </a:schemeClr>
                </a:solidFill>
                <a:latin typeface="JKRGNR+Arial-BoldMT"/>
              </a:rPr>
              <a:t>§ 40 II 1 VwGO, Art. 34 S. 3 GG, Art. 14 III 4 GG oder § 23 I 1 EGGVG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Eröffnung des Verwaltungsrechtswegs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218835451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Klagebegehren, </a:t>
            </a:r>
            <a:r>
              <a:rPr lang="de-DE" sz="2400" b="1" dirty="0">
                <a:solidFill>
                  <a:schemeClr val="tx1">
                    <a:lumMod val="65000"/>
                    <a:lumOff val="35000"/>
                  </a:schemeClr>
                </a:solidFill>
                <a:latin typeface="JKRGNR+Arial-BoldMT"/>
              </a:rPr>
              <a:t>§ 88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Klagebegehren: „Zahlung“, also Erstattung der Kosten der Bergungsaktion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Verpflichtungsklage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Bedenke: Staat klagt gegen Bürger auf Zahlung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Bürger kann kein VA erlassen!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Stattdessen statthaft: </a:t>
            </a:r>
            <a:r>
              <a:rPr lang="de-DE" sz="2400" b="1" dirty="0">
                <a:solidFill>
                  <a:schemeClr val="tx1">
                    <a:lumMod val="65000"/>
                    <a:lumOff val="35000"/>
                  </a:schemeClr>
                </a:solidFill>
                <a:highlight>
                  <a:srgbClr val="FFFF00"/>
                </a:highlight>
                <a:latin typeface="JKRGNR+Arial-BoldMT"/>
              </a:rPr>
              <a:t>Allgemeine Leistungsklage, die in § 43 II 1 VwGO und § 111 S. 1 VwGO</a:t>
            </a:r>
            <a:r>
              <a:rPr lang="de-DE" sz="2400" dirty="0">
                <a:solidFill>
                  <a:schemeClr val="tx1">
                    <a:lumMod val="65000"/>
                    <a:lumOff val="35000"/>
                  </a:schemeClr>
                </a:solidFill>
                <a:highlight>
                  <a:srgbClr val="FFFF00"/>
                </a:highlight>
                <a:latin typeface="JKRGNR+Arial-BoldMT"/>
              </a:rPr>
              <a:t> ausdrücklich </a:t>
            </a:r>
            <a:r>
              <a:rPr lang="de-DE" sz="2400" b="1" dirty="0">
                <a:solidFill>
                  <a:schemeClr val="tx1">
                    <a:lumMod val="65000"/>
                    <a:lumOff val="35000"/>
                  </a:schemeClr>
                </a:solidFill>
                <a:highlight>
                  <a:srgbClr val="FFFF00"/>
                </a:highlight>
                <a:latin typeface="JKRGNR+Arial-BoldMT"/>
              </a:rPr>
              <a:t>vorausgesetzt</a:t>
            </a:r>
            <a:r>
              <a:rPr lang="de-DE" sz="2400" dirty="0">
                <a:solidFill>
                  <a:schemeClr val="tx1">
                    <a:lumMod val="65000"/>
                    <a:lumOff val="35000"/>
                  </a:schemeClr>
                </a:solidFill>
                <a:highlight>
                  <a:srgbClr val="FFFF00"/>
                </a:highlight>
                <a:latin typeface="JKRGNR+Arial-BoldMT"/>
              </a:rPr>
              <a:t> und als Klageart anerkannt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39121095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Klagebefugnis</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Wg. </a:t>
            </a:r>
            <a:r>
              <a:rPr lang="de-DE" sz="2400" b="1" dirty="0">
                <a:solidFill>
                  <a:schemeClr val="tx1">
                    <a:lumMod val="65000"/>
                    <a:lumOff val="35000"/>
                  </a:schemeClr>
                </a:solidFill>
                <a:latin typeface="JKRGNR+Arial-BoldMT"/>
              </a:rPr>
              <a:t>Ausschluss von Popularklagen: Analoge Anwendung des § 42 II VwGO </a:t>
            </a:r>
            <a:r>
              <a:rPr lang="de-DE" sz="2400" dirty="0">
                <a:solidFill>
                  <a:schemeClr val="tx1">
                    <a:lumMod val="65000"/>
                    <a:lumOff val="35000"/>
                  </a:schemeClr>
                </a:solidFill>
                <a:latin typeface="JKRGNR+Arial-BoldMT"/>
              </a:rPr>
              <a:t>auf die allgemeine Leistungsklage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Klagebefugnis demnach (+), wenn der </a:t>
            </a:r>
            <a:r>
              <a:rPr lang="de-DE" sz="2400" b="1" dirty="0">
                <a:solidFill>
                  <a:schemeClr val="tx1">
                    <a:lumMod val="65000"/>
                    <a:lumOff val="35000"/>
                  </a:schemeClr>
                </a:solidFill>
                <a:latin typeface="JKRGNR+Arial-BoldMT"/>
              </a:rPr>
              <a:t>Anspruch des Klägers </a:t>
            </a:r>
            <a:r>
              <a:rPr lang="de-DE" sz="2400" dirty="0">
                <a:solidFill>
                  <a:schemeClr val="tx1">
                    <a:lumMod val="65000"/>
                    <a:lumOff val="35000"/>
                  </a:schemeClr>
                </a:solidFill>
                <a:latin typeface="JKRGNR+Arial-BoldMT"/>
              </a:rPr>
              <a:t>auf begehrte </a:t>
            </a:r>
            <a:r>
              <a:rPr lang="de-DE" sz="2400" b="1" dirty="0">
                <a:solidFill>
                  <a:schemeClr val="tx1">
                    <a:lumMod val="65000"/>
                    <a:lumOff val="35000"/>
                  </a:schemeClr>
                </a:solidFill>
                <a:latin typeface="JKRGNR+Arial-BoldMT"/>
              </a:rPr>
              <a:t>Zahlung</a:t>
            </a:r>
            <a:r>
              <a:rPr lang="de-DE" sz="2400" dirty="0">
                <a:solidFill>
                  <a:schemeClr val="tx1">
                    <a:lumMod val="65000"/>
                    <a:lumOff val="35000"/>
                  </a:schemeClr>
                </a:solidFill>
                <a:latin typeface="JKRGNR+Arial-BoldMT"/>
              </a:rPr>
              <a:t> zumindest möglich erscheint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Vorliegen einer Anspruchsgrundlage, deren Voraussetzungen zumindest „möglich“ sind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Mögliche Anspruchsgrundlagen</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28 III 3 WaStrG,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30 III WaStrG und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Analogie zu § 683 S. 1 BGB </a:t>
            </a:r>
            <a:r>
              <a:rPr lang="de-DE" sz="2400" dirty="0" err="1">
                <a:solidFill>
                  <a:schemeClr val="tx1">
                    <a:lumMod val="65000"/>
                    <a:lumOff val="35000"/>
                  </a:schemeClr>
                </a:solidFill>
                <a:latin typeface="JKRGNR+Arial-BoldMT"/>
              </a:rPr>
              <a:t>iVm</a:t>
            </a:r>
            <a:r>
              <a:rPr lang="de-DE" sz="2400" dirty="0">
                <a:solidFill>
                  <a:schemeClr val="tx1">
                    <a:lumMod val="65000"/>
                    <a:lumOff val="35000"/>
                  </a:schemeClr>
                </a:solidFill>
                <a:latin typeface="JKRGNR+Arial-BoldMT"/>
              </a:rPr>
              <a:t> § 670 BGB</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Klagebefugnis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7758818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9683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IV. Beteiligungs-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Beteiligungsfähigkeit</a:t>
            </a:r>
            <a:r>
              <a:rPr lang="de-DE" sz="2400" dirty="0">
                <a:solidFill>
                  <a:schemeClr val="tx1">
                    <a:lumMod val="65000"/>
                    <a:lumOff val="35000"/>
                  </a:schemeClr>
                </a:solidFill>
                <a:latin typeface="JKRGNR+Arial-BoldMT"/>
              </a:rPr>
              <a:t> des </a:t>
            </a:r>
            <a:r>
              <a:rPr lang="de-DE" sz="2400" b="1" dirty="0">
                <a:solidFill>
                  <a:schemeClr val="tx1">
                    <a:lumMod val="65000"/>
                    <a:lumOff val="35000"/>
                  </a:schemeClr>
                </a:solidFill>
                <a:latin typeface="JKRGNR+Arial-BoldMT"/>
              </a:rPr>
              <a:t>Bundes</a:t>
            </a:r>
            <a:r>
              <a:rPr lang="de-DE" sz="2400" dirty="0">
                <a:solidFill>
                  <a:schemeClr val="tx1">
                    <a:lumMod val="65000"/>
                    <a:lumOff val="35000"/>
                  </a:schemeClr>
                </a:solidFill>
                <a:latin typeface="JKRGNR+Arial-BoldMT"/>
              </a:rPr>
              <a:t> als Kläger: </a:t>
            </a:r>
            <a:r>
              <a:rPr lang="de-DE" sz="2400" b="1" dirty="0">
                <a:solidFill>
                  <a:schemeClr val="tx1">
                    <a:lumMod val="65000"/>
                    <a:lumOff val="35000"/>
                  </a:schemeClr>
                </a:solidFill>
                <a:latin typeface="JKRGNR+Arial-BoldMT"/>
              </a:rPr>
              <a:t>§ 61 Nr. 1 Alt. 2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Prozessfähigkeit</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62 III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Beteiligungs- und Prozessfähigkeit des Beklagten </a:t>
            </a:r>
            <a:r>
              <a:rPr lang="de-DE" sz="2400" dirty="0">
                <a:solidFill>
                  <a:schemeClr val="tx1">
                    <a:lumMod val="65000"/>
                    <a:lumOff val="35000"/>
                  </a:schemeClr>
                </a:solidFill>
                <a:latin typeface="JKRGNR+Arial-BoldMT"/>
              </a:rPr>
              <a:t>als natürliche Person: </a:t>
            </a:r>
            <a:r>
              <a:rPr lang="de-DE" sz="2400" b="1" dirty="0">
                <a:solidFill>
                  <a:schemeClr val="tx1">
                    <a:lumMod val="65000"/>
                    <a:lumOff val="35000"/>
                  </a:schemeClr>
                </a:solidFill>
                <a:latin typeface="JKRGNR+Arial-BoldMT"/>
              </a:rPr>
              <a:t>§ 61 Nr. 1 Alt. 1 VwGO, § 62 I Nr. 1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 Allgemeines Rechtsschutzbedürfnis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Falle der allgemeinen Leistungsklage stets anzusprechen: </a:t>
            </a:r>
            <a:r>
              <a:rPr lang="de-DE" sz="2400" b="1" dirty="0">
                <a:solidFill>
                  <a:schemeClr val="tx1">
                    <a:lumMod val="65000"/>
                    <a:lumOff val="35000"/>
                  </a:schemeClr>
                </a:solidFill>
                <a:latin typeface="JKRGNR+Arial-BoldMT"/>
              </a:rPr>
              <a:t>Allgemeines Rechtsschutzbedürfnis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zu prüfen: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Verfolgung eines rechtsschutzwürdigen Interesses?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Einfachere, effektivere Rechtsschutzmöglichkeiten?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42937780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7114" y="1234931"/>
            <a:ext cx="8928992" cy="299825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Als einfachere Möglichkeit in Betracht zu ziehen: </a:t>
            </a:r>
            <a:r>
              <a:rPr lang="de-DE" sz="2400" b="1" dirty="0">
                <a:solidFill>
                  <a:schemeClr val="tx1">
                    <a:lumMod val="65000"/>
                    <a:lumOff val="35000"/>
                  </a:schemeClr>
                </a:solidFill>
                <a:latin typeface="JKRGNR+Arial-BoldMT"/>
              </a:rPr>
              <a:t>Erlass eines Verwaltungsakt gegenüber dem 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allerdings: nicht effektiver!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 hat bereits deutlich gemacht, er werde nicht bezahlen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mithin: </a:t>
            </a:r>
            <a:r>
              <a:rPr lang="de-DE" sz="2400" b="1" dirty="0">
                <a:solidFill>
                  <a:schemeClr val="tx1">
                    <a:lumMod val="65000"/>
                    <a:lumOff val="35000"/>
                  </a:schemeClr>
                </a:solidFill>
                <a:latin typeface="JKRGNR+Arial-BoldMT"/>
              </a:rPr>
              <a:t>Allgemeines Rechtsschutzbedürfnis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33866090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7114" y="1234931"/>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 begründet, soweit dem Bund der Anspruch gegen den E zusteht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erforderlich: Vorliegen einer Anspruchsgrundlage, deren Voraussetzungen erfüllt sind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Anspruchsgrundlage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Als speziellste Vorschrift vorrangig in den Blick zu nehmen: </a:t>
            </a:r>
            <a:r>
              <a:rPr lang="de-DE" sz="2400" b="1" dirty="0">
                <a:solidFill>
                  <a:schemeClr val="tx1">
                    <a:lumMod val="65000"/>
                    <a:lumOff val="35000"/>
                  </a:schemeClr>
                </a:solidFill>
                <a:highlight>
                  <a:srgbClr val="FFFF00"/>
                </a:highlight>
                <a:latin typeface="JKRGNR+Arial-BoldMT"/>
              </a:rPr>
              <a:t>§ 30 III  WaStrG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Von </a:t>
            </a:r>
            <a:r>
              <a:rPr lang="de-DE" sz="2400" b="1" dirty="0">
                <a:solidFill>
                  <a:schemeClr val="tx1">
                    <a:lumMod val="65000"/>
                    <a:lumOff val="35000"/>
                  </a:schemeClr>
                </a:solidFill>
                <a:latin typeface="JKRGNR+Arial-BoldMT"/>
              </a:rPr>
              <a:t>§ 30 I WaStrG</a:t>
            </a:r>
            <a:r>
              <a:rPr lang="de-DE" sz="2400" dirty="0">
                <a:solidFill>
                  <a:schemeClr val="tx1">
                    <a:lumMod val="65000"/>
                    <a:lumOff val="35000"/>
                  </a:schemeClr>
                </a:solidFill>
                <a:latin typeface="JKRGNR+Arial-BoldMT"/>
              </a:rPr>
              <a:t> verlangt: dass </a:t>
            </a:r>
            <a:r>
              <a:rPr lang="de-DE" sz="2400" b="1" dirty="0">
                <a:solidFill>
                  <a:schemeClr val="tx1">
                    <a:lumMod val="65000"/>
                    <a:lumOff val="35000"/>
                  </a:schemeClr>
                </a:solidFill>
                <a:latin typeface="JKRGNR+Arial-BoldMT"/>
              </a:rPr>
              <a:t>Behörde</a:t>
            </a:r>
            <a:r>
              <a:rPr lang="de-DE" sz="2400" dirty="0">
                <a:solidFill>
                  <a:schemeClr val="tx1">
                    <a:lumMod val="65000"/>
                    <a:lumOff val="35000"/>
                  </a:schemeClr>
                </a:solidFill>
                <a:latin typeface="JKRGNR+Arial-BoldMT"/>
              </a:rPr>
              <a:t> das </a:t>
            </a:r>
            <a:r>
              <a:rPr lang="de-DE" sz="2400" b="1" dirty="0">
                <a:solidFill>
                  <a:schemeClr val="tx1">
                    <a:lumMod val="65000"/>
                    <a:lumOff val="35000"/>
                  </a:schemeClr>
                </a:solidFill>
                <a:latin typeface="JKRGNR+Arial-BoldMT"/>
              </a:rPr>
              <a:t>„Hindernis“ beseitigt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Hiervon grundsätzlich auch umfasst: Beauftragung von Dritten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rgbClr val="FF0000"/>
                </a:solidFill>
                <a:latin typeface="JKRGNR+Arial-BoldMT"/>
              </a:rPr>
              <a:t>nicht umfasst</a:t>
            </a:r>
            <a:r>
              <a:rPr lang="de-DE" sz="2400" dirty="0">
                <a:solidFill>
                  <a:srgbClr val="FF0000"/>
                </a:solidFill>
                <a:latin typeface="JKRGNR+Arial-BoldMT"/>
              </a:rPr>
              <a:t>: </a:t>
            </a:r>
            <a:r>
              <a:rPr lang="de-DE" sz="2400" b="1" dirty="0">
                <a:solidFill>
                  <a:srgbClr val="FF0000"/>
                </a:solidFill>
                <a:latin typeface="JKRGNR+Arial-BoldMT"/>
              </a:rPr>
              <a:t>Erlass von Ordnungsverfügung </a:t>
            </a:r>
            <a:r>
              <a:rPr lang="de-DE" sz="2400" dirty="0">
                <a:solidFill>
                  <a:srgbClr val="FF0000"/>
                </a:solidFill>
                <a:latin typeface="JKRGNR+Arial-BoldMT"/>
              </a:rPr>
              <a:t>gegen sich weigernde Dritte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18505587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7114" y="1234931"/>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Anwendung des § 30 III WaStrG </a:t>
            </a:r>
            <a:r>
              <a:rPr lang="de-DE" sz="2400" dirty="0">
                <a:solidFill>
                  <a:schemeClr val="tx1">
                    <a:lumMod val="65000"/>
                    <a:lumOff val="35000"/>
                  </a:schemeClr>
                </a:solidFill>
                <a:latin typeface="JKRGNR+Arial-BoldMT"/>
              </a:rPr>
              <a:t>auf den vorliegenden Fall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Nunmehr zu prüfen: </a:t>
            </a:r>
            <a:r>
              <a:rPr lang="de-DE" sz="2400" b="1" dirty="0">
                <a:solidFill>
                  <a:schemeClr val="tx1">
                    <a:lumMod val="65000"/>
                    <a:lumOff val="35000"/>
                  </a:schemeClr>
                </a:solidFill>
                <a:highlight>
                  <a:srgbClr val="FFFF00"/>
                </a:highlight>
                <a:latin typeface="JKRGNR+Arial-BoldMT"/>
              </a:rPr>
              <a:t>Anwendbarkeit des § 28 III 3 WaStrG </a:t>
            </a:r>
            <a:r>
              <a:rPr lang="de-DE" sz="2400" dirty="0">
                <a:solidFill>
                  <a:schemeClr val="tx1">
                    <a:lumMod val="65000"/>
                    <a:lumOff val="35000"/>
                  </a:schemeClr>
                </a:solidFill>
                <a:highlight>
                  <a:srgbClr val="FFFF00"/>
                </a:highlight>
                <a:latin typeface="JKRGNR+Arial-BoldMT"/>
              </a:rPr>
              <a:t>auf den vorliegenden Fall</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Gegenstand der Maßnahme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28 III 1 WaStrG: </a:t>
            </a:r>
            <a:r>
              <a:rPr lang="de-DE" sz="2400" b="1" dirty="0">
                <a:solidFill>
                  <a:schemeClr val="tx1">
                    <a:lumMod val="65000"/>
                    <a:lumOff val="35000"/>
                  </a:schemeClr>
                </a:solidFill>
                <a:latin typeface="JKRGNR+Arial-BoldMT"/>
              </a:rPr>
              <a:t>Strompolizeiliche Verfügung</a:t>
            </a:r>
            <a:r>
              <a:rPr lang="de-DE" sz="2400" dirty="0">
                <a:solidFill>
                  <a:schemeClr val="tx1">
                    <a:lumMod val="65000"/>
                    <a:lumOff val="35000"/>
                  </a:schemeClr>
                </a:solidFill>
                <a:latin typeface="JKRGNR+Arial-BoldMT"/>
              </a:rPr>
              <a:t> auf Grundlage der </a:t>
            </a:r>
            <a:r>
              <a:rPr lang="de-DE" sz="2400" b="1" dirty="0">
                <a:solidFill>
                  <a:schemeClr val="tx1">
                    <a:lumMod val="65000"/>
                    <a:lumOff val="35000"/>
                  </a:schemeClr>
                </a:solidFill>
                <a:latin typeface="JKRGNR+Arial-BoldMT"/>
              </a:rPr>
              <a:t>Generalklausel in § 28 I WaStrG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Indes u.a. vorausgesetzt in </a:t>
            </a:r>
            <a:r>
              <a:rPr lang="de-DE" sz="2400" b="1" dirty="0">
                <a:solidFill>
                  <a:srgbClr val="FF0000"/>
                </a:solidFill>
                <a:latin typeface="JKRGNR+Arial-BoldMT"/>
              </a:rPr>
              <a:t>§ 28 III 1 WaStrG</a:t>
            </a:r>
            <a:r>
              <a:rPr lang="de-DE" sz="2400" dirty="0">
                <a:solidFill>
                  <a:srgbClr val="FF0000"/>
                </a:solidFill>
                <a:latin typeface="JKRGNR+Arial-BoldMT"/>
              </a:rPr>
              <a:t>: Dass </a:t>
            </a:r>
            <a:r>
              <a:rPr lang="de-DE" sz="2400" i="1" dirty="0">
                <a:solidFill>
                  <a:srgbClr val="FF0000"/>
                </a:solidFill>
                <a:latin typeface="JKRGNR+Arial-BoldMT"/>
              </a:rPr>
              <a:t>„der nach § 25 WaStrG Verantwortliche nicht oder nicht rechtzeitig zu erreichen“ </a:t>
            </a:r>
            <a:r>
              <a:rPr lang="de-DE" sz="2400" dirty="0">
                <a:solidFill>
                  <a:srgbClr val="FF0000"/>
                </a:solidFill>
                <a:latin typeface="JKRGNR+Arial-BoldMT"/>
              </a:rPr>
              <a:t>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Erreichbarkeit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 28 III 3 WaStrG (-)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21144229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7114" y="1234931"/>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Damit letztlich in Betracht zu ziehen: </a:t>
            </a:r>
            <a:r>
              <a:rPr lang="de-DE" sz="2400" b="1" dirty="0">
                <a:solidFill>
                  <a:schemeClr val="tx1">
                    <a:lumMod val="65000"/>
                    <a:lumOff val="35000"/>
                  </a:schemeClr>
                </a:solidFill>
                <a:highlight>
                  <a:srgbClr val="FFFF00"/>
                </a:highlight>
                <a:latin typeface="JKRGNR+Arial-BoldMT"/>
              </a:rPr>
              <a:t>Vorschriften über die öffentlich-rechtliche GoA nach § 683 S. 1 BGB </a:t>
            </a:r>
            <a:r>
              <a:rPr lang="de-DE" sz="2400" b="1" dirty="0" err="1">
                <a:solidFill>
                  <a:schemeClr val="tx1">
                    <a:lumMod val="65000"/>
                    <a:lumOff val="35000"/>
                  </a:schemeClr>
                </a:solidFill>
                <a:highlight>
                  <a:srgbClr val="FFFF00"/>
                </a:highlight>
                <a:latin typeface="JKRGNR+Arial-BoldMT"/>
              </a:rPr>
              <a:t>iVm</a:t>
            </a:r>
            <a:r>
              <a:rPr lang="de-DE" sz="2400" b="1" dirty="0">
                <a:solidFill>
                  <a:schemeClr val="tx1">
                    <a:lumMod val="65000"/>
                    <a:lumOff val="35000"/>
                  </a:schemeClr>
                </a:solidFill>
                <a:highlight>
                  <a:srgbClr val="FFFF00"/>
                </a:highlight>
                <a:latin typeface="JKRGNR+Arial-BoldMT"/>
              </a:rPr>
              <a:t> § 670 BGB analog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der Klausur kurz darzustellen: </a:t>
            </a:r>
            <a:r>
              <a:rPr lang="de-DE" sz="2400" b="1" dirty="0">
                <a:solidFill>
                  <a:schemeClr val="tx1">
                    <a:lumMod val="65000"/>
                    <a:lumOff val="35000"/>
                  </a:schemeClr>
                </a:solidFill>
                <a:latin typeface="JKRGNR+Arial-BoldMT"/>
              </a:rPr>
              <a:t>Analogiebildung</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Maßgeblich für </a:t>
            </a:r>
            <a:r>
              <a:rPr lang="de-DE" sz="2400" b="1" u="sng" dirty="0">
                <a:solidFill>
                  <a:schemeClr val="tx1">
                    <a:lumMod val="65000"/>
                    <a:lumOff val="35000"/>
                  </a:schemeClr>
                </a:solidFill>
                <a:latin typeface="JKRGNR+Arial-BoldMT"/>
              </a:rPr>
              <a:t>planwidrige Regelungslücke</a:t>
            </a:r>
            <a:r>
              <a:rPr lang="de-DE" sz="2400" dirty="0">
                <a:solidFill>
                  <a:schemeClr val="tx1">
                    <a:lumMod val="65000"/>
                    <a:lumOff val="35000"/>
                  </a:schemeClr>
                </a:solidFill>
                <a:latin typeface="JKRGNR+Arial-BoldMT"/>
              </a:rPr>
              <a:t>: Ob vorrangige und abschließende Sonderregelung besteht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26 I 1 WaStrG: Rechtsgrundlage für die Inanspruchnahme nicht verantwortlicher Personen </a:t>
            </a:r>
            <a:endParaRPr lang="de-DE" sz="2400" dirty="0">
              <a:solidFill>
                <a:schemeClr val="tx1">
                  <a:lumMod val="65000"/>
                  <a:lumOff val="35000"/>
                </a:schemeClr>
              </a:solidFill>
              <a:latin typeface="JKRGNR+Arial-BoldMT"/>
            </a:endParaRPr>
          </a:p>
          <a:p>
            <a:pPr marL="2171700" lvl="4"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der </a:t>
            </a:r>
            <a:r>
              <a:rPr lang="de-DE" sz="2400" b="1" dirty="0">
                <a:solidFill>
                  <a:schemeClr val="tx1">
                    <a:lumMod val="65000"/>
                    <a:lumOff val="35000"/>
                  </a:schemeClr>
                </a:solidFill>
                <a:latin typeface="JKRGNR+Arial-BoldMT"/>
              </a:rPr>
              <a:t>U wird als Nichtstörer </a:t>
            </a:r>
            <a:r>
              <a:rPr lang="de-DE" sz="2400" dirty="0">
                <a:solidFill>
                  <a:schemeClr val="tx1">
                    <a:lumMod val="65000"/>
                    <a:lumOff val="35000"/>
                  </a:schemeClr>
                </a:solidFill>
                <a:latin typeface="JKRGNR+Arial-BoldMT"/>
              </a:rPr>
              <a:t>zur Bergung der Yacht herangezogen!</a:t>
            </a:r>
          </a:p>
          <a:p>
            <a:pPr marL="2171700" lvl="4"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Aber: Anders als in § 10 IV SOG kein Regressanspruch geregelt </a:t>
            </a:r>
          </a:p>
          <a:p>
            <a:pPr marL="2171700" lvl="4"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ZE: Planwidrige Regelungslücke für diese Fälle (+)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39900570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7114" y="1234931"/>
            <a:ext cx="8928992" cy="132856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Durchaus zweifelhaft aber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Vergleichbare Interessenlage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alledem möglich: </a:t>
            </a:r>
            <a:r>
              <a:rPr lang="de-DE" sz="2400" b="1" dirty="0">
                <a:solidFill>
                  <a:schemeClr val="tx1">
                    <a:lumMod val="65000"/>
                    <a:lumOff val="35000"/>
                  </a:schemeClr>
                </a:solidFill>
                <a:latin typeface="JKRGNR+Arial-BoldMT"/>
              </a:rPr>
              <a:t>Analogie zu § 683 S. 1 BGB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670 BGB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Anspruchsgrundlage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18053333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7114" y="1234931"/>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Vorliegen der Anspruchsvoraussetzungen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Anschließend zu prüfen: Voraussetzungen des </a:t>
            </a:r>
            <a:r>
              <a:rPr lang="de-DE" sz="2400" b="1" dirty="0">
                <a:solidFill>
                  <a:schemeClr val="tx1">
                    <a:lumMod val="65000"/>
                    <a:lumOff val="35000"/>
                  </a:schemeClr>
                </a:solidFill>
                <a:latin typeface="JKRGNR+Arial-BoldMT"/>
              </a:rPr>
              <a:t>Aufwendungsersatzanspruchs</a:t>
            </a:r>
            <a:r>
              <a:rPr lang="de-DE" sz="2400" dirty="0">
                <a:solidFill>
                  <a:schemeClr val="tx1">
                    <a:lumMod val="65000"/>
                    <a:lumOff val="35000"/>
                  </a:schemeClr>
                </a:solidFill>
                <a:latin typeface="JKRGNR+Arial-BoldMT"/>
              </a:rPr>
              <a:t> des Geschäftsführers in analoger Anwendung des </a:t>
            </a:r>
            <a:r>
              <a:rPr lang="de-DE" sz="2400" b="1" dirty="0">
                <a:solidFill>
                  <a:schemeClr val="tx1">
                    <a:lumMod val="65000"/>
                    <a:lumOff val="35000"/>
                  </a:schemeClr>
                </a:solidFill>
                <a:latin typeface="JKRGNR+Arial-BoldMT"/>
              </a:rPr>
              <a:t>§ 683 S. 1 BGB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670 BGB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Erforderlich </a:t>
            </a:r>
            <a:r>
              <a:rPr lang="de-DE" sz="2400" dirty="0" err="1">
                <a:solidFill>
                  <a:schemeClr val="tx1">
                    <a:lumMod val="65000"/>
                    <a:lumOff val="35000"/>
                  </a:schemeClr>
                </a:solidFill>
                <a:latin typeface="JKRGNR+Arial-BoldMT"/>
              </a:rPr>
              <a:t>iRv</a:t>
            </a:r>
            <a:r>
              <a:rPr lang="de-DE" sz="2400" dirty="0">
                <a:solidFill>
                  <a:schemeClr val="tx1">
                    <a:lumMod val="65000"/>
                    <a:lumOff val="35000"/>
                  </a:schemeClr>
                </a:solidFill>
                <a:latin typeface="JKRGNR+Arial-BoldMT"/>
              </a:rPr>
              <a:t> § 677 und § 687 I BGB: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Fremdes Geschäft,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Fremdgeschäftsführungswillen sowie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kein Auftrag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Berechtigung zur Geschäftsbesorgung (Interesse/ Willen des GH)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19989442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7114" y="1234931"/>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Fremdes Geschäft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Zusammenhang mit öffentlicher rechtlicher GoA stets problematisch: </a:t>
            </a:r>
            <a:r>
              <a:rPr lang="de-DE" sz="2400" b="1" dirty="0">
                <a:solidFill>
                  <a:schemeClr val="tx1">
                    <a:lumMod val="65000"/>
                    <a:lumOff val="35000"/>
                  </a:schemeClr>
                </a:solidFill>
                <a:latin typeface="JKRGNR+Arial-BoldMT"/>
              </a:rPr>
              <a:t>Fremdheit des Geschäfts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Für „Fremdheit“ erforderlich: Bergung muss in den </a:t>
            </a:r>
            <a:r>
              <a:rPr lang="de-DE" sz="2400" b="1" dirty="0">
                <a:solidFill>
                  <a:schemeClr val="tx1">
                    <a:lumMod val="65000"/>
                    <a:lumOff val="35000"/>
                  </a:schemeClr>
                </a:solidFill>
                <a:highlight>
                  <a:srgbClr val="FFFF00"/>
                </a:highlight>
                <a:latin typeface="JKRGNR+Arial-BoldMT"/>
              </a:rPr>
              <a:t>Rechts- und Interessenkreis des E als Eigentümer </a:t>
            </a:r>
            <a:r>
              <a:rPr lang="de-DE" sz="2400" dirty="0">
                <a:solidFill>
                  <a:schemeClr val="tx1">
                    <a:lumMod val="65000"/>
                    <a:lumOff val="35000"/>
                  </a:schemeClr>
                </a:solidFill>
                <a:highlight>
                  <a:srgbClr val="FFFF00"/>
                </a:highlight>
                <a:latin typeface="JKRGNR+Arial-BoldMT"/>
              </a:rPr>
              <a:t>der Yacht fallen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Dafür vorausgesetzt: </a:t>
            </a:r>
            <a:r>
              <a:rPr lang="de-DE" sz="2400" b="1" dirty="0">
                <a:solidFill>
                  <a:schemeClr val="tx1">
                    <a:lumMod val="65000"/>
                    <a:lumOff val="35000"/>
                  </a:schemeClr>
                </a:solidFill>
                <a:highlight>
                  <a:srgbClr val="FFFF00"/>
                </a:highlight>
                <a:latin typeface="JKRGNR+Arial-BoldMT"/>
              </a:rPr>
              <a:t>Ordnungspflicht des Beklagten</a:t>
            </a:r>
            <a:r>
              <a:rPr lang="de-DE" sz="2400" dirty="0">
                <a:solidFill>
                  <a:schemeClr val="tx1">
                    <a:lumMod val="65000"/>
                    <a:lumOff val="35000"/>
                  </a:schemeClr>
                </a:solidFill>
                <a:highlight>
                  <a:srgbClr val="FFFF00"/>
                </a:highlight>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Zunächst zu erwägen: </a:t>
            </a:r>
            <a:r>
              <a:rPr lang="de-DE" sz="2400" b="1" dirty="0">
                <a:solidFill>
                  <a:schemeClr val="tx1">
                    <a:lumMod val="65000"/>
                    <a:lumOff val="35000"/>
                  </a:schemeClr>
                </a:solidFill>
                <a:latin typeface="JKRGNR+Arial-BoldMT"/>
              </a:rPr>
              <a:t>Verhaltensverantwortlichkeit</a:t>
            </a:r>
            <a:r>
              <a:rPr lang="de-DE" sz="2400" dirty="0">
                <a:solidFill>
                  <a:schemeClr val="tx1">
                    <a:lumMod val="65000"/>
                    <a:lumOff val="35000"/>
                  </a:schemeClr>
                </a:solidFill>
                <a:latin typeface="JKRGNR+Arial-BoldMT"/>
              </a:rPr>
              <a:t> gemäß </a:t>
            </a:r>
            <a:r>
              <a:rPr lang="de-DE" sz="2400" b="1" dirty="0">
                <a:solidFill>
                  <a:schemeClr val="tx1">
                    <a:lumMod val="65000"/>
                    <a:lumOff val="35000"/>
                  </a:schemeClr>
                </a:solidFill>
                <a:latin typeface="JKRGNR+Arial-BoldMT"/>
              </a:rPr>
              <a:t>§ 25 I 1 WaStrG</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Hierfür erforderlich: dass das Verhalten des E die </a:t>
            </a:r>
            <a:r>
              <a:rPr lang="de-DE" sz="2400" b="1" dirty="0">
                <a:solidFill>
                  <a:schemeClr val="tx1">
                    <a:lumMod val="65000"/>
                    <a:lumOff val="35000"/>
                  </a:schemeClr>
                </a:solidFill>
                <a:latin typeface="JKRGNR+Arial-BoldMT"/>
              </a:rPr>
              <a:t>Gefahr verursacht </a:t>
            </a:r>
            <a:r>
              <a:rPr lang="de-DE" sz="2400" dirty="0">
                <a:solidFill>
                  <a:schemeClr val="tx1">
                    <a:lumMod val="65000"/>
                    <a:lumOff val="35000"/>
                  </a:schemeClr>
                </a:solidFill>
                <a:latin typeface="JKRGNR+Arial-BoldMT"/>
              </a:rPr>
              <a:t>hat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Vorliegend (-), </a:t>
            </a:r>
            <a:r>
              <a:rPr lang="de-DE" sz="2400" dirty="0">
                <a:solidFill>
                  <a:schemeClr val="tx1">
                    <a:lumMod val="65000"/>
                    <a:lumOff val="35000"/>
                  </a:schemeClr>
                </a:solidFill>
                <a:latin typeface="JKRGNR+Arial-BoldMT"/>
              </a:rPr>
              <a:t>da der E die Yacht ordnungsgemäß vertäut hatte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31223824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7114" y="1234931"/>
            <a:ext cx="8928992" cy="61452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Stattdessen zu erwägen: </a:t>
            </a:r>
            <a:r>
              <a:rPr lang="de-DE" sz="2400" b="1" dirty="0">
                <a:solidFill>
                  <a:schemeClr val="tx1">
                    <a:lumMod val="65000"/>
                    <a:lumOff val="35000"/>
                  </a:schemeClr>
                </a:solidFill>
                <a:highlight>
                  <a:srgbClr val="FFFF00"/>
                </a:highlight>
                <a:latin typeface="JKRGNR+Arial-BoldMT"/>
              </a:rPr>
              <a:t>Zustandsverantwortlichkeit als Eigentümer gemäß § 25 III 1 WaStrG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fraglich: ob der E im maßgeblichen Zeitpunkt der Bergung der Yacht noch </a:t>
            </a:r>
            <a:r>
              <a:rPr lang="de-DE" sz="2400" b="1" dirty="0">
                <a:solidFill>
                  <a:schemeClr val="tx1">
                    <a:lumMod val="65000"/>
                    <a:lumOff val="35000"/>
                  </a:schemeClr>
                </a:solidFill>
                <a:latin typeface="JKRGNR+Arial-BoldMT"/>
              </a:rPr>
              <a:t>Eigentümer </a:t>
            </a:r>
            <a:r>
              <a:rPr lang="de-DE" sz="2400" dirty="0">
                <a:solidFill>
                  <a:schemeClr val="tx1">
                    <a:lumMod val="65000"/>
                    <a:lumOff val="35000"/>
                  </a:schemeClr>
                </a:solidFill>
                <a:latin typeface="JKRGNR+Arial-BoldMT"/>
              </a:rPr>
              <a:t>war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rPr>
              <a:t>Wirksame Dereliktion </a:t>
            </a:r>
            <a:r>
              <a:rPr lang="de-DE" sz="2400" b="1" dirty="0" err="1">
                <a:solidFill>
                  <a:srgbClr val="FF0000"/>
                </a:solidFill>
                <a:latin typeface="JKRGNR+Arial-BoldMT"/>
              </a:rPr>
              <a:t>iSv</a:t>
            </a:r>
            <a:r>
              <a:rPr lang="de-DE" sz="2400" b="1" dirty="0">
                <a:solidFill>
                  <a:srgbClr val="FF0000"/>
                </a:solidFill>
                <a:latin typeface="JKRGNR+Arial-BoldMT"/>
              </a:rPr>
              <a:t>. § 959 BGB </a:t>
            </a:r>
            <a:r>
              <a:rPr lang="de-DE" sz="2400" dirty="0">
                <a:solidFill>
                  <a:srgbClr val="FF0000"/>
                </a:solidFill>
                <a:latin typeface="JKRGNR+Arial-BoldMT"/>
              </a:rPr>
              <a:t>(vgl. Fax-Nachricht des 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Problem: </a:t>
            </a:r>
            <a:r>
              <a:rPr lang="de-DE" sz="2400" b="1" dirty="0">
                <a:solidFill>
                  <a:schemeClr val="tx1">
                    <a:lumMod val="65000"/>
                    <a:lumOff val="35000"/>
                  </a:schemeClr>
                </a:solidFill>
                <a:latin typeface="JKRGNR+Arial-BoldMT"/>
              </a:rPr>
              <a:t>Zulässigkeit einer Dereliktion im Ordnungsrecht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Beachte: WaStrG enthält </a:t>
            </a:r>
            <a:r>
              <a:rPr lang="de-DE" sz="2400" b="1" dirty="0">
                <a:solidFill>
                  <a:schemeClr val="tx1">
                    <a:lumMod val="65000"/>
                    <a:lumOff val="35000"/>
                  </a:schemeClr>
                </a:solidFill>
                <a:latin typeface="JKRGNR+Arial-BoldMT"/>
              </a:rPr>
              <a:t>keine Regelung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9 I 2 SOG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Dann denkbar: </a:t>
            </a:r>
            <a:r>
              <a:rPr lang="de-DE" sz="2400" dirty="0">
                <a:solidFill>
                  <a:srgbClr val="FF0000"/>
                </a:solidFill>
                <a:latin typeface="JKRGNR+Arial-BoldMT"/>
              </a:rPr>
              <a:t>Sittenwidrigkeit einer Dereliktion nach § 138 BGB?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a:t>
            </a:r>
            <a:r>
              <a:rPr lang="de-DE" sz="2400" b="1" dirty="0">
                <a:solidFill>
                  <a:schemeClr val="tx1">
                    <a:lumMod val="65000"/>
                    <a:lumOff val="35000"/>
                  </a:schemeClr>
                </a:solidFill>
                <a:latin typeface="JKRGNR+Arial-BoldMT"/>
              </a:rPr>
              <a:t>sittenwidriges Rechtsgeschäft </a:t>
            </a:r>
            <a:r>
              <a:rPr lang="de-DE" sz="2400" dirty="0">
                <a:solidFill>
                  <a:schemeClr val="tx1">
                    <a:lumMod val="65000"/>
                    <a:lumOff val="35000"/>
                  </a:schemeClr>
                </a:solidFill>
                <a:latin typeface="JKRGNR+Arial-BoldMT"/>
              </a:rPr>
              <a:t>erforderlich: dass dieses gegen das </a:t>
            </a:r>
            <a:r>
              <a:rPr lang="de-DE" sz="2400" b="1" dirty="0">
                <a:solidFill>
                  <a:schemeClr val="tx1">
                    <a:lumMod val="65000"/>
                    <a:lumOff val="35000"/>
                  </a:schemeClr>
                </a:solidFill>
                <a:latin typeface="JKRGNR+Arial-BoldMT"/>
              </a:rPr>
              <a:t>Anstandsgefühl aller billig und gerecht Denkender verstößt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8516845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beachte: </a:t>
            </a:r>
            <a:r>
              <a:rPr lang="de-DE" sz="2400" b="1" dirty="0">
                <a:solidFill>
                  <a:schemeClr val="tx1">
                    <a:lumMod val="65000"/>
                    <a:lumOff val="35000"/>
                  </a:schemeClr>
                </a:solidFill>
                <a:latin typeface="JKRGNR+Arial-BoldMT"/>
              </a:rPr>
              <a:t>Sozialbindung des Eigentums </a:t>
            </a:r>
            <a:r>
              <a:rPr lang="de-DE" sz="2400" dirty="0">
                <a:solidFill>
                  <a:schemeClr val="tx1">
                    <a:lumMod val="65000"/>
                    <a:lumOff val="35000"/>
                  </a:schemeClr>
                </a:solidFill>
                <a:latin typeface="JKRGNR+Arial-BoldMT"/>
              </a:rPr>
              <a:t>(vgl. Art. 14 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Entledigung der eigenen Verpflichtung auf Kosten der Allgemeinheit sittenwidrig!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Nichtigkeit einer Dereliktion zu Lasten der Allgemeinheit nach § 138 BGB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Zustandsverantwortlichkeit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Allerdings zu bedenken: Beseitigung des Wracks erfolgt zur </a:t>
            </a:r>
            <a:r>
              <a:rPr lang="de-DE" sz="2400" b="1" dirty="0">
                <a:solidFill>
                  <a:schemeClr val="tx1">
                    <a:lumMod val="65000"/>
                    <a:lumOff val="35000"/>
                  </a:schemeClr>
                </a:solidFill>
                <a:latin typeface="JKRGNR+Arial-BoldMT"/>
              </a:rPr>
              <a:t>Gefahrenabwehr</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Fremdheit des Geschäfts?!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Gefahrenabwehr: öffentlich-rechtliche Pflicht der Behörde</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highlight>
                  <a:srgbClr val="FFFF00"/>
                </a:highlight>
                <a:latin typeface="JKRGNR+Arial-BoldMT"/>
              </a:rPr>
              <a:t>hM</a:t>
            </a:r>
            <a:r>
              <a:rPr lang="de-DE" sz="2400" b="1"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highlight>
                  <a:srgbClr val="FFFF00"/>
                </a:highlight>
                <a:latin typeface="JKRGNR+Arial-BoldMT"/>
              </a:rPr>
              <a:t>ausreichend, dass es sich zumindest auch um Pflicht des Geschäftsherren handelt  (</a:t>
            </a:r>
            <a:r>
              <a:rPr lang="de-DE" sz="2400" dirty="0" err="1">
                <a:solidFill>
                  <a:schemeClr val="tx1">
                    <a:lumMod val="65000"/>
                    <a:lumOff val="35000"/>
                  </a:schemeClr>
                </a:solidFill>
                <a:highlight>
                  <a:srgbClr val="FFFF00"/>
                </a:highlight>
                <a:latin typeface="JKRGNR+Arial-BoldMT"/>
              </a:rPr>
              <a:t>str.</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41118174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256480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Fremdgeschäftsführungswille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 677 BGB erforderlich: Geschäftsführung „für einen anderen“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Insofern vorausgesetzt: Subjektives Element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a:t>
            </a:r>
            <a:r>
              <a:rPr lang="de-DE" sz="2400" b="1" dirty="0">
                <a:solidFill>
                  <a:schemeClr val="tx1">
                    <a:lumMod val="65000"/>
                    <a:lumOff val="35000"/>
                  </a:schemeClr>
                </a:solidFill>
                <a:highlight>
                  <a:srgbClr val="FFFF00"/>
                </a:highlight>
                <a:latin typeface="JKRGNR+Arial-BoldMT"/>
              </a:rPr>
              <a:t>Fremdgeschäftsführungswillen</a:t>
            </a:r>
            <a:r>
              <a:rPr lang="de-DE" sz="2400"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dirty="0" err="1">
                <a:solidFill>
                  <a:schemeClr val="tx1">
                    <a:lumMod val="65000"/>
                    <a:lumOff val="35000"/>
                  </a:schemeClr>
                </a:solidFill>
                <a:highlight>
                  <a:srgbClr val="FFFF00"/>
                </a:highlight>
                <a:latin typeface="JKRGNR+Arial-BoldMT"/>
              </a:rPr>
              <a:t>str.</a:t>
            </a:r>
            <a:r>
              <a:rPr lang="de-DE" sz="2400" dirty="0">
                <a:solidFill>
                  <a:schemeClr val="tx1">
                    <a:lumMod val="65000"/>
                    <a:lumOff val="35000"/>
                  </a:schemeClr>
                </a:solidFill>
                <a:highlight>
                  <a:srgbClr val="FFFF00"/>
                </a:highlight>
                <a:latin typeface="JKRGNR+Arial-BoldMT"/>
              </a:rPr>
              <a:t> aber </a:t>
            </a:r>
            <a:r>
              <a:rPr lang="de-DE" sz="2400" dirty="0" err="1">
                <a:solidFill>
                  <a:schemeClr val="tx1">
                    <a:lumMod val="65000"/>
                    <a:lumOff val="35000"/>
                  </a:schemeClr>
                </a:solidFill>
                <a:highlight>
                  <a:srgbClr val="FFFF00"/>
                </a:highlight>
                <a:latin typeface="JKRGNR+Arial-BoldMT"/>
              </a:rPr>
              <a:t>hM</a:t>
            </a:r>
            <a:r>
              <a:rPr lang="de-DE" sz="2400" dirty="0">
                <a:solidFill>
                  <a:schemeClr val="tx1">
                    <a:lumMod val="65000"/>
                    <a:lumOff val="35000"/>
                  </a:schemeClr>
                </a:solidFill>
                <a:highlight>
                  <a:srgbClr val="FFFF00"/>
                </a:highlight>
                <a:latin typeface="JKRGNR+Arial-BoldMT"/>
              </a:rPr>
              <a:t>: Vermutung des Fremdgeschäftsführungswillens bei sog. „auch fremden Geschäften</a:t>
            </a:r>
            <a:r>
              <a:rPr lang="de-DE" sz="2400" dirty="0">
                <a:solidFill>
                  <a:schemeClr val="tx1">
                    <a:lumMod val="65000"/>
                    <a:lumOff val="35000"/>
                  </a:schemeClr>
                </a:solidFill>
                <a:latin typeface="JKRGNR+Arial-BoldMT"/>
              </a:rPr>
              <a: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18557126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Ohne Auftrag oder sonstige Berechtigung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Hiermit zum Ausdruck gebracht: </a:t>
            </a:r>
            <a:r>
              <a:rPr lang="de-DE" sz="2400" b="1" dirty="0">
                <a:solidFill>
                  <a:schemeClr val="tx1">
                    <a:lumMod val="65000"/>
                    <a:lumOff val="35000"/>
                  </a:schemeClr>
                </a:solidFill>
                <a:latin typeface="JKRGNR+Arial-BoldMT"/>
              </a:rPr>
              <a:t>Subsidiarität der GoA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Anspruch aus GoA (-), soweit </a:t>
            </a:r>
            <a:r>
              <a:rPr lang="de-DE" sz="2400" b="1" dirty="0">
                <a:solidFill>
                  <a:schemeClr val="tx1">
                    <a:lumMod val="65000"/>
                    <a:lumOff val="35000"/>
                  </a:schemeClr>
                </a:solidFill>
                <a:latin typeface="JKRGNR+Arial-BoldMT"/>
              </a:rPr>
              <a:t>speziellere Rechtsinstitute </a:t>
            </a:r>
            <a:r>
              <a:rPr lang="de-DE" sz="2400" dirty="0">
                <a:solidFill>
                  <a:schemeClr val="tx1">
                    <a:lumMod val="65000"/>
                    <a:lumOff val="35000"/>
                  </a:schemeClr>
                </a:solidFill>
                <a:latin typeface="JKRGNR+Arial-BoldMT"/>
              </a:rPr>
              <a:t>bzw. Einzelnormen Sachverhalt regeln </a:t>
            </a:r>
            <a:endParaRPr lang="de-DE" sz="2200" i="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Berechtigung der Behörde zum Handeln folgt aus </a:t>
            </a:r>
            <a:r>
              <a:rPr lang="de-DE" sz="2400" b="1" dirty="0">
                <a:solidFill>
                  <a:schemeClr val="tx1">
                    <a:lumMod val="65000"/>
                    <a:lumOff val="35000"/>
                  </a:schemeClr>
                </a:solidFill>
                <a:latin typeface="JKRGNR+Arial-BoldMT"/>
              </a:rPr>
              <a:t>Vorschriften des WaStrG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a:t>
            </a:r>
            <a:r>
              <a:rPr lang="de-DE" sz="2400" b="1" dirty="0">
                <a:solidFill>
                  <a:schemeClr val="tx1">
                    <a:lumMod val="65000"/>
                    <a:lumOff val="35000"/>
                  </a:schemeClr>
                </a:solidFill>
                <a:latin typeface="JKRGNR+Arial-BoldMT"/>
              </a:rPr>
              <a:t>kompetenzgemäßer Tätigkeit </a:t>
            </a:r>
            <a:r>
              <a:rPr lang="de-DE" sz="2400" dirty="0">
                <a:solidFill>
                  <a:schemeClr val="tx1">
                    <a:lumMod val="65000"/>
                    <a:lumOff val="35000"/>
                  </a:schemeClr>
                </a:solidFill>
                <a:latin typeface="JKRGNR+Arial-BoldMT"/>
              </a:rPr>
              <a:t>in Erfüllung </a:t>
            </a:r>
            <a:r>
              <a:rPr lang="de-DE" sz="2400" dirty="0" err="1">
                <a:solidFill>
                  <a:schemeClr val="tx1">
                    <a:lumMod val="65000"/>
                    <a:lumOff val="35000"/>
                  </a:schemeClr>
                </a:solidFill>
                <a:latin typeface="JKRGNR+Arial-BoldMT"/>
              </a:rPr>
              <a:t>öffR</a:t>
            </a:r>
            <a:r>
              <a:rPr lang="de-DE" sz="2400" dirty="0">
                <a:solidFill>
                  <a:schemeClr val="tx1">
                    <a:lumMod val="65000"/>
                    <a:lumOff val="35000"/>
                  </a:schemeClr>
                </a:solidFill>
                <a:latin typeface="JKRGNR+Arial-BoldMT"/>
              </a:rPr>
              <a:t> Aufgaben sehr fraglich!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der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„ohne Auftrag oder sonstige Berechtigung“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55389906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453970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4. Berechtigte GoA </a:t>
            </a:r>
            <a:r>
              <a:rPr lang="de-DE" sz="2400" b="1" u="sng" dirty="0" err="1">
                <a:solidFill>
                  <a:schemeClr val="tx1">
                    <a:lumMod val="65000"/>
                    <a:lumOff val="35000"/>
                  </a:schemeClr>
                </a:solidFill>
                <a:latin typeface="JKRGNR+Arial-BoldMT"/>
              </a:rPr>
              <a:t>iSv</a:t>
            </a:r>
            <a:r>
              <a:rPr lang="de-DE" sz="2400" b="1" u="sng" dirty="0">
                <a:solidFill>
                  <a:schemeClr val="tx1">
                    <a:lumMod val="65000"/>
                    <a:lumOff val="35000"/>
                  </a:schemeClr>
                </a:solidFill>
                <a:latin typeface="JKRGNR+Arial-BoldMT"/>
              </a:rPr>
              <a:t>. § 683 S. 1 BGB?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 683 S. 1 BGB analog </a:t>
            </a:r>
            <a:r>
              <a:rPr lang="de-DE" sz="2400" dirty="0">
                <a:solidFill>
                  <a:schemeClr val="tx1">
                    <a:lumMod val="65000"/>
                    <a:lumOff val="35000"/>
                  </a:schemeClr>
                </a:solidFill>
                <a:latin typeface="JKRGNR+Arial-BoldMT"/>
              </a:rPr>
              <a:t>notwendig: Dass die Übernahme der Geschäftsführung </a:t>
            </a:r>
            <a:r>
              <a:rPr lang="de-DE" sz="2400" b="1" dirty="0">
                <a:solidFill>
                  <a:schemeClr val="tx1">
                    <a:lumMod val="65000"/>
                    <a:lumOff val="35000"/>
                  </a:schemeClr>
                </a:solidFill>
                <a:latin typeface="JKRGNR+Arial-BoldMT"/>
              </a:rPr>
              <a:t>Interesse und wirklichem bzw. mutmaßlichen Willen des Geschäftsherrn </a:t>
            </a:r>
            <a:r>
              <a:rPr lang="de-DE" sz="2400" dirty="0">
                <a:solidFill>
                  <a:schemeClr val="tx1">
                    <a:lumMod val="65000"/>
                    <a:lumOff val="35000"/>
                  </a:schemeClr>
                </a:solidFill>
                <a:latin typeface="JKRGNR+Arial-BoldMT"/>
              </a:rPr>
              <a:t>entspricht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Interesse (+), da Geschäftsführung objektiv nützlich für GH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Wille des Geschäftsherrn: hier (-)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a:t>
            </a:r>
            <a:r>
              <a:rPr lang="de-DE" sz="2400" b="1" dirty="0">
                <a:solidFill>
                  <a:schemeClr val="tx1">
                    <a:lumMod val="65000"/>
                    <a:lumOff val="35000"/>
                  </a:schemeClr>
                </a:solidFill>
                <a:latin typeface="JKRGNR+Arial-BoldMT"/>
              </a:rPr>
              <a:t>§ 683 S. 2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679 BGB </a:t>
            </a:r>
            <a:r>
              <a:rPr lang="de-DE" sz="2400" dirty="0">
                <a:solidFill>
                  <a:schemeClr val="tx1">
                    <a:lumMod val="65000"/>
                    <a:lumOff val="35000"/>
                  </a:schemeClr>
                </a:solidFill>
                <a:latin typeface="JKRGNR+Arial-BoldMT"/>
              </a:rPr>
              <a:t>zu beachten: </a:t>
            </a:r>
            <a:r>
              <a:rPr lang="de-DE" sz="2400" b="1" dirty="0">
                <a:solidFill>
                  <a:schemeClr val="tx1">
                    <a:lumMod val="65000"/>
                    <a:lumOff val="35000"/>
                  </a:schemeClr>
                </a:solidFill>
                <a:latin typeface="JKRGNR+Arial-BoldMT"/>
              </a:rPr>
              <a:t>Unbeachtlichkeit des entgegenstehenden Willens bei der Erfüllung öffentlicher Pflichten</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Damit gegeben: </a:t>
            </a:r>
            <a:r>
              <a:rPr lang="de-DE" sz="2400" b="1" dirty="0">
                <a:solidFill>
                  <a:schemeClr val="tx1">
                    <a:lumMod val="65000"/>
                    <a:lumOff val="35000"/>
                  </a:schemeClr>
                </a:solidFill>
                <a:latin typeface="JKRGNR+Arial-BoldMT"/>
              </a:rPr>
              <a:t>Voraussetzungen des § 683 S. 1 BGB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38394184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5. Haftungsausschluss?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Abschließend denkbar: </a:t>
            </a:r>
            <a:r>
              <a:rPr lang="de-DE" sz="2400" b="1" dirty="0">
                <a:solidFill>
                  <a:schemeClr val="tx1">
                    <a:lumMod val="65000"/>
                    <a:lumOff val="35000"/>
                  </a:schemeClr>
                </a:solidFill>
                <a:latin typeface="JKRGNR+Arial-BoldMT"/>
              </a:rPr>
              <a:t>Haftungsausschluss/ Haftungsbeschränkung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Anwendbarkeit des </a:t>
            </a:r>
            <a:r>
              <a:rPr lang="de-DE" sz="2400" b="1" dirty="0">
                <a:solidFill>
                  <a:schemeClr val="tx1">
                    <a:lumMod val="65000"/>
                    <a:lumOff val="35000"/>
                  </a:schemeClr>
                </a:solidFill>
                <a:highlight>
                  <a:srgbClr val="FFFF00"/>
                </a:highlight>
                <a:latin typeface="JKRGNR+Arial-BoldMT"/>
              </a:rPr>
              <a:t>§ 4 I 1 Binnenschifffahrtsgesetz (-)</a:t>
            </a:r>
            <a:r>
              <a:rPr lang="de-DE" sz="2400" dirty="0">
                <a:solidFill>
                  <a:schemeClr val="tx1">
                    <a:lumMod val="65000"/>
                    <a:lumOff val="35000"/>
                  </a:schemeClr>
                </a:solidFill>
                <a:latin typeface="JKRGNR+Arial-BoldMT"/>
              </a:rPr>
              <a:t>, da dieser keine Anwendung findet, wenn das Schiff </a:t>
            </a:r>
            <a:r>
              <a:rPr lang="de-DE" sz="2400" b="1" dirty="0">
                <a:solidFill>
                  <a:schemeClr val="tx1">
                    <a:lumMod val="65000"/>
                    <a:lumOff val="35000"/>
                  </a:schemeClr>
                </a:solidFill>
                <a:latin typeface="JKRGNR+Arial-BoldMT"/>
              </a:rPr>
              <a:t>„zum Sport oder zur Erholung und nicht des Erwerbes wegen verwendet wird“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Anspruchsvoraussetzungen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21059929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41062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III. Anspruchsinhalt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Gemäß </a:t>
            </a:r>
            <a:r>
              <a:rPr lang="de-DE" sz="2400" b="1" dirty="0">
                <a:solidFill>
                  <a:schemeClr val="tx1">
                    <a:lumMod val="65000"/>
                    <a:lumOff val="35000"/>
                  </a:schemeClr>
                </a:solidFill>
                <a:latin typeface="JKRGNR+Arial-BoldMT"/>
              </a:rPr>
              <a:t>§ 683 S. 1 BGB </a:t>
            </a:r>
            <a:r>
              <a:rPr lang="de-DE" sz="2400" dirty="0">
                <a:solidFill>
                  <a:schemeClr val="tx1">
                    <a:lumMod val="65000"/>
                    <a:lumOff val="35000"/>
                  </a:schemeClr>
                </a:solidFill>
                <a:latin typeface="JKRGNR+Arial-BoldMT"/>
              </a:rPr>
              <a:t>in diesen Fällen möglich: Dass der Geschäftsführer </a:t>
            </a:r>
            <a:r>
              <a:rPr lang="de-DE" sz="2400" i="1" dirty="0">
                <a:solidFill>
                  <a:schemeClr val="tx1">
                    <a:lumMod val="65000"/>
                    <a:lumOff val="35000"/>
                  </a:schemeClr>
                </a:solidFill>
                <a:latin typeface="JKRGNR+Arial-BoldMT"/>
              </a:rPr>
              <a:t>„wie ein Beauftragter Ersatz seiner Aufwendungen verlangen“ </a:t>
            </a:r>
            <a:r>
              <a:rPr lang="de-DE" sz="2400" dirty="0">
                <a:solidFill>
                  <a:schemeClr val="tx1">
                    <a:lumMod val="65000"/>
                    <a:lumOff val="35000"/>
                  </a:schemeClr>
                </a:solidFill>
                <a:latin typeface="JKRGNR+Arial-BoldMT"/>
              </a:rPr>
              <a:t>kann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Deshalb abschließend notwendig gemäß </a:t>
            </a:r>
            <a:r>
              <a:rPr lang="de-DE" sz="2400" b="1" dirty="0">
                <a:solidFill>
                  <a:schemeClr val="tx1">
                    <a:lumMod val="65000"/>
                    <a:lumOff val="35000"/>
                  </a:schemeClr>
                </a:solidFill>
                <a:highlight>
                  <a:srgbClr val="FFFF00"/>
                </a:highlight>
                <a:latin typeface="JKRGNR+Arial-BoldMT"/>
              </a:rPr>
              <a:t>§ 670 BGB</a:t>
            </a:r>
            <a:r>
              <a:rPr lang="de-DE" sz="2400" dirty="0">
                <a:solidFill>
                  <a:schemeClr val="tx1">
                    <a:lumMod val="65000"/>
                    <a:lumOff val="35000"/>
                  </a:schemeClr>
                </a:solidFill>
                <a:highlight>
                  <a:srgbClr val="FFFF00"/>
                </a:highlight>
                <a:latin typeface="JKRGNR+Arial-BoldMT"/>
              </a:rPr>
              <a:t>: Dass der Geschäftsführer </a:t>
            </a:r>
            <a:r>
              <a:rPr lang="de-DE" sz="2400" b="1" dirty="0">
                <a:solidFill>
                  <a:schemeClr val="tx1">
                    <a:lumMod val="65000"/>
                    <a:lumOff val="35000"/>
                  </a:schemeClr>
                </a:solidFill>
                <a:highlight>
                  <a:srgbClr val="FFFF00"/>
                </a:highlight>
                <a:latin typeface="JKRGNR+Arial-BoldMT"/>
              </a:rPr>
              <a:t>Aufwendungen</a:t>
            </a:r>
            <a:r>
              <a:rPr lang="de-DE" sz="2400" dirty="0">
                <a:solidFill>
                  <a:schemeClr val="tx1">
                    <a:lumMod val="65000"/>
                    <a:lumOff val="35000"/>
                  </a:schemeClr>
                </a:solidFill>
                <a:highlight>
                  <a:srgbClr val="FFFF00"/>
                </a:highlight>
                <a:latin typeface="JKRGNR+Arial-BoldMT"/>
              </a:rPr>
              <a:t> </a:t>
            </a:r>
            <a:r>
              <a:rPr lang="de-DE" sz="2400" i="1" dirty="0">
                <a:solidFill>
                  <a:schemeClr val="tx1">
                    <a:lumMod val="65000"/>
                    <a:lumOff val="35000"/>
                  </a:schemeClr>
                </a:solidFill>
                <a:highlight>
                  <a:srgbClr val="FFFF00"/>
                </a:highlight>
                <a:latin typeface="JKRGNR+Arial-BoldMT"/>
              </a:rPr>
              <a:t>„den Umständen nach für </a:t>
            </a:r>
            <a:r>
              <a:rPr lang="de-DE" sz="2400" b="1" i="1" dirty="0">
                <a:solidFill>
                  <a:schemeClr val="tx1">
                    <a:lumMod val="65000"/>
                    <a:lumOff val="35000"/>
                  </a:schemeClr>
                </a:solidFill>
                <a:highlight>
                  <a:srgbClr val="FFFF00"/>
                </a:highlight>
                <a:latin typeface="JKRGNR+Arial-BoldMT"/>
              </a:rPr>
              <a:t>erforderlich</a:t>
            </a:r>
            <a:r>
              <a:rPr lang="de-DE" sz="2400" i="1" dirty="0">
                <a:solidFill>
                  <a:schemeClr val="tx1">
                    <a:lumMod val="65000"/>
                    <a:lumOff val="35000"/>
                  </a:schemeClr>
                </a:solidFill>
                <a:highlight>
                  <a:srgbClr val="FFFF00"/>
                </a:highlight>
                <a:latin typeface="JKRGNR+Arial-BoldMT"/>
              </a:rPr>
              <a:t> halten darf“</a:t>
            </a:r>
            <a:r>
              <a:rPr lang="de-DE" sz="2400" dirty="0">
                <a:solidFill>
                  <a:schemeClr val="tx1">
                    <a:lumMod val="65000"/>
                    <a:lumOff val="35000"/>
                  </a:schemeClr>
                </a:solidFill>
                <a:highlight>
                  <a:srgbClr val="FFFF00"/>
                </a:highlight>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Voraussetzung für „Erforderlichkeit“ der Aufwendungen: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Rechtmäßigkeit der Inanspruchnahme des U?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15437757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Rechtmäßigkeit der Inanspruchnahme des U</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 prüfen</a:t>
            </a:r>
            <a:r>
              <a:rPr lang="de-DE" sz="2400" dirty="0">
                <a:solidFill>
                  <a:schemeClr val="tx1">
                    <a:lumMod val="65000"/>
                    <a:lumOff val="35000"/>
                  </a:schemeClr>
                </a:solidFill>
                <a:latin typeface="JKRGNR+Arial-BoldMT"/>
              </a:rPr>
              <a:t>: Rechtsgrundlage, Vorliegen der formellen wie materiellen Voraussetzungen sowie keine Ermessensfehler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Rechtsgrundlage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Möglich gemäß § 28 I WaStrG: Erlass von Anordnungen zur Erfüllung der Aufgaben nach § 24 I WaStrG („strompolizeiliche Verfügung“)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Formelle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keine Probleme ersichtlich: Formelle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19627826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256480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Materielle Voraussetzungen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prüfen: </a:t>
            </a:r>
            <a:r>
              <a:rPr lang="de-DE" sz="2400" b="1" dirty="0">
                <a:solidFill>
                  <a:schemeClr val="tx1">
                    <a:lumMod val="65000"/>
                    <a:lumOff val="35000"/>
                  </a:schemeClr>
                </a:solidFill>
                <a:latin typeface="JKRGNR+Arial-BoldMT"/>
              </a:rPr>
              <a:t>Vorliegen der materiellen Voraussetzungen des § 28 I WaStrG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Gefahrenabwehrmaßnahme: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Gefahrentatbestand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Ordnungspflicht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5046542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 calcmode="lin" valueType="num">
                                      <p:cBhvr additive="base">
                                        <p:cTn id="2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aa</a:t>
            </a:r>
            <a:r>
              <a:rPr lang="de-DE" sz="2400" b="1" dirty="0">
                <a:solidFill>
                  <a:schemeClr val="tx1">
                    <a:lumMod val="65000"/>
                    <a:lumOff val="35000"/>
                  </a:schemeClr>
                </a:solidFill>
                <a:latin typeface="JKRGNR+Arial-BoldMT"/>
              </a:rPr>
              <a:t>) Gefahrentatbestand</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Blick auf </a:t>
            </a:r>
            <a:r>
              <a:rPr lang="de-DE" sz="2400" b="1" dirty="0">
                <a:solidFill>
                  <a:schemeClr val="tx1">
                    <a:lumMod val="65000"/>
                    <a:lumOff val="35000"/>
                  </a:schemeClr>
                </a:solidFill>
                <a:latin typeface="JKRGNR+Arial-BoldMT"/>
              </a:rPr>
              <a:t>§ 28 I WaStrG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24 I WaStrG bedrohtes Schutzgut</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„Bundeswasserstraßen in einem für die Schifffahrt erforderlichen Zustand zu erhalten“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Ebenfalls umfasst: </a:t>
            </a:r>
            <a:r>
              <a:rPr lang="de-DE" sz="2400" i="1" dirty="0">
                <a:solidFill>
                  <a:schemeClr val="tx1">
                    <a:lumMod val="65000"/>
                    <a:lumOff val="35000"/>
                  </a:schemeClr>
                </a:solidFill>
                <a:latin typeface="JKRGNR+Arial-BoldMT"/>
              </a:rPr>
              <a:t>„staatliche </a:t>
            </a:r>
            <a:r>
              <a:rPr lang="de-DE" sz="2400" b="1" i="1" dirty="0">
                <a:solidFill>
                  <a:schemeClr val="tx1">
                    <a:lumMod val="65000"/>
                    <a:lumOff val="35000"/>
                  </a:schemeClr>
                </a:solidFill>
                <a:latin typeface="JKRGNR+Arial-BoldMT"/>
              </a:rPr>
              <a:t>Brücken</a:t>
            </a:r>
            <a:r>
              <a:rPr lang="de-DE" sz="2400" i="1" dirty="0">
                <a:solidFill>
                  <a:schemeClr val="tx1">
                    <a:lumMod val="65000"/>
                    <a:lumOff val="35000"/>
                  </a:schemeClr>
                </a:solidFill>
                <a:latin typeface="JKRGNR+Arial-BoldMT"/>
              </a:rPr>
              <a:t> zur Überführung nichtöffentlicher Wirtschaftswege“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bb</a:t>
            </a:r>
            <a:r>
              <a:rPr lang="de-DE" sz="2400" b="1" dirty="0">
                <a:solidFill>
                  <a:schemeClr val="tx1">
                    <a:lumMod val="65000"/>
                    <a:lumOff val="35000"/>
                  </a:schemeClr>
                </a:solidFill>
                <a:latin typeface="JKRGNR+Arial-BoldMT"/>
              </a:rPr>
              <a:t>) Ordnungspflicht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fraglich: Ordnungspflicht des U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Jedenfalls zu verneinen: Verhaltens- bzw. Zustandsverantwortlichkeit des U nach § 25 I 1 WaStrG bzw. § 25 III 1 WaStrG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12426032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478079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Allenfalls denkbar: </a:t>
            </a:r>
            <a:r>
              <a:rPr lang="de-DE" sz="2400" b="1" dirty="0">
                <a:solidFill>
                  <a:schemeClr val="tx1">
                    <a:lumMod val="65000"/>
                    <a:lumOff val="35000"/>
                  </a:schemeClr>
                </a:solidFill>
                <a:latin typeface="JKRGNR+Arial-BoldMT"/>
              </a:rPr>
              <a:t>Inanspruchnahme nicht verantwortlicher Personen gemäß § 26 I 1 WaStrG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Zunächst verlangt und vorliegend ohne weiteres zu bejahen: </a:t>
            </a:r>
            <a:r>
              <a:rPr lang="de-DE" sz="2400" b="1" dirty="0">
                <a:solidFill>
                  <a:schemeClr val="tx1">
                    <a:lumMod val="65000"/>
                    <a:lumOff val="35000"/>
                  </a:schemeClr>
                </a:solidFill>
                <a:latin typeface="JKRGNR+Arial-BoldMT"/>
              </a:rPr>
              <a:t>„Unmittelbar bevorstehende Gefahr oder (…) bereits eingetretene Störung“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Ebenfalls (+): „Dass nach § 25 verantwortliche Personen nicht in Anspruch genommen werden können“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Ebenfalls zu bejahen: Dass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26 I 1 </a:t>
            </a:r>
            <a:r>
              <a:rPr lang="de-DE" sz="2400" b="1" dirty="0" err="1">
                <a:solidFill>
                  <a:schemeClr val="tx1">
                    <a:lumMod val="65000"/>
                    <a:lumOff val="35000"/>
                  </a:schemeClr>
                </a:solidFill>
                <a:latin typeface="JKRGNR+Arial-BoldMT"/>
              </a:rPr>
              <a:t>lit</a:t>
            </a:r>
            <a:r>
              <a:rPr lang="de-DE" sz="2400" b="1" dirty="0">
                <a:solidFill>
                  <a:schemeClr val="tx1">
                    <a:lumMod val="65000"/>
                    <a:lumOff val="35000"/>
                  </a:schemeClr>
                </a:solidFill>
                <a:latin typeface="JKRGNR+Arial-BoldMT"/>
              </a:rPr>
              <a:t>. b WaStrG </a:t>
            </a:r>
            <a:r>
              <a:rPr lang="de-DE" sz="2400" dirty="0">
                <a:solidFill>
                  <a:schemeClr val="tx1">
                    <a:lumMod val="65000"/>
                    <a:lumOff val="35000"/>
                  </a:schemeClr>
                </a:solidFill>
                <a:latin typeface="JKRGNR+Arial-BoldMT"/>
              </a:rPr>
              <a:t>„</a:t>
            </a:r>
            <a:r>
              <a:rPr lang="de-DE" sz="2400" b="1" dirty="0">
                <a:solidFill>
                  <a:schemeClr val="tx1">
                    <a:lumMod val="65000"/>
                    <a:lumOff val="35000"/>
                  </a:schemeClr>
                </a:solidFill>
                <a:latin typeface="JKRGNR+Arial-BoldMT"/>
              </a:rPr>
              <a:t>Maßnahmen durch die Behörden </a:t>
            </a:r>
            <a:r>
              <a:rPr lang="de-DE" sz="2400" dirty="0">
                <a:solidFill>
                  <a:schemeClr val="tx1">
                    <a:lumMod val="65000"/>
                    <a:lumOff val="35000"/>
                  </a:schemeClr>
                </a:solidFill>
                <a:latin typeface="JKRGNR+Arial-BoldMT"/>
              </a:rPr>
              <a:t>der Wasserstraßen- und Schifffahrtsverwaltung des Bundes selbst oder durch beauftragte Dritte </a:t>
            </a:r>
            <a:r>
              <a:rPr lang="de-DE" sz="2400" b="1" dirty="0">
                <a:solidFill>
                  <a:schemeClr val="tx1">
                    <a:lumMod val="65000"/>
                    <a:lumOff val="35000"/>
                  </a:schemeClr>
                </a:solidFill>
                <a:latin typeface="JKRGNR+Arial-BoldMT"/>
              </a:rPr>
              <a:t>nicht möglich oder ausreichend sind“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3588845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373692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Indes fraglich: </a:t>
            </a:r>
            <a:r>
              <a:rPr lang="de-DE" sz="2400" b="1" dirty="0">
                <a:solidFill>
                  <a:srgbClr val="FF0000"/>
                </a:solidFill>
                <a:latin typeface="JKRGNR+Arial-BoldMT"/>
              </a:rPr>
              <a:t>ob die vom Dritten zu erfüllenden Aufträge eine „überwiegende“ Verpflichtung </a:t>
            </a:r>
            <a:r>
              <a:rPr lang="de-DE" sz="2400" b="1" dirty="0" err="1">
                <a:solidFill>
                  <a:srgbClr val="FF0000"/>
                </a:solidFill>
                <a:latin typeface="JKRGNR+Arial-BoldMT"/>
              </a:rPr>
              <a:t>iSv</a:t>
            </a:r>
            <a:r>
              <a:rPr lang="de-DE" sz="2400" b="1" dirty="0">
                <a:solidFill>
                  <a:srgbClr val="FF0000"/>
                </a:solidFill>
                <a:latin typeface="JKRGNR+Arial-BoldMT"/>
              </a:rPr>
              <a:t> § 26 I 1 </a:t>
            </a:r>
            <a:r>
              <a:rPr lang="de-DE" sz="2400" b="1" dirty="0" err="1">
                <a:solidFill>
                  <a:srgbClr val="FF0000"/>
                </a:solidFill>
                <a:latin typeface="JKRGNR+Arial-BoldMT"/>
              </a:rPr>
              <a:t>lit</a:t>
            </a:r>
            <a:r>
              <a:rPr lang="de-DE" sz="2400" b="1" dirty="0">
                <a:solidFill>
                  <a:srgbClr val="FF0000"/>
                </a:solidFill>
                <a:latin typeface="JKRGNR+Arial-BoldMT"/>
              </a:rPr>
              <a:t>. c WaStrG darstellen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Interessenabwägung zugunsten der Allgemeinheit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Darüber hinaus möglich: </a:t>
            </a:r>
            <a:r>
              <a:rPr lang="de-DE" sz="2400" b="1" dirty="0">
                <a:solidFill>
                  <a:schemeClr val="tx1">
                    <a:lumMod val="65000"/>
                    <a:lumOff val="35000"/>
                  </a:schemeClr>
                </a:solidFill>
                <a:latin typeface="JKRGNR+Arial-BoldMT"/>
              </a:rPr>
              <a:t>„angemessene Entschädigung in Geld</a:t>
            </a:r>
            <a:r>
              <a:rPr lang="de-DE" sz="2400" dirty="0">
                <a:solidFill>
                  <a:schemeClr val="tx1">
                    <a:lumMod val="65000"/>
                    <a:lumOff val="35000"/>
                  </a:schemeClr>
                </a:solidFill>
                <a:latin typeface="JKRGNR+Arial-BoldMT"/>
              </a:rPr>
              <a:t>“ zu erhalten nach § 26 I 2 WaStrG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Vorliegen der Voraussetzungen für die Inanspruchnahme des U als Nichtstörer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26 I WaStrG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Voraussetzungen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18963765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anim calcmode="lin" valueType="num">
                                      <p:cBhvr additive="base">
                                        <p:cTn id="1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Rechtsfolge des </a:t>
            </a:r>
            <a:r>
              <a:rPr lang="de-DE" sz="2400" b="1" dirty="0">
                <a:solidFill>
                  <a:schemeClr val="tx1">
                    <a:lumMod val="65000"/>
                    <a:lumOff val="35000"/>
                  </a:schemeClr>
                </a:solidFill>
                <a:latin typeface="JKRGNR+Arial-BoldMT"/>
              </a:rPr>
              <a:t>§ 28 I WaStrG: </a:t>
            </a:r>
            <a:r>
              <a:rPr lang="de-DE" sz="2400" dirty="0">
                <a:solidFill>
                  <a:schemeClr val="tx1">
                    <a:lumMod val="65000"/>
                    <a:lumOff val="35000"/>
                  </a:schemeClr>
                </a:solidFill>
                <a:latin typeface="JKRGNR+Arial-BoldMT"/>
              </a:rPr>
              <a:t>Ermessensspielraum der Behörde („können“)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Gemäß </a:t>
            </a:r>
            <a:r>
              <a:rPr lang="de-DE" sz="2400" b="1" dirty="0">
                <a:solidFill>
                  <a:schemeClr val="tx1">
                    <a:lumMod val="65000"/>
                    <a:lumOff val="35000"/>
                  </a:schemeClr>
                </a:solidFill>
                <a:latin typeface="JKRGNR+Arial-BoldMT"/>
              </a:rPr>
              <a:t>§ 114 S. 1 VwGO </a:t>
            </a:r>
            <a:r>
              <a:rPr lang="de-DE" sz="2400" dirty="0">
                <a:solidFill>
                  <a:schemeClr val="tx1">
                    <a:lumMod val="65000"/>
                    <a:lumOff val="35000"/>
                  </a:schemeClr>
                </a:solidFill>
                <a:latin typeface="JKRGNR+Arial-BoldMT"/>
              </a:rPr>
              <a:t>daher zu prüfen: </a:t>
            </a:r>
            <a:r>
              <a:rPr lang="de-DE" sz="2400" b="1" dirty="0">
                <a:solidFill>
                  <a:schemeClr val="tx1">
                    <a:lumMod val="65000"/>
                    <a:lumOff val="35000"/>
                  </a:schemeClr>
                </a:solidFill>
                <a:latin typeface="JKRGNR+Arial-BoldMT"/>
              </a:rPr>
              <a:t>Ermessensfehler</a:t>
            </a:r>
            <a:r>
              <a:rPr lang="de-DE" sz="2400" dirty="0">
                <a:solidFill>
                  <a:schemeClr val="tx1">
                    <a:lumMod val="65000"/>
                    <a:lumOff val="35000"/>
                  </a:schemeClr>
                </a:solidFill>
                <a:latin typeface="JKRGNR+Arial-BoldMT"/>
              </a:rPr>
              <a:t> bei Verwaltungshandeln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Ermessensfehler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ZE: Rechtmäßigkeit der Inanspruchnahme des U als Nichtstörer zur Bergung der Yacht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ZE: Aufwendungen des Bundes „notwendig“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670 BGB(+)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24869457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anim calcmode="lin" valueType="num">
                                      <p:cBhvr additive="base">
                                        <p:cTn id="3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52783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Angemessenheit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prüfen: ob die Inanspruchnahme des E vorliegend angemessen ist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Regelmäßig denkbar: </a:t>
            </a:r>
            <a:r>
              <a:rPr lang="de-DE" sz="2400" b="1" dirty="0">
                <a:solidFill>
                  <a:schemeClr val="tx1">
                    <a:lumMod val="65000"/>
                    <a:lumOff val="35000"/>
                  </a:schemeClr>
                </a:solidFill>
                <a:highlight>
                  <a:srgbClr val="FFFF00"/>
                </a:highlight>
                <a:latin typeface="JKRGNR+Arial-BoldMT"/>
              </a:rPr>
              <a:t>Möglichkeit einer Begrenzung bei unverhältnismäßig hoher Kostenlast </a:t>
            </a:r>
            <a:r>
              <a:rPr lang="de-DE" sz="2400" dirty="0">
                <a:solidFill>
                  <a:schemeClr val="tx1">
                    <a:lumMod val="65000"/>
                    <a:lumOff val="35000"/>
                  </a:schemeClr>
                </a:solidFill>
                <a:highlight>
                  <a:srgbClr val="FFFF00"/>
                </a:highlight>
                <a:latin typeface="JKRGNR+Arial-BoldMT"/>
              </a:rPr>
              <a:t>(insbesondere: Altlast-Fälle)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Hintergrund der Inanspruchnahme</a:t>
            </a:r>
            <a:r>
              <a:rPr lang="de-DE" sz="2400" dirty="0">
                <a:solidFill>
                  <a:schemeClr val="tx1">
                    <a:lumMod val="65000"/>
                    <a:lumOff val="35000"/>
                  </a:schemeClr>
                </a:solidFill>
                <a:latin typeface="JKRGNR+Arial-BoldMT"/>
              </a:rPr>
              <a:t>: Sozialbindung des Eigentums aus Art. 14 II GG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Gedanke</a:t>
            </a:r>
            <a:r>
              <a:rPr lang="de-DE" sz="2400" dirty="0">
                <a:solidFill>
                  <a:schemeClr val="tx1">
                    <a:lumMod val="65000"/>
                    <a:lumOff val="35000"/>
                  </a:schemeClr>
                </a:solidFill>
                <a:latin typeface="JKRGNR+Arial-BoldMT"/>
              </a:rPr>
              <a:t>: derjenige der den Nutzen aus einer Sache zieht, soll auch deren Kosten tragen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Begrenzung: </a:t>
            </a:r>
            <a:r>
              <a:rPr lang="de-DE" sz="2400" dirty="0">
                <a:solidFill>
                  <a:schemeClr val="tx1">
                    <a:lumMod val="65000"/>
                    <a:lumOff val="35000"/>
                  </a:schemeClr>
                </a:solidFill>
                <a:latin typeface="JKRGNR+Arial-BoldMT"/>
              </a:rPr>
              <a:t>Soweit die </a:t>
            </a:r>
            <a:r>
              <a:rPr lang="de-DE" sz="2400" b="1" dirty="0">
                <a:solidFill>
                  <a:schemeClr val="tx1">
                    <a:lumMod val="65000"/>
                    <a:lumOff val="35000"/>
                  </a:schemeClr>
                </a:solidFill>
                <a:latin typeface="JKRGNR+Arial-BoldMT"/>
              </a:rPr>
              <a:t>Kosten</a:t>
            </a:r>
            <a:r>
              <a:rPr lang="de-DE" sz="2400" dirty="0">
                <a:solidFill>
                  <a:schemeClr val="tx1">
                    <a:lumMod val="65000"/>
                    <a:lumOff val="35000"/>
                  </a:schemeClr>
                </a:solidFill>
                <a:latin typeface="JKRGNR+Arial-BoldMT"/>
              </a:rPr>
              <a:t> aus einer Sache den </a:t>
            </a:r>
            <a:r>
              <a:rPr lang="de-DE" sz="2400" b="1" dirty="0">
                <a:solidFill>
                  <a:schemeClr val="tx1">
                    <a:lumMod val="65000"/>
                    <a:lumOff val="35000"/>
                  </a:schemeClr>
                </a:solidFill>
                <a:latin typeface="JKRGNR+Arial-BoldMT"/>
              </a:rPr>
              <a:t>Nutzen weit übersteigen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Zu prüfen: Überschreitung einer sog. </a:t>
            </a:r>
            <a:r>
              <a:rPr lang="de-DE" sz="2400" b="1" dirty="0">
                <a:solidFill>
                  <a:srgbClr val="FF0000"/>
                </a:solidFill>
                <a:latin typeface="JKRGNR+Arial-BoldMT"/>
              </a:rPr>
              <a:t>„Opfergrenze“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1089340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Dafür vorausgesetzt: dass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…finanzieller Aufwand den Verkehrswert der Sache überschreitet (BVerfG) und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Gefahr nicht durch Verantwortlichen verursacht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 Naturereignisse oder durch Dritte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 Durch Dritte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Allerdings: Sportboot zum privaten „Vergnügen“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Angemessenheit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Anspruchsinhalt: Aufwendungsersatz in Höhe der Kosten der Bergungsaktion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Klage zulässig und begründet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15</a:t>
            </a:r>
          </a:p>
        </p:txBody>
      </p:sp>
    </p:spTree>
    <p:extLst>
      <p:ext uri="{BB962C8B-B14F-4D97-AF65-F5344CB8AC3E}">
        <p14:creationId xmlns:p14="http://schemas.microsoft.com/office/powerpoint/2010/main" val="5426881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
                                            <p:txEl>
                                              <p:pRg st="10" end="10"/>
                                            </p:txEl>
                                          </p:spTgt>
                                        </p:tgtEl>
                                        <p:attrNameLst>
                                          <p:attrName>style.visibility</p:attrName>
                                        </p:attrNameLst>
                                      </p:cBhvr>
                                      <p:to>
                                        <p:strVal val="visible"/>
                                      </p:to>
                                    </p:set>
                                    <p:anim calcmode="lin" valueType="num">
                                      <p:cBhvr additive="base">
                                        <p:cTn id="53"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13. Woche</a:t>
            </a:r>
          </a:p>
        </p:txBody>
      </p:sp>
    </p:spTree>
    <p:extLst>
      <p:ext uri="{BB962C8B-B14F-4D97-AF65-F5344CB8AC3E}">
        <p14:creationId xmlns:p14="http://schemas.microsoft.com/office/powerpoint/2010/main" val="4066448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3345</Words>
  <Application>Microsoft Macintosh PowerPoint</Application>
  <PresentationFormat>Bildschirmpräsentation (4:3)</PresentationFormat>
  <Paragraphs>366</Paragraphs>
  <Slides>44</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44</vt:i4>
      </vt:variant>
    </vt:vector>
  </HeadingPairs>
  <TitlesOfParts>
    <vt:vector size="52"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65</cp:revision>
  <dcterms:created xsi:type="dcterms:W3CDTF">2023-10-26T09:55:33Z</dcterms:created>
  <dcterms:modified xsi:type="dcterms:W3CDTF">2026-08-15T20:20:18Z</dcterms:modified>
</cp:coreProperties>
</file>