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5"/>
  </p:notesMasterIdLst>
  <p:sldIdLst>
    <p:sldId id="256" r:id="rId2"/>
    <p:sldId id="421" r:id="rId3"/>
    <p:sldId id="516" r:id="rId4"/>
    <p:sldId id="517" r:id="rId5"/>
    <p:sldId id="518" r:id="rId6"/>
    <p:sldId id="519" r:id="rId7"/>
    <p:sldId id="520" r:id="rId8"/>
    <p:sldId id="527" r:id="rId9"/>
    <p:sldId id="526" r:id="rId10"/>
    <p:sldId id="528" r:id="rId11"/>
    <p:sldId id="529" r:id="rId12"/>
    <p:sldId id="523" r:id="rId13"/>
    <p:sldId id="521" r:id="rId14"/>
    <p:sldId id="524" r:id="rId15"/>
    <p:sldId id="522" r:id="rId16"/>
    <p:sldId id="276" r:id="rId17"/>
    <p:sldId id="496" r:id="rId18"/>
    <p:sldId id="277" r:id="rId19"/>
    <p:sldId id="498" r:id="rId20"/>
    <p:sldId id="500" r:id="rId21"/>
    <p:sldId id="499" r:id="rId22"/>
    <p:sldId id="501" r:id="rId23"/>
    <p:sldId id="502" r:id="rId24"/>
    <p:sldId id="503" r:id="rId25"/>
    <p:sldId id="505" r:id="rId26"/>
    <p:sldId id="506" r:id="rId27"/>
    <p:sldId id="507" r:id="rId28"/>
    <p:sldId id="508" r:id="rId29"/>
    <p:sldId id="509" r:id="rId30"/>
    <p:sldId id="278" r:id="rId31"/>
    <p:sldId id="510" r:id="rId32"/>
    <p:sldId id="511" r:id="rId33"/>
    <p:sldId id="512" r:id="rId34"/>
    <p:sldId id="513" r:id="rId35"/>
    <p:sldId id="514" r:id="rId36"/>
    <p:sldId id="525" r:id="rId37"/>
    <p:sldId id="515" r:id="rId38"/>
    <p:sldId id="530" r:id="rId39"/>
    <p:sldId id="531" r:id="rId40"/>
    <p:sldId id="532" r:id="rId41"/>
    <p:sldId id="533" r:id="rId42"/>
    <p:sldId id="534" r:id="rId43"/>
    <p:sldId id="535" r:id="rId44"/>
    <p:sldId id="536" r:id="rId45"/>
    <p:sldId id="537" r:id="rId46"/>
    <p:sldId id="538" r:id="rId47"/>
    <p:sldId id="539" r:id="rId48"/>
    <p:sldId id="540" r:id="rId49"/>
    <p:sldId id="541" r:id="rId50"/>
    <p:sldId id="542" r:id="rId51"/>
    <p:sldId id="543" r:id="rId52"/>
    <p:sldId id="544" r:id="rId53"/>
    <p:sldId id="396" r:id="rId5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6" autoAdjust="0"/>
    <p:restoredTop sz="92969"/>
  </p:normalViewPr>
  <p:slideViewPr>
    <p:cSldViewPr>
      <p:cViewPr varScale="1">
        <p:scale>
          <a:sx n="111" d="100"/>
          <a:sy n="111" d="100"/>
        </p:scale>
        <p:origin x="1512" y="192"/>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23.08.26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14.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Gefahrenbegriff</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 Grundlagen zum Gefahrenbegriff</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Hauptaufgabe der Polizei- und Ordnungsbehörden: </a:t>
            </a:r>
            <a:r>
              <a:rPr lang="de-DE" sz="2400" i="1" dirty="0">
                <a:solidFill>
                  <a:schemeClr val="tx1">
                    <a:lumMod val="65000"/>
                    <a:lumOff val="35000"/>
                  </a:schemeClr>
                </a:solidFill>
                <a:latin typeface="JKRGNR+Arial-BoldMT"/>
              </a:rPr>
              <a:t>Gefahrenabwehr</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Grundvoraussetzung: </a:t>
            </a:r>
            <a:r>
              <a:rPr lang="de-DE" sz="2400" b="1" dirty="0">
                <a:solidFill>
                  <a:schemeClr val="tx1">
                    <a:lumMod val="65000"/>
                    <a:lumOff val="35000"/>
                  </a:schemeClr>
                </a:solidFill>
                <a:latin typeface="JKRGNR+Arial-BoldMT"/>
              </a:rPr>
              <a:t>Vorliegen einer Gefahr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regelmäßig: sog. </a:t>
            </a:r>
            <a:r>
              <a:rPr lang="de-DE" sz="2400" b="1" u="sng" dirty="0">
                <a:solidFill>
                  <a:schemeClr val="tx1">
                    <a:lumMod val="65000"/>
                    <a:lumOff val="35000"/>
                  </a:schemeClr>
                </a:solidFill>
                <a:highlight>
                  <a:srgbClr val="FFFF00"/>
                </a:highlight>
                <a:latin typeface="JKRGNR+Arial-BoldMT"/>
              </a:rPr>
              <a:t>Konkrete Gefahr </a:t>
            </a:r>
            <a:r>
              <a:rPr lang="de-DE" sz="2400" dirty="0">
                <a:solidFill>
                  <a:schemeClr val="tx1">
                    <a:lumMod val="65000"/>
                    <a:lumOff val="35000"/>
                  </a:schemeClr>
                </a:solidFill>
                <a:highlight>
                  <a:srgbClr val="FFFF00"/>
                </a:highlight>
                <a:latin typeface="JKRGNR+Arial-BoldMT"/>
              </a:rPr>
              <a:t>(vgl. § 3 I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highlight>
                  <a:srgbClr val="FFFF00"/>
                </a:highlight>
                <a:latin typeface="JKRGNR+Arial-BoldMT"/>
              </a:rPr>
              <a:t>Eine (konkrete) Gefahr meint eine Sachlage, die bei ungehindertem Ablauf des zu erwartenden Geschehensablaufs in absehbarer Zeit </a:t>
            </a:r>
            <a:r>
              <a:rPr lang="de-DE" sz="2400" b="1" i="1" dirty="0">
                <a:solidFill>
                  <a:schemeClr val="tx1">
                    <a:lumMod val="65000"/>
                    <a:lumOff val="35000"/>
                  </a:schemeClr>
                </a:solidFill>
                <a:highlight>
                  <a:srgbClr val="FFFF00"/>
                </a:highlight>
                <a:latin typeface="JKRGNR+Arial-BoldMT"/>
              </a:rPr>
              <a:t>mit hinreichender Wahrscheinlichkeit </a:t>
            </a:r>
            <a:r>
              <a:rPr lang="de-DE" sz="2400" i="1" dirty="0">
                <a:solidFill>
                  <a:schemeClr val="tx1">
                    <a:lumMod val="65000"/>
                    <a:lumOff val="35000"/>
                  </a:schemeClr>
                </a:solidFill>
                <a:highlight>
                  <a:srgbClr val="FFFF00"/>
                </a:highlight>
                <a:latin typeface="JKRGNR+Arial-BoldMT"/>
              </a:rPr>
              <a:t>in ein Schadenseintritt mündet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für den Erlass von </a:t>
            </a:r>
            <a:r>
              <a:rPr lang="de-DE" sz="2400" b="1" dirty="0">
                <a:solidFill>
                  <a:srgbClr val="FF0000"/>
                </a:solidFill>
                <a:latin typeface="JKRGNR+Arial-BoldMT"/>
              </a:rPr>
              <a:t>Rechtsverordnungen</a:t>
            </a:r>
            <a:r>
              <a:rPr lang="de-DE" sz="2400" dirty="0">
                <a:solidFill>
                  <a:srgbClr val="FF0000"/>
                </a:solidFill>
                <a:latin typeface="JKRGNR+Arial-BoldMT"/>
              </a:rPr>
              <a:t> maßgeblich: </a:t>
            </a:r>
            <a:r>
              <a:rPr lang="de-DE" sz="2400" b="1" u="sng" dirty="0">
                <a:solidFill>
                  <a:srgbClr val="FF0000"/>
                </a:solidFill>
                <a:latin typeface="JKRGNR+Arial-BoldMT"/>
              </a:rPr>
              <a:t>Abstrakte Gefahr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Unterschied: Bezugspunkt der Wahrscheinlichkeitsprognose (Einzelfall vs. Abstrakter Sachverhalt)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37530407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die Beurteilung des Vorliegens einer Gefahr mithin jeweils die entscheidende Voraussetzung: Wahrscheinlichkeitsurteil des handelnden Beamten (</a:t>
            </a:r>
            <a:r>
              <a:rPr lang="de-DE" sz="2400" b="1" dirty="0">
                <a:solidFill>
                  <a:schemeClr val="tx1">
                    <a:lumMod val="65000"/>
                    <a:lumOff val="35000"/>
                  </a:schemeClr>
                </a:solidFill>
                <a:latin typeface="JKRGNR+Arial-BoldMT"/>
              </a:rPr>
              <a:t>Prognoseentscheidung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Zeitliche Dimension</a:t>
            </a:r>
            <a:r>
              <a:rPr lang="de-DE" sz="2400" dirty="0">
                <a:solidFill>
                  <a:schemeClr val="tx1">
                    <a:lumMod val="65000"/>
                    <a:lumOff val="35000"/>
                  </a:schemeClr>
                </a:solidFill>
                <a:latin typeface="JKRGNR+Arial-BoldMT"/>
              </a:rPr>
              <a:t>: sog. Ex-ante-Perspektive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Personelle Dimension</a:t>
            </a:r>
            <a:r>
              <a:rPr lang="de-DE" sz="2400" dirty="0">
                <a:solidFill>
                  <a:srgbClr val="FF0000"/>
                </a:solidFill>
                <a:latin typeface="JKRGNR+Arial-BoldMT"/>
              </a:rPr>
              <a:t>: subjektive Perspektive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Wahrscheinlichkeitsurteil voll gerichtlich überprüfbar: </a:t>
            </a:r>
            <a:r>
              <a:rPr lang="de-DE" sz="2400" b="1" dirty="0">
                <a:solidFill>
                  <a:schemeClr val="tx1">
                    <a:lumMod val="65000"/>
                    <a:lumOff val="35000"/>
                  </a:schemeClr>
                </a:solidFill>
                <a:latin typeface="JKRGNR+Arial-BoldMT"/>
              </a:rPr>
              <a:t>kein (!) Beurteilungsspielraum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39627877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0218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„Ein gerichtlich nicht überprüfbarer Beurteilungsspielraum steht der Polizei- und Ordnungsbehörde bei dieser Prognoseentscheidung nicht zu (…) auch wenn dieser </a:t>
            </a:r>
            <a:r>
              <a:rPr lang="de-DE" sz="2400" b="1" i="1" dirty="0">
                <a:solidFill>
                  <a:schemeClr val="tx1">
                    <a:lumMod val="65000"/>
                    <a:lumOff val="35000"/>
                  </a:schemeClr>
                </a:solidFill>
                <a:latin typeface="JKRGNR+Arial-BoldMT"/>
              </a:rPr>
              <a:t>Prognose</a:t>
            </a:r>
            <a:r>
              <a:rPr lang="de-DE" sz="2400" i="1" dirty="0">
                <a:solidFill>
                  <a:schemeClr val="tx1">
                    <a:lumMod val="65000"/>
                    <a:lumOff val="35000"/>
                  </a:schemeClr>
                </a:solidFill>
                <a:latin typeface="JKRGNR+Arial-BoldMT"/>
              </a:rPr>
              <a:t> zumindest insofern eine </a:t>
            </a:r>
            <a:r>
              <a:rPr lang="de-DE" sz="2400" b="1" i="1" dirty="0">
                <a:solidFill>
                  <a:schemeClr val="tx1">
                    <a:lumMod val="65000"/>
                    <a:lumOff val="35000"/>
                  </a:schemeClr>
                </a:solidFill>
                <a:latin typeface="JKRGNR+Arial-BoldMT"/>
              </a:rPr>
              <a:t>subjektive Einschätzung des Geschehensablaufs </a:t>
            </a:r>
            <a:r>
              <a:rPr lang="de-DE" sz="2400" i="1" dirty="0">
                <a:solidFill>
                  <a:schemeClr val="tx1">
                    <a:lumMod val="65000"/>
                    <a:lumOff val="35000"/>
                  </a:schemeClr>
                </a:solidFill>
                <a:latin typeface="JKRGNR+Arial-BoldMT"/>
              </a:rPr>
              <a:t>zugrunde liegt, als sie auf den </a:t>
            </a:r>
            <a:r>
              <a:rPr lang="de-DE" sz="2400" b="1" i="1" dirty="0">
                <a:solidFill>
                  <a:schemeClr val="tx1">
                    <a:lumMod val="65000"/>
                    <a:lumOff val="35000"/>
                  </a:schemeClr>
                </a:solidFill>
                <a:latin typeface="JKRGNR+Arial-BoldMT"/>
              </a:rPr>
              <a:t>im Zeitpunkt der polizeilichen Entscheidung </a:t>
            </a:r>
            <a:r>
              <a:rPr lang="de-DE" sz="2400" i="1" dirty="0">
                <a:solidFill>
                  <a:schemeClr val="tx1">
                    <a:lumMod val="65000"/>
                    <a:lumOff val="35000"/>
                  </a:schemeClr>
                </a:solidFill>
                <a:latin typeface="JKRGNR+Arial-BoldMT"/>
              </a:rPr>
              <a:t>zur Verfügung stehenden Erkenntnismöglichkeiten basiert. Daraus folgt jedoch nur, dass die Prognose bezogen auf den Wissensstand zu diesem Zeitpunkt (</a:t>
            </a:r>
            <a:r>
              <a:rPr lang="de-DE" sz="2400" b="1" i="1" dirty="0">
                <a:solidFill>
                  <a:schemeClr val="tx1">
                    <a:lumMod val="65000"/>
                    <a:lumOff val="35000"/>
                  </a:schemeClr>
                </a:solidFill>
                <a:latin typeface="JKRGNR+Arial-BoldMT"/>
              </a:rPr>
              <a:t>ex ante</a:t>
            </a:r>
            <a:r>
              <a:rPr lang="de-DE" sz="2400" i="1" dirty="0">
                <a:solidFill>
                  <a:schemeClr val="tx1">
                    <a:lumMod val="65000"/>
                    <a:lumOff val="35000"/>
                  </a:schemeClr>
                </a:solidFill>
                <a:latin typeface="JKRGNR+Arial-BoldMT"/>
              </a:rPr>
              <a:t>) zu überprüfen ist, ansonsten aber ein objektiver Maßstab, d. h. eine pflichtgemäße, verständige und besonnene Lagebeurteilung, zugrunde zu legen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(vgl. </a:t>
            </a:r>
            <a:r>
              <a:rPr lang="de-DE" sz="2400" i="1" dirty="0" err="1">
                <a:solidFill>
                  <a:schemeClr val="tx1">
                    <a:lumMod val="65000"/>
                    <a:lumOff val="35000"/>
                  </a:schemeClr>
                </a:solidFill>
                <a:latin typeface="JKRGNR+Arial-BoldMT"/>
              </a:rPr>
              <a:t>SächsOVG</a:t>
            </a:r>
            <a:r>
              <a:rPr lang="de-DE" sz="2400" i="1" dirty="0">
                <a:solidFill>
                  <a:schemeClr val="tx1">
                    <a:lumMod val="65000"/>
                    <a:lumOff val="35000"/>
                  </a:schemeClr>
                </a:solidFill>
                <a:latin typeface="JKRGNR+Arial-BoldMT"/>
              </a:rPr>
              <a:t>, Beschluss vom 19. November 2007 – 3 B 665/05 –, </a:t>
            </a:r>
            <a:r>
              <a:rPr lang="de-DE" sz="2400" i="1" dirty="0" err="1">
                <a:solidFill>
                  <a:schemeClr val="tx1">
                    <a:lumMod val="65000"/>
                    <a:lumOff val="35000"/>
                  </a:schemeClr>
                </a:solidFill>
                <a:latin typeface="JKRGNR+Arial-BoldMT"/>
              </a:rPr>
              <a:t>juris</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Rn</a:t>
            </a:r>
            <a:r>
              <a:rPr lang="de-DE" sz="2400" i="1" dirty="0">
                <a:solidFill>
                  <a:schemeClr val="tx1">
                    <a:lumMod val="65000"/>
                    <a:lumOff val="35000"/>
                  </a:schemeClr>
                </a:solidFill>
                <a:latin typeface="JKRGNR+Arial-BoldMT"/>
              </a:rPr>
              <a:t>. 5).</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2686416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2832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das Wahrscheinlichkeitsurteil zudem immer (!!) bedenken: „Je…desto-Formel“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t>
            </a:r>
            <a:r>
              <a:rPr lang="de-DE" sz="2400" b="1" i="1" dirty="0">
                <a:solidFill>
                  <a:schemeClr val="tx1">
                    <a:lumMod val="65000"/>
                    <a:lumOff val="35000"/>
                  </a:schemeClr>
                </a:solidFill>
                <a:latin typeface="JKRGNR+Arial-BoldMT"/>
              </a:rPr>
              <a:t>Je</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latin typeface="JKRGNR+Arial-BoldMT"/>
              </a:rPr>
              <a:t>gewichtiger das gefährdete Rechtsgut </a:t>
            </a:r>
            <a:r>
              <a:rPr lang="de-DE" sz="2400" i="1" dirty="0">
                <a:solidFill>
                  <a:schemeClr val="tx1">
                    <a:lumMod val="65000"/>
                    <a:lumOff val="35000"/>
                  </a:schemeClr>
                </a:solidFill>
                <a:latin typeface="JKRGNR+Arial-BoldMT"/>
              </a:rPr>
              <a:t>ist und </a:t>
            </a:r>
            <a:r>
              <a:rPr lang="de-DE" sz="2400" b="1" i="1" dirty="0">
                <a:solidFill>
                  <a:schemeClr val="tx1">
                    <a:lumMod val="65000"/>
                    <a:lumOff val="35000"/>
                  </a:schemeClr>
                </a:solidFill>
                <a:latin typeface="JKRGNR+Arial-BoldMT"/>
              </a:rPr>
              <a:t>je</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latin typeface="JKRGNR+Arial-BoldMT"/>
              </a:rPr>
              <a:t>weitreichender</a:t>
            </a:r>
            <a:r>
              <a:rPr lang="de-DE" sz="2400" i="1" dirty="0">
                <a:solidFill>
                  <a:schemeClr val="tx1">
                    <a:lumMod val="65000"/>
                    <a:lumOff val="35000"/>
                  </a:schemeClr>
                </a:solidFill>
                <a:latin typeface="JKRGNR+Arial-BoldMT"/>
              </a:rPr>
              <a:t> es durch die jeweiligen Handlungen </a:t>
            </a:r>
            <a:r>
              <a:rPr lang="de-DE" sz="2400" b="1" i="1" dirty="0">
                <a:solidFill>
                  <a:schemeClr val="tx1">
                    <a:lumMod val="65000"/>
                    <a:lumOff val="35000"/>
                  </a:schemeClr>
                </a:solidFill>
                <a:latin typeface="JKRGNR+Arial-BoldMT"/>
              </a:rPr>
              <a:t>beeinträchtigt</a:t>
            </a:r>
            <a:r>
              <a:rPr lang="de-DE" sz="2400" i="1" dirty="0">
                <a:solidFill>
                  <a:schemeClr val="tx1">
                    <a:lumMod val="65000"/>
                    <a:lumOff val="35000"/>
                  </a:schemeClr>
                </a:solidFill>
                <a:latin typeface="JKRGNR+Arial-BoldMT"/>
              </a:rPr>
              <a:t> würde, </a:t>
            </a:r>
            <a:r>
              <a:rPr lang="de-DE" sz="2400" b="1" i="1" dirty="0">
                <a:solidFill>
                  <a:schemeClr val="tx1">
                    <a:lumMod val="65000"/>
                    <a:lumOff val="35000"/>
                  </a:schemeClr>
                </a:solidFill>
                <a:latin typeface="JKRGNR+Arial-BoldMT"/>
              </a:rPr>
              <a:t>desto</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latin typeface="JKRGNR+Arial-BoldMT"/>
              </a:rPr>
              <a:t>geringere Anforderungen </a:t>
            </a:r>
            <a:r>
              <a:rPr lang="de-DE" sz="2400" i="1" dirty="0">
                <a:solidFill>
                  <a:schemeClr val="tx1">
                    <a:lumMod val="65000"/>
                    <a:lumOff val="35000"/>
                  </a:schemeClr>
                </a:solidFill>
                <a:latin typeface="JKRGNR+Arial-BoldMT"/>
              </a:rPr>
              <a:t>dürfen an den </a:t>
            </a:r>
            <a:r>
              <a:rPr lang="de-DE" sz="2400" b="1" i="1" dirty="0">
                <a:solidFill>
                  <a:schemeClr val="tx1">
                    <a:lumMod val="65000"/>
                    <a:lumOff val="35000"/>
                  </a:schemeClr>
                </a:solidFill>
                <a:latin typeface="JKRGNR+Arial-BoldMT"/>
              </a:rPr>
              <a:t>Grad der Wahrscheinlichkeit </a:t>
            </a:r>
            <a:r>
              <a:rPr lang="de-DE" sz="2400" i="1" dirty="0">
                <a:solidFill>
                  <a:schemeClr val="tx1">
                    <a:lumMod val="65000"/>
                    <a:lumOff val="35000"/>
                  </a:schemeClr>
                </a:solidFill>
                <a:latin typeface="JKRGNR+Arial-BoldMT"/>
              </a:rPr>
              <a:t>gestellt werden, mit der auf eine drohende oder erfolgte Verletzung geschlossen werden kann, und </a:t>
            </a:r>
            <a:r>
              <a:rPr lang="de-DE" sz="2400" b="1" i="1" dirty="0">
                <a:solidFill>
                  <a:schemeClr val="tx1">
                    <a:lumMod val="65000"/>
                    <a:lumOff val="35000"/>
                  </a:schemeClr>
                </a:solidFill>
                <a:latin typeface="JKRGNR+Arial-BoldMT"/>
              </a:rPr>
              <a:t>desto</a:t>
            </a:r>
            <a:r>
              <a:rPr lang="de-DE" sz="2400" i="1" dirty="0">
                <a:solidFill>
                  <a:schemeClr val="tx1">
                    <a:lumMod val="65000"/>
                    <a:lumOff val="35000"/>
                  </a:schemeClr>
                </a:solidFill>
                <a:latin typeface="JKRGNR+Arial-BoldMT"/>
              </a:rPr>
              <a:t> weniger fundierend dürfen gegebenenfalls die Tatsachen sein, die auf die Gefährdung oder Verletzung des Rechtsguts schließen lassen (vgl. BVerfG, Urt. v. 27. Juli 2005 – 1 BvR 668/04 –, </a:t>
            </a:r>
            <a:r>
              <a:rPr lang="de-DE" sz="2400" i="1" dirty="0" err="1">
                <a:solidFill>
                  <a:schemeClr val="tx1">
                    <a:lumMod val="65000"/>
                    <a:lumOff val="35000"/>
                  </a:schemeClr>
                </a:solidFill>
                <a:latin typeface="JKRGNR+Arial-BoldMT"/>
              </a:rPr>
              <a:t>juris</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Rn</a:t>
            </a:r>
            <a:r>
              <a:rPr lang="de-DE" sz="2400" i="1" dirty="0">
                <a:solidFill>
                  <a:schemeClr val="tx1">
                    <a:lumMod val="65000"/>
                    <a:lumOff val="35000"/>
                  </a:schemeClr>
                </a:solidFill>
                <a:latin typeface="JKRGNR+Arial-BoldMT"/>
              </a:rPr>
              <a:t>. 151 = NJW 2005, 2603)“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30976282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52403"/>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Besondere Formen des „Gefahrenbegriffs“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Ausdruck des „Je…desto-Grundsatzes“ teilweise bereits im Gesetz vorgesehen: </a:t>
            </a:r>
            <a:r>
              <a:rPr lang="de-DE" sz="2400" b="1" dirty="0">
                <a:solidFill>
                  <a:schemeClr val="tx1">
                    <a:lumMod val="65000"/>
                    <a:lumOff val="35000"/>
                  </a:schemeClr>
                </a:solidFill>
                <a:latin typeface="JKRGNR+Arial-BoldMT"/>
              </a:rPr>
              <a:t>besondere Anforderungen an die „Gefahr“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15 I VersG</a:t>
            </a:r>
            <a:r>
              <a:rPr lang="de-DE" sz="2400" dirty="0">
                <a:solidFill>
                  <a:schemeClr val="tx1">
                    <a:lumMod val="65000"/>
                    <a:lumOff val="35000"/>
                  </a:schemeClr>
                </a:solidFill>
                <a:latin typeface="JKRGNR+Arial-BoldMT"/>
              </a:rPr>
              <a:t>: „unmittelbare Gefahr“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13 II GG</a:t>
            </a:r>
            <a:r>
              <a:rPr lang="de-DE" sz="2400" dirty="0">
                <a:solidFill>
                  <a:schemeClr val="tx1">
                    <a:lumMod val="65000"/>
                    <a:lumOff val="35000"/>
                  </a:schemeClr>
                </a:solidFill>
                <a:latin typeface="JKRGNR+Arial-BoldMT"/>
              </a:rPr>
              <a:t>: „Gefahr im Verzug“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16 IV SOG</a:t>
            </a:r>
            <a:r>
              <a:rPr lang="de-DE" sz="2400" dirty="0">
                <a:solidFill>
                  <a:schemeClr val="tx1">
                    <a:lumMod val="65000"/>
                    <a:lumOff val="35000"/>
                  </a:schemeClr>
                </a:solidFill>
                <a:latin typeface="JKRGNR+Arial-BoldMT"/>
              </a:rPr>
              <a:t>: „dringende Gefahr“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diesen Fällen jeweils gesteigert: Anforderungen an…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Schadenseintrittswahrscheinlichkeit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Schadensnähe</a:t>
            </a:r>
            <a:r>
              <a:rPr lang="de-DE" sz="2400" dirty="0">
                <a:solidFill>
                  <a:schemeClr val="tx1">
                    <a:lumMod val="65000"/>
                    <a:lumOff val="35000"/>
                  </a:schemeClr>
                </a:solidFill>
                <a:latin typeface="JKRGNR+Arial-BoldMT"/>
              </a:rPr>
              <a:t> und/ oder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Bedeutung des geschützten Rechtsgutes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42789684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additive="base">
                                        <p:cTn id="1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additive="base">
                                        <p:cTn id="2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 calcmode="lin" valueType="num">
                                      <p:cBhvr additive="base">
                                        <p:cTn id="2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 calcmode="lin" valueType="num">
                                      <p:cBhvr additive="base">
                                        <p:cTn id="3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 calcmode="lin" valueType="num">
                                      <p:cBhvr additive="base">
                                        <p:cTn id="3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 calcmode="lin" valueType="num">
                                      <p:cBhvr additive="base">
                                        <p:cTn id="4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42832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Beispiel: Nachbar N ist besorgt, weil er den B seit Tagen nicht mehr im Treppenhaus begegnet ist. Trotz mehrfachen Klopfens öffnet er auch nicht die Tür. Allerdings brennt das Licht in der Wohnung. Der N ruft daher die Polizei, da er vermutet, dem B könnte etwas zugestoßen sein. Die herbeigerufenen Polizeibeamten entscheiden sich nach mehrfachem vergeblichem Klopfen, die Tür gewaltsam zu öffnen. In der Wohnung wird niemand angetroffen. Es stellt sich später heraus, dass der B im Urlaub war und eine Zeitschaltuhr die Lichter in der Wohnung reguliert.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1. Frage: Maßnahme rechtmäßig?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26902483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Ermächtigungsgrundlage: § 7 I SOG (Unmittelbare Ausführung)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Einzig fraglich: Lag hier eine Gefahr vor?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Konkrete Gefahr</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Sachlage, die bei ungehindertem Ablauf des zu erwartenden Geschehensablaufs mit hinreichender Wahrscheinlichkeit in ein Schadenseintritt mündet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 Eine </a:t>
            </a:r>
            <a:r>
              <a:rPr lang="de-DE" sz="2400" b="1" dirty="0">
                <a:solidFill>
                  <a:srgbClr val="FF0000"/>
                </a:solidFill>
                <a:latin typeface="JKRGNR+Arial-BoldMT"/>
              </a:rPr>
              <a:t>Gefahr lag tatsächlich (objektiv) nie vor</a:t>
            </a:r>
            <a:r>
              <a:rPr lang="de-DE" sz="2400" dirty="0">
                <a:solidFill>
                  <a:srgbClr val="FF0000"/>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Macht das auf </a:t>
            </a:r>
            <a:r>
              <a:rPr lang="de-DE" sz="2400" b="1" dirty="0">
                <a:solidFill>
                  <a:schemeClr val="tx1">
                    <a:lumMod val="65000"/>
                    <a:lumOff val="35000"/>
                  </a:schemeClr>
                </a:solidFill>
                <a:latin typeface="JKRGNR+Arial-BoldMT"/>
              </a:rPr>
              <a:t>Primärebene</a:t>
            </a:r>
            <a:r>
              <a:rPr lang="de-DE" sz="2400" dirty="0">
                <a:solidFill>
                  <a:schemeClr val="tx1">
                    <a:lumMod val="65000"/>
                    <a:lumOff val="35000"/>
                  </a:schemeClr>
                </a:solidFill>
                <a:latin typeface="JKRGNR+Arial-BoldMT"/>
              </a:rPr>
              <a:t> ein Unterschied?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Nein!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maßgeblich ist allein, ob der Amtswalter ex ante von einer Gefahr ausgehen durfte (</a:t>
            </a:r>
            <a:r>
              <a:rPr lang="de-DE" sz="2400" b="1" dirty="0">
                <a:solidFill>
                  <a:srgbClr val="FF0000"/>
                </a:solidFill>
                <a:latin typeface="JKRGNR+Arial-BoldMT"/>
              </a:rPr>
              <a:t>Prognose</a:t>
            </a:r>
            <a:r>
              <a:rPr lang="de-DE" sz="2400" dirty="0">
                <a:solidFill>
                  <a:srgbClr val="FF0000"/>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Subjektiver Gefahrenbegriff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Gefahr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25338649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Fallgruppe: sog. </a:t>
            </a:r>
            <a:r>
              <a:rPr lang="de-DE" sz="2400" b="1" dirty="0">
                <a:solidFill>
                  <a:schemeClr val="tx1">
                    <a:lumMod val="65000"/>
                    <a:lumOff val="35000"/>
                  </a:schemeClr>
                </a:solidFill>
                <a:latin typeface="JKRGNR+Arial-BoldMT"/>
              </a:rPr>
              <a:t>„</a:t>
            </a:r>
            <a:r>
              <a:rPr lang="de-DE" sz="2400" b="1" dirty="0">
                <a:solidFill>
                  <a:schemeClr val="tx1">
                    <a:lumMod val="65000"/>
                    <a:lumOff val="35000"/>
                  </a:schemeClr>
                </a:solidFill>
                <a:highlight>
                  <a:srgbClr val="FFFF00"/>
                </a:highlight>
                <a:latin typeface="JKRGNR+Arial-BoldMT"/>
              </a:rPr>
              <a:t>Anscheinsgefahr</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Sachlage, die sich aus ex-ante-Sicht als (konkrete) Gefahr darstellte, bei der sich jedoch </a:t>
            </a:r>
            <a:r>
              <a:rPr lang="de-DE" sz="2400" dirty="0">
                <a:solidFill>
                  <a:schemeClr val="tx1">
                    <a:lumMod val="65000"/>
                    <a:lumOff val="35000"/>
                  </a:schemeClr>
                </a:solidFill>
                <a:highlight>
                  <a:srgbClr val="FFFF00"/>
                </a:highlight>
                <a:latin typeface="JKRGNR+Arial-BoldMT"/>
              </a:rPr>
              <a:t>im </a:t>
            </a:r>
            <a:r>
              <a:rPr lang="de-DE" sz="2400" b="1" dirty="0">
                <a:solidFill>
                  <a:schemeClr val="tx1">
                    <a:lumMod val="65000"/>
                    <a:lumOff val="35000"/>
                  </a:schemeClr>
                </a:solidFill>
                <a:highlight>
                  <a:srgbClr val="FFFF00"/>
                </a:highlight>
                <a:latin typeface="JKRGNR+Arial-BoldMT"/>
              </a:rPr>
              <a:t>Nachhinein</a:t>
            </a:r>
            <a:r>
              <a:rPr lang="de-DE" sz="2400" dirty="0">
                <a:solidFill>
                  <a:schemeClr val="tx1">
                    <a:lumMod val="65000"/>
                    <a:lumOff val="35000"/>
                  </a:schemeClr>
                </a:solidFill>
                <a:highlight>
                  <a:srgbClr val="FFFF00"/>
                </a:highlight>
                <a:latin typeface="JKRGNR+Arial-BoldMT"/>
              </a:rPr>
              <a:t> herausstellte, dass </a:t>
            </a:r>
            <a:r>
              <a:rPr lang="de-DE" sz="2400" b="1" dirty="0">
                <a:solidFill>
                  <a:schemeClr val="tx1">
                    <a:lumMod val="65000"/>
                    <a:lumOff val="35000"/>
                  </a:schemeClr>
                </a:solidFill>
                <a:highlight>
                  <a:srgbClr val="FFFF00"/>
                </a:highlight>
                <a:latin typeface="JKRGNR+Arial-BoldMT"/>
              </a:rPr>
              <a:t>tatsächlich keine Gefahr </a:t>
            </a:r>
            <a:r>
              <a:rPr lang="de-DE" sz="2400" dirty="0">
                <a:solidFill>
                  <a:schemeClr val="tx1">
                    <a:lumMod val="65000"/>
                    <a:lumOff val="35000"/>
                  </a:schemeClr>
                </a:solidFill>
                <a:latin typeface="JKRGNR+Arial-BoldMT"/>
              </a:rPr>
              <a:t>vorlag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Bsp</a:t>
            </a:r>
            <a:r>
              <a:rPr lang="de-DE" sz="2400" dirty="0">
                <a:solidFill>
                  <a:schemeClr val="tx1">
                    <a:lumMod val="65000"/>
                    <a:lumOff val="35000"/>
                  </a:schemeClr>
                </a:solidFill>
                <a:latin typeface="JKRGNR+Arial-BoldMT"/>
              </a:rPr>
              <a:t>.: Vermeintliche Kofferbombe entpuppt sich als einfacher Reisekoffer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diesen Fällen: </a:t>
            </a:r>
            <a:r>
              <a:rPr lang="de-DE" sz="2400" b="1" dirty="0">
                <a:solidFill>
                  <a:schemeClr val="tx1">
                    <a:lumMod val="65000"/>
                    <a:lumOff val="35000"/>
                  </a:schemeClr>
                </a:solidFill>
                <a:latin typeface="JKRGNR+Arial-BoldMT"/>
              </a:rPr>
              <a:t>Gefahr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25734031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47807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Beispiel</a:t>
            </a:r>
            <a:r>
              <a:rPr lang="de-DE" sz="2400" dirty="0">
                <a:solidFill>
                  <a:schemeClr val="tx1">
                    <a:lumMod val="65000"/>
                    <a:lumOff val="35000"/>
                  </a:schemeClr>
                </a:solidFill>
                <a:latin typeface="JKRGNR+Arial-BoldMT"/>
              </a:rPr>
              <a:t>: Polizeibeamter P sieht wie ein Mann einer Frau auf dem Heiligengeistfeld mit einem Messer hinterherläuft. Überall sind Kamerateams zu sehen, die die Szene filmen. Der Polizeibeamte P nimmt dies in seiner Aufregung nicht mehr wahr. Er bringt den Mann gewaltsam zu Boden. Rechtmäßigkeit der Maßnahme?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Von der Anscheinsgefahr abzugrenzen: sog. </a:t>
            </a:r>
            <a:r>
              <a:rPr lang="de-DE" sz="2400" b="1" dirty="0">
                <a:solidFill>
                  <a:srgbClr val="FF0000"/>
                </a:solidFill>
                <a:latin typeface="JKRGNR+Arial-BoldMT"/>
              </a:rPr>
              <a:t>Schein- bzw. Putativgefahr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Sachlagen, bei der der handelnde Amtswalter ex-ante lediglich </a:t>
            </a:r>
            <a:r>
              <a:rPr lang="de-DE" sz="2400" b="1" dirty="0">
                <a:solidFill>
                  <a:srgbClr val="FF0000"/>
                </a:solidFill>
                <a:latin typeface="JKRGNR+Arial-BoldMT"/>
              </a:rPr>
              <a:t>irrtümlich</a:t>
            </a:r>
            <a:r>
              <a:rPr lang="de-DE" sz="2400" dirty="0">
                <a:solidFill>
                  <a:srgbClr val="FF0000"/>
                </a:solidFill>
                <a:latin typeface="JKRGNR+Arial-BoldMT"/>
              </a:rPr>
              <a:t> – </a:t>
            </a:r>
            <a:r>
              <a:rPr lang="de-DE" sz="2400" b="1" dirty="0">
                <a:solidFill>
                  <a:srgbClr val="FF0000"/>
                </a:solidFill>
                <a:latin typeface="JKRGNR+Arial-BoldMT"/>
              </a:rPr>
              <a:t>mangels</a:t>
            </a:r>
            <a:r>
              <a:rPr lang="de-DE" sz="2400" dirty="0">
                <a:solidFill>
                  <a:srgbClr val="FF0000"/>
                </a:solidFill>
                <a:latin typeface="JKRGNR+Arial-BoldMT"/>
              </a:rPr>
              <a:t> ordnungsgemäßer </a:t>
            </a:r>
            <a:r>
              <a:rPr lang="de-DE" sz="2400" b="1" dirty="0">
                <a:solidFill>
                  <a:srgbClr val="FF0000"/>
                </a:solidFill>
                <a:latin typeface="JKRGNR+Arial-BoldMT"/>
              </a:rPr>
              <a:t>Sachverhaltsaufklärung</a:t>
            </a:r>
            <a:r>
              <a:rPr lang="de-DE" sz="2400" dirty="0">
                <a:solidFill>
                  <a:srgbClr val="FF0000"/>
                </a:solidFill>
                <a:latin typeface="JKRGNR+Arial-BoldMT"/>
              </a:rPr>
              <a:t> </a:t>
            </a:r>
            <a:r>
              <a:rPr lang="de-DE" sz="2400" dirty="0">
                <a:solidFill>
                  <a:schemeClr val="tx1">
                    <a:lumMod val="65000"/>
                    <a:lumOff val="35000"/>
                  </a:schemeClr>
                </a:solidFill>
                <a:latin typeface="JKRGNR+Arial-BoldMT"/>
              </a:rPr>
              <a:t>– von einer </a:t>
            </a:r>
            <a:r>
              <a:rPr lang="de-DE" sz="2400" b="1" dirty="0">
                <a:solidFill>
                  <a:schemeClr val="tx1">
                    <a:lumMod val="65000"/>
                    <a:lumOff val="35000"/>
                  </a:schemeClr>
                </a:solidFill>
                <a:latin typeface="JKRGNR+Arial-BoldMT"/>
              </a:rPr>
              <a:t>Gefahrenlage</a:t>
            </a:r>
            <a:r>
              <a:rPr lang="de-DE" sz="2400" dirty="0">
                <a:solidFill>
                  <a:schemeClr val="tx1">
                    <a:lumMod val="65000"/>
                    <a:lumOff val="35000"/>
                  </a:schemeClr>
                </a:solidFill>
                <a:latin typeface="JKRGNR+Arial-BoldMT"/>
              </a:rPr>
              <a:t> ausging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diesen Fällen: </a:t>
            </a:r>
            <a:r>
              <a:rPr lang="de-DE" sz="2400" dirty="0">
                <a:solidFill>
                  <a:srgbClr val="FF0000"/>
                </a:solidFill>
                <a:latin typeface="JKRGNR+Arial-BoldMT"/>
              </a:rPr>
              <a:t>Gefahr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22842887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23724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Beispiel: In einem Mehrfamilienhaus riecht es nach Gas. Die herbeigerufene Polizei ist sich unsicher, ob es sich um Gas oder verfaulte Eier handelt. Sie klingeln bei dem Bewohner B. Der Geruch ist dort am stärksten. Der B öffnet nicht. Darf die Polizei die Wohnung betreten?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28623713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Letztlich zu beachten: Fälle des bloßen </a:t>
            </a:r>
            <a:r>
              <a:rPr lang="de-DE" sz="2400" b="1" dirty="0">
                <a:solidFill>
                  <a:schemeClr val="tx1">
                    <a:lumMod val="65000"/>
                    <a:lumOff val="35000"/>
                  </a:schemeClr>
                </a:solidFill>
                <a:latin typeface="JKRGNR+Arial-BoldMT"/>
              </a:rPr>
              <a:t>„</a:t>
            </a:r>
            <a:r>
              <a:rPr lang="de-DE" sz="2400" b="1" dirty="0">
                <a:solidFill>
                  <a:schemeClr val="tx1">
                    <a:lumMod val="65000"/>
                    <a:lumOff val="35000"/>
                  </a:schemeClr>
                </a:solidFill>
                <a:highlight>
                  <a:srgbClr val="FFFF00"/>
                </a:highlight>
                <a:latin typeface="JKRGNR+Arial-BoldMT"/>
              </a:rPr>
              <a:t>Gefahrenverdachts</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Sachlage, bei der der handelnde Beamte auf Grund von </a:t>
            </a:r>
            <a:r>
              <a:rPr lang="de-DE" sz="2400" b="1" dirty="0">
                <a:solidFill>
                  <a:schemeClr val="tx1">
                    <a:lumMod val="65000"/>
                    <a:lumOff val="35000"/>
                  </a:schemeClr>
                </a:solidFill>
                <a:highlight>
                  <a:srgbClr val="FFFF00"/>
                </a:highlight>
                <a:latin typeface="JKRGNR+Arial-BoldMT"/>
              </a:rPr>
              <a:t>Unsicherheiten bei der Sachverhaltsermittlung oder der Prognose des Kausalverlaufs </a:t>
            </a:r>
            <a:r>
              <a:rPr lang="de-DE" sz="2400" dirty="0">
                <a:solidFill>
                  <a:schemeClr val="tx1">
                    <a:lumMod val="65000"/>
                    <a:lumOff val="35000"/>
                  </a:schemeClr>
                </a:solidFill>
                <a:highlight>
                  <a:srgbClr val="FFFF00"/>
                </a:highlight>
                <a:latin typeface="JKRGNR+Arial-BoldMT"/>
              </a:rPr>
              <a:t>(noch) nicht weiß, ob eine Gefahr vorliegt oder nicht </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33838855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70121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Teilweise in Gesetz angelegt:</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12a VersG:  </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„Polizei darf Bild- und Tonaufnahmen von Teilnehmern bei oder im Zusammenhang mit öffentlichen Versammlungen nur anfertigen, wenn </a:t>
            </a:r>
            <a:r>
              <a:rPr lang="de-DE" sz="2400" b="1" i="1" dirty="0">
                <a:solidFill>
                  <a:schemeClr val="tx1">
                    <a:lumMod val="65000"/>
                    <a:lumOff val="35000"/>
                  </a:schemeClr>
                </a:solidFill>
                <a:highlight>
                  <a:srgbClr val="FFFF00"/>
                </a:highlight>
                <a:latin typeface="JKRGNR+Arial-BoldMT"/>
              </a:rPr>
              <a:t>tatsächliche Anhaltspunkte die Annahme rechtfertigen</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von ihnen erhebliche Gefahren für die öffentliche Sicherheit oder Ordnung ausgehen.“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 13 </a:t>
            </a:r>
            <a:r>
              <a:rPr lang="de-DE" sz="2400" b="1" i="1" dirty="0" err="1">
                <a:solidFill>
                  <a:schemeClr val="tx1">
                    <a:lumMod val="65000"/>
                    <a:lumOff val="35000"/>
                  </a:schemeClr>
                </a:solidFill>
                <a:latin typeface="JKRGNR+Arial-BoldMT"/>
              </a:rPr>
              <a:t>PolDVG</a:t>
            </a:r>
            <a:r>
              <a:rPr lang="de-DE" sz="2400" b="1" i="1" dirty="0">
                <a:solidFill>
                  <a:schemeClr val="tx1">
                    <a:lumMod val="65000"/>
                    <a:lumOff val="35000"/>
                  </a:schemeClr>
                </a:solidFill>
                <a:latin typeface="JKRGNR+Arial-BoldMT"/>
              </a:rPr>
              <a:t> </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Polizei darf die Identität einer Person feststellen,</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2. wenn sie an einem </a:t>
            </a:r>
            <a:r>
              <a:rPr lang="de-DE" sz="2400" b="1" i="1" dirty="0">
                <a:solidFill>
                  <a:schemeClr val="tx1">
                    <a:lumMod val="65000"/>
                    <a:lumOff val="35000"/>
                  </a:schemeClr>
                </a:solidFill>
                <a:latin typeface="JKRGNR+Arial-BoldMT"/>
              </a:rPr>
              <a:t>Ort angetroffen wird, von dem </a:t>
            </a:r>
            <a:r>
              <a:rPr lang="de-DE" sz="2400" b="1" i="1" dirty="0">
                <a:solidFill>
                  <a:schemeClr val="tx1">
                    <a:lumMod val="65000"/>
                    <a:lumOff val="35000"/>
                  </a:schemeClr>
                </a:solidFill>
                <a:highlight>
                  <a:srgbClr val="FFFF00"/>
                </a:highlight>
                <a:latin typeface="JKRGNR+Arial-BoldMT"/>
              </a:rPr>
              <a:t>Tatsachen die Annahme rechtfertigen</a:t>
            </a:r>
            <a:r>
              <a:rPr lang="de-DE" sz="2400" i="1" dirty="0">
                <a:solidFill>
                  <a:schemeClr val="tx1">
                    <a:lumMod val="65000"/>
                    <a:lumOff val="35000"/>
                  </a:schemeClr>
                </a:solidFill>
                <a:latin typeface="JKRGNR+Arial-BoldMT"/>
              </a:rPr>
              <a:t>, dass dort</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a)Personen Straftaten von erheblicher Bedeutung verabreden, vorbereiten oder verüben,“</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680919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6642844"/>
          </a:xfrm>
          <a:prstGeom prst="rect">
            <a:avLst/>
          </a:prstGeom>
          <a:noFill/>
        </p:spPr>
        <p:txBody>
          <a:bodyPr wrap="square" rtlCol="0">
            <a:spAutoFit/>
          </a:bodyPr>
          <a:lstStyle/>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bloßem Gefahrenverdacht nach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ebenfalls zulässig: </a:t>
            </a:r>
            <a:r>
              <a:rPr lang="de-DE" sz="2400" b="1" dirty="0">
                <a:solidFill>
                  <a:schemeClr val="tx1">
                    <a:lumMod val="65000"/>
                    <a:lumOff val="35000"/>
                  </a:schemeClr>
                </a:solidFill>
                <a:latin typeface="JKRGNR+Arial-BoldMT"/>
              </a:rPr>
              <a:t>Rückgriff auf Generalklausel (§ 3 I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Mangels „konkreter Gefahr“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einzig möglich: Durchführung sog. „</a:t>
            </a:r>
            <a:r>
              <a:rPr lang="de-DE" sz="2400" b="1" dirty="0">
                <a:solidFill>
                  <a:schemeClr val="tx1">
                    <a:lumMod val="65000"/>
                    <a:lumOff val="35000"/>
                  </a:schemeClr>
                </a:solidFill>
                <a:highlight>
                  <a:srgbClr val="FFFF00"/>
                </a:highlight>
                <a:latin typeface="JKRGNR+Arial-BoldMT"/>
              </a:rPr>
              <a:t>Gefahrerforschungsmaßnahmen</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D.h. vorläufige Maßnahmen, die bessere Bewertung der Situation ermöglichen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Problematisch: Keine Mitwirkungspflicht des Betroffenen (vgl. § 24, 26 II VwVfG)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26 Abs 2. VwVfG: Die Beteiligten sollen bei der Ermittlung des Sachverhalts mitwirken.</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Reine Mitwirkungsobliegenheit!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2755027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3583" y="1268760"/>
            <a:ext cx="8928992" cy="60965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Überblick: Gefahrenbegriffe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Deskriptive Gefahrenbegriffe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 Abstrakte Gefahr (vgl. § 1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2. Konkrete Gefahr (vgl. § 3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3. Besondere Anforderungen an Schadensausmaß/-nähe</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„unmittelbar bevorstehende Gefahr“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„dringende Gefahr“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„Gefahr im Verzug“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Intellektuelle Gefahrenbegriffe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 Anscheinsgefahr </a:t>
            </a:r>
            <a:r>
              <a:rPr lang="de-DE" sz="2400" dirty="0">
                <a:solidFill>
                  <a:schemeClr val="tx1">
                    <a:lumMod val="65000"/>
                    <a:lumOff val="35000"/>
                  </a:schemeClr>
                </a:solidFill>
                <a:latin typeface="JKRGNR+Arial-BoldMT"/>
                <a:sym typeface="Wingdings" pitchFamily="2" charset="2"/>
              </a:rPr>
              <a:t> Gefahr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2. Putativ- bzw. Scheingefahr </a:t>
            </a:r>
            <a:r>
              <a:rPr lang="de-DE" sz="2400" dirty="0">
                <a:solidFill>
                  <a:schemeClr val="tx1">
                    <a:lumMod val="65000"/>
                    <a:lumOff val="35000"/>
                  </a:schemeClr>
                </a:solidFill>
                <a:latin typeface="JKRGNR+Arial-BoldMT"/>
                <a:sym typeface="Wingdings" pitchFamily="2" charset="2"/>
              </a:rPr>
              <a:t> Gefahr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3. Gefahrenverdacht 	</a:t>
            </a:r>
            <a:r>
              <a:rPr lang="de-DE" sz="2400" dirty="0">
                <a:solidFill>
                  <a:schemeClr val="tx1">
                    <a:lumMod val="65000"/>
                    <a:lumOff val="35000"/>
                  </a:schemeClr>
                </a:solidFill>
                <a:latin typeface="JKRGNR+Arial-BoldMT"/>
                <a:sym typeface="Wingdings" pitchFamily="2" charset="2"/>
              </a:rPr>
              <a:t> Gefahr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14. Woche</a:t>
            </a:r>
          </a:p>
        </p:txBody>
      </p:sp>
    </p:spTree>
    <p:extLst>
      <p:ext uri="{BB962C8B-B14F-4D97-AF65-F5344CB8AC3E}">
        <p14:creationId xmlns:p14="http://schemas.microsoft.com/office/powerpoint/2010/main" val="22740698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Fall 17</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Gegenstand des Falles: </a:t>
            </a:r>
            <a:r>
              <a:rPr lang="de-DE" sz="2400" b="1" dirty="0">
                <a:solidFill>
                  <a:schemeClr val="tx1">
                    <a:lumMod val="65000"/>
                    <a:lumOff val="35000"/>
                  </a:schemeClr>
                </a:solidFill>
                <a:latin typeface="JKRGNR+Arial-BoldMT"/>
              </a:rPr>
              <a:t>Anspruch auf Entschädigung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in den Blick zu nehmen: </a:t>
            </a:r>
            <a:r>
              <a:rPr lang="de-DE" sz="2400" b="1" dirty="0">
                <a:solidFill>
                  <a:schemeClr val="tx1">
                    <a:lumMod val="65000"/>
                    <a:lumOff val="35000"/>
                  </a:schemeClr>
                </a:solidFill>
                <a:latin typeface="JKRGNR+Arial-BoldMT"/>
              </a:rPr>
              <a:t>Haftungs- und Ausgleichsansprüche gegenüber dem Staat</a:t>
            </a:r>
            <a:r>
              <a:rPr lang="de-DE" sz="2400" dirty="0">
                <a:solidFill>
                  <a:schemeClr val="tx1">
                    <a:lumMod val="65000"/>
                    <a:lumOff val="35000"/>
                  </a:schemeClr>
                </a:solidFill>
                <a:latin typeface="JKRGNR+Arial-BoldMT"/>
              </a:rPr>
              <a:t> (sog. Staatshaftungsrecht)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staatshaftungsrechtlich geprägten Klausuren vorrangig zu prüfen: Haftung des Staates für rechtswidriges Handeln („</a:t>
            </a:r>
            <a:r>
              <a:rPr lang="de-DE" sz="2400" b="1" dirty="0">
                <a:solidFill>
                  <a:schemeClr val="tx1">
                    <a:lumMod val="65000"/>
                    <a:lumOff val="35000"/>
                  </a:schemeClr>
                </a:solidFill>
                <a:latin typeface="JKRGNR+Arial-BoldMT"/>
              </a:rPr>
              <a:t>Unrechtshaftung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17</a:t>
            </a:r>
          </a:p>
        </p:txBody>
      </p:sp>
    </p:spTree>
    <p:extLst>
      <p:ext uri="{BB962C8B-B14F-4D97-AF65-F5344CB8AC3E}">
        <p14:creationId xmlns:p14="http://schemas.microsoft.com/office/powerpoint/2010/main" val="3666230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3168"/>
            <a:ext cx="8928992" cy="47961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Übersicht: Staatshaftungsrechtliche Ansprüche bei rechtswidrigen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staatlichen Maßnahmen („Unrechtshaftung“)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u="sng" dirty="0">
                <a:solidFill>
                  <a:schemeClr val="tx1">
                    <a:lumMod val="65000"/>
                    <a:lumOff val="35000"/>
                  </a:schemeClr>
                </a:solidFill>
                <a:latin typeface="JKRGNR+Arial-BoldMT"/>
              </a:rPr>
              <a:t>I)  Verschuldensabhängige Kompensationsansprüche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1) Amtshaftungsanspruch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2) Schadensersatzansprüche aus öffentlich-rechtlichen Schuldverhältnissen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u="sng" dirty="0">
                <a:solidFill>
                  <a:schemeClr val="tx1">
                    <a:lumMod val="65000"/>
                    <a:lumOff val="35000"/>
                  </a:schemeClr>
                </a:solidFill>
                <a:latin typeface="JKRGNR+Arial-BoldMT"/>
              </a:rPr>
              <a:t>II) Verschuldensunabhängige Kompensationsansprüche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1) Entschädigungsanspruch gemäß oder in Analogie zu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10 III 1 SOG / gemäß § 51 BPolG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2) Anspruch aus enteignungsgleichem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3) Anspruch aus aufopferungsgleichem Eingriff</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9026684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31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Amtshaftungsanspruch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 Anspruchsgrundlage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 839 I 1 BGB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34 S.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Anspruchsvoraussetzungen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Vorausgesetzt von </a:t>
            </a:r>
            <a:r>
              <a:rPr lang="de-DE" sz="2400" b="1" dirty="0">
                <a:solidFill>
                  <a:schemeClr val="tx1">
                    <a:lumMod val="65000"/>
                    <a:lumOff val="35000"/>
                  </a:schemeClr>
                </a:solidFill>
                <a:highlight>
                  <a:srgbClr val="FFFF00"/>
                </a:highlight>
                <a:latin typeface="JKRGNR+Arial-BoldMT"/>
              </a:rPr>
              <a:t>§ 839 I 1 BGB</a:t>
            </a:r>
            <a:r>
              <a:rPr lang="de-DE" sz="2400" dirty="0">
                <a:solidFill>
                  <a:schemeClr val="tx1">
                    <a:lumMod val="65000"/>
                    <a:lumOff val="35000"/>
                  </a:schemeClr>
                </a:solidFill>
                <a:highlight>
                  <a:srgbClr val="FFFF00"/>
                </a:highlight>
                <a:latin typeface="JKRGNR+Arial-BoldMT"/>
              </a:rPr>
              <a:t>: „</a:t>
            </a:r>
            <a:r>
              <a:rPr lang="de-DE" sz="2400" i="1" dirty="0">
                <a:solidFill>
                  <a:schemeClr val="tx1">
                    <a:lumMod val="65000"/>
                    <a:lumOff val="35000"/>
                  </a:schemeClr>
                </a:solidFill>
                <a:highlight>
                  <a:srgbClr val="FFFF00"/>
                </a:highlight>
                <a:latin typeface="JKRGNR+Arial-BoldMT"/>
              </a:rPr>
              <a:t>Verletzt ein Beamter vorsätzlich oder fahrlässig, die ihm einem Dritten gegenüber obliegende Amtspflicht, so hat er dem Dritten den daraus entstehenden Schaden zu ersetzen"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fraglich: Verletzung einer </a:t>
            </a:r>
            <a:r>
              <a:rPr lang="de-DE" sz="2400" b="1" dirty="0">
                <a:solidFill>
                  <a:schemeClr val="tx1">
                    <a:lumMod val="65000"/>
                    <a:lumOff val="35000"/>
                  </a:schemeClr>
                </a:solidFill>
                <a:latin typeface="JKRGNR+Arial-BoldMT"/>
              </a:rPr>
              <a:t>drittbezogenen Amtspflicht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Hauptanwendungsfälle: Pflicht zu Wahrung fremder Rechte und Rechtsgüter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823 I BGB („</a:t>
            </a:r>
            <a:r>
              <a:rPr lang="de-DE" sz="2400" b="1" dirty="0">
                <a:solidFill>
                  <a:schemeClr val="tx1">
                    <a:lumMod val="65000"/>
                    <a:lumOff val="35000"/>
                  </a:schemeClr>
                </a:solidFill>
                <a:latin typeface="JKRGNR+Arial-BoldMT"/>
              </a:rPr>
              <a:t>Sorgfaltspflichten</a:t>
            </a:r>
            <a:r>
              <a:rPr lang="de-DE" sz="2400" dirty="0">
                <a:solidFill>
                  <a:schemeClr val="tx1">
                    <a:lumMod val="65000"/>
                    <a:lumOff val="35000"/>
                  </a:schemeClr>
                </a:solidFill>
                <a:latin typeface="JKRGNR+Arial-BoldMT"/>
              </a:rPr>
              <a:t>“) und Pflicht zum rechtmäßigen Handeln (</a:t>
            </a:r>
            <a:r>
              <a:rPr lang="de-DE" sz="2400" b="1" dirty="0">
                <a:solidFill>
                  <a:schemeClr val="tx1">
                    <a:lumMod val="65000"/>
                    <a:lumOff val="35000"/>
                  </a:schemeClr>
                </a:solidFill>
                <a:latin typeface="JKRGNR+Arial-BoldMT"/>
              </a:rPr>
              <a:t>Art. 20 III GG</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099366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3168"/>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Regelmäßig Schwerpunkt der Prüfung</a:t>
            </a:r>
            <a:r>
              <a:rPr lang="de-DE" sz="2400" dirty="0">
                <a:solidFill>
                  <a:srgbClr val="FF0000"/>
                </a:solidFill>
                <a:latin typeface="JKRGNR+Arial-BoldMT"/>
              </a:rPr>
              <a:t>: Rechtmäßigkeit der in Rede stehenden schadensursächlichen (hoheitlichen) Maßnahme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vorliegend zu prüfen: </a:t>
            </a:r>
            <a:r>
              <a:rPr lang="de-DE" sz="2400" b="1" dirty="0">
                <a:solidFill>
                  <a:schemeClr val="tx1">
                    <a:lumMod val="65000"/>
                    <a:lumOff val="35000"/>
                  </a:schemeClr>
                </a:solidFill>
                <a:latin typeface="JKRGNR+Arial-BoldMT"/>
              </a:rPr>
              <a:t>Rechtmäßigkeit der Anordnung der Untersuchung und Tötung der Tiere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Rechtsgrundlage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taugliche Rechtsgrundlage: </a:t>
            </a:r>
            <a:r>
              <a:rPr lang="de-DE" sz="2400" b="1" dirty="0">
                <a:solidFill>
                  <a:schemeClr val="tx1">
                    <a:lumMod val="65000"/>
                    <a:lumOff val="35000"/>
                  </a:schemeClr>
                </a:solidFill>
                <a:highlight>
                  <a:srgbClr val="FFFF00"/>
                </a:highlight>
                <a:latin typeface="JKRGNR+Arial-BoldMT"/>
              </a:rPr>
              <a:t>Generalklausel des § 3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ob die </a:t>
            </a:r>
            <a:r>
              <a:rPr lang="de-DE" sz="2400" b="1" dirty="0">
                <a:solidFill>
                  <a:schemeClr val="tx1">
                    <a:lumMod val="65000"/>
                    <a:lumOff val="35000"/>
                  </a:schemeClr>
                </a:solidFill>
                <a:latin typeface="JKRGNR+Arial-BoldMT"/>
              </a:rPr>
              <a:t>formellen, wie materiellen Voraussetzungen</a:t>
            </a:r>
            <a:r>
              <a:rPr lang="de-DE" sz="2400" dirty="0">
                <a:solidFill>
                  <a:schemeClr val="tx1">
                    <a:lumMod val="65000"/>
                    <a:lumOff val="35000"/>
                  </a:schemeClr>
                </a:solidFill>
                <a:latin typeface="JKRGNR+Arial-BoldMT"/>
              </a:rPr>
              <a:t> der Generalklausel erfüllt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1422728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3168"/>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zuständig für Maßnahmen der Gefahrenabwehr gemäß § 3 I SOG: „</a:t>
            </a:r>
            <a:r>
              <a:rPr lang="de-DE" sz="2400" b="1" dirty="0">
                <a:solidFill>
                  <a:schemeClr val="tx1">
                    <a:lumMod val="65000"/>
                    <a:lumOff val="35000"/>
                  </a:schemeClr>
                </a:solidFill>
                <a:latin typeface="JKRGNR+Arial-BoldMT"/>
              </a:rPr>
              <a:t>Verwaltungsbehörden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Laut Sachverhalt zu unterstellen: Zuständigkeit der allgemeinen Ordnungsbehörde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latin typeface="JKRGNR+Arial-BoldMT"/>
              </a:rPr>
              <a:t>§ 28 I VwVfG </a:t>
            </a:r>
            <a:r>
              <a:rPr lang="de-DE" sz="2400" dirty="0">
                <a:solidFill>
                  <a:schemeClr val="tx1">
                    <a:lumMod val="65000"/>
                    <a:lumOff val="35000"/>
                  </a:schemeClr>
                </a:solidFill>
                <a:latin typeface="JKRGNR+Arial-BoldMT"/>
              </a:rPr>
              <a:t>vor Erlass eines belastendenden Verwaltungsaktes erforderlich und vorliegend zu unterstellen: </a:t>
            </a:r>
            <a:r>
              <a:rPr lang="de-DE" sz="2400" b="1" dirty="0">
                <a:solidFill>
                  <a:schemeClr val="tx1">
                    <a:lumMod val="65000"/>
                    <a:lumOff val="35000"/>
                  </a:schemeClr>
                </a:solidFill>
                <a:latin typeface="JKRGNR+Arial-BoldMT"/>
              </a:rPr>
              <a:t>Vorherige Anhörung des K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zu unterstellen: Ordnungsgemäße </a:t>
            </a:r>
            <a:r>
              <a:rPr lang="de-DE" sz="2400" b="1" dirty="0">
                <a:solidFill>
                  <a:schemeClr val="tx1">
                    <a:lumMod val="65000"/>
                    <a:lumOff val="35000"/>
                  </a:schemeClr>
                </a:solidFill>
                <a:latin typeface="JKRGNR+Arial-BoldMT"/>
              </a:rPr>
              <a:t>Begründung</a:t>
            </a:r>
            <a:r>
              <a:rPr lang="de-DE" sz="2400" dirty="0">
                <a:solidFill>
                  <a:schemeClr val="tx1">
                    <a:lumMod val="65000"/>
                    <a:lumOff val="35000"/>
                  </a:schemeClr>
                </a:solidFill>
                <a:latin typeface="JKRGNR+Arial-BoldMT"/>
              </a:rPr>
              <a:t> der (schriftlichen) Anordnung gegenüber dem K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t>
            </a:r>
            <a:r>
              <a:rPr lang="de-DE" sz="2400" b="1" dirty="0">
                <a:solidFill>
                  <a:schemeClr val="tx1">
                    <a:lumMod val="65000"/>
                    <a:lumOff val="35000"/>
                  </a:schemeClr>
                </a:solidFill>
                <a:latin typeface="JKRGNR+Arial-BoldMT"/>
              </a:rPr>
              <a:t>Formelle Voraussetzungen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0452645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3168"/>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Wie stets im Gefahrenabwehrrecht zu prüfen: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Gefahrentatbestand</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Ordnungspflicht des Adressaten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Gefahrentatbestand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Von § 3 I SOG vorausgesetzt: </a:t>
            </a:r>
            <a:r>
              <a:rPr lang="de-DE" sz="2400" b="1" dirty="0">
                <a:solidFill>
                  <a:schemeClr val="tx1">
                    <a:lumMod val="65000"/>
                    <a:lumOff val="35000"/>
                  </a:schemeClr>
                </a:solidFill>
                <a:highlight>
                  <a:srgbClr val="FFFF00"/>
                </a:highlight>
                <a:latin typeface="JKRGNR+Arial-BoldMT"/>
              </a:rPr>
              <a:t>Gefahr</a:t>
            </a:r>
            <a:r>
              <a:rPr lang="de-DE" sz="2400" dirty="0">
                <a:solidFill>
                  <a:schemeClr val="tx1">
                    <a:lumMod val="65000"/>
                    <a:lumOff val="35000"/>
                  </a:schemeClr>
                </a:solidFill>
                <a:highlight>
                  <a:srgbClr val="FFFF00"/>
                </a:highlight>
                <a:latin typeface="JKRGNR+Arial-BoldMT"/>
              </a:rPr>
              <a:t> für die </a:t>
            </a:r>
            <a:r>
              <a:rPr lang="de-DE" sz="2400" b="1" dirty="0">
                <a:solidFill>
                  <a:schemeClr val="tx1">
                    <a:lumMod val="65000"/>
                    <a:lumOff val="35000"/>
                  </a:schemeClr>
                </a:solidFill>
                <a:highlight>
                  <a:srgbClr val="FFFF00"/>
                </a:highlight>
                <a:latin typeface="JKRGNR+Arial-BoldMT"/>
              </a:rPr>
              <a:t>öffentliche Sicherheit </a:t>
            </a:r>
            <a:r>
              <a:rPr lang="de-DE" sz="2400" dirty="0">
                <a:solidFill>
                  <a:schemeClr val="tx1">
                    <a:lumMod val="65000"/>
                    <a:lumOff val="35000"/>
                  </a:schemeClr>
                </a:solidFill>
                <a:highlight>
                  <a:srgbClr val="FFFF00"/>
                </a:highlight>
                <a:latin typeface="JKRGNR+Arial-BoldMT"/>
              </a:rPr>
              <a:t>oder Ordnung (bzw. Störung)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Öffentlicher Sicherheit: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Unverletzlichkeit der Rechtsordnung,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Unverletzlichkeit der Rechtsgüter des Einzelnen sowie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Bestand des Staates und seiner Einrichtungen und Veranstaltungen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6045564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1547" y="1484784"/>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betroffen: </a:t>
            </a:r>
            <a:r>
              <a:rPr lang="de-DE" sz="2400" b="1" dirty="0">
                <a:solidFill>
                  <a:schemeClr val="tx1">
                    <a:lumMod val="65000"/>
                    <a:lumOff val="35000"/>
                  </a:schemeClr>
                </a:solidFill>
                <a:latin typeface="JKRGNR+Arial-BoldMT"/>
              </a:rPr>
              <a:t>Schutz der Gesundheit der Bevölkerung (Art. 2 II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fraglich: </a:t>
            </a:r>
            <a:r>
              <a:rPr lang="de-DE" sz="2400" b="1" u="sng" dirty="0">
                <a:solidFill>
                  <a:schemeClr val="tx1">
                    <a:lumMod val="65000"/>
                    <a:lumOff val="35000"/>
                  </a:schemeClr>
                </a:solidFill>
                <a:latin typeface="JKRGNR+Arial-BoldMT"/>
              </a:rPr>
              <a:t>Gefahr für dieses Schutzgut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Zur Feststellung einer Gefahr erforderlich: </a:t>
            </a:r>
            <a:r>
              <a:rPr lang="de-DE" sz="2400" b="1" dirty="0">
                <a:solidFill>
                  <a:schemeClr val="tx1">
                    <a:lumMod val="65000"/>
                    <a:lumOff val="35000"/>
                  </a:schemeClr>
                </a:solidFill>
                <a:latin typeface="JKRGNR+Arial-BoldMT"/>
              </a:rPr>
              <a:t>Prognoseentscheidung</a:t>
            </a:r>
            <a:r>
              <a:rPr lang="de-DE" sz="2400" dirty="0">
                <a:solidFill>
                  <a:schemeClr val="tx1">
                    <a:lumMod val="65000"/>
                    <a:lumOff val="35000"/>
                  </a:schemeClr>
                </a:solidFill>
                <a:latin typeface="JKRGNR+Arial-BoldMT"/>
              </a:rPr>
              <a:t> aus der </a:t>
            </a:r>
            <a:r>
              <a:rPr lang="de-DE" sz="2400" b="1" dirty="0">
                <a:solidFill>
                  <a:schemeClr val="tx1">
                    <a:lumMod val="65000"/>
                    <a:lumOff val="35000"/>
                  </a:schemeClr>
                </a:solidFill>
                <a:latin typeface="JKRGNR+Arial-BoldMT"/>
              </a:rPr>
              <a:t>subjektiven ex-ante Sicht </a:t>
            </a:r>
            <a:r>
              <a:rPr lang="de-DE" sz="2400" dirty="0">
                <a:solidFill>
                  <a:schemeClr val="tx1">
                    <a:lumMod val="65000"/>
                    <a:lumOff val="35000"/>
                  </a:schemeClr>
                </a:solidFill>
                <a:latin typeface="JKRGNR+Arial-BoldMT"/>
              </a:rPr>
              <a:t>des handelnden Amtswalters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im </a:t>
            </a:r>
            <a:r>
              <a:rPr lang="de-DE" sz="2400" b="1" dirty="0">
                <a:solidFill>
                  <a:srgbClr val="FF0000"/>
                </a:solidFill>
                <a:latin typeface="JKRGNR+Arial-BoldMT"/>
              </a:rPr>
              <a:t>Nachhinein (ex </a:t>
            </a:r>
            <a:r>
              <a:rPr lang="de-DE" sz="2400" b="1" dirty="0" err="1">
                <a:solidFill>
                  <a:srgbClr val="FF0000"/>
                </a:solidFill>
                <a:latin typeface="JKRGNR+Arial-BoldMT"/>
              </a:rPr>
              <a:t>post</a:t>
            </a:r>
            <a:r>
              <a:rPr lang="de-DE" sz="2400" b="1" dirty="0">
                <a:solidFill>
                  <a:srgbClr val="FF0000"/>
                </a:solidFill>
                <a:latin typeface="JKRGNR+Arial-BoldMT"/>
              </a:rPr>
              <a:t>) </a:t>
            </a:r>
            <a:r>
              <a:rPr lang="de-DE" sz="2400" dirty="0">
                <a:solidFill>
                  <a:srgbClr val="FF0000"/>
                </a:solidFill>
                <a:latin typeface="JKRGNR+Arial-BoldMT"/>
              </a:rPr>
              <a:t>stellte sich heraus, dass </a:t>
            </a:r>
            <a:r>
              <a:rPr lang="de-DE" sz="2400" b="1" dirty="0">
                <a:solidFill>
                  <a:srgbClr val="FF0000"/>
                </a:solidFill>
                <a:latin typeface="JKRGNR+Arial-BoldMT"/>
              </a:rPr>
              <a:t>die geschlachteten Kälber hormonfrei </a:t>
            </a:r>
            <a:r>
              <a:rPr lang="de-DE" sz="2400" dirty="0">
                <a:solidFill>
                  <a:srgbClr val="FF0000"/>
                </a:solidFill>
                <a:latin typeface="JKRGNR+Arial-BoldMT"/>
              </a:rPr>
              <a:t>waren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a:t>
            </a:r>
            <a:r>
              <a:rPr lang="de-DE" sz="2400" b="1" dirty="0">
                <a:solidFill>
                  <a:schemeClr val="tx1">
                    <a:lumMod val="65000"/>
                    <a:lumOff val="35000"/>
                  </a:schemeClr>
                </a:solidFill>
                <a:latin typeface="JKRGNR+Arial-BoldMT"/>
              </a:rPr>
              <a:t>Anscheinsgefahr</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a:t>
            </a:r>
            <a:r>
              <a:rPr lang="de-DE" sz="2400" b="1" dirty="0">
                <a:solidFill>
                  <a:schemeClr val="tx1">
                    <a:lumMod val="65000"/>
                    <a:lumOff val="35000"/>
                  </a:schemeClr>
                </a:solidFill>
                <a:latin typeface="JKRGNR+Arial-BoldMT"/>
              </a:rPr>
              <a:t>Gefahrenverdacht</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a:t>
            </a:r>
            <a:r>
              <a:rPr lang="de-DE" sz="2400" b="1" dirty="0">
                <a:solidFill>
                  <a:schemeClr val="tx1">
                    <a:lumMod val="65000"/>
                    <a:lumOff val="35000"/>
                  </a:schemeClr>
                </a:solidFill>
                <a:latin typeface="JKRGNR+Arial-BoldMT"/>
              </a:rPr>
              <a:t>Putativgefahr</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719009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1547" y="1484784"/>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Unterschied</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Anscheinsgefahr</a:t>
            </a:r>
            <a:r>
              <a:rPr lang="de-DE" sz="2400" dirty="0">
                <a:solidFill>
                  <a:schemeClr val="tx1">
                    <a:lumMod val="65000"/>
                    <a:lumOff val="35000"/>
                  </a:schemeClr>
                </a:solidFill>
                <a:latin typeface="JKRGNR+Arial-BoldMT"/>
              </a:rPr>
              <a:t>: Handelnder Amtswalter geht vor Erlass der Maßnahme von konkreter Gefahrenlage aus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Gefahrenverdacht</a:t>
            </a:r>
            <a:r>
              <a:rPr lang="de-DE" sz="2400" dirty="0">
                <a:solidFill>
                  <a:schemeClr val="tx1">
                    <a:lumMod val="65000"/>
                    <a:lumOff val="35000"/>
                  </a:schemeClr>
                </a:solidFill>
                <a:latin typeface="JKRGNR+Arial-BoldMT"/>
              </a:rPr>
              <a:t>: Handelnder Amtswalter weiß (noch) nicht, ob eine Gefahr vorliegt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Unsicherheiten bei Prognose!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Putativgefahr</a:t>
            </a:r>
            <a:r>
              <a:rPr lang="de-DE" sz="2400" dirty="0">
                <a:solidFill>
                  <a:schemeClr val="tx1">
                    <a:lumMod val="65000"/>
                    <a:lumOff val="35000"/>
                  </a:schemeClr>
                </a:solidFill>
                <a:latin typeface="JKRGNR+Arial-BoldMT"/>
              </a:rPr>
              <a:t>: Handelnder Amtswalter geht mangels ordnungsgemäßer Sachverhaltsermittlung von Gefahr aus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 Sachlage kennzeichnend: „Verdacht“ einer hormonellen Belastung der Tiere</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610258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1547" y="1484784"/>
            <a:ext cx="8928992" cy="447558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Blick auf die Angaben im Sachverhalt anzunehmen: </a:t>
            </a:r>
            <a:r>
              <a:rPr lang="de-DE" sz="2400" b="1" dirty="0">
                <a:solidFill>
                  <a:schemeClr val="tx1">
                    <a:lumMod val="65000"/>
                    <a:lumOff val="35000"/>
                  </a:schemeClr>
                </a:solidFill>
                <a:latin typeface="JKRGNR+Arial-BoldMT"/>
              </a:rPr>
              <a:t>Gefahrenverdacht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Nunmehr fraglich: ob die zur Verfügung stehenden Tatsachen </a:t>
            </a:r>
            <a:r>
              <a:rPr lang="de-DE" sz="2400" b="1" dirty="0">
                <a:solidFill>
                  <a:schemeClr val="tx1">
                    <a:lumMod val="65000"/>
                    <a:lumOff val="35000"/>
                  </a:schemeClr>
                </a:solidFill>
                <a:latin typeface="JKRGNR+Arial-BoldMT"/>
              </a:rPr>
              <a:t>hinreichende Grundlage </a:t>
            </a:r>
            <a:r>
              <a:rPr lang="de-DE" sz="2400" dirty="0">
                <a:solidFill>
                  <a:schemeClr val="tx1">
                    <a:lumMod val="65000"/>
                    <a:lumOff val="35000"/>
                  </a:schemeClr>
                </a:solidFill>
                <a:latin typeface="JKRGNR+Arial-BoldMT"/>
              </a:rPr>
              <a:t>für die Annahme eines „Gefahrenverdachts“ waren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mit Blick auf die in Rede stehenden Schutzgüter (Art. 2 II 1 GG) herabgesetzt: </a:t>
            </a:r>
            <a:r>
              <a:rPr lang="de-DE" sz="2400" b="1" dirty="0">
                <a:solidFill>
                  <a:schemeClr val="tx1">
                    <a:lumMod val="65000"/>
                    <a:lumOff val="35000"/>
                  </a:schemeClr>
                </a:solidFill>
                <a:latin typeface="JKRGNR+Arial-BoldMT"/>
              </a:rPr>
              <a:t>Schadenseintrittswahrscheinlichkeit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Annahme eines Gefahrenverdachts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Konsequenz der Annahme eines Gefahrenverdachts: </a:t>
            </a:r>
            <a:r>
              <a:rPr lang="de-DE" sz="2400" b="1" dirty="0">
                <a:solidFill>
                  <a:schemeClr val="tx1">
                    <a:lumMod val="65000"/>
                    <a:lumOff val="35000"/>
                  </a:schemeClr>
                </a:solidFill>
                <a:latin typeface="JKRGNR+Arial-BoldMT"/>
              </a:rPr>
              <a:t>Gefahr im Rechtssinne liegt vor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Ergebnis festzuhalten: </a:t>
            </a:r>
            <a:r>
              <a:rPr lang="de-DE" sz="2400" b="1" dirty="0">
                <a:solidFill>
                  <a:schemeClr val="tx1">
                    <a:lumMod val="65000"/>
                    <a:lumOff val="35000"/>
                  </a:schemeClr>
                </a:solidFill>
                <a:latin typeface="JKRGNR+Arial-BoldMT"/>
              </a:rPr>
              <a:t>Gefahr für die öffentliche Sicherheit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1308657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1547" y="1484784"/>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Ordnungspflicht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fraglich: </a:t>
            </a:r>
            <a:r>
              <a:rPr lang="de-DE" sz="2400" b="1" dirty="0">
                <a:solidFill>
                  <a:schemeClr val="tx1">
                    <a:lumMod val="65000"/>
                    <a:lumOff val="35000"/>
                  </a:schemeClr>
                </a:solidFill>
                <a:latin typeface="JKRGNR+Arial-BoldMT"/>
              </a:rPr>
              <a:t>Ordnungspflicht des K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Abzulehnen mangels „</a:t>
            </a:r>
            <a:r>
              <a:rPr lang="de-DE" sz="2400" b="1" dirty="0">
                <a:solidFill>
                  <a:schemeClr val="tx1">
                    <a:lumMod val="65000"/>
                    <a:lumOff val="35000"/>
                  </a:schemeClr>
                </a:solidFill>
                <a:latin typeface="JKRGNR+Arial-BoldMT"/>
              </a:rPr>
              <a:t>Verursachung</a:t>
            </a:r>
            <a:r>
              <a:rPr lang="de-DE" sz="2400" dirty="0">
                <a:solidFill>
                  <a:schemeClr val="tx1">
                    <a:lumMod val="65000"/>
                    <a:lumOff val="35000"/>
                  </a:schemeClr>
                </a:solidFill>
                <a:latin typeface="JKRGNR+Arial-BoldMT"/>
              </a:rPr>
              <a:t>“ der Gefahr durch ein Tun oder Unterlassen: Verhaltensverantwortlichkeit gemäß § 8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Gleichwohl denkbar: </a:t>
            </a:r>
            <a:r>
              <a:rPr lang="de-DE" sz="2400" b="1" dirty="0">
                <a:solidFill>
                  <a:schemeClr val="tx1">
                    <a:lumMod val="65000"/>
                    <a:lumOff val="35000"/>
                  </a:schemeClr>
                </a:solidFill>
                <a:latin typeface="JKRGNR+Arial-BoldMT"/>
              </a:rPr>
              <a:t>Zustandsverantwortlichkeit</a:t>
            </a:r>
            <a:r>
              <a:rPr lang="de-DE" sz="2400" dirty="0">
                <a:solidFill>
                  <a:schemeClr val="tx1">
                    <a:lumMod val="65000"/>
                    <a:lumOff val="35000"/>
                  </a:schemeClr>
                </a:solidFill>
                <a:latin typeface="JKRGNR+Arial-BoldMT"/>
              </a:rPr>
              <a:t> des K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wenn Gefahr von im Eigentum des K befindlichen Sachen ausgehen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Tatsächlich Gefahr (-), aber auf Primärebene anzunehmen:  </a:t>
            </a:r>
            <a:r>
              <a:rPr lang="de-DE" sz="2400" b="1" dirty="0">
                <a:solidFill>
                  <a:schemeClr val="tx1">
                    <a:lumMod val="65000"/>
                    <a:lumOff val="35000"/>
                  </a:schemeClr>
                </a:solidFill>
                <a:highlight>
                  <a:srgbClr val="FFFF00"/>
                </a:highlight>
                <a:latin typeface="JKRGNR+Arial-BoldMT"/>
              </a:rPr>
              <a:t>Verantwortlichkeit des K als sog. „Verdachtsstörer“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Ordnungspflicht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339399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1547" y="1484784"/>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Rechtsfolge des § 3 I SOG: Ermessenspielraum der Behörde </a:t>
            </a:r>
            <a:r>
              <a:rPr lang="de-DE" sz="2400" b="1" dirty="0">
                <a:solidFill>
                  <a:schemeClr val="tx1">
                    <a:lumMod val="65000"/>
                    <a:lumOff val="35000"/>
                  </a:schemeClr>
                </a:solidFill>
                <a:latin typeface="JKRGNR+Arial-BoldMT"/>
              </a:rPr>
              <a:t>(„nach pflichtgemäßen Ermessen“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Wegen </a:t>
            </a:r>
            <a:r>
              <a:rPr lang="de-DE" sz="2400" b="1" dirty="0">
                <a:solidFill>
                  <a:schemeClr val="tx1">
                    <a:lumMod val="65000"/>
                    <a:lumOff val="35000"/>
                  </a:schemeClr>
                </a:solidFill>
                <a:latin typeface="JKRGNR+Arial-BoldMT"/>
              </a:rPr>
              <a:t>§ 114 S. 1 VwGO </a:t>
            </a:r>
            <a:r>
              <a:rPr lang="de-DE" sz="2400" dirty="0">
                <a:solidFill>
                  <a:schemeClr val="tx1">
                    <a:lumMod val="65000"/>
                    <a:lumOff val="35000"/>
                  </a:schemeClr>
                </a:solidFill>
                <a:latin typeface="JKRGNR+Arial-BoldMT"/>
              </a:rPr>
              <a:t>daher zu prüfen: Ermessensfehler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regelmäßig zu prüfen: </a:t>
            </a:r>
            <a:r>
              <a:rPr lang="de-DE" sz="2400" b="1" dirty="0">
                <a:solidFill>
                  <a:schemeClr val="tx1">
                    <a:lumMod val="65000"/>
                    <a:lumOff val="35000"/>
                  </a:schemeClr>
                </a:solidFill>
                <a:highlight>
                  <a:srgbClr val="FFFF00"/>
                </a:highlight>
                <a:latin typeface="JKRGNR+Arial-BoldMT"/>
              </a:rPr>
              <a:t>Ermessensüberschreitung</a:t>
            </a:r>
            <a:endParaRPr lang="de-DE" sz="2400" dirty="0">
              <a:solidFill>
                <a:schemeClr val="tx1">
                  <a:lumMod val="65000"/>
                  <a:lumOff val="35000"/>
                </a:schemeClr>
              </a:solidFill>
              <a:highlight>
                <a:srgbClr val="FFFF00"/>
              </a:highlight>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Ermessensbegrenzender Umstand</a:t>
            </a:r>
            <a:r>
              <a:rPr lang="de-DE" sz="2400" dirty="0">
                <a:solidFill>
                  <a:schemeClr val="tx1">
                    <a:lumMod val="65000"/>
                    <a:lumOff val="35000"/>
                  </a:schemeClr>
                </a:solidFill>
                <a:latin typeface="JKRGNR+Arial-BoldMT"/>
              </a:rPr>
              <a:t>: Grundsatz der Verhältnismäßigkeit gemäß </a:t>
            </a:r>
            <a:r>
              <a:rPr lang="de-DE" sz="2400" b="1" dirty="0">
                <a:solidFill>
                  <a:schemeClr val="tx1">
                    <a:lumMod val="65000"/>
                    <a:lumOff val="35000"/>
                  </a:schemeClr>
                </a:solidFill>
                <a:latin typeface="JKRGNR+Arial-BoldMT"/>
              </a:rPr>
              <a:t>§ 4 SOG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Insbesondere fraglich</a:t>
            </a:r>
            <a:r>
              <a:rPr lang="de-DE" sz="2400" b="1" dirty="0">
                <a:solidFill>
                  <a:schemeClr val="tx1">
                    <a:lumMod val="65000"/>
                    <a:lumOff val="35000"/>
                  </a:schemeClr>
                </a:solidFill>
                <a:latin typeface="JKRGNR+Arial-BoldMT"/>
              </a:rPr>
              <a:t>: Erforderlichkeit der Maßnahme (Tötung)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Stets zu wählen: Relativ mildestes Mittel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Nunmehr zu bedenken: Auswirkungen des „</a:t>
            </a:r>
            <a:r>
              <a:rPr lang="de-DE" sz="2400" b="1" dirty="0">
                <a:solidFill>
                  <a:schemeClr val="tx1">
                    <a:lumMod val="65000"/>
                    <a:lumOff val="35000"/>
                  </a:schemeClr>
                </a:solidFill>
                <a:latin typeface="JKRGNR+Arial-BoldMT"/>
              </a:rPr>
              <a:t>Gefahrenverdachts</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42098392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6275"/>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 Verhältnismäßigkeitsgründen einzig zulässig: sog. </a:t>
            </a:r>
            <a:r>
              <a:rPr lang="de-DE" sz="2400" b="1" dirty="0">
                <a:solidFill>
                  <a:schemeClr val="tx1">
                    <a:lumMod val="65000"/>
                    <a:lumOff val="35000"/>
                  </a:schemeClr>
                </a:solidFill>
                <a:latin typeface="JKRGNR+Arial-BoldMT"/>
              </a:rPr>
              <a:t>Gefahrerforschungsmaßnahmen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Vorliegend fraglich: </a:t>
            </a:r>
            <a:r>
              <a:rPr lang="de-DE" sz="2400" b="1" dirty="0">
                <a:solidFill>
                  <a:srgbClr val="FF0000"/>
                </a:solidFill>
                <a:latin typeface="JKRGNR+Arial-BoldMT"/>
              </a:rPr>
              <a:t>Tötung der Tiere </a:t>
            </a:r>
            <a:r>
              <a:rPr lang="de-DE" sz="2400" dirty="0">
                <a:solidFill>
                  <a:srgbClr val="FF0000"/>
                </a:solidFill>
                <a:latin typeface="JKRGNR+Arial-BoldMT"/>
              </a:rPr>
              <a:t>als </a:t>
            </a:r>
            <a:r>
              <a:rPr lang="de-DE" sz="2400" b="1" dirty="0">
                <a:solidFill>
                  <a:srgbClr val="FF0000"/>
                </a:solidFill>
                <a:latin typeface="JKRGNR+Arial-BoldMT"/>
              </a:rPr>
              <a:t>Gefahrerforschungsmaßnahme</a:t>
            </a:r>
            <a:r>
              <a:rPr lang="de-DE" sz="2400" dirty="0">
                <a:solidFill>
                  <a:srgbClr val="FF0000"/>
                </a:solidFill>
                <a:latin typeface="JKRGNR+Arial-BoldMT"/>
              </a:rPr>
              <a: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Vertretbar: Tötung der Tiere </a:t>
            </a:r>
            <a:r>
              <a:rPr lang="de-DE" sz="2400" dirty="0" err="1">
                <a:solidFill>
                  <a:schemeClr val="tx1">
                    <a:lumMod val="65000"/>
                    <a:lumOff val="35000"/>
                  </a:schemeClr>
                </a:solidFill>
                <a:latin typeface="JKRGNR+Arial-BoldMT"/>
              </a:rPr>
              <a:t>ultima</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ratio</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fraglich: Milderes Mittel für die Prüfung der hormonellen Belastung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Erforderlichkeit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klären: </a:t>
            </a:r>
            <a:r>
              <a:rPr lang="de-DE" sz="2400" b="1" dirty="0">
                <a:solidFill>
                  <a:schemeClr val="tx1">
                    <a:lumMod val="65000"/>
                    <a:lumOff val="35000"/>
                  </a:schemeClr>
                </a:solidFill>
                <a:latin typeface="JKRGNR+Arial-BoldMT"/>
              </a:rPr>
              <a:t>Angemessenheit der Maßnahme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 III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Angesichts des Ranges der gefährdeten Rechtsgüter abzulehnen: Disproportionalität der Maßnahme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Angemessenheit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Rechtsfolge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0879469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1547" y="1484784"/>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a:t>
            </a:r>
            <a:r>
              <a:rPr lang="de-DE" sz="2400" b="1" dirty="0">
                <a:solidFill>
                  <a:schemeClr val="tx1">
                    <a:lumMod val="65000"/>
                    <a:lumOff val="35000"/>
                  </a:schemeClr>
                </a:solidFill>
                <a:latin typeface="JKRGNR+Arial-BoldMT"/>
              </a:rPr>
              <a:t>Rechtmäßigkeit der Anordnung der Tötung und Untersuchung der Tiere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a:t>
            </a:r>
            <a:r>
              <a:rPr lang="de-DE" sz="2400" b="1" dirty="0">
                <a:solidFill>
                  <a:schemeClr val="tx1">
                    <a:lumMod val="65000"/>
                    <a:lumOff val="35000"/>
                  </a:schemeClr>
                </a:solidFill>
                <a:latin typeface="JKRGNR+Arial-BoldMT"/>
              </a:rPr>
              <a:t>Amtspflichtverletzung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 aus </a:t>
            </a:r>
            <a:r>
              <a:rPr lang="de-DE" sz="2400" b="1" dirty="0">
                <a:solidFill>
                  <a:schemeClr val="tx1">
                    <a:lumMod val="65000"/>
                    <a:lumOff val="35000"/>
                  </a:schemeClr>
                </a:solidFill>
                <a:latin typeface="JKRGNR+Arial-BoldMT"/>
              </a:rPr>
              <a:t>§ 839 I 1 BGB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34 S. 1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Amtshaftungsanspruch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schadensursächliche Maßnahme rechtmäßig, insgesamt nicht gegeben: </a:t>
            </a:r>
            <a:r>
              <a:rPr lang="de-DE" sz="2400" b="1" dirty="0">
                <a:solidFill>
                  <a:schemeClr val="tx1">
                    <a:lumMod val="65000"/>
                    <a:lumOff val="35000"/>
                  </a:schemeClr>
                </a:solidFill>
                <a:latin typeface="JKRGNR+Arial-BoldMT"/>
              </a:rPr>
              <a:t>Ansprüche aus rechtswidrigem staatlichen Handeln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905077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3168"/>
            <a:ext cx="8928992" cy="49859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Übersicht: Staatshaftungsrechtliche Ansprüche bei rechtmäßigen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staatlichen Maßnahmen („Entschädigungsrecht“)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u="sng" dirty="0">
                <a:solidFill>
                  <a:schemeClr val="tx1">
                    <a:lumMod val="65000"/>
                    <a:lumOff val="35000"/>
                  </a:schemeClr>
                </a:solidFill>
                <a:latin typeface="JKRGNR+Arial-BoldMT"/>
              </a:rPr>
              <a:t>I)  Kompensationsansprüche bei Eingriffen in das Eigentum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1) Ansprüche auf Enteignungsentschädigung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2) Ansprüche wegen </a:t>
            </a:r>
            <a:r>
              <a:rPr lang="de-DE" sz="2000" dirty="0" err="1">
                <a:solidFill>
                  <a:schemeClr val="tx1">
                    <a:lumMod val="65000"/>
                    <a:lumOff val="35000"/>
                  </a:schemeClr>
                </a:solidFill>
                <a:latin typeface="JKRGNR+Arial-BoldMT"/>
              </a:rPr>
              <a:t>ausgleichspflichtiger</a:t>
            </a:r>
            <a:r>
              <a:rPr lang="de-DE" sz="2000" dirty="0">
                <a:solidFill>
                  <a:schemeClr val="tx1">
                    <a:lumMod val="65000"/>
                    <a:lumOff val="35000"/>
                  </a:schemeClr>
                </a:solidFill>
                <a:latin typeface="JKRGNR+Arial-BoldMT"/>
              </a:rPr>
              <a:t> Inhalts- oder Schrankenbestimmungen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3) Entschädigungsanspruch gemäß oder in Analogie zu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 10 III 1 SOG / gemäß § 51 BPolG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4) Anspruch aus enteignendem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u="sng" dirty="0">
                <a:solidFill>
                  <a:schemeClr val="tx1">
                    <a:lumMod val="65000"/>
                    <a:lumOff val="35000"/>
                  </a:schemeClr>
                </a:solidFill>
                <a:latin typeface="JKRGNR+Arial-BoldMT"/>
              </a:rPr>
              <a:t>II) Kompensationsansprüche bei Eingriffen in andere Rechtsgüter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(insbesondere in Art. 2 II 1 / 2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1) Entschädigungsanspruch gemäß oder in Analogie zu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 10 III 1 SOG / gemäß § 51 BPolG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dirty="0">
                <a:solidFill>
                  <a:schemeClr val="tx1">
                    <a:lumMod val="65000"/>
                    <a:lumOff val="35000"/>
                  </a:schemeClr>
                </a:solidFill>
                <a:latin typeface="JKRGNR+Arial-BoldMT"/>
              </a:rPr>
              <a:t>2) Anspruch aus Aufopferung</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395776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 calcmode="lin" valueType="num">
                                      <p:cBhvr additive="base">
                                        <p:cTn id="4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 calcmode="lin" valueType="num">
                                      <p:cBhvr additive="base">
                                        <p:cTn id="5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
                                            <p:txEl>
                                              <p:pRg st="12" end="12"/>
                                            </p:txEl>
                                          </p:spTgt>
                                        </p:tgtEl>
                                        <p:attrNameLst>
                                          <p:attrName>style.visibility</p:attrName>
                                        </p:attrNameLst>
                                      </p:cBhvr>
                                      <p:to>
                                        <p:strVal val="visible"/>
                                      </p:to>
                                    </p:set>
                                    <p:anim calcmode="lin" valueType="num">
                                      <p:cBhvr additive="base">
                                        <p:cTn id="5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Entschädigungsrecht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in den Blick zu nehmen: Entschädigung für rechtmäßiges staatliches Handeln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Anspruch aus § 10 III 1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Anspruch aus § 10 III 1 SOG vorausgesetzt: dass der Anspruchssteller als </a:t>
            </a:r>
            <a:r>
              <a:rPr lang="de-DE" sz="2400" b="1" dirty="0">
                <a:solidFill>
                  <a:schemeClr val="tx1">
                    <a:lumMod val="65000"/>
                    <a:lumOff val="35000"/>
                  </a:schemeClr>
                </a:solidFill>
                <a:latin typeface="JKRGNR+Arial-BoldMT"/>
              </a:rPr>
              <a:t>„Nichtstörer“ </a:t>
            </a:r>
            <a:r>
              <a:rPr lang="de-DE" sz="2400" dirty="0">
                <a:solidFill>
                  <a:schemeClr val="tx1">
                    <a:lumMod val="65000"/>
                    <a:lumOff val="35000"/>
                  </a:schemeClr>
                </a:solidFill>
                <a:latin typeface="JKRGNR+Arial-BoldMT"/>
              </a:rPr>
              <a:t>in Anspruch genommen wurde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K wurde als Zustandsstörer in Anspruch genommen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Anspruch aus </a:t>
            </a:r>
            <a:r>
              <a:rPr lang="de-DE" sz="2400" b="1" dirty="0">
                <a:solidFill>
                  <a:schemeClr val="tx1">
                    <a:lumMod val="65000"/>
                    <a:lumOff val="35000"/>
                  </a:schemeClr>
                </a:solidFill>
                <a:latin typeface="JKRGNR+Arial-BoldMT"/>
              </a:rPr>
              <a:t>§ 10 III 1 SOG (-)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9094460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95343"/>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Anspruch aus einer Analogie zu § 10 III 1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denkbar: </a:t>
            </a:r>
            <a:r>
              <a:rPr lang="de-DE" sz="2400" b="1" dirty="0">
                <a:solidFill>
                  <a:schemeClr val="tx1">
                    <a:lumMod val="65000"/>
                    <a:lumOff val="35000"/>
                  </a:schemeClr>
                </a:solidFill>
                <a:highlight>
                  <a:srgbClr val="FFFF00"/>
                </a:highlight>
                <a:latin typeface="JKRGNR+Arial-BoldMT"/>
              </a:rPr>
              <a:t>Analoge Anwendung des § 10 III 1 SOG auf den Fall des Verdachtsstörers?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Hierfür erforderlich: </a:t>
            </a:r>
            <a:r>
              <a:rPr lang="de-DE" sz="2400" b="1" dirty="0">
                <a:solidFill>
                  <a:schemeClr val="tx1">
                    <a:lumMod val="65000"/>
                    <a:lumOff val="35000"/>
                  </a:schemeClr>
                </a:solidFill>
                <a:latin typeface="JKRGNR+Arial-BoldMT"/>
              </a:rPr>
              <a:t>Planwidrige Regelungslücke sowie vergleichbare Interessenlage</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Mangels Regelung im SOG bei gleichzeitiger Anerkennung der Fallgruppe des „Gefahrenverdachts“ anzunehmen: </a:t>
            </a:r>
            <a:r>
              <a:rPr lang="de-DE" sz="2400" b="1" dirty="0">
                <a:solidFill>
                  <a:schemeClr val="tx1">
                    <a:lumMod val="65000"/>
                    <a:lumOff val="35000"/>
                  </a:schemeClr>
                </a:solidFill>
                <a:latin typeface="JKRGNR+Arial-BoldMT"/>
              </a:rPr>
              <a:t>Planwidrige Regelungslücke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der Sache vergleichbar: </a:t>
            </a:r>
            <a:r>
              <a:rPr lang="de-DE" sz="2400" b="1" dirty="0">
                <a:solidFill>
                  <a:schemeClr val="tx1">
                    <a:lumMod val="65000"/>
                    <a:lumOff val="35000"/>
                  </a:schemeClr>
                </a:solidFill>
                <a:latin typeface="JKRGNR+Arial-BoldMT"/>
              </a:rPr>
              <a:t>Interessenlage</a:t>
            </a:r>
            <a:r>
              <a:rPr lang="de-DE" sz="2400" dirty="0">
                <a:solidFill>
                  <a:schemeClr val="tx1">
                    <a:lumMod val="65000"/>
                    <a:lumOff val="35000"/>
                  </a:schemeClr>
                </a:solidFill>
                <a:latin typeface="JKRGNR+Arial-BoldMT"/>
              </a:rPr>
              <a:t> des Nichtstörers mit der des Verdachts- bzw. Anscheinsstörers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Analogie des § 10 III SOG maßgeblich: </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Veranlassung</a:t>
            </a:r>
            <a:r>
              <a:rPr lang="de-DE" sz="2400" dirty="0">
                <a:solidFill>
                  <a:schemeClr val="tx1">
                    <a:lumMod val="65000"/>
                    <a:lumOff val="35000"/>
                  </a:schemeClr>
                </a:solidFill>
                <a:highlight>
                  <a:srgbClr val="FFFF00"/>
                </a:highlight>
                <a:latin typeface="JKRGNR+Arial-BoldMT"/>
              </a:rPr>
              <a:t> der Anscheinsgefahr bzw. des Gefahrenverdachts</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3396293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176202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Nur in derartigen Fällen anzunehmen: </a:t>
            </a:r>
            <a:r>
              <a:rPr lang="de-DE" sz="2400" b="1" dirty="0">
                <a:solidFill>
                  <a:schemeClr val="tx1">
                    <a:lumMod val="65000"/>
                    <a:lumOff val="35000"/>
                  </a:schemeClr>
                </a:solidFill>
                <a:latin typeface="JKRGNR+Arial-BoldMT"/>
              </a:rPr>
              <a:t>Vergleichbare Interessenlage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Zurechenbare Verursachung des Gefahrenverdachts durch K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Analoge Anwendung des § 10 III 1 SOG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3113452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489364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BGH NJW 1992, 2639</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Dies gilt jedenfalls </a:t>
            </a:r>
            <a:r>
              <a:rPr lang="de-DE" sz="2400" b="1" i="1" dirty="0">
                <a:solidFill>
                  <a:schemeClr val="tx1">
                    <a:lumMod val="65000"/>
                    <a:lumOff val="35000"/>
                  </a:schemeClr>
                </a:solidFill>
                <a:latin typeface="JKRGNR+Arial-BoldMT"/>
              </a:rPr>
              <a:t>dann, wenn der Geschädigte die den Verdacht oder Anschein begründenden Umstände nicht zu verantworten hat</a:t>
            </a:r>
            <a:r>
              <a:rPr lang="de-DE" sz="2400" i="1" dirty="0">
                <a:solidFill>
                  <a:schemeClr val="tx1">
                    <a:lumMod val="65000"/>
                    <a:lumOff val="35000"/>
                  </a:schemeClr>
                </a:solidFill>
                <a:latin typeface="JKRGNR+Arial-BoldMT"/>
              </a:rPr>
              <a:t>. (…) Dadurch,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der Kl. Geschäftsbeziehungen zu dem Betrieb unterhielt, bei dem die unerlaubte Verwendung hormoneller Masthilfsmittel festgestellt wurde, und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er </a:t>
            </a:r>
            <a:r>
              <a:rPr lang="de-DE" sz="2400" b="1" i="1" dirty="0">
                <a:solidFill>
                  <a:schemeClr val="tx1">
                    <a:lumMod val="65000"/>
                    <a:lumOff val="35000"/>
                  </a:schemeClr>
                </a:solidFill>
                <a:latin typeface="JKRGNR+Arial-BoldMT"/>
              </a:rPr>
              <a:t>seine Kälber von diesem Betrieb </a:t>
            </a:r>
            <a:r>
              <a:rPr lang="de-DE" sz="2400" i="1" dirty="0">
                <a:solidFill>
                  <a:schemeClr val="tx1">
                    <a:lumMod val="65000"/>
                    <a:lumOff val="35000"/>
                  </a:schemeClr>
                </a:solidFill>
                <a:latin typeface="JKRGNR+Arial-BoldMT"/>
              </a:rPr>
              <a:t>bezog, hat er den Verdacht oder Anschein der Gefahr </a:t>
            </a:r>
            <a:r>
              <a:rPr lang="de-DE" sz="2400" b="1" i="1" dirty="0">
                <a:solidFill>
                  <a:schemeClr val="tx1">
                    <a:lumMod val="65000"/>
                    <a:lumOff val="35000"/>
                  </a:schemeClr>
                </a:solidFill>
                <a:latin typeface="JKRGNR+Arial-BoldMT"/>
              </a:rPr>
              <a:t>noch nicht in zurechenbarer Weise zu verantworten</a:t>
            </a:r>
            <a:r>
              <a:rPr lang="de-DE" sz="2400" i="1" dirty="0">
                <a:solidFill>
                  <a:schemeClr val="tx1">
                    <a:lumMod val="65000"/>
                    <a:lumOff val="35000"/>
                  </a:schemeClr>
                </a:solidFill>
                <a:latin typeface="JKRGNR+Arial-BoldMT"/>
              </a:rPr>
              <a:t>. Das </a:t>
            </a:r>
            <a:r>
              <a:rPr lang="de-DE" sz="2400" i="1" dirty="0" err="1">
                <a:solidFill>
                  <a:schemeClr val="tx1">
                    <a:lumMod val="65000"/>
                    <a:lumOff val="35000"/>
                  </a:schemeClr>
                </a:solidFill>
                <a:latin typeface="JKRGNR+Arial-BoldMT"/>
              </a:rPr>
              <a:t>BerGer</a:t>
            </a:r>
            <a:r>
              <a:rPr lang="de-DE" sz="2400" i="1" dirty="0">
                <a:solidFill>
                  <a:schemeClr val="tx1">
                    <a:lumMod val="65000"/>
                    <a:lumOff val="35000"/>
                  </a:schemeClr>
                </a:solidFill>
                <a:latin typeface="JKRGNR+Arial-BoldMT"/>
              </a:rPr>
              <a:t>. hat unangefochten festgestellt, es sei nichts dafür erkennbar,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der Kl. den unerlaubten Einsatz der Masthilfsmittel gekannt habe oder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er damit beim Erwerb der Kälber habe rechnen müssen. Unter diesen Umständen stellt sich der Kauf der Tiere lediglich als ein neutrales Beschaffungsgeschäft dar, das als solches für eine Zurechnung nicht ausreicht.“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2718102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zu leisten gemäß § 10 III 1 SOG: „Angemessene Entschädigung in Geld“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Anspruch aus einer Analogie zu § 10 III 1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40090955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35445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zur Kostenerstattung VG Hamburg NJW 1986, 2005: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„Jedoch braucht </a:t>
            </a:r>
            <a:r>
              <a:rPr lang="de-DE" sz="2400" b="1" i="1" dirty="0">
                <a:solidFill>
                  <a:schemeClr val="tx1">
                    <a:lumMod val="65000"/>
                    <a:lumOff val="35000"/>
                  </a:schemeClr>
                </a:solidFill>
                <a:latin typeface="JKRGNR+Arial-BoldMT"/>
              </a:rPr>
              <a:t>der in Verdacht geratene vermeintliche Störer nur dann für die Kosten der Polizeimaßnahme aufzukommen</a:t>
            </a:r>
            <a:r>
              <a:rPr lang="de-DE" sz="2400" i="1" dirty="0">
                <a:solidFill>
                  <a:schemeClr val="tx1">
                    <a:lumMod val="65000"/>
                    <a:lumOff val="35000"/>
                  </a:schemeClr>
                </a:solidFill>
                <a:latin typeface="JKRGNR+Arial-BoldMT"/>
              </a:rPr>
              <a:t>, wenn sich nachträglich erweist,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er den </a:t>
            </a:r>
            <a:r>
              <a:rPr lang="de-DE" sz="2400" b="1" i="1" dirty="0">
                <a:solidFill>
                  <a:schemeClr val="tx1">
                    <a:lumMod val="65000"/>
                    <a:lumOff val="35000"/>
                  </a:schemeClr>
                </a:solidFill>
                <a:latin typeface="JKRGNR+Arial-BoldMT"/>
              </a:rPr>
              <a:t>Anschein einer Gefahr tatsächlich </a:t>
            </a:r>
            <a:r>
              <a:rPr lang="de-DE" sz="2400" b="1" i="1" dirty="0" err="1">
                <a:solidFill>
                  <a:schemeClr val="tx1">
                    <a:lumMod val="65000"/>
                    <a:lumOff val="35000"/>
                  </a:schemeClr>
                </a:solidFill>
                <a:latin typeface="JKRGNR+Arial-BoldMT"/>
              </a:rPr>
              <a:t>veranlaßt</a:t>
            </a:r>
            <a:r>
              <a:rPr lang="de-DE" sz="2400" b="1" i="1" dirty="0">
                <a:solidFill>
                  <a:schemeClr val="tx1">
                    <a:lumMod val="65000"/>
                    <a:lumOff val="35000"/>
                  </a:schemeClr>
                </a:solidFill>
                <a:latin typeface="JKRGNR+Arial-BoldMT"/>
              </a:rPr>
              <a:t> und dafür einzustehen hat</a:t>
            </a:r>
            <a:r>
              <a:rPr lang="de-DE" sz="2400" i="1" dirty="0">
                <a:solidFill>
                  <a:schemeClr val="tx1">
                    <a:lumMod val="65000"/>
                    <a:lumOff val="35000"/>
                  </a:schemeClr>
                </a:solidFill>
                <a:latin typeface="JKRGNR+Arial-BoldMT"/>
              </a:rPr>
              <a:t>. Anderenfalls ist er als </a:t>
            </a:r>
            <a:r>
              <a:rPr lang="de-DE" sz="2400" b="1" i="1" dirty="0">
                <a:solidFill>
                  <a:schemeClr val="tx1">
                    <a:lumMod val="65000"/>
                    <a:lumOff val="35000"/>
                  </a:schemeClr>
                </a:solidFill>
                <a:latin typeface="JKRGNR+Arial-BoldMT"/>
              </a:rPr>
              <a:t>Nichtstörer</a:t>
            </a:r>
            <a:r>
              <a:rPr lang="de-DE" sz="2400" i="1" dirty="0">
                <a:solidFill>
                  <a:schemeClr val="tx1">
                    <a:lumMod val="65000"/>
                    <a:lumOff val="35000"/>
                  </a:schemeClr>
                </a:solidFill>
                <a:latin typeface="JKRGNR+Arial-BoldMT"/>
              </a:rPr>
              <a:t> zu behandeln, der auf Ersatz der Kosten einer unmittelbar ausgeführten Polizeimaßnahme i. S. von § 7 III </a:t>
            </a:r>
            <a:r>
              <a:rPr lang="de-DE" sz="2400" i="1" dirty="0" err="1">
                <a:solidFill>
                  <a:schemeClr val="tx1">
                    <a:lumMod val="65000"/>
                    <a:lumOff val="35000"/>
                  </a:schemeClr>
                </a:solidFill>
                <a:latin typeface="JKRGNR+Arial-BoldMT"/>
              </a:rPr>
              <a:t>HbgSOG</a:t>
            </a:r>
            <a:r>
              <a:rPr lang="de-DE" sz="2400" i="1" dirty="0">
                <a:solidFill>
                  <a:schemeClr val="tx1">
                    <a:lumMod val="65000"/>
                    <a:lumOff val="35000"/>
                  </a:schemeClr>
                </a:solidFill>
                <a:latin typeface="JKRGNR+Arial-BoldMT"/>
              </a:rPr>
              <a:t> nicht in Anspruch genommen werden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161800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Anspruch aus enteignendem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Indes zu bedenken: Ungeschriebenes Rechtsinstitut des </a:t>
            </a:r>
            <a:r>
              <a:rPr lang="de-DE" sz="2400" b="1" dirty="0">
                <a:solidFill>
                  <a:schemeClr val="tx1">
                    <a:lumMod val="65000"/>
                    <a:lumOff val="35000"/>
                  </a:schemeClr>
                </a:solidFill>
                <a:highlight>
                  <a:srgbClr val="FFFF00"/>
                </a:highlight>
                <a:latin typeface="JKRGNR+Arial-BoldMT"/>
              </a:rPr>
              <a:t>enteignendem Eingriff ist subsidiär </a:t>
            </a:r>
            <a:r>
              <a:rPr lang="de-DE" sz="2400" dirty="0">
                <a:solidFill>
                  <a:schemeClr val="tx1">
                    <a:lumMod val="65000"/>
                    <a:lumOff val="35000"/>
                  </a:schemeClr>
                </a:solidFill>
                <a:highlight>
                  <a:srgbClr val="FFFF00"/>
                </a:highlight>
                <a:latin typeface="JKRGNR+Arial-BoldMT"/>
              </a:rPr>
              <a:t>gegenüber gesetzlich geregelten Ausgleichsansprüchen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wegen Subsidiarität: </a:t>
            </a:r>
            <a:r>
              <a:rPr lang="de-DE" sz="2400" b="1" dirty="0">
                <a:solidFill>
                  <a:schemeClr val="tx1">
                    <a:lumMod val="65000"/>
                    <a:lumOff val="35000"/>
                  </a:schemeClr>
                </a:solidFill>
                <a:latin typeface="JKRGNR+Arial-BoldMT"/>
              </a:rPr>
              <a:t>Anspruch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Anspruch auf Entschädigung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0958335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55989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Fall 18: Anscheinsstörer und Kostentragung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Aufdrängende Sonderzuweisung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Öffentlich-rechtliche Streitigkeit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Streit: Rechtmäßigkeit Kostenbescheid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Streitentscheidende Vorschrift? </a:t>
            </a:r>
          </a:p>
          <a:p>
            <a:pPr marL="2171700" lvl="4"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Kostenbescheid </a:t>
            </a:r>
            <a:r>
              <a:rPr lang="de-DE" sz="2400" dirty="0" err="1">
                <a:solidFill>
                  <a:schemeClr val="tx1">
                    <a:lumMod val="65000"/>
                    <a:lumOff val="35000"/>
                  </a:schemeClr>
                </a:solidFill>
                <a:latin typeface="JKRGNR+Arial-BoldMT"/>
              </a:rPr>
              <a:t>iZm</a:t>
            </a:r>
            <a:r>
              <a:rPr lang="de-DE" sz="2400" dirty="0">
                <a:solidFill>
                  <a:schemeClr val="tx1">
                    <a:lumMod val="65000"/>
                    <a:lumOff val="35000"/>
                  </a:schemeClr>
                </a:solidFill>
                <a:latin typeface="JKRGNR+Arial-BoldMT"/>
              </a:rPr>
              <a:t> „Vollstreckung“ (Abschleppen) </a:t>
            </a:r>
          </a:p>
          <a:p>
            <a:pPr marL="2171700" lvl="4"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Aber: keine Grundverfügung; kein Verkehrsschild </a:t>
            </a:r>
          </a:p>
          <a:p>
            <a:pPr marL="2171700" lvl="4"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Daher: § 7 Abs. 3 SOG (Unmittelbare Ausführung)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314061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392928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Öffentlich-rechtliche Streitigkeit (+), da SOG einschlägig!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Streitigkeit auch „nichtverfassungsrechtlicher Art“ (+)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Abdrängende Sonderzuweisung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a:t>
            </a:r>
            <a:r>
              <a:rPr lang="de-DE" sz="2400" dirty="0" err="1">
                <a:solidFill>
                  <a:schemeClr val="tx1">
                    <a:lumMod val="65000"/>
                    <a:lumOff val="35000"/>
                  </a:schemeClr>
                </a:solidFill>
                <a:latin typeface="JKRGNR+Arial-BoldMT"/>
              </a:rPr>
              <a:t>PolR</a:t>
            </a:r>
            <a:r>
              <a:rPr lang="de-DE" sz="2400" dirty="0">
                <a:solidFill>
                  <a:schemeClr val="tx1">
                    <a:lumMod val="65000"/>
                    <a:lumOff val="35000"/>
                  </a:schemeClr>
                </a:solidFill>
                <a:latin typeface="JKRGNR+Arial-BoldMT"/>
              </a:rPr>
              <a:t> immer ansprechen: § 23 I 1 EGGVG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Aber: Kostenbescheid ≠ „repressive Maßnahme“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Abdrängende Sonderzuweisung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Verwaltungsrechtsweg eröffnet!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0943963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Klagebegehren: Vorgehen gegen Kostenbescheid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Anfechtungsklage nach § 42 I 1. Alt.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Gegenstand der Anfechtungsklage?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 79 I Nr. 2 VwGO, § 79 II VwGO möglich: Vorgehen isoliert gegen Widerspruchsbescheid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Aber: Kläger richtet sich gegen Kostenbescheid als solchen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Daher Anfechtungsgegenstand: Ursprünglicher VA in Gestalt des Widerspruchsbescheides, § 79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 da K „Adressat“ eines belastenden VA (Art. 2 I GG)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40468915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additive="base">
                                        <p:cTn id="5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473206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Erfolgloses Vorverfahren, §§ 68 ff.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Klagefrist, § 74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HH regelmäßig Klagegegner: FHH wegen § 78 I Nr. 1 VwGO (Rechtsträgerprinzip)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Bedenke in HH: Unmittelbare Staatsverwaltung!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Ausnahme: Universitäten </a:t>
            </a:r>
            <a:r>
              <a:rPr lang="de-DE" sz="2400" dirty="0" err="1">
                <a:solidFill>
                  <a:schemeClr val="tx1">
                    <a:lumMod val="65000"/>
                    <a:lumOff val="35000"/>
                  </a:schemeClr>
                </a:solidFill>
                <a:latin typeface="JKRGNR+Arial-BoldMT"/>
              </a:rPr>
              <a:t>oÄ</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8597752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 calcmode="lin" valueType="num">
                                      <p:cBhvr additive="base">
                                        <p:cTn id="4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 calcmode="lin" valueType="num">
                                      <p:cBhvr additive="base">
                                        <p:cTn id="4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 Beteiligten und Prozessfähigkeit, §§ 61 ff.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Kläger: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natürliche Person gemäß § 62 Nr. 1 Alt. 1 VwGO beteiligungs-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 63 I Nr. 1 VwGO prozessfähig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Beklagte Gebietskörperschaft FHH: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juristische Person nach § 62 Nr. 1 Alt. 2 VwGO beteiligungs-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Wird nach § 62 III VwGO prozessfähig vertreten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Sachentscheidungsvoraussetzungen (+)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8431667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473206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begründet, soweit Kostenbescheid rechtswidrig und K dadurch in seinen Rechten verletzt, § 113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Rechtmäßigkeit des Kostenbescheides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Ermächtigungsgrundlage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 7 Abs. 3 SOG, s.o.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Maßnahme ohne (!) Grundverfügung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Unmittelbare Ausführung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40361951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436273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Formelle Rechtmäßigkeit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Zuständigkeit: Polizei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Verfahren?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Anhörung vor Erlass des Kostenbescheides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Aber: Heilung im Widerspruchsverfahren, § 45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Form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Formelle Rechtmäßigkeit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41610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 calcmode="lin" valueType="num">
                                      <p:cBhvr additive="base">
                                        <p:cTn id="4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436273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Materielle Rechtmäßigkeit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gesetzlich nichts anderes vorgesehen: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Rechtmäßigkeit der zugrundeliegenden Maßnahme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Rechtmäßigkeit des Kostenansatzes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zu unterstellen!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Rechtmäßigkeit der „unmittelbaren Ausführung“ </a:t>
            </a:r>
            <a:r>
              <a:rPr lang="de-DE" sz="2400" b="1" dirty="0" err="1">
                <a:solidFill>
                  <a:schemeClr val="tx1">
                    <a:lumMod val="65000"/>
                    <a:lumOff val="35000"/>
                  </a:schemeClr>
                </a:solidFill>
                <a:highlight>
                  <a:srgbClr val="FFFF00"/>
                </a:highlight>
                <a:latin typeface="JKRGNR+Arial-BoldMT"/>
              </a:rPr>
              <a:t>iSv</a:t>
            </a:r>
            <a:r>
              <a:rPr lang="de-DE" sz="2400" b="1" dirty="0">
                <a:solidFill>
                  <a:schemeClr val="tx1">
                    <a:lumMod val="65000"/>
                    <a:lumOff val="35000"/>
                  </a:schemeClr>
                </a:solidFill>
                <a:highlight>
                  <a:srgbClr val="FFFF00"/>
                </a:highlight>
                <a:latin typeface="JKRGNR+Arial-BoldMT"/>
              </a:rPr>
              <a:t>. § 7 I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Rechtmäßigkeit einer hypothetischen Grundverfügung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Eilbedürftigkeit </a:t>
            </a:r>
            <a:r>
              <a:rPr lang="de-DE" sz="2400" dirty="0" err="1">
                <a:solidFill>
                  <a:schemeClr val="tx1">
                    <a:lumMod val="65000"/>
                    <a:lumOff val="35000"/>
                  </a:schemeClr>
                </a:solidFill>
                <a:latin typeface="JKRGNR+Arial-BoldMT"/>
              </a:rPr>
              <a:t>iSe</a:t>
            </a:r>
            <a:r>
              <a:rPr lang="de-DE" sz="2400" dirty="0">
                <a:solidFill>
                  <a:schemeClr val="tx1">
                    <a:lumMod val="65000"/>
                    <a:lumOff val="35000"/>
                  </a:schemeClr>
                </a:solidFill>
                <a:latin typeface="JKRGNR+Arial-BoldMT"/>
              </a:rPr>
              <a:t>. „unmittelbar bevorstehenden Gefahr“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Subsidiarität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451266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Rechtmäßige hypothetische Grundverfügung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Grund-VA hier: Wegfahr- bzw. Entfernungsanordnung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Ermächtigungsgrundlage: § 3 I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bb</a:t>
            </a:r>
            <a:r>
              <a:rPr lang="de-DE" sz="2400" dirty="0">
                <a:solidFill>
                  <a:schemeClr val="tx1">
                    <a:lumMod val="65000"/>
                    <a:lumOff val="35000"/>
                  </a:schemeClr>
                </a:solidFill>
                <a:latin typeface="JKRGNR+Arial-BoldMT"/>
              </a:rPr>
              <a:t>) Formelle </a:t>
            </a:r>
            <a:r>
              <a:rPr lang="de-DE" sz="2400" dirty="0" err="1">
                <a:solidFill>
                  <a:schemeClr val="tx1">
                    <a:lumMod val="65000"/>
                    <a:lumOff val="35000"/>
                  </a:schemeClr>
                </a:solidFill>
                <a:latin typeface="JKRGNR+Arial-BoldMT"/>
              </a:rPr>
              <a:t>Rmk</a:t>
            </a:r>
            <a:r>
              <a:rPr lang="de-DE" sz="2400" dirty="0">
                <a:solidFill>
                  <a:schemeClr val="tx1">
                    <a:lumMod val="65000"/>
                    <a:lumOff val="35000"/>
                  </a:schemeClr>
                </a:solidFill>
                <a:latin typeface="JKRGNR+Arial-BoldMT"/>
              </a:rPr>
              <a: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cc) Materielle </a:t>
            </a:r>
            <a:r>
              <a:rPr lang="de-DE" sz="2400" dirty="0" err="1">
                <a:solidFill>
                  <a:schemeClr val="tx1">
                    <a:lumMod val="65000"/>
                    <a:lumOff val="35000"/>
                  </a:schemeClr>
                </a:solidFill>
                <a:latin typeface="JKRGNR+Arial-BoldMT"/>
              </a:rPr>
              <a:t>Rmk</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Gefahr oder Störung der öffentlichen Sicherheit oder Ordnung?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Einzig denkbar: Verletzung von Vorschriften der StVO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Vgl. § 12 I StVO</a:t>
            </a:r>
            <a:r>
              <a:rPr lang="de-DE" sz="2400" dirty="0">
                <a:solidFill>
                  <a:schemeClr val="tx1">
                    <a:lumMod val="65000"/>
                    <a:lumOff val="35000"/>
                  </a:schemeClr>
                </a:solidFill>
                <a:highlight>
                  <a:srgbClr val="FFFF00"/>
                </a:highlight>
                <a:latin typeface="JKRGNR+Arial-BoldMT"/>
              </a:rPr>
              <a:t>, wonach „Halten und Parken an engen und unübersichtlichen Stellen verboten“ ist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9158539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Problem</a:t>
            </a:r>
            <a:r>
              <a:rPr lang="de-DE" sz="2400" b="1" dirty="0">
                <a:solidFill>
                  <a:schemeClr val="tx1">
                    <a:lumMod val="65000"/>
                    <a:lumOff val="35000"/>
                  </a:schemeClr>
                </a:solidFill>
                <a:latin typeface="JKRGNR+Arial-BoldMT"/>
              </a:rPr>
              <a:t>: Pflichtigkeit des K?</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Verhaltensverantwortlichkeit nach § 8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K müsste „Gefahrenschwelle“ überschritten haben durch Abstellen des Pkw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beachten: K hat nicht (!) die „</a:t>
            </a:r>
            <a:r>
              <a:rPr lang="de-DE" sz="2400" dirty="0" err="1">
                <a:solidFill>
                  <a:schemeClr val="tx1">
                    <a:lumMod val="65000"/>
                    <a:lumOff val="35000"/>
                  </a:schemeClr>
                </a:solidFill>
                <a:latin typeface="JKRGNR+Arial-BoldMT"/>
              </a:rPr>
              <a:t>umittelbare</a:t>
            </a:r>
            <a:r>
              <a:rPr lang="de-DE" sz="2400" dirty="0">
                <a:solidFill>
                  <a:schemeClr val="tx1">
                    <a:lumMod val="65000"/>
                    <a:lumOff val="35000"/>
                  </a:schemeClr>
                </a:solidFill>
                <a:latin typeface="JKRGNR+Arial-BoldMT"/>
              </a:rPr>
              <a:t>“ Ursache gesetzt; </a:t>
            </a:r>
            <a:r>
              <a:rPr lang="de-DE" sz="2400" b="1" dirty="0">
                <a:solidFill>
                  <a:schemeClr val="tx1">
                    <a:lumMod val="65000"/>
                    <a:lumOff val="35000"/>
                  </a:schemeClr>
                </a:solidFill>
                <a:latin typeface="JKRGNR+Arial-BoldMT"/>
              </a:rPr>
              <a:t>Letztes Glied in der Kausalkette (-)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aber </a:t>
            </a:r>
            <a:r>
              <a:rPr lang="de-DE" sz="2400" b="1" dirty="0">
                <a:solidFill>
                  <a:schemeClr val="tx1">
                    <a:lumMod val="65000"/>
                    <a:lumOff val="35000"/>
                  </a:schemeClr>
                </a:solidFill>
                <a:highlight>
                  <a:srgbClr val="FFFF00"/>
                </a:highlight>
                <a:latin typeface="JKRGNR+Arial-BoldMT"/>
              </a:rPr>
              <a:t>Ex ante-Perspektive</a:t>
            </a:r>
            <a:r>
              <a:rPr lang="de-DE" sz="2400" dirty="0">
                <a:solidFill>
                  <a:schemeClr val="tx1">
                    <a:lumMod val="65000"/>
                    <a:lumOff val="35000"/>
                  </a:schemeClr>
                </a:solidFill>
                <a:highlight>
                  <a:srgbClr val="FFFF00"/>
                </a:highlight>
                <a:latin typeface="JKRGNR+Arial-BoldMT"/>
              </a:rPr>
              <a:t>: Informationen im Zeitpunkt der Vornahme der Maßnahme wiesen auf K hin!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 Sog. „Anscheinsstörer“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Auf Primärebene: Pflichtigkeit des K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Rechtmäßigkeit des hypothetischen Wegfahrgebotes </a:t>
            </a:r>
            <a:r>
              <a:rPr lang="de-DE" sz="2400" b="1" dirty="0" err="1">
                <a:solidFill>
                  <a:schemeClr val="tx1">
                    <a:lumMod val="65000"/>
                    <a:lumOff val="35000"/>
                  </a:schemeClr>
                </a:solidFill>
                <a:latin typeface="JKRGNR+Arial-BoldMT"/>
              </a:rPr>
              <a:t>ggü</a:t>
            </a:r>
            <a:r>
              <a:rPr lang="de-DE" sz="2400" b="1" dirty="0">
                <a:solidFill>
                  <a:schemeClr val="tx1">
                    <a:lumMod val="65000"/>
                    <a:lumOff val="35000"/>
                  </a:schemeClr>
                </a:solidFill>
                <a:latin typeface="JKRGNR+Arial-BoldMT"/>
              </a:rPr>
              <a:t> K (+)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8511433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349582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Unmittelbar bevorstehende Gefahr?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 (+): Störung der StVO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Subsidiarität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Andersartige Abwendbarkeit der Gefahr?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insbesondere: Erlass eines VA gegen Störer möglich?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 K nicht anwesend!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0857098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 Ermessen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Ermessensfehler bei Durchführung der „unmittelbaren Ausführung“?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Abschleppmaßnahme insb. verhältnismäßig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 Rechtmäßigkeit der unmittelbaren Ausführung (hier: Abschleppmaßnahme) nach 7 I SOG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4022812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40421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Rechtsfolge § 7 Abs. 3 SOG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Die Verwaltungsbehörden </a:t>
            </a:r>
            <a:r>
              <a:rPr lang="de-DE" sz="2400" b="1" i="1" dirty="0">
                <a:solidFill>
                  <a:schemeClr val="tx1">
                    <a:lumMod val="65000"/>
                    <a:lumOff val="35000"/>
                  </a:schemeClr>
                </a:solidFill>
                <a:highlight>
                  <a:srgbClr val="FFFF00"/>
                </a:highlight>
                <a:latin typeface="JKRGNR+Arial-BoldMT"/>
              </a:rPr>
              <a:t>können</a:t>
            </a:r>
            <a:r>
              <a:rPr lang="de-DE" sz="2400" i="1" dirty="0">
                <a:solidFill>
                  <a:schemeClr val="tx1">
                    <a:lumMod val="65000"/>
                    <a:lumOff val="35000"/>
                  </a:schemeClr>
                </a:solidFill>
                <a:latin typeface="JKRGNR+Arial-BoldMT"/>
              </a:rPr>
              <a:t> die </a:t>
            </a:r>
            <a:r>
              <a:rPr lang="de-DE" sz="2400" b="1" i="1" dirty="0">
                <a:solidFill>
                  <a:schemeClr val="tx1">
                    <a:lumMod val="65000"/>
                    <a:lumOff val="35000"/>
                  </a:schemeClr>
                </a:solidFill>
                <a:latin typeface="JKRGNR+Arial-BoldMT"/>
              </a:rPr>
              <a:t>Kosten</a:t>
            </a:r>
            <a:r>
              <a:rPr lang="de-DE" sz="2400" i="1" dirty="0">
                <a:solidFill>
                  <a:schemeClr val="tx1">
                    <a:lumMod val="65000"/>
                    <a:lumOff val="35000"/>
                  </a:schemeClr>
                </a:solidFill>
                <a:latin typeface="JKRGNR+Arial-BoldMT"/>
              </a:rPr>
              <a:t> der unmittelbaren Ausführung durch Verwaltungsakt von den nach den  §§ 8 und  9 Verantwortlichen in gleichem Umfang wie die Kosten einer Verwaltungsvollstreckung </a:t>
            </a:r>
            <a:r>
              <a:rPr lang="de-DE" sz="2400" b="1" i="1" dirty="0">
                <a:solidFill>
                  <a:schemeClr val="tx1">
                    <a:lumMod val="65000"/>
                    <a:lumOff val="35000"/>
                  </a:schemeClr>
                </a:solidFill>
                <a:latin typeface="JKRGNR+Arial-BoldMT"/>
              </a:rPr>
              <a:t>erstattet verlangen.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 114 S. 1 VwGO </a:t>
            </a:r>
            <a:r>
              <a:rPr lang="de-DE" sz="2400" dirty="0">
                <a:solidFill>
                  <a:schemeClr val="tx1">
                    <a:lumMod val="65000"/>
                    <a:lumOff val="35000"/>
                  </a:schemeClr>
                </a:solidFill>
                <a:latin typeface="JKRGNR+Arial-BoldMT"/>
              </a:rPr>
              <a:t>zu prüfen: </a:t>
            </a:r>
            <a:r>
              <a:rPr lang="de-DE" sz="2400" b="1" dirty="0">
                <a:solidFill>
                  <a:schemeClr val="tx1">
                    <a:lumMod val="65000"/>
                    <a:lumOff val="35000"/>
                  </a:schemeClr>
                </a:solidFill>
                <a:latin typeface="JKRGNR+Arial-BoldMT"/>
              </a:rPr>
              <a:t>Ermessensfehler der Behörde bei Erlass des Kostenbescheides?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Beachte: Unterschied Primär- und Sekundärebene bei Heranziehung von Anscheinsstörern und Verdachtsstörern</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8480242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VG Hamburg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a:t>
            </a:r>
            <a:r>
              <a:rPr lang="de-DE" sz="2400" i="1" dirty="0">
                <a:solidFill>
                  <a:srgbClr val="FF0000"/>
                </a:solidFill>
                <a:latin typeface="JKRGNR+Arial-BoldMT"/>
              </a:rPr>
              <a:t>Der in Verdacht geratene vermeintliche </a:t>
            </a:r>
            <a:r>
              <a:rPr lang="de-DE" sz="2400" i="1" dirty="0" err="1">
                <a:solidFill>
                  <a:srgbClr val="FF0000"/>
                </a:solidFill>
                <a:latin typeface="JKRGNR+Arial-BoldMT"/>
              </a:rPr>
              <a:t>Störer</a:t>
            </a:r>
            <a:r>
              <a:rPr lang="de-DE" sz="2400" i="1" dirty="0">
                <a:solidFill>
                  <a:srgbClr val="FF0000"/>
                </a:solidFill>
                <a:latin typeface="JKRGNR+Arial-BoldMT"/>
              </a:rPr>
              <a:t> hat nur dann </a:t>
            </a:r>
            <a:r>
              <a:rPr lang="de-DE" sz="2400" i="1" dirty="0" err="1">
                <a:solidFill>
                  <a:srgbClr val="FF0000"/>
                </a:solidFill>
                <a:latin typeface="JKRGNR+Arial-BoldMT"/>
              </a:rPr>
              <a:t>für</a:t>
            </a:r>
            <a:r>
              <a:rPr lang="de-DE" sz="2400" i="1" dirty="0">
                <a:solidFill>
                  <a:srgbClr val="FF0000"/>
                </a:solidFill>
                <a:latin typeface="JKRGNR+Arial-BoldMT"/>
              </a:rPr>
              <a:t> die Kosten der Polizeimaßnahme aufzukommen, wenn sich </a:t>
            </a:r>
            <a:r>
              <a:rPr lang="de-DE" sz="2400" i="1" dirty="0" err="1">
                <a:solidFill>
                  <a:srgbClr val="FF0000"/>
                </a:solidFill>
                <a:latin typeface="JKRGNR+Arial-BoldMT"/>
              </a:rPr>
              <a:t>nachträglich</a:t>
            </a:r>
            <a:r>
              <a:rPr lang="de-DE" sz="2400" i="1" dirty="0">
                <a:solidFill>
                  <a:srgbClr val="FF0000"/>
                </a:solidFill>
                <a:latin typeface="JKRGNR+Arial-BoldMT"/>
              </a:rPr>
              <a:t> erweist, dass er den </a:t>
            </a:r>
            <a:r>
              <a:rPr lang="de-DE" sz="2400" b="1" i="1" dirty="0">
                <a:solidFill>
                  <a:srgbClr val="FF0000"/>
                </a:solidFill>
                <a:latin typeface="JKRGNR+Arial-BoldMT"/>
              </a:rPr>
              <a:t>Anschein einer Gefahr bzw. den Gefahrenverdacht </a:t>
            </a:r>
            <a:r>
              <a:rPr lang="de-DE" sz="2400" b="1" i="1" dirty="0" err="1">
                <a:solidFill>
                  <a:srgbClr val="FF0000"/>
                </a:solidFill>
                <a:latin typeface="JKRGNR+Arial-BoldMT"/>
              </a:rPr>
              <a:t>tatsächlich</a:t>
            </a:r>
            <a:r>
              <a:rPr lang="de-DE" sz="2400" b="1" i="1" dirty="0">
                <a:solidFill>
                  <a:srgbClr val="FF0000"/>
                </a:solidFill>
                <a:latin typeface="JKRGNR+Arial-BoldMT"/>
              </a:rPr>
              <a:t> veranlasst und </a:t>
            </a:r>
            <a:r>
              <a:rPr lang="de-DE" sz="2400" b="1" i="1" dirty="0" err="1">
                <a:solidFill>
                  <a:srgbClr val="FF0000"/>
                </a:solidFill>
                <a:latin typeface="JKRGNR+Arial-BoldMT"/>
              </a:rPr>
              <a:t>dafür</a:t>
            </a:r>
            <a:r>
              <a:rPr lang="de-DE" sz="2400" b="1" i="1" dirty="0">
                <a:solidFill>
                  <a:srgbClr val="FF0000"/>
                </a:solidFill>
                <a:latin typeface="JKRGNR+Arial-BoldMT"/>
              </a:rPr>
              <a:t> einzustehen hat</a:t>
            </a:r>
            <a:r>
              <a:rPr lang="de-DE" sz="2400" i="1" dirty="0">
                <a:solidFill>
                  <a:srgbClr val="FF0000"/>
                </a:solidFill>
                <a:latin typeface="JKRGNR+Arial-BoldMT"/>
              </a:rPr>
              <a:t>. </a:t>
            </a:r>
            <a:r>
              <a:rPr lang="de-DE" sz="2400" i="1" dirty="0">
                <a:solidFill>
                  <a:schemeClr val="tx1">
                    <a:lumMod val="65000"/>
                    <a:lumOff val="35000"/>
                  </a:schemeClr>
                </a:solidFill>
                <a:latin typeface="JKRGNR+Arial-BoldMT"/>
              </a:rPr>
              <a:t>Anderenfalls ist er als </a:t>
            </a:r>
            <a:r>
              <a:rPr lang="de-DE" sz="2400" i="1" dirty="0" err="1">
                <a:solidFill>
                  <a:schemeClr val="tx1">
                    <a:lumMod val="65000"/>
                    <a:lumOff val="35000"/>
                  </a:schemeClr>
                </a:solidFill>
                <a:latin typeface="JKRGNR+Arial-BoldMT"/>
              </a:rPr>
              <a:t>Nichtstörer</a:t>
            </a:r>
            <a:r>
              <a:rPr lang="de-DE" sz="2400" i="1" dirty="0">
                <a:solidFill>
                  <a:schemeClr val="tx1">
                    <a:lumMod val="65000"/>
                    <a:lumOff val="35000"/>
                  </a:schemeClr>
                </a:solidFill>
                <a:latin typeface="JKRGNR+Arial-BoldMT"/>
              </a:rPr>
              <a:t> zu behandeln, der auf Ersatz der Kosten einer unmittelbar </a:t>
            </a:r>
            <a:r>
              <a:rPr lang="de-DE" sz="2400" i="1" dirty="0" err="1">
                <a:solidFill>
                  <a:schemeClr val="tx1">
                    <a:lumMod val="65000"/>
                    <a:lumOff val="35000"/>
                  </a:schemeClr>
                </a:solidFill>
                <a:latin typeface="JKRGNR+Arial-BoldMT"/>
              </a:rPr>
              <a:t>ausgeführten</a:t>
            </a:r>
            <a:r>
              <a:rPr lang="de-DE" sz="2400" i="1" dirty="0">
                <a:solidFill>
                  <a:schemeClr val="tx1">
                    <a:lumMod val="65000"/>
                    <a:lumOff val="35000"/>
                  </a:schemeClr>
                </a:solidFill>
                <a:latin typeface="JKRGNR+Arial-BoldMT"/>
              </a:rPr>
              <a:t> Polizeimaßnahme im Sinne von § 7 Abs. 3 </a:t>
            </a:r>
            <a:r>
              <a:rPr lang="de-DE" sz="2400" i="1" dirty="0" err="1">
                <a:solidFill>
                  <a:schemeClr val="tx1">
                    <a:lumMod val="65000"/>
                    <a:lumOff val="35000"/>
                  </a:schemeClr>
                </a:solidFill>
                <a:latin typeface="JKRGNR+Arial-BoldMT"/>
              </a:rPr>
              <a:t>HmbSOG</a:t>
            </a:r>
            <a:r>
              <a:rPr lang="de-DE" sz="2400" i="1" dirty="0">
                <a:solidFill>
                  <a:schemeClr val="tx1">
                    <a:lumMod val="65000"/>
                    <a:lumOff val="35000"/>
                  </a:schemeClr>
                </a:solidFill>
                <a:latin typeface="JKRGNR+Arial-BoldMT"/>
              </a:rPr>
              <a:t> nicht in Anspruch genommen werden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Veranlassung des Anscheines der Gefahr durch K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 hat ordnungsgemäß geparkt!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Ermessensfehler bei Erlass des Kostenbescheides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 Rechtswidrigkeit des Kostenbescheides (+)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345796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Rechtsverletzung des Klägers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 113 I 1 VwGO </a:t>
            </a:r>
            <a:r>
              <a:rPr lang="de-DE" sz="2400" dirty="0">
                <a:solidFill>
                  <a:schemeClr val="tx1">
                    <a:lumMod val="65000"/>
                    <a:lumOff val="35000"/>
                  </a:schemeClr>
                </a:solidFill>
                <a:latin typeface="JKRGNR+Arial-BoldMT"/>
              </a:rPr>
              <a:t>zu prüfen: Rechtsverletzung des Klägers durch den belastenden 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 zumindest: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Klage zulässig und begründet! </a:t>
            </a:r>
          </a:p>
        </p:txBody>
      </p:sp>
      <p:sp>
        <p:nvSpPr>
          <p:cNvPr id="3" name="Textfeld 2"/>
          <p:cNvSpPr txBox="1"/>
          <p:nvPr/>
        </p:nvSpPr>
        <p:spPr>
          <a:xfrm>
            <a:off x="251520" y="304200"/>
            <a:ext cx="4320480" cy="923330"/>
          </a:xfrm>
          <a:prstGeom prst="rect">
            <a:avLst/>
          </a:prstGeom>
          <a:noFill/>
        </p:spPr>
        <p:txBody>
          <a:bodyPr wrap="square" rtlCol="0">
            <a:spAutoFit/>
          </a:bodyPr>
          <a:lstStyle/>
          <a:p>
            <a:r>
              <a:rPr lang="de-DE" sz="2800" dirty="0">
                <a:solidFill>
                  <a:schemeClr val="bg1"/>
                </a:solidFill>
                <a:latin typeface="Frutiger LT 57 Cn" pitchFamily="34" charset="0"/>
              </a:rPr>
              <a:t>Staatshaftungsrecht</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7843082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14. Woche</a:t>
            </a:r>
          </a:p>
        </p:txBody>
      </p:sp>
    </p:spTree>
    <p:extLst>
      <p:ext uri="{BB962C8B-B14F-4D97-AF65-F5344CB8AC3E}">
        <p14:creationId xmlns:p14="http://schemas.microsoft.com/office/powerpoint/2010/main" val="406644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3684</Words>
  <Application>Microsoft Macintosh PowerPoint</Application>
  <PresentationFormat>Bildschirmpräsentation (4:3)</PresentationFormat>
  <Paragraphs>453</Paragraphs>
  <Slides>53</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53</vt:i4>
      </vt:variant>
    </vt:vector>
  </HeadingPairs>
  <TitlesOfParts>
    <vt:vector size="61"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69</cp:revision>
  <dcterms:created xsi:type="dcterms:W3CDTF">2023-10-26T09:55:33Z</dcterms:created>
  <dcterms:modified xsi:type="dcterms:W3CDTF">2026-08-23T10:02:25Z</dcterms:modified>
</cp:coreProperties>
</file>