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4"/>
  </p:notesMasterIdLst>
  <p:sldIdLst>
    <p:sldId id="256" r:id="rId2"/>
    <p:sldId id="260" r:id="rId3"/>
    <p:sldId id="406" r:id="rId4"/>
    <p:sldId id="410" r:id="rId5"/>
    <p:sldId id="297" r:id="rId6"/>
    <p:sldId id="409" r:id="rId7"/>
    <p:sldId id="298" r:id="rId8"/>
    <p:sldId id="411" r:id="rId9"/>
    <p:sldId id="300" r:id="rId10"/>
    <p:sldId id="301" r:id="rId11"/>
    <p:sldId id="412" r:id="rId12"/>
    <p:sldId id="276" r:id="rId13"/>
    <p:sldId id="277" r:id="rId14"/>
    <p:sldId id="304" r:id="rId15"/>
    <p:sldId id="397" r:id="rId16"/>
    <p:sldId id="311" r:id="rId17"/>
    <p:sldId id="398" r:id="rId18"/>
    <p:sldId id="319" r:id="rId19"/>
    <p:sldId id="320" r:id="rId20"/>
    <p:sldId id="321" r:id="rId21"/>
    <p:sldId id="323" r:id="rId22"/>
    <p:sldId id="326" r:id="rId23"/>
    <p:sldId id="330" r:id="rId24"/>
    <p:sldId id="332" r:id="rId25"/>
    <p:sldId id="337" r:id="rId26"/>
    <p:sldId id="341" r:id="rId27"/>
    <p:sldId id="344" r:id="rId28"/>
    <p:sldId id="346" r:id="rId29"/>
    <p:sldId id="400" r:id="rId30"/>
    <p:sldId id="357" r:id="rId31"/>
    <p:sldId id="407" r:id="rId32"/>
    <p:sldId id="401" r:id="rId33"/>
    <p:sldId id="361" r:id="rId34"/>
    <p:sldId id="364" r:id="rId35"/>
    <p:sldId id="365" r:id="rId36"/>
    <p:sldId id="366" r:id="rId37"/>
    <p:sldId id="371" r:id="rId38"/>
    <p:sldId id="373" r:id="rId39"/>
    <p:sldId id="375" r:id="rId40"/>
    <p:sldId id="377" r:id="rId41"/>
    <p:sldId id="378" r:id="rId42"/>
    <p:sldId id="382" r:id="rId43"/>
    <p:sldId id="402" r:id="rId44"/>
    <p:sldId id="403" r:id="rId45"/>
    <p:sldId id="408" r:id="rId46"/>
    <p:sldId id="385" r:id="rId47"/>
    <p:sldId id="387" r:id="rId48"/>
    <p:sldId id="404" r:id="rId49"/>
    <p:sldId id="392" r:id="rId50"/>
    <p:sldId id="405" r:id="rId51"/>
    <p:sldId id="278" r:id="rId52"/>
    <p:sldId id="396" r:id="rId5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2969"/>
  </p:normalViewPr>
  <p:slideViewPr>
    <p:cSldViewPr>
      <p:cViewPr varScale="1">
        <p:scale>
          <a:sx n="111" d="100"/>
          <a:sy n="111" d="100"/>
        </p:scale>
        <p:origin x="1712"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14.11.25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2.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Grenze der Zustandshaftung: § 9 Abs. 2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Wenn tatsächliche Gewalt gegen den Willen des Eigentümers von einem Dritten ausgeübt wird, ist diese allein verantwortlich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Diebstahl der 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hierzu: „Messi-Mieter“ (VG Arnsberg, NZM 2008, 814)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Sachverhalt: </a:t>
            </a:r>
            <a:r>
              <a:rPr lang="de-DE" sz="2400" i="1" dirty="0">
                <a:solidFill>
                  <a:schemeClr val="tx1">
                    <a:lumMod val="65000"/>
                    <a:lumOff val="35000"/>
                  </a:schemeClr>
                </a:solidFill>
                <a:latin typeface="JKRGNR+Arial-BoldMT"/>
              </a:rPr>
              <a:t>Die </a:t>
            </a:r>
            <a:r>
              <a:rPr lang="de-DE" sz="2400" b="1" i="1" dirty="0">
                <a:solidFill>
                  <a:schemeClr val="tx1">
                    <a:lumMod val="65000"/>
                    <a:lumOff val="35000"/>
                  </a:schemeClr>
                </a:solidFill>
                <a:latin typeface="JKRGNR+Arial-BoldMT"/>
              </a:rPr>
              <a:t>Ast. sind Eigentümer </a:t>
            </a:r>
            <a:r>
              <a:rPr lang="de-DE" sz="2400" i="1" dirty="0">
                <a:solidFill>
                  <a:schemeClr val="tx1">
                    <a:lumMod val="65000"/>
                    <a:lumOff val="35000"/>
                  </a:schemeClr>
                </a:solidFill>
                <a:latin typeface="JKRGNR+Arial-BoldMT"/>
              </a:rPr>
              <a:t>eines mit einem Mietshaus bebauten </a:t>
            </a:r>
            <a:r>
              <a:rPr lang="de-DE" sz="2400" b="1" i="1" dirty="0">
                <a:solidFill>
                  <a:schemeClr val="tx1">
                    <a:lumMod val="65000"/>
                    <a:lumOff val="35000"/>
                  </a:schemeClr>
                </a:solidFill>
                <a:latin typeface="JKRGNR+Arial-BoldMT"/>
              </a:rPr>
              <a:t>Grundstücks</a:t>
            </a:r>
            <a:r>
              <a:rPr lang="de-DE" sz="2400" i="1" dirty="0">
                <a:solidFill>
                  <a:schemeClr val="tx1">
                    <a:lumMod val="65000"/>
                    <a:lumOff val="35000"/>
                  </a:schemeClr>
                </a:solidFill>
                <a:latin typeface="JKRGNR+Arial-BoldMT"/>
              </a:rPr>
              <a:t>. Ihnen wurde mit einstweiliger </a:t>
            </a:r>
            <a:r>
              <a:rPr lang="de-DE" sz="2400" b="1" i="1" dirty="0">
                <a:solidFill>
                  <a:schemeClr val="tx1">
                    <a:lumMod val="65000"/>
                    <a:lumOff val="35000"/>
                  </a:schemeClr>
                </a:solidFill>
                <a:latin typeface="JKRGNR+Arial-BoldMT"/>
              </a:rPr>
              <a:t>Verfügung</a:t>
            </a:r>
            <a:r>
              <a:rPr lang="de-DE" sz="2400" i="1" dirty="0">
                <a:solidFill>
                  <a:schemeClr val="tx1">
                    <a:lumMod val="65000"/>
                    <a:lumOff val="35000"/>
                  </a:schemeClr>
                </a:solidFill>
                <a:latin typeface="JKRGNR+Arial-BoldMT"/>
              </a:rPr>
              <a:t> unter Anordnung der sofortigen Vollziehung aufgegeben, die im Haus befindliche, von einem älteren Ehepaar bewohnte, </a:t>
            </a:r>
            <a:r>
              <a:rPr lang="de-DE" sz="2400" b="1" i="1" dirty="0">
                <a:solidFill>
                  <a:schemeClr val="tx1">
                    <a:lumMod val="65000"/>
                    <a:lumOff val="35000"/>
                  </a:schemeClr>
                </a:solidFill>
                <a:latin typeface="JKRGNR+Arial-BoldMT"/>
              </a:rPr>
              <a:t>stark vermüllte und verschmutzte und mit Ungeziefer befallene Wohnung zu reinigen</a:t>
            </a:r>
            <a:r>
              <a:rPr lang="de-DE" sz="2400" i="1" dirty="0">
                <a:solidFill>
                  <a:schemeClr val="tx1">
                    <a:lumMod val="65000"/>
                    <a:lumOff val="35000"/>
                  </a:schemeClr>
                </a:solidFill>
                <a:latin typeface="JKRGNR+Arial-BoldMT"/>
              </a:rPr>
              <a: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11253983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0278" y="1191149"/>
            <a:ext cx="8928992" cy="566821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VG Arnsberg hierzu: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„Nach § 18 I 1 OBG sind die Maßnahmen gegen den Eigentümer zu richten, wenn u.a. von einer Sache eine Gefahr ausgeht. Im vorliegenden Fall steht die </a:t>
            </a:r>
            <a:r>
              <a:rPr lang="de-DE" sz="2200" b="1" dirty="0">
                <a:solidFill>
                  <a:schemeClr val="tx1">
                    <a:lumMod val="65000"/>
                    <a:lumOff val="35000"/>
                  </a:schemeClr>
                </a:solidFill>
                <a:latin typeface="JKRGNR+Arial-BoldMT"/>
              </a:rPr>
              <a:t>abzuwehrende Gefahr unmittelbar mit dem Zustand der Wohnung </a:t>
            </a:r>
            <a:r>
              <a:rPr lang="de-DE" sz="2200" dirty="0">
                <a:solidFill>
                  <a:schemeClr val="tx1">
                    <a:lumMod val="65000"/>
                    <a:lumOff val="35000"/>
                  </a:schemeClr>
                </a:solidFill>
                <a:latin typeface="JKRGNR+Arial-BoldMT"/>
              </a:rPr>
              <a:t>in ursächlicher Verbindung, weil in dieser Müll und stark verschmutzte Gegenstände gelagert werden und es bereits zu Ungezieferbefall gekommen ist. Insoweit geht die </a:t>
            </a:r>
            <a:r>
              <a:rPr lang="de-DE" sz="2200" b="1" dirty="0">
                <a:solidFill>
                  <a:schemeClr val="tx1">
                    <a:lumMod val="65000"/>
                    <a:lumOff val="35000"/>
                  </a:schemeClr>
                </a:solidFill>
                <a:latin typeface="JKRGNR+Arial-BoldMT"/>
              </a:rPr>
              <a:t>abzuwehrende Krankheitsgefahr nicht etwa allein von einem Handeln der Mieter, sondern (auch) von der „kontaminierten” Wohnung als selbstständiger Gefahrenquelle aus.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Dies rechtfertigt die Heranziehung der Eigentümer als Zustandsverantwortliche i.S. von § 18 IOBG (vgl. BVerwG, Beschl. v. 16. 6. 2005 – 3 B 129/04, BeckRS 2005, 27868). In diesem Zusammenhang kommt es nicht darauf an, dass der ordnungswidrige Zustand der Sache ohne Zutun der Ast. herbeigeführt worden ist. </a:t>
            </a:r>
            <a:r>
              <a:rPr lang="de-DE" sz="2200" b="1" dirty="0">
                <a:solidFill>
                  <a:schemeClr val="tx1">
                    <a:lumMod val="65000"/>
                    <a:lumOff val="35000"/>
                  </a:schemeClr>
                </a:solidFill>
                <a:latin typeface="JKRGNR+Arial-BoldMT"/>
              </a:rPr>
              <a:t>Haftungsgrund ist nicht die Beziehung des Ordnungspflichtigen zur Entstehung der Gefahr, sondern zu ihrem Herd.“</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7185803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3</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666979"/>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Erster Teil: Erfolgsaussichten des Eilverfahrens vor Verwaltungsgericht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a:t>
            </a:r>
            <a:r>
              <a:rPr lang="de-DE" sz="2400" b="1" i="1" dirty="0">
                <a:solidFill>
                  <a:schemeClr val="tx1">
                    <a:lumMod val="65000"/>
                    <a:lumOff val="35000"/>
                  </a:schemeClr>
                </a:solidFill>
                <a:latin typeface="JKRGNR+Arial-BoldMT"/>
              </a:rPr>
              <a:t>Antrag</a:t>
            </a:r>
            <a:r>
              <a:rPr lang="de-DE" sz="2400" i="1" dirty="0">
                <a:solidFill>
                  <a:schemeClr val="tx1">
                    <a:lumMod val="65000"/>
                    <a:lumOff val="35000"/>
                  </a:schemeClr>
                </a:solidFill>
                <a:latin typeface="JKRGNR+Arial-BoldMT"/>
              </a:rPr>
              <a:t> hat Erfolg, soweit die Sachentscheidungsvoraussetzungen erfüllt sind und der </a:t>
            </a:r>
            <a:r>
              <a:rPr lang="de-DE" sz="2400" b="1" i="1" dirty="0">
                <a:solidFill>
                  <a:schemeClr val="tx1">
                    <a:lumMod val="65000"/>
                    <a:lumOff val="35000"/>
                  </a:schemeClr>
                </a:solidFill>
                <a:latin typeface="JKRGNR+Arial-BoldMT"/>
              </a:rPr>
              <a:t>Antrag</a:t>
            </a:r>
            <a:r>
              <a:rPr lang="de-DE" sz="2400" i="1" dirty="0">
                <a:solidFill>
                  <a:schemeClr val="tx1">
                    <a:lumMod val="65000"/>
                    <a:lumOff val="35000"/>
                  </a:schemeClr>
                </a:solidFill>
                <a:latin typeface="JKRGNR+Arial-BoldMT"/>
              </a:rPr>
              <a:t> begründet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8303773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51392"/>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a:t>
            </a:r>
            <a:r>
              <a:rPr lang="de-DE" sz="2400" b="1" dirty="0">
                <a:solidFill>
                  <a:schemeClr val="tx1">
                    <a:lumMod val="65000"/>
                    <a:lumOff val="35000"/>
                  </a:schemeClr>
                </a:solidFill>
                <a:latin typeface="JKRGNR+Arial-BoldMT"/>
              </a:rPr>
              <a:t>nicht einschlägig: </a:t>
            </a:r>
            <a:r>
              <a:rPr lang="de-DE" sz="2400" dirty="0">
                <a:solidFill>
                  <a:schemeClr val="tx1">
                    <a:lumMod val="65000"/>
                    <a:lumOff val="35000"/>
                  </a:schemeClr>
                </a:solidFill>
                <a:latin typeface="JKRGNR+Arial-BoldMT"/>
              </a:rPr>
              <a:t>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 prüfen</a:t>
            </a:r>
            <a:r>
              <a:rPr lang="de-DE" sz="2400" dirty="0">
                <a:solidFill>
                  <a:schemeClr val="tx1">
                    <a:lumMod val="65000"/>
                    <a:lumOff val="35000"/>
                  </a:schemeClr>
                </a:solidFill>
                <a:latin typeface="JKRGNR+Arial-BoldMT"/>
              </a:rPr>
              <a:t>: Generalklausel des §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öffentlich-rechtliche Streitigkeit</a:t>
            </a:r>
            <a:r>
              <a:rPr lang="de-DE" sz="2400" dirty="0">
                <a:solidFill>
                  <a:schemeClr val="tx1">
                    <a:lumMod val="65000"/>
                    <a:lumOff val="35000"/>
                  </a:schemeClr>
                </a:solidFill>
                <a:latin typeface="JKRGNR+Arial-BoldMT"/>
              </a:rPr>
              <a:t>: richtet sich – soweit vorhanden – nach der Rechtsnatur der streitentscheidenden Norm</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Maßgeblich</a:t>
            </a:r>
            <a:r>
              <a:rPr lang="de-DE" sz="2400" dirty="0">
                <a:solidFill>
                  <a:schemeClr val="tx1">
                    <a:lumMod val="65000"/>
                    <a:lumOff val="35000"/>
                  </a:schemeClr>
                </a:solidFill>
                <a:latin typeface="JKRGNR+Arial-BoldMT"/>
              </a:rPr>
              <a:t>: ist eine Norm ersichtlich, deren Rechtsfolgenseite sich mit der begehrten Maßnahme deckt?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durchaus in Betracht zu ziehen</a:t>
            </a:r>
            <a:r>
              <a:rPr lang="de-DE" sz="2400" dirty="0">
                <a:solidFill>
                  <a:schemeClr val="tx1">
                    <a:lumMod val="65000"/>
                    <a:lumOff val="35000"/>
                  </a:schemeClr>
                </a:solidFill>
                <a:latin typeface="JKRGNR+Arial-BoldMT"/>
              </a:rPr>
              <a:t>: Sicherstellung von Sachen, § 14 I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andernfalls</a:t>
            </a:r>
            <a:r>
              <a:rPr lang="de-DE" sz="2400" dirty="0">
                <a:solidFill>
                  <a:schemeClr val="tx1">
                    <a:lumMod val="65000"/>
                    <a:lumOff val="35000"/>
                  </a:schemeClr>
                </a:solidFill>
                <a:latin typeface="JKRGNR+Arial-BoldMT"/>
              </a:rPr>
              <a:t>: Generalklausel des § 3 I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im Hinblick auf beide Normen zu bejahen</a:t>
            </a:r>
            <a:r>
              <a:rPr lang="de-DE" sz="2400" dirty="0">
                <a:solidFill>
                  <a:schemeClr val="tx1">
                    <a:lumMod val="65000"/>
                    <a:lumOff val="35000"/>
                  </a:schemeClr>
                </a:solidFill>
                <a:latin typeface="JKRGNR+Arial-BoldMT"/>
              </a:rPr>
              <a:t>: öffentlich-rechtliche Natur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42605897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51392"/>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Nichtverfassungsrechtlicher 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Parteien streiten über einfachgesetzliche Vorschriften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Keine abdrängende Sonderzuweisung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Ordnungsrecht immer bedenken: </a:t>
            </a:r>
            <a:r>
              <a:rPr lang="de-DE" sz="2400" b="1" dirty="0">
                <a:solidFill>
                  <a:schemeClr val="tx1">
                    <a:lumMod val="65000"/>
                    <a:lumOff val="35000"/>
                  </a:schemeClr>
                </a:solidFill>
                <a:latin typeface="JKRGNR+Arial-BoldMT"/>
              </a:rPr>
              <a:t>§ 23 I 1 EGGVG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Anwendungsbereich: repressive Maßnahmen der Vollzugspolizei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Verwaltungsrechtsweg nach § 40 I 1 VwGO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3247266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9286"/>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Zuständigkeit des Gerichts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Sowohl im Verfahren nach §§ 80, 80a, VwGO als auch im Falle § 123 I VwGO zuständig: </a:t>
            </a:r>
            <a:r>
              <a:rPr lang="de-DE" sz="2400" b="1" dirty="0">
                <a:solidFill>
                  <a:schemeClr val="tx1">
                    <a:lumMod val="65000"/>
                    <a:lumOff val="35000"/>
                  </a:schemeClr>
                </a:solidFill>
                <a:latin typeface="JKRGNR+Arial-BoldMT"/>
              </a:rPr>
              <a:t>Gericht der Hauptsache, vgl. § 123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Somit maßgeblich</a:t>
            </a:r>
            <a:r>
              <a:rPr lang="de-DE" sz="2400" dirty="0">
                <a:solidFill>
                  <a:schemeClr val="tx1">
                    <a:lumMod val="65000"/>
                    <a:lumOff val="35000"/>
                  </a:schemeClr>
                </a:solidFill>
                <a:latin typeface="JKRGNR+Arial-BoldMT"/>
              </a:rPr>
              <a:t>: §§ 45, 52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Beteiligungs- und Prozessfähigkeit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des Wortlautes des § 63 I VwGO – der insoweit nur von „Kläger“ und „Beklagter“ spricht – geboten: </a:t>
            </a:r>
            <a:r>
              <a:rPr lang="de-DE" sz="2400" b="1" dirty="0">
                <a:solidFill>
                  <a:schemeClr val="tx1">
                    <a:lumMod val="65000"/>
                    <a:lumOff val="35000"/>
                  </a:schemeClr>
                </a:solidFill>
                <a:latin typeface="JKRGNR+Arial-BoldMT"/>
              </a:rPr>
              <a:t>Analoge Anwendung des § 63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erwähnenswert, aber ohne weiteres anzunehmen: Fall der </a:t>
            </a:r>
            <a:r>
              <a:rPr lang="de-DE" sz="2400" b="1" dirty="0">
                <a:solidFill>
                  <a:schemeClr val="tx1">
                    <a:lumMod val="65000"/>
                    <a:lumOff val="35000"/>
                  </a:schemeClr>
                </a:solidFill>
                <a:latin typeface="JKRGNR+Arial-BoldMT"/>
              </a:rPr>
              <a:t>subjektiven Antragshäufung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64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59 ZPO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8888696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9286"/>
            <a:ext cx="8928992" cy="64504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beteiligungs- und prozessfähig </a:t>
            </a:r>
            <a:r>
              <a:rPr lang="de-DE" sz="2400" dirty="0" err="1">
                <a:solidFill>
                  <a:schemeClr val="tx1">
                    <a:lumMod val="65000"/>
                    <a:lumOff val="35000"/>
                  </a:schemeClr>
                </a:solidFill>
                <a:latin typeface="JKRGNR+Arial-BoldMT"/>
              </a:rPr>
              <a:t>iSd</a:t>
            </a:r>
            <a:r>
              <a:rPr lang="de-DE" sz="2400" dirty="0">
                <a:solidFill>
                  <a:schemeClr val="tx1">
                    <a:lumMod val="65000"/>
                    <a:lumOff val="35000"/>
                  </a:schemeClr>
                </a:solidFill>
                <a:latin typeface="JKRGNR+Arial-BoldMT"/>
              </a:rPr>
              <a:t>. unmittelbar geltenden §§ 61, 62 VwGO: Antragssteller als </a:t>
            </a:r>
            <a:r>
              <a:rPr lang="de-DE" sz="2400" b="1" dirty="0">
                <a:solidFill>
                  <a:schemeClr val="tx1">
                    <a:lumMod val="65000"/>
                    <a:lumOff val="35000"/>
                  </a:schemeClr>
                </a:solidFill>
                <a:latin typeface="JKRGNR+Arial-BoldMT"/>
              </a:rPr>
              <a:t>natürliche, vollgeschäftsfähige Personen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Die </a:t>
            </a:r>
            <a:r>
              <a:rPr lang="de-DE" sz="2400" b="1" dirty="0">
                <a:solidFill>
                  <a:schemeClr val="tx1">
                    <a:lumMod val="65000"/>
                    <a:lumOff val="35000"/>
                  </a:schemeClr>
                </a:solidFill>
                <a:latin typeface="JKRGNR+Arial-BoldMT"/>
              </a:rPr>
              <a:t>Beteiligungsfähigkeit der Stadt B </a:t>
            </a:r>
            <a:r>
              <a:rPr lang="de-DE" sz="2400" dirty="0">
                <a:solidFill>
                  <a:schemeClr val="tx1">
                    <a:lumMod val="65000"/>
                    <a:lumOff val="35000"/>
                  </a:schemeClr>
                </a:solidFill>
                <a:latin typeface="JKRGNR+Arial-BoldMT"/>
              </a:rPr>
              <a:t>folgt aus § 61 Nr. 1 Alt. 2 VwGO; sie muss sich gem. § 62 III VwGO prozessfähig vertreten lassen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gemäß </a:t>
            </a:r>
            <a:r>
              <a:rPr lang="de-DE" sz="2400" b="1" dirty="0">
                <a:solidFill>
                  <a:schemeClr val="tx1">
                    <a:lumMod val="65000"/>
                    <a:lumOff val="35000"/>
                  </a:schemeClr>
                </a:solidFill>
                <a:latin typeface="JKRGNR+Arial-BoldMT"/>
              </a:rPr>
              <a:t>§ 63 Nr. 3 VwGO </a:t>
            </a:r>
            <a:r>
              <a:rPr lang="de-DE" sz="2400" dirty="0">
                <a:solidFill>
                  <a:schemeClr val="tx1">
                    <a:lumMod val="65000"/>
                    <a:lumOff val="35000"/>
                  </a:schemeClr>
                </a:solidFill>
                <a:latin typeface="JKRGNR+Arial-BoldMT"/>
              </a:rPr>
              <a:t>zu den Beteiligten zählend: </a:t>
            </a:r>
            <a:r>
              <a:rPr lang="de-DE" sz="2400" b="1" dirty="0">
                <a:solidFill>
                  <a:schemeClr val="tx1">
                    <a:lumMod val="65000"/>
                    <a:lumOff val="35000"/>
                  </a:schemeClr>
                </a:solidFill>
                <a:latin typeface="JKRGNR+Arial-BoldMT"/>
              </a:rPr>
              <a:t>Beigeladener</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einzig ernsthaft in Betracht kommend: </a:t>
            </a:r>
            <a:r>
              <a:rPr lang="de-DE" sz="2400" b="1" dirty="0">
                <a:solidFill>
                  <a:schemeClr val="tx1">
                    <a:lumMod val="65000"/>
                    <a:lumOff val="35000"/>
                  </a:schemeClr>
                </a:solidFill>
                <a:latin typeface="JKRGNR+Arial-BoldMT"/>
              </a:rPr>
              <a:t>Notwendige Beiladung</a:t>
            </a:r>
            <a:r>
              <a:rPr lang="de-DE" sz="2400" dirty="0">
                <a:solidFill>
                  <a:schemeClr val="tx1">
                    <a:lumMod val="65000"/>
                    <a:lumOff val="35000"/>
                  </a:schemeClr>
                </a:solidFill>
                <a:latin typeface="JKRGNR+Arial-BoldMT"/>
              </a:rPr>
              <a:t> der S-AG </a:t>
            </a:r>
            <a:r>
              <a:rPr lang="de-DE" sz="2400" b="1" dirty="0">
                <a:solidFill>
                  <a:schemeClr val="tx1">
                    <a:lumMod val="65000"/>
                    <a:lumOff val="35000"/>
                  </a:schemeClr>
                </a:solidFill>
                <a:latin typeface="JKRGNR+Arial-BoldMT"/>
              </a:rPr>
              <a:t>gemäß § 65 II VwGO</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 dem Hintergrund, dass durch die begehrte Entscheidung </a:t>
            </a:r>
            <a:r>
              <a:rPr lang="de-DE" sz="2400" b="1" dirty="0">
                <a:solidFill>
                  <a:schemeClr val="tx1">
                    <a:lumMod val="65000"/>
                    <a:lumOff val="35000"/>
                  </a:schemeClr>
                </a:solidFill>
                <a:latin typeface="JKRGNR+Arial-BoldMT"/>
              </a:rPr>
              <a:t>unmittelbar in den Rechtskreis der S-AG eingriffen </a:t>
            </a:r>
            <a:r>
              <a:rPr lang="de-DE" sz="2400" dirty="0">
                <a:solidFill>
                  <a:schemeClr val="tx1">
                    <a:lumMod val="65000"/>
                    <a:lumOff val="35000"/>
                  </a:schemeClr>
                </a:solidFill>
                <a:latin typeface="JKRGNR+Arial-BoldMT"/>
              </a:rPr>
              <a:t>wird, unproblematisch zu bejahen: Fall der notwendigen Beiladung § 65 II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8644477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24365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t>
            </a:r>
            <a:r>
              <a:rPr lang="de-DE" sz="2400" b="1" dirty="0">
                <a:solidFill>
                  <a:schemeClr val="tx1">
                    <a:lumMod val="65000"/>
                    <a:lumOff val="35000"/>
                  </a:schemeClr>
                </a:solidFill>
                <a:latin typeface="JKRGNR+Arial-BoldMT"/>
              </a:rPr>
              <a:t>Prozessfähigkeit</a:t>
            </a:r>
            <a:r>
              <a:rPr lang="de-DE" sz="2400" dirty="0">
                <a:solidFill>
                  <a:schemeClr val="tx1">
                    <a:lumMod val="65000"/>
                    <a:lumOff val="35000"/>
                  </a:schemeClr>
                </a:solidFill>
                <a:latin typeface="JKRGNR+Arial-BoldMT"/>
              </a:rPr>
              <a:t> dieser juristischen Person gemäß § 62 III VwGO geboten: Dass der </a:t>
            </a:r>
            <a:r>
              <a:rPr lang="de-DE" sz="2400" b="1" dirty="0">
                <a:solidFill>
                  <a:schemeClr val="tx1">
                    <a:lumMod val="65000"/>
                    <a:lumOff val="35000"/>
                  </a:schemeClr>
                </a:solidFill>
                <a:latin typeface="JKRGNR+Arial-BoldMT"/>
              </a:rPr>
              <a:t>Vorstand die Aktiengesellschaft </a:t>
            </a:r>
            <a:r>
              <a:rPr lang="de-DE" sz="2400" dirty="0">
                <a:solidFill>
                  <a:schemeClr val="tx1">
                    <a:lumMod val="65000"/>
                    <a:lumOff val="35000"/>
                  </a:schemeClr>
                </a:solidFill>
                <a:latin typeface="JKRGNR+Arial-BoldMT"/>
              </a:rPr>
              <a:t>gerichtlich vertritt, vgl. </a:t>
            </a:r>
            <a:r>
              <a:rPr lang="de-DE" sz="2400" b="1" dirty="0">
                <a:solidFill>
                  <a:schemeClr val="tx1">
                    <a:lumMod val="65000"/>
                    <a:lumOff val="35000"/>
                  </a:schemeClr>
                </a:solidFill>
                <a:latin typeface="JKRGNR+Arial-BoldMT"/>
              </a:rPr>
              <a:t>§ 78 I 1 1. Alt. AktG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alledem beteiligungs- und prozessfähig: Beteiligte des Rechtsstreits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Beteiligungs- und Prozessfähigkeit der Beteiligten: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0019014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III. Statthafte Antragsart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t>
            </a:r>
            <a:r>
              <a:rPr lang="de-DE" sz="2400" b="1" dirty="0">
                <a:solidFill>
                  <a:schemeClr val="tx1">
                    <a:lumMod val="65000"/>
                    <a:lumOff val="35000"/>
                  </a:schemeClr>
                </a:solidFill>
                <a:latin typeface="JKRGNR+Arial-BoldMT"/>
              </a:rPr>
              <a:t>nicht unmittelbar anwendbar</a:t>
            </a:r>
            <a:r>
              <a:rPr lang="de-DE" sz="2400" dirty="0">
                <a:solidFill>
                  <a:schemeClr val="tx1">
                    <a:lumMod val="65000"/>
                    <a:lumOff val="35000"/>
                  </a:schemeClr>
                </a:solidFill>
                <a:latin typeface="JKRGNR+Arial-BoldMT"/>
              </a:rPr>
              <a:t>, da ausdrücklich von </a:t>
            </a:r>
            <a:r>
              <a:rPr lang="de-DE" sz="2400" b="1" dirty="0">
                <a:solidFill>
                  <a:schemeClr val="tx1">
                    <a:lumMod val="65000"/>
                    <a:lumOff val="35000"/>
                  </a:schemeClr>
                </a:solidFill>
                <a:latin typeface="JKRGNR+Arial-BoldMT"/>
              </a:rPr>
              <a:t>„Klagebegehren“ </a:t>
            </a:r>
            <a:r>
              <a:rPr lang="de-DE" sz="2400" dirty="0">
                <a:solidFill>
                  <a:schemeClr val="tx1">
                    <a:lumMod val="65000"/>
                    <a:lumOff val="35000"/>
                  </a:schemeClr>
                </a:solidFill>
                <a:latin typeface="JKRGNR+Arial-BoldMT"/>
              </a:rPr>
              <a:t>die Rede ist: </a:t>
            </a:r>
            <a:r>
              <a:rPr lang="de-DE" sz="2400" b="1" dirty="0">
                <a:solidFill>
                  <a:schemeClr val="tx1">
                    <a:lumMod val="65000"/>
                    <a:lumOff val="35000"/>
                  </a:schemeClr>
                </a:solidFill>
                <a:latin typeface="JKRGNR+Arial-BoldMT"/>
              </a:rPr>
              <a:t>§ 88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insoweit zu beachten</a:t>
            </a:r>
            <a:r>
              <a:rPr lang="de-DE" sz="2400" dirty="0">
                <a:solidFill>
                  <a:schemeClr val="tx1">
                    <a:lumMod val="65000"/>
                    <a:lumOff val="35000"/>
                  </a:schemeClr>
                </a:solidFill>
                <a:latin typeface="JKRGNR+Arial-BoldMT"/>
              </a:rPr>
              <a:t>: gemäß </a:t>
            </a:r>
            <a:r>
              <a:rPr lang="de-DE" sz="2400" b="1" dirty="0">
                <a:solidFill>
                  <a:schemeClr val="tx1">
                    <a:lumMod val="65000"/>
                    <a:lumOff val="35000"/>
                  </a:schemeClr>
                </a:solidFill>
                <a:latin typeface="JKRGNR+Arial-BoldMT"/>
              </a:rPr>
              <a:t>§ 123 IV VwGO </a:t>
            </a:r>
            <a:r>
              <a:rPr lang="de-DE" sz="2400" dirty="0">
                <a:solidFill>
                  <a:schemeClr val="tx1">
                    <a:lumMod val="65000"/>
                    <a:lumOff val="35000"/>
                  </a:schemeClr>
                </a:solidFill>
                <a:latin typeface="JKRGNR+Arial-BoldMT"/>
              </a:rPr>
              <a:t>ergeht Entscheidung durch </a:t>
            </a:r>
            <a:r>
              <a:rPr lang="de-DE" sz="2400" b="1" dirty="0">
                <a:solidFill>
                  <a:schemeClr val="tx1">
                    <a:lumMod val="65000"/>
                    <a:lumOff val="35000"/>
                  </a:schemeClr>
                </a:solidFill>
                <a:latin typeface="JKRGNR+Arial-BoldMT"/>
              </a:rPr>
              <a:t>„Beschluss“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122 I VwGO </a:t>
            </a:r>
            <a:r>
              <a:rPr lang="de-DE" sz="2400" dirty="0">
                <a:solidFill>
                  <a:schemeClr val="tx1">
                    <a:lumMod val="65000"/>
                    <a:lumOff val="35000"/>
                  </a:schemeClr>
                </a:solidFill>
                <a:latin typeface="JKRGNR+Arial-BoldMT"/>
              </a:rPr>
              <a:t>erklärt in diesem Zusammenhang die </a:t>
            </a:r>
            <a:r>
              <a:rPr lang="de-DE" sz="2400" b="1" dirty="0">
                <a:solidFill>
                  <a:schemeClr val="tx1">
                    <a:lumMod val="65000"/>
                    <a:lumOff val="35000"/>
                  </a:schemeClr>
                </a:solidFill>
                <a:latin typeface="JKRGNR+Arial-BoldMT"/>
              </a:rPr>
              <a:t>„entsprechende“ Anwendung </a:t>
            </a:r>
            <a:r>
              <a:rPr lang="de-DE" sz="2400" dirty="0">
                <a:solidFill>
                  <a:schemeClr val="tx1">
                    <a:lumMod val="65000"/>
                    <a:lumOff val="35000"/>
                  </a:schemeClr>
                </a:solidFill>
                <a:latin typeface="JKRGNR+Arial-BoldMT"/>
              </a:rPr>
              <a:t>u.a. des </a:t>
            </a:r>
            <a:r>
              <a:rPr lang="de-DE" sz="2400" b="1" dirty="0">
                <a:solidFill>
                  <a:schemeClr val="tx1">
                    <a:lumMod val="65000"/>
                    <a:lumOff val="35000"/>
                  </a:schemeClr>
                </a:solidFill>
                <a:latin typeface="JKRGNR+Arial-BoldMT"/>
              </a:rPr>
              <a:t>§ 88 VwGO für Beschlüsse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bei entsprechender Anwendung des § 88 VwGO maßgeblich: </a:t>
            </a:r>
            <a:r>
              <a:rPr lang="de-DE" sz="2400" b="1" dirty="0">
                <a:solidFill>
                  <a:schemeClr val="tx1">
                    <a:lumMod val="65000"/>
                    <a:lumOff val="35000"/>
                  </a:schemeClr>
                </a:solidFill>
                <a:latin typeface="JKRGNR+Arial-BoldMT"/>
              </a:rPr>
              <a:t>Antragsbegehren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Antragsbegehren</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„Verpflichtung der Ordnungsbehörde, durch Verfügung der S-AG aufzugeben, die von den E genutzte Wohnung noch weitere vier Monate zur Verfügung zu stellen“</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7210016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Kurseinheit: Wiederholung Grundlagen + Ordnungspflichtigkeit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Polizei- und Ordnungsrecht zunächst von besonderer Bedeutung: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Herausarbeiten der einschlägigen Ermächtigungsgrundlage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Kollisionsregel: </a:t>
            </a:r>
            <a:r>
              <a:rPr lang="de-DE" sz="2400" dirty="0" err="1">
                <a:solidFill>
                  <a:schemeClr val="tx1">
                    <a:lumMod val="65000"/>
                    <a:lumOff val="35000"/>
                  </a:schemeClr>
                </a:solidFill>
                <a:latin typeface="JKRGNR+Arial-BoldMT"/>
              </a:rPr>
              <a:t>lex</a:t>
            </a:r>
            <a:r>
              <a:rPr lang="de-DE" sz="2400" dirty="0">
                <a:solidFill>
                  <a:schemeClr val="tx1">
                    <a:lumMod val="65000"/>
                    <a:lumOff val="35000"/>
                  </a:schemeClr>
                </a:solidFill>
                <a:latin typeface="JKRGNR+Arial-BoldMT"/>
              </a:rPr>
              <a:t> specialis </a:t>
            </a:r>
            <a:r>
              <a:rPr lang="de-DE" sz="2400" dirty="0" err="1">
                <a:solidFill>
                  <a:schemeClr val="tx1">
                    <a:lumMod val="65000"/>
                    <a:lumOff val="35000"/>
                  </a:schemeClr>
                </a:solidFill>
                <a:latin typeface="JKRGNR+Arial-BoldMT"/>
              </a:rPr>
              <a:t>derogat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legi</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generali</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Gegenüber dem SOG </a:t>
            </a:r>
            <a:r>
              <a:rPr lang="de-DE" sz="2400" b="1" dirty="0">
                <a:solidFill>
                  <a:schemeClr val="tx1">
                    <a:lumMod val="65000"/>
                    <a:lumOff val="35000"/>
                  </a:schemeClr>
                </a:solidFill>
                <a:latin typeface="JKRGNR+Arial-BoldMT"/>
              </a:rPr>
              <a:t>vorrangig zu prüfen</a:t>
            </a:r>
            <a:r>
              <a:rPr lang="de-DE" sz="2400" dirty="0">
                <a:solidFill>
                  <a:schemeClr val="tx1">
                    <a:lumMod val="65000"/>
                    <a:lumOff val="35000"/>
                  </a:schemeClr>
                </a:solidFill>
                <a:latin typeface="JKRGNR+Arial-BoldMT"/>
              </a:rPr>
              <a:t>: Anwendungsbereich spezialgesetzlicher Regelungen (</a:t>
            </a:r>
            <a:r>
              <a:rPr lang="de-DE" sz="2400" b="1" dirty="0">
                <a:solidFill>
                  <a:schemeClr val="tx1">
                    <a:lumMod val="65000"/>
                    <a:lumOff val="35000"/>
                  </a:schemeClr>
                </a:solidFill>
                <a:latin typeface="JKRGNR+Arial-BoldMT"/>
              </a:rPr>
              <a:t>VersG, BImSchG, HWG</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Soweit Anwendungsbereich spezialgesetzlicher Regelungen eröffnet: </a:t>
            </a:r>
            <a:r>
              <a:rPr lang="de-DE" sz="2400" dirty="0">
                <a:solidFill>
                  <a:schemeClr val="tx1">
                    <a:lumMod val="65000"/>
                    <a:lumOff val="35000"/>
                  </a:schemeClr>
                </a:solidFill>
                <a:latin typeface="JKRGNR+Arial-BoldMT"/>
              </a:rPr>
              <a:t>Rückgriff auf das SOG grundsätzlich gesperrt!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Ausnahme: </a:t>
            </a:r>
            <a:r>
              <a:rPr lang="de-DE" sz="2400" dirty="0">
                <a:solidFill>
                  <a:schemeClr val="tx1">
                    <a:lumMod val="65000"/>
                    <a:lumOff val="35000"/>
                  </a:schemeClr>
                </a:solidFill>
                <a:latin typeface="JKRGNR+Arial-BoldMT"/>
              </a:rPr>
              <a:t>Spezialgesetz regelt den Fall nicht und ist nicht abschließend (durch Auslegung zu ermitteln!)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„Äußere Spezialität“</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27161848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 123 V VwGO vorrangig: Verfahren nach §§ 80, 80a VwGO über Aussetzung von Verwaltungsakten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Verfahren nach </a:t>
            </a:r>
            <a:r>
              <a:rPr lang="de-DE" sz="2400" b="1" dirty="0">
                <a:solidFill>
                  <a:schemeClr val="tx1">
                    <a:lumMod val="65000"/>
                    <a:lumOff val="35000"/>
                  </a:schemeClr>
                </a:solidFill>
                <a:latin typeface="JKRGNR+Arial-BoldMT"/>
              </a:rPr>
              <a:t>§§ 80, 80a VwGO (-): </a:t>
            </a:r>
            <a:r>
              <a:rPr lang="de-DE" sz="2400" dirty="0">
                <a:solidFill>
                  <a:schemeClr val="tx1">
                    <a:lumMod val="65000"/>
                    <a:lumOff val="35000"/>
                  </a:schemeClr>
                </a:solidFill>
                <a:latin typeface="JKRGNR+Arial-BoldMT"/>
              </a:rPr>
              <a:t>Eheleute wollen erreichen, dass der S-AG ein Verhalten aufgegeben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statthaft: Verfahren nach § 123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Einstweilige Verfügung nach § 123 I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123 I 1 VwGO</a:t>
            </a:r>
            <a:r>
              <a:rPr lang="de-DE" sz="2400" dirty="0">
                <a:solidFill>
                  <a:schemeClr val="tx1">
                    <a:lumMod val="65000"/>
                    <a:lumOff val="35000"/>
                  </a:schemeClr>
                </a:solidFill>
                <a:latin typeface="JKRGNR+Arial-BoldMT"/>
              </a:rPr>
              <a:t>: Sicherungsanordnung (Erhaltung des „</a:t>
            </a:r>
            <a:r>
              <a:rPr lang="de-DE" sz="2400" dirty="0" err="1">
                <a:solidFill>
                  <a:schemeClr val="tx1">
                    <a:lumMod val="65000"/>
                    <a:lumOff val="35000"/>
                  </a:schemeClr>
                </a:solidFill>
                <a:latin typeface="JKRGNR+Arial-BoldMT"/>
              </a:rPr>
              <a:t>status</a:t>
            </a:r>
            <a:r>
              <a:rPr lang="de-DE" sz="2400" dirty="0">
                <a:solidFill>
                  <a:schemeClr val="tx1">
                    <a:lumMod val="65000"/>
                    <a:lumOff val="35000"/>
                  </a:schemeClr>
                </a:solidFill>
                <a:latin typeface="JKRGNR+Arial-BoldMT"/>
              </a:rPr>
              <a:t> quo“)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123 I 2 VwGO</a:t>
            </a:r>
            <a:r>
              <a:rPr lang="de-DE" sz="2400" dirty="0">
                <a:solidFill>
                  <a:schemeClr val="tx1">
                    <a:lumMod val="65000"/>
                    <a:lumOff val="35000"/>
                  </a:schemeClr>
                </a:solidFill>
                <a:latin typeface="JKRGNR+Arial-BoldMT"/>
              </a:rPr>
              <a:t>: Regelungsanordnung (Erweiterung des Rechtskreises)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die Antragssteller entgegen der zivilgerichtlichen Entscheidung in der Wohnung der S-AG verbleiben wollen, einschlägig: </a:t>
            </a:r>
            <a:r>
              <a:rPr lang="de-DE" sz="2400" b="1" dirty="0">
                <a:solidFill>
                  <a:schemeClr val="tx1">
                    <a:lumMod val="65000"/>
                    <a:lumOff val="35000"/>
                  </a:schemeClr>
                </a:solidFill>
                <a:latin typeface="JKRGNR+Arial-BoldMT"/>
              </a:rPr>
              <a:t>Regelungsanordnung nach § 123 I 1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6950800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Besondere Sachentscheidungsvoraussetzungen der einstweiligen Anordnung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unmittelbar anwendbar: § 78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8. Abschnitt für Anfechtungs- und Verpflichtungsklagen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jedoch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entsprechende Anwendung des § 78 I Nr. 1 VwGO (allgemeiner </a:t>
            </a:r>
            <a:r>
              <a:rPr lang="de-DE" sz="2400" b="1" dirty="0">
                <a:solidFill>
                  <a:schemeClr val="tx1">
                    <a:lumMod val="65000"/>
                    <a:lumOff val="35000"/>
                  </a:schemeClr>
                </a:solidFill>
                <a:latin typeface="JKRGNR+Arial-BoldMT"/>
              </a:rPr>
              <a:t>Gedanke des Rechtsträgerprinzips</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 </a:t>
            </a:r>
            <a:r>
              <a:rPr lang="de-DE" sz="2400" dirty="0">
                <a:solidFill>
                  <a:schemeClr val="tx1">
                    <a:lumMod val="65000"/>
                    <a:lumOff val="35000"/>
                  </a:schemeClr>
                </a:solidFill>
                <a:latin typeface="JKRGNR+Arial-BoldMT"/>
              </a:rPr>
              <a:t>in Ermangelung von Angaben ist der Antrag gegen die Stadt B zu richten/ in Hamburg: FHH gem. § 78 I Nr. 1 VwGO</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6538024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60811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2. Antragsbefugnis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eine besondere Vorschrift für Anfechtungs- und Verpflichtungsklage darstellend, </a:t>
            </a:r>
            <a:r>
              <a:rPr lang="de-DE" sz="2400" b="1" dirty="0">
                <a:solidFill>
                  <a:schemeClr val="tx1">
                    <a:lumMod val="65000"/>
                    <a:lumOff val="35000"/>
                  </a:schemeClr>
                </a:solidFill>
                <a:latin typeface="JKRGNR+Arial-BoldMT"/>
              </a:rPr>
              <a:t>nicht unmittelbar anwendbar:  § 42 II VwGO</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 dem </a:t>
            </a:r>
            <a:r>
              <a:rPr lang="de-DE" sz="2400" b="1" dirty="0">
                <a:solidFill>
                  <a:schemeClr val="tx1">
                    <a:lumMod val="65000"/>
                    <a:lumOff val="35000"/>
                  </a:schemeClr>
                </a:solidFill>
                <a:latin typeface="JKRGNR+Arial-BoldMT"/>
              </a:rPr>
              <a:t>Hintergrund des Art. 19 IV GG </a:t>
            </a:r>
            <a:r>
              <a:rPr lang="de-DE" sz="2400" dirty="0">
                <a:solidFill>
                  <a:schemeClr val="tx1">
                    <a:lumMod val="65000"/>
                    <a:lumOff val="35000"/>
                  </a:schemeClr>
                </a:solidFill>
                <a:latin typeface="JKRGNR+Arial-BoldMT"/>
              </a:rPr>
              <a:t>(„wird jemand…in seinen Rechten verletzt…“) auch im Falle des einstweiligen Rechtsschutzverfahrens </a:t>
            </a:r>
            <a:r>
              <a:rPr lang="de-DE" sz="2400" b="1" dirty="0">
                <a:solidFill>
                  <a:schemeClr val="tx1">
                    <a:lumMod val="65000"/>
                    <a:lumOff val="35000"/>
                  </a:schemeClr>
                </a:solidFill>
                <a:latin typeface="JKRGNR+Arial-BoldMT"/>
              </a:rPr>
              <a:t>vorausgesetzt</a:t>
            </a:r>
            <a:r>
              <a:rPr lang="de-DE" sz="2400" dirty="0">
                <a:solidFill>
                  <a:schemeClr val="tx1">
                    <a:lumMod val="65000"/>
                    <a:lumOff val="35000"/>
                  </a:schemeClr>
                </a:solidFill>
                <a:latin typeface="JKRGNR+Arial-BoldMT"/>
              </a:rPr>
              <a:t>: Geltendmachung einer subjektiven Rechtsverletzung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Entsprechende Anwendung des § 42 II VwGO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herauszuarbeiten: Ob </a:t>
            </a:r>
            <a:r>
              <a:rPr lang="de-DE" sz="2400" b="1" dirty="0">
                <a:solidFill>
                  <a:schemeClr val="tx1">
                    <a:lumMod val="65000"/>
                    <a:lumOff val="35000"/>
                  </a:schemeClr>
                </a:solidFill>
                <a:latin typeface="JKRGNR+Arial-BoldMT"/>
              </a:rPr>
              <a:t>Anspruch der Antragsteller auf Erlass des begehrten Verwaltungsakts </a:t>
            </a:r>
            <a:r>
              <a:rPr lang="de-DE" sz="2400" dirty="0">
                <a:solidFill>
                  <a:schemeClr val="tx1">
                    <a:lumMod val="65000"/>
                    <a:lumOff val="35000"/>
                  </a:schemeClr>
                </a:solidFill>
                <a:latin typeface="JKRGNR+Arial-BoldMT"/>
              </a:rPr>
              <a:t>zumindest möglich erscheint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Mögliche Anspruchsgrundlagen</a:t>
            </a:r>
            <a:r>
              <a:rPr lang="de-DE" sz="2400" dirty="0">
                <a:solidFill>
                  <a:schemeClr val="tx1">
                    <a:lumMod val="65000"/>
                    <a:lumOff val="35000"/>
                  </a:schemeClr>
                </a:solidFill>
                <a:latin typeface="JKRGNR+Arial-BoldMT"/>
              </a:rPr>
              <a:t>: Sonderbeziehung, einfaches Recht, Grundrechte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7016611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zwischen Parteien keine Sonderbeziehung besteht, in diesem Falle einzig ernsthaft als Anspruchsgrundlage in Betracht kommend: </a:t>
            </a:r>
            <a:r>
              <a:rPr lang="de-DE" sz="2400" b="1" dirty="0">
                <a:solidFill>
                  <a:schemeClr val="tx1">
                    <a:lumMod val="65000"/>
                    <a:lumOff val="35000"/>
                  </a:schemeClr>
                </a:solidFill>
                <a:latin typeface="JKRGNR+Arial-BoldMT"/>
              </a:rPr>
              <a:t>Einfachgesetzliche Anspruchsgrundlage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derartige einfachgesetzliche Anspruchsgrundlage im öffentlichen Recht verlangt: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Charakterisierung als „</a:t>
            </a:r>
            <a:r>
              <a:rPr lang="de-DE" sz="2400" b="1" dirty="0">
                <a:solidFill>
                  <a:schemeClr val="tx1">
                    <a:lumMod val="65000"/>
                    <a:lumOff val="35000"/>
                  </a:schemeClr>
                </a:solidFill>
                <a:latin typeface="JKRGNR+Arial-BoldMT"/>
              </a:rPr>
              <a:t>Schutznorm</a:t>
            </a:r>
            <a:r>
              <a:rPr lang="de-DE" sz="2400" dirty="0">
                <a:solidFill>
                  <a:schemeClr val="tx1">
                    <a:lumMod val="65000"/>
                    <a:lumOff val="35000"/>
                  </a:schemeClr>
                </a:solidFill>
                <a:latin typeface="JKRGNR+Arial-BoldMT"/>
              </a:rPr>
              <a:t>“ </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Rechtsgrundlage</a:t>
            </a:r>
            <a:r>
              <a:rPr lang="de-DE" sz="2400" dirty="0">
                <a:solidFill>
                  <a:schemeClr val="tx1">
                    <a:lumMod val="65000"/>
                    <a:lumOff val="35000"/>
                  </a:schemeClr>
                </a:solidFill>
                <a:latin typeface="JKRGNR+Arial-BoldMT"/>
              </a:rPr>
              <a:t> für den Erlass des begehrten Verwaltungsaktes, die </a:t>
            </a:r>
            <a:r>
              <a:rPr lang="de-DE" sz="2400" b="1" dirty="0">
                <a:solidFill>
                  <a:schemeClr val="tx1">
                    <a:lumMod val="65000"/>
                    <a:lumOff val="35000"/>
                  </a:schemeClr>
                </a:solidFill>
                <a:latin typeface="JKRGNR+Arial-BoldMT"/>
              </a:rPr>
              <a:t>zumindest auch dem Schutz der Interessen der Antragsteller</a:t>
            </a:r>
            <a:r>
              <a:rPr lang="de-DE" sz="2400" dirty="0">
                <a:solidFill>
                  <a:schemeClr val="tx1">
                    <a:lumMod val="65000"/>
                    <a:lumOff val="35000"/>
                  </a:schemeClr>
                </a:solidFill>
                <a:latin typeface="JKRGNR+Arial-BoldMT"/>
              </a:rPr>
              <a:t> derart </a:t>
            </a:r>
            <a:r>
              <a:rPr lang="de-DE" sz="2400" b="1" dirty="0">
                <a:solidFill>
                  <a:schemeClr val="tx1">
                    <a:lumMod val="65000"/>
                    <a:lumOff val="35000"/>
                  </a:schemeClr>
                </a:solidFill>
                <a:latin typeface="JKRGNR+Arial-BoldMT"/>
              </a:rPr>
              <a:t>zu dienen bestimmt </a:t>
            </a:r>
            <a:r>
              <a:rPr lang="de-DE" sz="2400" dirty="0">
                <a:solidFill>
                  <a:schemeClr val="tx1">
                    <a:lumMod val="65000"/>
                    <a:lumOff val="35000"/>
                  </a:schemeClr>
                </a:solidFill>
                <a:latin typeface="JKRGNR+Arial-BoldMT"/>
              </a:rPr>
              <a:t>ist, dass diese die Einhaltung des Rechtssatzes verlangen können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Nunmehr sinnvoll</a:t>
            </a:r>
            <a:r>
              <a:rPr lang="de-DE" sz="2400" dirty="0">
                <a:solidFill>
                  <a:schemeClr val="tx1">
                    <a:lumMod val="65000"/>
                    <a:lumOff val="35000"/>
                  </a:schemeClr>
                </a:solidFill>
                <a:latin typeface="JKRGNR+Arial-BoldMT"/>
              </a:rPr>
              <a:t>: Abgrenzung zwischen </a:t>
            </a:r>
            <a:r>
              <a:rPr lang="de-DE" sz="2400" b="1" dirty="0">
                <a:solidFill>
                  <a:schemeClr val="tx1">
                    <a:lumMod val="65000"/>
                    <a:lumOff val="35000"/>
                  </a:schemeClr>
                </a:solidFill>
                <a:latin typeface="JKRGNR+Arial-BoldMT"/>
              </a:rPr>
              <a:t>§ 3 I SOG </a:t>
            </a:r>
            <a:r>
              <a:rPr lang="de-DE" sz="2400" dirty="0">
                <a:solidFill>
                  <a:schemeClr val="tx1">
                    <a:lumMod val="65000"/>
                    <a:lumOff val="35000"/>
                  </a:schemeClr>
                </a:solidFill>
                <a:latin typeface="JKRGNR+Arial-BoldMT"/>
              </a:rPr>
              <a:t>und </a:t>
            </a:r>
            <a:r>
              <a:rPr lang="de-DE" sz="2400" b="1" dirty="0">
                <a:solidFill>
                  <a:schemeClr val="tx1">
                    <a:lumMod val="65000"/>
                    <a:lumOff val="35000"/>
                  </a:schemeClr>
                </a:solidFill>
                <a:latin typeface="JKRGNR+Arial-BoldMT"/>
              </a:rPr>
              <a:t>§ 14 I SOG </a:t>
            </a:r>
            <a:r>
              <a:rPr lang="de-DE" sz="2400" dirty="0">
                <a:solidFill>
                  <a:schemeClr val="tx1">
                    <a:lumMod val="65000"/>
                    <a:lumOff val="35000"/>
                  </a:schemeClr>
                </a:solidFill>
                <a:latin typeface="JKRGNR+Arial-BoldMT"/>
              </a:rPr>
              <a:t>als mögliche Anspruchsgrundlagen</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0600385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Demnach fraglich erscheinend: </a:t>
            </a:r>
            <a:r>
              <a:rPr lang="de-DE" sz="2400" dirty="0">
                <a:solidFill>
                  <a:schemeClr val="tx1">
                    <a:lumMod val="65000"/>
                    <a:lumOff val="35000"/>
                  </a:schemeClr>
                </a:solidFill>
                <a:latin typeface="JKRGNR+Arial-BoldMT"/>
              </a:rPr>
              <a:t>Ob es sich bei der begehrten Einweisung in die Wohnung um eine „Sicherstellung“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14 I SOG handelt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Bereits abzulehnen: Amtliche oder sonst zweckmäßige Verwahrung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14 III 1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fraglich: Wohnung als „Sache“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Anwendung von § 14 I SOG als Rechtsgrundlage (-)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Stattdessen als Rechtsgrundlage </a:t>
            </a:r>
            <a:r>
              <a:rPr lang="de-DE" sz="2400" dirty="0">
                <a:solidFill>
                  <a:schemeClr val="tx1">
                    <a:lumMod val="65000"/>
                    <a:lumOff val="35000"/>
                  </a:schemeClr>
                </a:solidFill>
                <a:latin typeface="JKRGNR+Arial-BoldMT"/>
              </a:rPr>
              <a:t>heranzuziehen: § 3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Ermittlung des subjektiven öffentlichen Rechts erforderlich: </a:t>
            </a:r>
            <a:r>
              <a:rPr lang="de-DE" sz="2400" b="1" dirty="0">
                <a:solidFill>
                  <a:schemeClr val="tx1">
                    <a:lumMod val="65000"/>
                    <a:lumOff val="35000"/>
                  </a:schemeClr>
                </a:solidFill>
                <a:latin typeface="JKRGNR+Arial-BoldMT"/>
              </a:rPr>
              <a:t>Auslegung der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7126561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des Wortlautes von § 3 I SOG (</a:t>
            </a:r>
            <a:r>
              <a:rPr lang="de-DE" sz="2400" i="1" dirty="0">
                <a:solidFill>
                  <a:schemeClr val="tx1">
                    <a:lumMod val="65000"/>
                    <a:lumOff val="35000"/>
                  </a:schemeClr>
                </a:solidFill>
                <a:latin typeface="JKRGNR+Arial-BoldMT"/>
              </a:rPr>
              <a:t>„…zum Schutz…des Einzelnen“)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anzunehmen: Schutznormcharakter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von „Öffentlicher Sicherheit“ u.a. umfasst: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Unverletzlichkeit der Rechtsgüter des Einzelnen </a:t>
            </a:r>
            <a:r>
              <a:rPr lang="de-DE" sz="2400" dirty="0">
                <a:solidFill>
                  <a:schemeClr val="tx1">
                    <a:lumMod val="65000"/>
                    <a:lumOff val="35000"/>
                  </a:schemeClr>
                </a:solidFill>
                <a:latin typeface="JKRGNR+Arial-BoldMT"/>
              </a:rPr>
              <a:t>(Individualrechtsgüter)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in in § 3 I SOG enthaltener Generalklausel gleichermaßen zu erblicken: </a:t>
            </a:r>
            <a:r>
              <a:rPr lang="de-DE" sz="2400" b="1" dirty="0">
                <a:solidFill>
                  <a:schemeClr val="tx1">
                    <a:lumMod val="65000"/>
                    <a:lumOff val="35000"/>
                  </a:schemeClr>
                </a:solidFill>
                <a:latin typeface="JKRGNR+Arial-BoldMT"/>
              </a:rPr>
              <a:t>Anspruchsgrundlage zum Schutz von Rechtsgüter des Einzelnen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das Vorliegen der Voraussetzungen dieser Anspruchsgrundlage auch möglich erscheint, </a:t>
            </a:r>
            <a:r>
              <a:rPr lang="de-DE" sz="2400" b="1" dirty="0">
                <a:solidFill>
                  <a:schemeClr val="tx1">
                    <a:lumMod val="65000"/>
                    <a:lumOff val="35000"/>
                  </a:schemeClr>
                </a:solidFill>
                <a:latin typeface="JKRGNR+Arial-BoldMT"/>
              </a:rPr>
              <a:t>zu bejahen: Antragsbefugnis</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0761743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1379"/>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des Eilverfahrens als besondere Sachentscheidungsvoraussetzung regelmäßig erwähnenswert: </a:t>
            </a:r>
            <a:r>
              <a:rPr lang="de-DE" sz="2400" b="1" dirty="0">
                <a:solidFill>
                  <a:schemeClr val="tx1">
                    <a:lumMod val="65000"/>
                    <a:lumOff val="35000"/>
                  </a:schemeClr>
                </a:solidFill>
                <a:latin typeface="JKRGNR+Arial-BoldMT"/>
              </a:rPr>
              <a:t>Rechtsschutzbedürfnis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Für derartiges Rechtsschutzbedürfnis stets verlangt</a:t>
            </a:r>
            <a:r>
              <a:rPr lang="de-DE" sz="2400" dirty="0">
                <a:solidFill>
                  <a:schemeClr val="tx1">
                    <a:lumMod val="65000"/>
                    <a:lumOff val="35000"/>
                  </a:schemeClr>
                </a:solidFill>
                <a:latin typeface="JKRGNR+Arial-BoldMT"/>
              </a:rPr>
              <a:t>: Dass die Antragsteller mit dem angestrengten gerichtlichen Verfahren ein rechtsschutzwürdiges Interesses verfolgen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Rechtsschutzbedürfnis (-), soweit einfacherer, effektiverer Weg besteht gegen Rechtsverletzung vorzugehen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denkbar: </a:t>
            </a:r>
            <a:r>
              <a:rPr lang="de-DE" sz="2400" b="1" dirty="0">
                <a:solidFill>
                  <a:schemeClr val="tx1">
                    <a:lumMod val="65000"/>
                    <a:lumOff val="35000"/>
                  </a:schemeClr>
                </a:solidFill>
                <a:latin typeface="JKRGNR+Arial-BoldMT"/>
              </a:rPr>
              <a:t>vorheriger Antrag </a:t>
            </a:r>
            <a:r>
              <a:rPr lang="de-DE" sz="2400" dirty="0">
                <a:solidFill>
                  <a:schemeClr val="tx1">
                    <a:lumMod val="65000"/>
                    <a:lumOff val="35000"/>
                  </a:schemeClr>
                </a:solidFill>
                <a:latin typeface="JKRGNR+Arial-BoldMT"/>
              </a:rPr>
              <a:t>bei der Behörde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insoweit § 123 I 2 VwGO: „streitiges Rechtsverhältnis“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ohnehin geschehen: vorheriger Antrag bei der Behörde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0906338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 Maßstab für Begründetheit der Regelungsanordnung bildend: § 123 I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die Anforderungen prägend: </a:t>
            </a:r>
            <a:r>
              <a:rPr lang="de-DE" sz="2400" b="1" dirty="0">
                <a:solidFill>
                  <a:schemeClr val="tx1">
                    <a:lumMod val="65000"/>
                    <a:lumOff val="35000"/>
                  </a:schemeClr>
                </a:solidFill>
                <a:latin typeface="JKRGNR+Arial-BoldMT"/>
              </a:rPr>
              <a:t>§ 123 III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920 II ZPO</a:t>
            </a:r>
            <a:r>
              <a:rPr lang="de-DE" sz="2400" dirty="0">
                <a:solidFill>
                  <a:schemeClr val="tx1">
                    <a:lumMod val="65000"/>
                    <a:lumOff val="35000"/>
                  </a:schemeClr>
                </a:solidFill>
                <a:latin typeface="JKRGNR+Arial-BoldMT"/>
              </a:rPr>
              <a:t>, wonach </a:t>
            </a:r>
            <a:r>
              <a:rPr lang="de-DE" sz="2400" b="1" dirty="0">
                <a:solidFill>
                  <a:schemeClr val="tx1">
                    <a:lumMod val="65000"/>
                    <a:lumOff val="35000"/>
                  </a:schemeClr>
                </a:solidFill>
                <a:latin typeface="JKRGNR+Arial-BoldMT"/>
              </a:rPr>
              <a:t>„Anspruch und Arrestgrund“ lediglich „glaubhaft zu machen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Obersatz: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Der Antrag auf Erlass einer einstweiligen Anordnung gemäß § 123 I 2 VwGO ist begründet, soweit die Antragsteller einen </a:t>
            </a:r>
            <a:r>
              <a:rPr lang="de-DE" sz="2400" b="1" i="1" dirty="0">
                <a:solidFill>
                  <a:schemeClr val="tx1">
                    <a:lumMod val="65000"/>
                    <a:lumOff val="35000"/>
                  </a:schemeClr>
                </a:solidFill>
                <a:latin typeface="JKRGNR+Arial-BoldMT"/>
              </a:rPr>
              <a:t>Anordnungsanspruch</a:t>
            </a:r>
            <a:r>
              <a:rPr lang="de-DE" sz="2400" i="1" dirty="0">
                <a:solidFill>
                  <a:schemeClr val="tx1">
                    <a:lumMod val="65000"/>
                    <a:lumOff val="35000"/>
                  </a:schemeClr>
                </a:solidFill>
                <a:latin typeface="JKRGNR+Arial-BoldMT"/>
              </a:rPr>
              <a:t> und einen </a:t>
            </a:r>
            <a:r>
              <a:rPr lang="de-DE" sz="2400" b="1" i="1" dirty="0">
                <a:solidFill>
                  <a:schemeClr val="tx1">
                    <a:lumMod val="65000"/>
                    <a:lumOff val="35000"/>
                  </a:schemeClr>
                </a:solidFill>
                <a:latin typeface="JKRGNR+Arial-BoldMT"/>
              </a:rPr>
              <a:t>Anordnungsgrund</a:t>
            </a:r>
            <a:r>
              <a:rPr lang="de-DE" sz="2400" i="1" dirty="0">
                <a:solidFill>
                  <a:schemeClr val="tx1">
                    <a:lumMod val="65000"/>
                    <a:lumOff val="35000"/>
                  </a:schemeClr>
                </a:solidFill>
                <a:latin typeface="JKRGNR+Arial-BoldMT"/>
              </a:rPr>
              <a:t> glaubhaft gemacht haben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6207677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Glaubhaftmachung eines Anordnungsanspruchs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Anspruchsgrundlage</a:t>
            </a:r>
            <a:r>
              <a:rPr lang="de-DE" sz="2400" dirty="0">
                <a:solidFill>
                  <a:schemeClr val="tx1">
                    <a:lumMod val="65000"/>
                    <a:lumOff val="35000"/>
                  </a:schemeClr>
                </a:solidFill>
                <a:latin typeface="JKRGNR+Arial-BoldMT"/>
              </a:rPr>
              <a:t>: § 3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Anspruchsvoraussetzungen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Formelle Voraussetzungen</a:t>
            </a:r>
            <a:r>
              <a:rPr lang="de-DE" sz="2400" dirty="0">
                <a:solidFill>
                  <a:schemeClr val="tx1">
                    <a:lumMod val="65000"/>
                    <a:lumOff val="35000"/>
                  </a:schemeClr>
                </a:solidFill>
                <a:latin typeface="JKRGNR+Arial-BoldMT"/>
              </a:rPr>
              <a:t>: Zuständigkeit, Verfahren, Form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 diesem Zusammenhang durchaus problematisch</a:t>
            </a:r>
            <a:r>
              <a:rPr lang="de-DE" sz="2400" dirty="0">
                <a:solidFill>
                  <a:schemeClr val="tx1">
                    <a:lumMod val="65000"/>
                    <a:lumOff val="35000"/>
                  </a:schemeClr>
                </a:solidFill>
                <a:latin typeface="JKRGNR+Arial-BoldMT"/>
              </a:rPr>
              <a:t>: Zuständigkeit der Ordnungsbehörden nach § 3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Einschränkung des </a:t>
            </a:r>
            <a:r>
              <a:rPr lang="de-DE" sz="2400" b="1" dirty="0">
                <a:solidFill>
                  <a:schemeClr val="tx1">
                    <a:lumMod val="65000"/>
                    <a:lumOff val="35000"/>
                  </a:schemeClr>
                </a:solidFill>
                <a:latin typeface="JKRGNR+Arial-BoldMT"/>
              </a:rPr>
              <a:t>§ 3 III SOG </a:t>
            </a:r>
            <a:r>
              <a:rPr lang="de-DE" sz="2400" dirty="0">
                <a:solidFill>
                  <a:schemeClr val="tx1">
                    <a:lumMod val="65000"/>
                    <a:lumOff val="35000"/>
                  </a:schemeClr>
                </a:solidFill>
                <a:latin typeface="JKRGNR+Arial-BoldMT"/>
              </a:rPr>
              <a:t>beachten: wonach Schutz </a:t>
            </a:r>
            <a:r>
              <a:rPr lang="de-DE" sz="2400" b="1" dirty="0">
                <a:solidFill>
                  <a:schemeClr val="tx1">
                    <a:lumMod val="65000"/>
                    <a:lumOff val="35000"/>
                  </a:schemeClr>
                </a:solidFill>
                <a:latin typeface="JKRGNR+Arial-BoldMT"/>
              </a:rPr>
              <a:t>privater Rechte </a:t>
            </a:r>
            <a:r>
              <a:rPr lang="de-DE" sz="2400" dirty="0">
                <a:solidFill>
                  <a:schemeClr val="tx1">
                    <a:lumMod val="65000"/>
                    <a:lumOff val="35000"/>
                  </a:schemeClr>
                </a:solidFill>
                <a:latin typeface="JKRGNR+Arial-BoldMT"/>
              </a:rPr>
              <a:t>den Verwaltungsbehörden nur dann obliegt, </a:t>
            </a:r>
            <a:r>
              <a:rPr lang="de-DE" sz="2400" i="1" dirty="0">
                <a:solidFill>
                  <a:schemeClr val="tx1">
                    <a:lumMod val="65000"/>
                    <a:lumOff val="35000"/>
                  </a:schemeClr>
                </a:solidFill>
                <a:latin typeface="JKRGNR+Arial-BoldMT"/>
              </a:rPr>
              <a:t>„wenn </a:t>
            </a:r>
            <a:r>
              <a:rPr lang="de-DE" sz="2400" b="1" i="1" dirty="0">
                <a:solidFill>
                  <a:schemeClr val="tx1">
                    <a:lumMod val="65000"/>
                    <a:lumOff val="35000"/>
                  </a:schemeClr>
                </a:solidFill>
                <a:latin typeface="JKRGNR+Arial-BoldMT"/>
              </a:rPr>
              <a:t>gerichtlicher Schutz nicht rechtzeitig zu erlangen </a:t>
            </a:r>
            <a:r>
              <a:rPr lang="de-DE" sz="2400" i="1" dirty="0">
                <a:solidFill>
                  <a:schemeClr val="tx1">
                    <a:lumMod val="65000"/>
                    <a:lumOff val="35000"/>
                  </a:schemeClr>
                </a:solidFill>
                <a:latin typeface="JKRGNR+Arial-BoldMT"/>
              </a:rPr>
              <a:t>ist und wenn ohne verwaltungsbehördliche Hilfe die </a:t>
            </a:r>
            <a:r>
              <a:rPr lang="de-DE" sz="2400" b="1" i="1" dirty="0">
                <a:solidFill>
                  <a:schemeClr val="tx1">
                    <a:lumMod val="65000"/>
                    <a:lumOff val="35000"/>
                  </a:schemeClr>
                </a:solidFill>
                <a:latin typeface="JKRGNR+Arial-BoldMT"/>
              </a:rPr>
              <a:t>Verwirklichung des Rechts vereitelt oder wesentlich erschwert werden würde“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Hintergrund: Gewaltenteilung (Art. 20 II 2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7529281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Gerichtlicher Schutz nicht rechtzeitig zu erlangen?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zivilgerichtliche Möglichkeiten ausgeschöpft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Verwirklichung des Rechts vereitelt oder wesentlich erschwert?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Da Mutter und ihr Kind im Falle einer Räumung laut Gutachten mit erheblichen gesundheitlichen Schäden zu rechnen hätten, anzunehmen: </a:t>
            </a:r>
            <a:r>
              <a:rPr lang="de-DE" sz="2400" b="1" dirty="0">
                <a:solidFill>
                  <a:schemeClr val="tx1">
                    <a:lumMod val="65000"/>
                    <a:lumOff val="35000"/>
                  </a:schemeClr>
                </a:solidFill>
                <a:latin typeface="JKRGNR+Arial-BoldMT"/>
              </a:rPr>
              <a:t>Verletzung des Grundrechts aus Art. 2 II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Zuständigkeit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8897523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5134"/>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Daneben beachten: </a:t>
            </a:r>
            <a:r>
              <a:rPr lang="de-DE" sz="2400" b="1" dirty="0">
                <a:solidFill>
                  <a:schemeClr val="tx1">
                    <a:lumMod val="65000"/>
                    <a:lumOff val="35000"/>
                  </a:schemeClr>
                </a:solidFill>
                <a:latin typeface="JKRGNR+Arial-BoldMT"/>
              </a:rPr>
              <a:t>„Innere Spezialität“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Vorrang der spezialgesetzlichen Eingriffsermächtigung </a:t>
            </a:r>
            <a:r>
              <a:rPr lang="de-DE" sz="2400" dirty="0">
                <a:solidFill>
                  <a:schemeClr val="tx1">
                    <a:lumMod val="65000"/>
                    <a:lumOff val="35000"/>
                  </a:schemeClr>
                </a:solidFill>
                <a:latin typeface="JKRGNR+Arial-BoldMT"/>
              </a:rPr>
              <a:t>vor Generalklausel</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Standardmaßnahmen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11 ff. SOG sowie </a:t>
            </a:r>
            <a:r>
              <a:rPr lang="de-DE" sz="2400" b="1" dirty="0" err="1">
                <a:solidFill>
                  <a:schemeClr val="tx1">
                    <a:lumMod val="65000"/>
                    <a:lumOff val="35000"/>
                  </a:schemeClr>
                </a:solidFill>
                <a:latin typeface="JKRGNR+Arial-BoldMT"/>
              </a:rPr>
              <a:t>PolDVG</a:t>
            </a:r>
            <a:endParaRPr lang="de-DE" sz="2400" b="1"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Generalklausel nach </a:t>
            </a:r>
            <a:r>
              <a:rPr lang="de-DE" sz="2400" b="1" dirty="0">
                <a:solidFill>
                  <a:schemeClr val="tx1">
                    <a:lumMod val="65000"/>
                    <a:lumOff val="35000"/>
                  </a:schemeClr>
                </a:solidFill>
                <a:latin typeface="JKRGNR+Arial-BoldMT"/>
              </a:rPr>
              <a:t>§ 3 I SOG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Dabei examensrelevant: </a:t>
            </a:r>
            <a:r>
              <a:rPr lang="de-DE" sz="2400" dirty="0">
                <a:solidFill>
                  <a:schemeClr val="tx1">
                    <a:lumMod val="65000"/>
                    <a:lumOff val="35000"/>
                  </a:schemeClr>
                </a:solidFill>
                <a:latin typeface="JKRGNR+Arial-BoldMT"/>
              </a:rPr>
              <a:t>Maßnahme ähnelt einer solchen Standardmaßnahme, erfüllt jedoch nicht alle Tatbestandsvoraussetzungen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Dann besonders zu problematisieren: </a:t>
            </a:r>
            <a:r>
              <a:rPr lang="de-DE" sz="2400" dirty="0">
                <a:solidFill>
                  <a:schemeClr val="tx1">
                    <a:lumMod val="65000"/>
                    <a:lumOff val="35000"/>
                  </a:schemeClr>
                </a:solidFill>
                <a:latin typeface="JKRGNR+Arial-BoldMT"/>
              </a:rPr>
              <a:t>Möglichkeiten eines Rückgriffs auf die Generalklausel (</a:t>
            </a:r>
            <a:r>
              <a:rPr lang="de-DE" sz="2400" dirty="0">
                <a:solidFill>
                  <a:schemeClr val="tx1">
                    <a:lumMod val="65000"/>
                    <a:lumOff val="35000"/>
                  </a:schemeClr>
                </a:solidFill>
                <a:latin typeface="JKRGNR+Arial-BoldMT"/>
                <a:sym typeface="Wingdings" pitchFamily="2" charset="2"/>
              </a:rPr>
              <a:t>vgl. VG Hamburg Beschl. v. 22.6.2018 – 1 E 2009/18 zum Anbringen einer „Parkkralle“)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Bedenke</a:t>
            </a:r>
            <a:r>
              <a:rPr lang="de-DE" sz="2400" dirty="0">
                <a:solidFill>
                  <a:schemeClr val="tx1">
                    <a:lumMod val="65000"/>
                    <a:lumOff val="35000"/>
                  </a:schemeClr>
                </a:solidFill>
                <a:latin typeface="JKRGNR+Arial-BoldMT"/>
                <a:sym typeface="Wingdings" pitchFamily="2" charset="2"/>
              </a:rPr>
              <a:t>: Generalklausel dient als Eingriffsbefugnis gerade in atypischen Situationen (VG Hamburg)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27832409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Materielle Anspruchsvoraussetzungen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gefahrenabwehrrechtliche Maßnahmen regelmäßig verlangt: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Gefahrentatbestand</a:t>
            </a:r>
            <a:r>
              <a:rPr lang="de-DE" sz="2400" dirty="0">
                <a:solidFill>
                  <a:schemeClr val="tx1">
                    <a:lumMod val="65000"/>
                    <a:lumOff val="35000"/>
                  </a:schemeClr>
                </a:solidFill>
                <a:latin typeface="JKRGNR+Arial-BoldMT"/>
              </a:rPr>
              <a:t>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Ordnungspflicht</a:t>
            </a:r>
            <a:r>
              <a:rPr lang="de-DE" sz="2400" dirty="0">
                <a:solidFill>
                  <a:schemeClr val="tx1">
                    <a:lumMod val="65000"/>
                    <a:lumOff val="35000"/>
                  </a:schemeClr>
                </a:solidFill>
                <a:latin typeface="JKRGNR+Arial-BoldMT"/>
              </a:rPr>
              <a:t> des Adressaten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Gefahrentatbestand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den Gefahrentatbestand des § 3 I SOG verlangt: </a:t>
            </a:r>
            <a:r>
              <a:rPr lang="de-DE" sz="2400" b="1" dirty="0">
                <a:solidFill>
                  <a:schemeClr val="tx1">
                    <a:lumMod val="65000"/>
                    <a:lumOff val="35000"/>
                  </a:schemeClr>
                </a:solidFill>
                <a:latin typeface="JKRGNR+Arial-BoldMT"/>
              </a:rPr>
              <a:t>Gefahr für die öffentliche Sicherheit oder 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stets vorrangig: </a:t>
            </a:r>
            <a:r>
              <a:rPr lang="de-DE" sz="2400" dirty="0">
                <a:solidFill>
                  <a:schemeClr val="tx1">
                    <a:lumMod val="65000"/>
                    <a:lumOff val="35000"/>
                  </a:schemeClr>
                </a:solidFill>
                <a:latin typeface="JKRGNR+Arial-BoldMT"/>
              </a:rPr>
              <a:t>Öffentliche Sicherheit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Schutzgüter der Öffentlichen Sicherheit</a:t>
            </a:r>
            <a:r>
              <a:rPr lang="de-DE" sz="2400" dirty="0">
                <a:solidFill>
                  <a:schemeClr val="tx1">
                    <a:lumMod val="65000"/>
                    <a:lumOff val="35000"/>
                  </a:schemeClr>
                </a:solidFill>
                <a:latin typeface="JKRGNR+Arial-BoldMT"/>
              </a:rPr>
              <a:t>: Unverletzlichkeit der Rechtsordnung, Individualrechtsgüter, Einrichtungen und Bestand des Staates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Vorrangig zu prüfen: Unverletzlichkeit der Rechtsordnung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7371497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62735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 Blick auf die zivilgerichtliche Entscheidung indes abzulehnen: </a:t>
            </a:r>
            <a:r>
              <a:rPr lang="de-DE" sz="2400" dirty="0">
                <a:solidFill>
                  <a:schemeClr val="tx1">
                    <a:lumMod val="65000"/>
                    <a:lumOff val="35000"/>
                  </a:schemeClr>
                </a:solidFill>
                <a:latin typeface="JKRGNR+Arial-BoldMT"/>
              </a:rPr>
              <a:t>Verletzung der Rechtsordnung durch die S-AG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Somit in den Blick zu nehmen</a:t>
            </a:r>
            <a:r>
              <a:rPr lang="de-DE" sz="2400" dirty="0">
                <a:solidFill>
                  <a:schemeClr val="tx1">
                    <a:lumMod val="65000"/>
                    <a:lumOff val="35000"/>
                  </a:schemeClr>
                </a:solidFill>
                <a:latin typeface="JKRGNR+Arial-BoldMT"/>
              </a:rPr>
              <a:t>: Schutz der Individualrechtsgüter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„erhöhtem Risiko für Mutter und Kind“ betroffen: </a:t>
            </a:r>
            <a:r>
              <a:rPr lang="de-DE" sz="2400" b="1" dirty="0">
                <a:solidFill>
                  <a:schemeClr val="tx1">
                    <a:lumMod val="65000"/>
                    <a:lumOff val="35000"/>
                  </a:schemeClr>
                </a:solidFill>
                <a:latin typeface="JKRGNR+Arial-BoldMT"/>
              </a:rPr>
              <a:t>Art. 2 II 1 GG Recht auf körperliche Unversehrtheit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fraglich: Öffentlichkeitsbezug dieser Gefährdung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Sehr fraglich: im Falle von Selbstgefährdungen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Selbstschädigungen sind nach deutschem Recht straffrei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Eingriffsbefugnisse (+) soweit Gefahr für das Leben besteht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Arg.: Schutzpflicht des Staates </a:t>
            </a:r>
            <a:r>
              <a:rPr lang="de-DE" sz="2400" dirty="0">
                <a:solidFill>
                  <a:schemeClr val="tx1">
                    <a:lumMod val="65000"/>
                    <a:lumOff val="35000"/>
                  </a:schemeClr>
                </a:solidFill>
                <a:latin typeface="JKRGNR+Arial-BoldMT"/>
              </a:rPr>
              <a:t>gegenüber dem menschlichen Leben als Rechtsgut höchsten Ranges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725802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65787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indes: eigenverantwortliche Selbstgefährdung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Vielmehr belegt: hilflose Lage der E, die Schutz des Staates benötigen (s.o.)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 </a:t>
            </a:r>
            <a:r>
              <a:rPr lang="de-DE" sz="2400" b="1" dirty="0">
                <a:solidFill>
                  <a:schemeClr val="tx1">
                    <a:lumMod val="65000"/>
                    <a:lumOff val="35000"/>
                  </a:schemeClr>
                </a:solidFill>
                <a:latin typeface="JKRGNR+Arial-BoldMT"/>
              </a:rPr>
              <a:t>Betroffenheit der öffentlichen Sicherheit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Daneben erforderlich: </a:t>
            </a:r>
            <a:r>
              <a:rPr lang="de-DE" sz="2400" b="1" dirty="0">
                <a:solidFill>
                  <a:schemeClr val="tx1">
                    <a:lumMod val="65000"/>
                    <a:lumOff val="35000"/>
                  </a:schemeClr>
                </a:solidFill>
                <a:latin typeface="JKRGNR+Arial-BoldMT"/>
              </a:rPr>
              <a:t>Gefahr für dieses Schutzgut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Gefahr</a:t>
            </a:r>
            <a:r>
              <a:rPr lang="de-DE" sz="2400" dirty="0">
                <a:solidFill>
                  <a:schemeClr val="tx1">
                    <a:lumMod val="65000"/>
                    <a:lumOff val="35000"/>
                  </a:schemeClr>
                </a:solidFill>
                <a:latin typeface="JKRGNR+Arial-BoldMT"/>
              </a:rPr>
              <a:t>: Sachlage, die bei ungehindertem Ablaufe des zu erwartenden Geschehensablaufs mit </a:t>
            </a:r>
            <a:r>
              <a:rPr lang="de-DE" sz="2400" b="1" dirty="0">
                <a:solidFill>
                  <a:schemeClr val="tx1">
                    <a:lumMod val="65000"/>
                    <a:lumOff val="35000"/>
                  </a:schemeClr>
                </a:solidFill>
                <a:latin typeface="JKRGNR+Arial-BoldMT"/>
              </a:rPr>
              <a:t>hinreichender Wahrscheinlichkeit</a:t>
            </a:r>
            <a:r>
              <a:rPr lang="de-DE" sz="2400" dirty="0">
                <a:solidFill>
                  <a:schemeClr val="tx1">
                    <a:lumMod val="65000"/>
                    <a:lumOff val="35000"/>
                  </a:schemeClr>
                </a:solidFill>
                <a:latin typeface="JKRGNR+Arial-BoldMT"/>
              </a:rPr>
              <a:t> in ein Schadenseintritt mündet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vorzunehmen: </a:t>
            </a:r>
            <a:r>
              <a:rPr lang="de-DE" sz="2400" b="1" dirty="0">
                <a:solidFill>
                  <a:schemeClr val="tx1">
                    <a:lumMod val="65000"/>
                    <a:lumOff val="35000"/>
                  </a:schemeClr>
                </a:solidFill>
                <a:latin typeface="JKRGNR+Arial-BoldMT"/>
              </a:rPr>
              <a:t>Wahrscheinlichkeitsprognose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für den notwendigen Grad an Wahrscheinlichkeit zu berücksichtigen: Umstände des Einzelfalls, die </a:t>
            </a:r>
            <a:r>
              <a:rPr lang="de-DE" sz="2400" b="1" dirty="0">
                <a:solidFill>
                  <a:schemeClr val="tx1">
                    <a:lumMod val="65000"/>
                    <a:lumOff val="35000"/>
                  </a:schemeClr>
                </a:solidFill>
                <a:latin typeface="JKRGNR+Arial-BoldMT"/>
              </a:rPr>
              <a:t>Schadenseintrittswahrscheinlichkeit</a:t>
            </a:r>
            <a:r>
              <a:rPr lang="de-DE" sz="2400" dirty="0">
                <a:solidFill>
                  <a:schemeClr val="tx1">
                    <a:lumMod val="65000"/>
                    <a:lumOff val="35000"/>
                  </a:schemeClr>
                </a:solidFill>
                <a:latin typeface="JKRGNR+Arial-BoldMT"/>
              </a:rPr>
              <a:t> und </a:t>
            </a:r>
            <a:r>
              <a:rPr lang="de-DE" sz="2400" b="1" dirty="0">
                <a:solidFill>
                  <a:schemeClr val="tx1">
                    <a:lumMod val="65000"/>
                    <a:lumOff val="35000"/>
                  </a:schemeClr>
                </a:solidFill>
                <a:latin typeface="JKRGNR+Arial-BoldMT"/>
              </a:rPr>
              <a:t>Schadensausmaß</a:t>
            </a:r>
            <a:r>
              <a:rPr lang="de-DE" sz="2400" dirty="0">
                <a:solidFill>
                  <a:schemeClr val="tx1">
                    <a:lumMod val="65000"/>
                    <a:lumOff val="35000"/>
                  </a:schemeClr>
                </a:solidFill>
                <a:latin typeface="JKRGNR+Arial-BoldMT"/>
              </a:rPr>
              <a:t> (bei Schadenseintritt) betreffen (Je...desto)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0284259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Ausweislich des ärztlichen Gutachtens belegt</a:t>
            </a:r>
            <a:r>
              <a:rPr lang="de-DE" sz="2400" dirty="0">
                <a:solidFill>
                  <a:schemeClr val="tx1">
                    <a:lumMod val="65000"/>
                    <a:lumOff val="35000"/>
                  </a:schemeClr>
                </a:solidFill>
                <a:latin typeface="JKRGNR+Arial-BoldMT"/>
              </a:rPr>
              <a:t>: hinreichende Wahrscheinlichkeit des Schadenseintritts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zu bedenken: Anforderungen an die </a:t>
            </a:r>
            <a:r>
              <a:rPr lang="de-DE" sz="2400" b="1" dirty="0">
                <a:solidFill>
                  <a:schemeClr val="tx1">
                    <a:lumMod val="65000"/>
                    <a:lumOff val="35000"/>
                  </a:schemeClr>
                </a:solidFill>
                <a:latin typeface="JKRGNR+Arial-BoldMT"/>
              </a:rPr>
              <a:t>Schadenseintrittswahrscheinlichkeit</a:t>
            </a:r>
            <a:r>
              <a:rPr lang="de-DE" sz="2400" dirty="0">
                <a:solidFill>
                  <a:schemeClr val="tx1">
                    <a:lumMod val="65000"/>
                    <a:lumOff val="35000"/>
                  </a:schemeClr>
                </a:solidFill>
                <a:latin typeface="JKRGNR+Arial-BoldMT"/>
              </a:rPr>
              <a:t> mit Blick auf das in Rede stehende Rechtsgut (Leben) </a:t>
            </a:r>
            <a:r>
              <a:rPr lang="de-DE" sz="2400" b="1" dirty="0">
                <a:solidFill>
                  <a:schemeClr val="tx1">
                    <a:lumMod val="65000"/>
                    <a:lumOff val="35000"/>
                  </a:schemeClr>
                </a:solidFill>
                <a:latin typeface="JKRGNR+Arial-BoldMT"/>
              </a:rPr>
              <a:t>abgesenkt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alledem bestehend: Gefahr für die „öffentliche“ Sicherheit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Gefahrentatbestand: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1059183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bb</a:t>
            </a:r>
            <a:r>
              <a:rPr lang="de-DE" sz="2400" b="1" dirty="0">
                <a:solidFill>
                  <a:schemeClr val="tx1">
                    <a:lumMod val="65000"/>
                    <a:lumOff val="35000"/>
                  </a:schemeClr>
                </a:solidFill>
                <a:latin typeface="JKRGNR+Arial-BoldMT"/>
              </a:rPr>
              <a:t>)  Ordnungspflicht des Adressaten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Die Ordnungspflicht des Adressaten regelnde Vorschriften: § 8 SOG bis § 10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Anwendungsfälle der Ordnungspflicht: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Verhaltensverantwortlichkeit</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Zustandsverantwortlichkeit</a:t>
            </a:r>
            <a:r>
              <a:rPr lang="de-DE" sz="2400" dirty="0">
                <a:solidFill>
                  <a:schemeClr val="tx1">
                    <a:lumMod val="65000"/>
                    <a:lumOff val="35000"/>
                  </a:schemeClr>
                </a:solidFill>
                <a:latin typeface="JKRGNR+Arial-BoldMT"/>
              </a:rPr>
              <a:t> 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Inanspruchnahme als Nichtstörer</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1278183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Verhaltensverantwortlichkeit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Hauptanwendungsfall der Ordnungspflicht: </a:t>
            </a:r>
            <a:r>
              <a:rPr lang="de-DE" sz="2400" b="1" dirty="0">
                <a:solidFill>
                  <a:schemeClr val="tx1">
                    <a:lumMod val="65000"/>
                    <a:lumOff val="35000"/>
                  </a:schemeClr>
                </a:solidFill>
                <a:latin typeface="JKRGNR+Arial-BoldMT"/>
              </a:rPr>
              <a:t>Verhaltensverantwortlichkeit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derartige Verhaltensverantwortlichkeit gemäß § 8 I SOG vorausgesetzt: Dass dieser Gefahr oder Störung durch ein Tun oder Unterlassen „</a:t>
            </a:r>
            <a:r>
              <a:rPr lang="de-DE" sz="2400" b="1" dirty="0">
                <a:solidFill>
                  <a:schemeClr val="tx1">
                    <a:lumMod val="65000"/>
                    <a:lumOff val="35000"/>
                  </a:schemeClr>
                </a:solidFill>
                <a:latin typeface="JKRGNR+Arial-BoldMT"/>
              </a:rPr>
              <a:t>verursacht“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derartige </a:t>
            </a:r>
            <a:r>
              <a:rPr lang="de-DE" sz="2400" b="1" dirty="0">
                <a:solidFill>
                  <a:schemeClr val="tx1">
                    <a:lumMod val="65000"/>
                    <a:lumOff val="35000"/>
                  </a:schemeClr>
                </a:solidFill>
                <a:latin typeface="JKRGNR+Arial-BoldMT"/>
              </a:rPr>
              <a:t>„Verursachung“ </a:t>
            </a:r>
            <a:r>
              <a:rPr lang="de-DE" sz="2400" dirty="0">
                <a:solidFill>
                  <a:schemeClr val="tx1">
                    <a:lumMod val="65000"/>
                    <a:lumOff val="35000"/>
                  </a:schemeClr>
                </a:solidFill>
                <a:latin typeface="JKRGNR+Arial-BoldMT"/>
              </a:rPr>
              <a:t>zu klären: Ob das Verhalten die </a:t>
            </a:r>
            <a:r>
              <a:rPr lang="de-DE" sz="2400" b="1" dirty="0">
                <a:solidFill>
                  <a:schemeClr val="tx1">
                    <a:lumMod val="65000"/>
                    <a:lumOff val="35000"/>
                  </a:schemeClr>
                </a:solidFill>
                <a:latin typeface="JKRGNR+Arial-BoldMT"/>
              </a:rPr>
              <a:t>polizeiliche Gefahrenschwelle überschreitet </a:t>
            </a:r>
            <a:r>
              <a:rPr lang="de-DE" sz="2400" dirty="0">
                <a:solidFill>
                  <a:schemeClr val="tx1">
                    <a:lumMod val="65000"/>
                    <a:lumOff val="35000"/>
                  </a:schemeClr>
                </a:solidFill>
                <a:latin typeface="JKRGNR+Arial-BoldMT"/>
              </a:rPr>
              <a:t>und dadurch die </a:t>
            </a:r>
            <a:r>
              <a:rPr lang="de-DE" sz="2400" b="1" dirty="0">
                <a:solidFill>
                  <a:schemeClr val="tx1">
                    <a:lumMod val="65000"/>
                    <a:lumOff val="35000"/>
                  </a:schemeClr>
                </a:solidFill>
                <a:latin typeface="JKRGNR+Arial-BoldMT"/>
              </a:rPr>
              <a:t>hinreichende Wahrscheinlichkeit </a:t>
            </a:r>
            <a:r>
              <a:rPr lang="de-DE" sz="2400" dirty="0">
                <a:solidFill>
                  <a:schemeClr val="tx1">
                    <a:lumMod val="65000"/>
                    <a:lumOff val="35000"/>
                  </a:schemeClr>
                </a:solidFill>
                <a:latin typeface="JKRGNR+Arial-BoldMT"/>
              </a:rPr>
              <a:t>des Schadenseintritts </a:t>
            </a:r>
            <a:r>
              <a:rPr lang="de-DE" sz="2400" b="1" dirty="0">
                <a:solidFill>
                  <a:schemeClr val="tx1">
                    <a:lumMod val="65000"/>
                    <a:lumOff val="35000"/>
                  </a:schemeClr>
                </a:solidFill>
                <a:latin typeface="JKRGNR+Arial-BoldMT"/>
              </a:rPr>
              <a:t>begründet</a:t>
            </a:r>
            <a:r>
              <a:rPr lang="de-DE" sz="2400" dirty="0">
                <a:solidFill>
                  <a:schemeClr val="tx1">
                    <a:lumMod val="65000"/>
                    <a:lumOff val="35000"/>
                  </a:schemeClr>
                </a:solidFill>
                <a:latin typeface="JKRGNR+Arial-BoldMT"/>
              </a:rPr>
              <a:t> oder </a:t>
            </a:r>
            <a:r>
              <a:rPr lang="de-DE" sz="2400" b="1" dirty="0">
                <a:solidFill>
                  <a:schemeClr val="tx1">
                    <a:lumMod val="65000"/>
                    <a:lumOff val="35000"/>
                  </a:schemeClr>
                </a:solidFill>
                <a:latin typeface="JKRGNR+Arial-BoldMT"/>
              </a:rPr>
              <a:t>erhöht</a:t>
            </a:r>
            <a:r>
              <a:rPr lang="de-DE" sz="2400" dirty="0">
                <a:solidFill>
                  <a:schemeClr val="tx1">
                    <a:lumMod val="65000"/>
                    <a:lumOff val="35000"/>
                  </a:schemeClr>
                </a:solidFill>
                <a:latin typeface="JKRGNR+Arial-BoldMT"/>
              </a:rPr>
              <a:t> („Theorie der unmittelbaren Verursachung“)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mithin: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Kausalität</a:t>
            </a:r>
            <a:r>
              <a:rPr lang="de-DE" sz="2400" dirty="0">
                <a:solidFill>
                  <a:schemeClr val="tx1">
                    <a:lumMod val="65000"/>
                    <a:lumOff val="35000"/>
                  </a:schemeClr>
                </a:solidFill>
                <a:latin typeface="JKRGNR+Arial-BoldMT"/>
              </a:rPr>
              <a:t>: „Wahrscheinlichkeit begründet oder erhöht“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Objektive Zurechnung</a:t>
            </a:r>
            <a:r>
              <a:rPr lang="de-DE" sz="2400" dirty="0">
                <a:solidFill>
                  <a:schemeClr val="tx1">
                    <a:lumMod val="65000"/>
                    <a:lumOff val="35000"/>
                  </a:schemeClr>
                </a:solidFill>
                <a:latin typeface="JKRGNR+Arial-BoldMT"/>
              </a:rPr>
              <a:t>: „polizeiliche Gefahrenschwelle überschreitet“</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0696373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Im ersten Schritt stets herausarbeiten</a:t>
            </a:r>
            <a:r>
              <a:rPr lang="de-DE" sz="2400" dirty="0">
                <a:solidFill>
                  <a:schemeClr val="tx1">
                    <a:lumMod val="65000"/>
                    <a:lumOff val="35000"/>
                  </a:schemeClr>
                </a:solidFill>
                <a:latin typeface="JKRGNR+Arial-BoldMT"/>
              </a:rPr>
              <a:t>: Kausalität im Sinne von „conditio-sine-qua-non“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Im zweiten Schritt</a:t>
            </a:r>
            <a:r>
              <a:rPr lang="de-DE" sz="2400" dirty="0">
                <a:solidFill>
                  <a:schemeClr val="tx1">
                    <a:lumMod val="65000"/>
                    <a:lumOff val="35000"/>
                  </a:schemeClr>
                </a:solidFill>
                <a:latin typeface="JKRGNR+Arial-BoldMT"/>
              </a:rPr>
              <a:t>: Zurechnung des Verhaltens der Person zu der Gefahr </a:t>
            </a:r>
            <a:r>
              <a:rPr lang="de-DE" sz="2400" dirty="0" err="1">
                <a:solidFill>
                  <a:schemeClr val="tx1">
                    <a:lumMod val="65000"/>
                    <a:lumOff val="35000"/>
                  </a:schemeClr>
                </a:solidFill>
                <a:latin typeface="JKRGNR+Arial-BoldMT"/>
              </a:rPr>
              <a:t>iSe</a:t>
            </a:r>
            <a:r>
              <a:rPr lang="de-DE" sz="2400" dirty="0">
                <a:solidFill>
                  <a:schemeClr val="tx1">
                    <a:lumMod val="65000"/>
                    <a:lumOff val="35000"/>
                  </a:schemeClr>
                </a:solidFill>
                <a:latin typeface="JKRGNR+Arial-BoldMT"/>
              </a:rPr>
              <a:t>. „Überschreitens der pol. Gefahrenschwelle“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erforderlich: </a:t>
            </a:r>
            <a:r>
              <a:rPr lang="de-DE" sz="2400" b="1" dirty="0">
                <a:solidFill>
                  <a:schemeClr val="tx1">
                    <a:lumMod val="65000"/>
                    <a:lumOff val="35000"/>
                  </a:schemeClr>
                </a:solidFill>
                <a:latin typeface="JKRGNR+Arial-BoldMT"/>
              </a:rPr>
              <a:t>Unmittelbarkeitszusammenhang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diesem Zusammenhang vielfach geboten: </a:t>
            </a:r>
            <a:r>
              <a:rPr lang="de-DE" sz="2400" b="1" dirty="0">
                <a:solidFill>
                  <a:schemeClr val="tx1">
                    <a:lumMod val="65000"/>
                    <a:lumOff val="35000"/>
                  </a:schemeClr>
                </a:solidFill>
                <a:latin typeface="JKRGNR+Arial-BoldMT"/>
              </a:rPr>
              <a:t>Wertende Erwägungen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für derartige Zurechnung nicht ausreichend: </a:t>
            </a:r>
            <a:r>
              <a:rPr lang="de-DE" sz="2400" b="1" dirty="0">
                <a:solidFill>
                  <a:schemeClr val="tx1">
                    <a:lumMod val="65000"/>
                    <a:lumOff val="35000"/>
                  </a:schemeClr>
                </a:solidFill>
                <a:latin typeface="JKRGNR+Arial-BoldMT"/>
              </a:rPr>
              <a:t>Rechtmäßige Wahrnehmung eigener Rechte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Ausnahme: Zweckveranlasser</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3035581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die S-AG vorliegend lediglich ihre zivilrechtlichen Ansprüche durchzusetzen beabsichtigt, </a:t>
            </a:r>
            <a:r>
              <a:rPr lang="de-DE" sz="2400" b="1" dirty="0">
                <a:solidFill>
                  <a:schemeClr val="tx1">
                    <a:lumMod val="65000"/>
                    <a:lumOff val="35000"/>
                  </a:schemeClr>
                </a:solidFill>
                <a:latin typeface="JKRGNR+Arial-BoldMT"/>
              </a:rPr>
              <a:t>nicht einschlägig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Verhaltensverantwortlichkeit nach § 8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Zustandsverantwortlichkeit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Maßgeblicher Anknüpfungspunkt: Gefahr geht von „Zustand“ einer Sache aus, vgl. § 9 I 1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Sodann verantwortlich</a:t>
            </a:r>
            <a:r>
              <a:rPr lang="de-DE" sz="2400" dirty="0">
                <a:solidFill>
                  <a:schemeClr val="tx1">
                    <a:lumMod val="65000"/>
                    <a:lumOff val="35000"/>
                  </a:schemeClr>
                </a:solidFill>
                <a:latin typeface="JKRGNR+Arial-BoldMT"/>
              </a:rPr>
              <a:t>: grundsätzlich Eigentümer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Zustandsverantwortlichkeit (-): </a:t>
            </a:r>
            <a:r>
              <a:rPr lang="de-DE" sz="2400" dirty="0">
                <a:solidFill>
                  <a:schemeClr val="tx1">
                    <a:lumMod val="65000"/>
                    <a:lumOff val="35000"/>
                  </a:schemeClr>
                </a:solidFill>
                <a:latin typeface="JKRGNR+Arial-BoldMT"/>
              </a:rPr>
              <a:t>Gefahr geht nicht von der Wohnung aus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9192331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Inanspruchnahme als Nichtstörer </a:t>
            </a:r>
            <a:endParaRPr lang="de-DE" sz="2400" dirty="0">
              <a:solidFill>
                <a:schemeClr val="tx1">
                  <a:lumMod val="65000"/>
                  <a:lumOff val="35000"/>
                </a:schemeClr>
              </a:solidFill>
              <a:latin typeface="JKRGNR+Arial-BoldMT"/>
            </a:endParaRP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10 SOG – Maßnahmen gegen Dritte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a:t>
            </a:r>
            <a:r>
              <a:rPr lang="de-DE" sz="2400" dirty="0">
                <a:solidFill>
                  <a:schemeClr val="tx1">
                    <a:lumMod val="65000"/>
                    <a:lumOff val="35000"/>
                  </a:schemeClr>
                </a:solidFill>
                <a:latin typeface="JKRGNR+Arial-BoldMT"/>
              </a:rPr>
              <a:t>Gegen</a:t>
            </a:r>
            <a:r>
              <a:rPr lang="de-DE" sz="2400" b="1" i="1" dirty="0">
                <a:solidFill>
                  <a:schemeClr val="tx1">
                    <a:lumMod val="65000"/>
                    <a:lumOff val="35000"/>
                  </a:schemeClr>
                </a:solidFill>
                <a:latin typeface="JKRGNR+Arial-BoldMT"/>
              </a:rPr>
              <a:t> andere </a:t>
            </a:r>
            <a:r>
              <a:rPr lang="de-DE" sz="2400" i="1" dirty="0">
                <a:solidFill>
                  <a:schemeClr val="tx1">
                    <a:lumMod val="65000"/>
                    <a:lumOff val="35000"/>
                  </a:schemeClr>
                </a:solidFill>
                <a:latin typeface="JKRGNR+Arial-BoldMT"/>
              </a:rPr>
              <a:t>als die in den §§ 8 und 9 genannten Personen dürfen Maßnahmen </a:t>
            </a:r>
            <a:r>
              <a:rPr lang="de-DE" sz="2400" b="1" i="1" dirty="0">
                <a:solidFill>
                  <a:schemeClr val="tx1">
                    <a:lumMod val="65000"/>
                    <a:lumOff val="35000"/>
                  </a:schemeClr>
                </a:solidFill>
                <a:latin typeface="JKRGNR+Arial-BoldMT"/>
              </a:rPr>
              <a:t>nur gerichtet werden</a:t>
            </a:r>
            <a:r>
              <a:rPr lang="de-DE" sz="2400" i="1" dirty="0">
                <a:solidFill>
                  <a:schemeClr val="tx1">
                    <a:lumMod val="65000"/>
                    <a:lumOff val="35000"/>
                  </a:schemeClr>
                </a:solidFill>
                <a:latin typeface="JKRGNR+Arial-BoldMT"/>
              </a:rPr>
              <a:t>, wenn </a:t>
            </a:r>
            <a:r>
              <a:rPr lang="de-DE" sz="2400" b="1" i="1" dirty="0">
                <a:solidFill>
                  <a:schemeClr val="tx1">
                    <a:lumMod val="65000"/>
                    <a:lumOff val="35000"/>
                  </a:schemeClr>
                </a:solidFill>
                <a:latin typeface="JKRGNR+Arial-BoldMT"/>
              </a:rPr>
              <a:t>auf andere Weise eine unmittelbar bevorstehende Gefahr für die öffentliche Sicherheit oder Ordnung nicht abgewehrt</a:t>
            </a:r>
            <a:r>
              <a:rPr lang="de-DE" sz="2400" i="1" dirty="0">
                <a:solidFill>
                  <a:schemeClr val="tx1">
                    <a:lumMod val="65000"/>
                    <a:lumOff val="35000"/>
                  </a:schemeClr>
                </a:solidFill>
                <a:latin typeface="JKRGNR+Arial-BoldMT"/>
              </a:rPr>
              <a:t> oder eine Störung der öffentlichen Sicherheit oder Ordnung nicht beseitigt werden kann </a:t>
            </a:r>
            <a:r>
              <a:rPr lang="de-DE" sz="2400" b="1" i="1" u="sng" dirty="0">
                <a:solidFill>
                  <a:schemeClr val="tx1">
                    <a:lumMod val="65000"/>
                    <a:lumOff val="35000"/>
                  </a:schemeClr>
                </a:solidFill>
                <a:latin typeface="JKRGNR+Arial-BoldMT"/>
              </a:rPr>
              <a:t>und</a:t>
            </a:r>
            <a:r>
              <a:rPr lang="de-DE" sz="2400" i="1" dirty="0">
                <a:solidFill>
                  <a:schemeClr val="tx1">
                    <a:lumMod val="65000"/>
                    <a:lumOff val="35000"/>
                  </a:schemeClr>
                </a:solidFill>
                <a:latin typeface="JKRGNR+Arial-BoldMT"/>
              </a:rPr>
              <a:t> soweit die </a:t>
            </a:r>
            <a:r>
              <a:rPr lang="de-DE" sz="2400" b="1" i="1" dirty="0">
                <a:solidFill>
                  <a:schemeClr val="tx1">
                    <a:lumMod val="65000"/>
                    <a:lumOff val="35000"/>
                  </a:schemeClr>
                </a:solidFill>
                <a:latin typeface="JKRGNR+Arial-BoldMT"/>
              </a:rPr>
              <a:t>Verwaltungsbehörde nicht über ausreichende eigene Kräfte und Mittel verfügt.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Wichtigste Voraussetzungen: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Unmittelbar bevorstehende Gefahr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anderweitige Abwendungsmöglichkeit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eigenen Mittel der Verwaltungsbehörde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4155679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 calcmode="lin" valueType="num">
                                      <p:cBhvr additive="base">
                                        <p:cTn id="1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anim calcmode="lin" valueType="num">
                                      <p:cBhvr additive="base">
                                        <p:cTn id="2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 calcmode="lin" valueType="num">
                                      <p:cBhvr additive="base">
                                        <p:cTn id="2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Zunächst erforderlich: </a:t>
            </a:r>
            <a:r>
              <a:rPr lang="de-DE" sz="2400" dirty="0">
                <a:solidFill>
                  <a:schemeClr val="tx1">
                    <a:lumMod val="65000"/>
                    <a:lumOff val="35000"/>
                  </a:schemeClr>
                </a:solidFill>
                <a:latin typeface="JKRGNR+Arial-BoldMT"/>
              </a:rPr>
              <a:t>unmittelbar bevorstehende Gefahr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Definition: Gefahr, bei der die Einwirkung des schädigenden Ereignisses bereits begonnen hat oder bei der diese Einwirkung </a:t>
            </a:r>
            <a:r>
              <a:rPr lang="de-DE" sz="2400" b="1" dirty="0">
                <a:solidFill>
                  <a:schemeClr val="tx1">
                    <a:lumMod val="65000"/>
                    <a:lumOff val="35000"/>
                  </a:schemeClr>
                </a:solidFill>
                <a:latin typeface="JKRGNR+Arial-BoldMT"/>
              </a:rPr>
              <a:t>unmittelbar oder in allernächster Zeit mit an Sicherheit grenzender Wahrscheinlichkeit </a:t>
            </a:r>
            <a:r>
              <a:rPr lang="de-DE" sz="2400" dirty="0">
                <a:solidFill>
                  <a:schemeClr val="tx1">
                    <a:lumMod val="65000"/>
                    <a:lumOff val="35000"/>
                  </a:schemeClr>
                </a:solidFill>
                <a:latin typeface="JKRGNR+Arial-BoldMT"/>
              </a:rPr>
              <a:t>bevorsteht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der drohenden Zwangsräumung und dem erhöhten Risiko für Mutter und Kind, </a:t>
            </a:r>
            <a:r>
              <a:rPr lang="de-DE" sz="2400" b="1" dirty="0">
                <a:solidFill>
                  <a:schemeClr val="tx1">
                    <a:lumMod val="65000"/>
                    <a:lumOff val="35000"/>
                  </a:schemeClr>
                </a:solidFill>
                <a:latin typeface="JKRGNR+Arial-BoldMT"/>
              </a:rPr>
              <a:t>anzunehmen</a:t>
            </a:r>
            <a:r>
              <a:rPr lang="de-DE" sz="2400" dirty="0">
                <a:solidFill>
                  <a:schemeClr val="tx1">
                    <a:lumMod val="65000"/>
                    <a:lumOff val="35000"/>
                  </a:schemeClr>
                </a:solidFill>
                <a:latin typeface="JKRGNR+Arial-BoldMT"/>
              </a:rPr>
              <a:t>: unmittelbar bevorstehende Gefahr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Allerdings klärungsbedürftig: </a:t>
            </a:r>
            <a:r>
              <a:rPr lang="de-DE" sz="2400" dirty="0">
                <a:solidFill>
                  <a:schemeClr val="tx1">
                    <a:lumMod val="65000"/>
                    <a:lumOff val="35000"/>
                  </a:schemeClr>
                </a:solidFill>
                <a:latin typeface="JKRGNR+Arial-BoldMT"/>
              </a:rPr>
              <a:t>ob Gefahr nicht „auf andere Weise“ abzuwenden + ob behördliche Mittel ausgeschöpft, § 10 I SOG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ausweislich des Sachverhaltes </a:t>
            </a:r>
            <a:r>
              <a:rPr lang="de-DE" sz="2400" b="1" dirty="0">
                <a:solidFill>
                  <a:schemeClr val="tx1">
                    <a:lumMod val="65000"/>
                    <a:lumOff val="35000"/>
                  </a:schemeClr>
                </a:solidFill>
                <a:latin typeface="JKRGNR+Arial-BoldMT"/>
              </a:rPr>
              <a:t>einzige Möglichkeit: </a:t>
            </a:r>
            <a:r>
              <a:rPr lang="de-DE" sz="2400" dirty="0">
                <a:solidFill>
                  <a:schemeClr val="tx1">
                    <a:lumMod val="65000"/>
                    <a:lumOff val="35000"/>
                  </a:schemeClr>
                </a:solidFill>
                <a:latin typeface="JKRGNR+Arial-BoldMT"/>
              </a:rPr>
              <a:t>„Wohncontainer als Obdachlosenunterkunft“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9085917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5134"/>
            <a:ext cx="8928992" cy="38497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VG Hamburg Beschluss vom 22.06.2018 - 1 E 2009/18: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3 Abs. 1 </a:t>
            </a:r>
            <a:r>
              <a:rPr lang="de-DE" sz="2400" b="1" i="1" dirty="0" err="1">
                <a:solidFill>
                  <a:schemeClr val="tx1">
                    <a:lumMod val="65000"/>
                    <a:lumOff val="35000"/>
                  </a:schemeClr>
                </a:solidFill>
                <a:latin typeface="JKRGNR+Arial-BoldMT"/>
              </a:rPr>
              <a:t>HmbSOG</a:t>
            </a:r>
            <a:r>
              <a:rPr lang="de-DE" sz="2400" b="1" i="1"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kommt als Generalermächtigung eine </a:t>
            </a:r>
            <a:r>
              <a:rPr lang="de-DE" sz="2400" b="1" i="1" dirty="0">
                <a:solidFill>
                  <a:schemeClr val="tx1">
                    <a:lumMod val="65000"/>
                    <a:lumOff val="35000"/>
                  </a:schemeClr>
                </a:solidFill>
                <a:latin typeface="JKRGNR+Arial-BoldMT"/>
              </a:rPr>
              <a:t>wichtige Auffangfunktion für komplexe, atypische Gefahrenlagen, die von den spezielleren Regelungen der §§ 11 ff. SOG nicht erfasst sind, zu </a:t>
            </a:r>
            <a:r>
              <a:rPr lang="de-DE" sz="2400" i="1" dirty="0">
                <a:solidFill>
                  <a:schemeClr val="tx1">
                    <a:lumMod val="65000"/>
                    <a:lumOff val="35000"/>
                  </a:schemeClr>
                </a:solidFill>
                <a:latin typeface="JKRGNR+Arial-BoldMT"/>
              </a:rPr>
              <a:t>(...) Stellt sich eine Gefahrenlage aber nicht (mehr) als atypisch oder unvorhersehbar dar, kann dies zu einem gesetzlichen </a:t>
            </a:r>
            <a:r>
              <a:rPr lang="de-DE" sz="2400" b="1" i="1" dirty="0">
                <a:solidFill>
                  <a:schemeClr val="tx1">
                    <a:lumMod val="65000"/>
                    <a:lumOff val="35000"/>
                  </a:schemeClr>
                </a:solidFill>
                <a:latin typeface="JKRGNR+Arial-BoldMT"/>
              </a:rPr>
              <a:t>Regelungsbedürfnis</a:t>
            </a:r>
            <a:r>
              <a:rPr lang="de-DE" sz="2400" i="1" dirty="0">
                <a:solidFill>
                  <a:schemeClr val="tx1">
                    <a:lumMod val="65000"/>
                    <a:lumOff val="35000"/>
                  </a:schemeClr>
                </a:solidFill>
                <a:latin typeface="JKRGNR+Arial-BoldMT"/>
              </a:rPr>
              <a:t> führen (vgl. Pieroth/Schlink/</a:t>
            </a:r>
            <a:r>
              <a:rPr lang="de-DE" sz="2400" i="1" dirty="0" err="1">
                <a:solidFill>
                  <a:schemeClr val="tx1">
                    <a:lumMod val="65000"/>
                    <a:lumOff val="35000"/>
                  </a:schemeClr>
                </a:solidFill>
                <a:latin typeface="JKRGNR+Arial-BoldMT"/>
              </a:rPr>
              <a:t>Kniesel</a:t>
            </a:r>
            <a:r>
              <a:rPr lang="de-DE" sz="2400" i="1" dirty="0">
                <a:solidFill>
                  <a:schemeClr val="tx1">
                    <a:lumMod val="65000"/>
                    <a:lumOff val="35000"/>
                  </a:schemeClr>
                </a:solidFill>
                <a:latin typeface="JKRGNR+Arial-BoldMT"/>
              </a:rPr>
              <a:t>, a.a.O., § 7 </a:t>
            </a:r>
            <a:r>
              <a:rPr lang="de-DE" sz="2400" i="1" dirty="0" err="1">
                <a:solidFill>
                  <a:schemeClr val="tx1">
                    <a:lumMod val="65000"/>
                    <a:lumOff val="35000"/>
                  </a:schemeClr>
                </a:solidFill>
                <a:latin typeface="JKRGNR+Arial-BoldMT"/>
              </a:rPr>
              <a:t>Rn</a:t>
            </a:r>
            <a:r>
              <a:rPr lang="de-DE" sz="2400" i="1" dirty="0">
                <a:solidFill>
                  <a:schemeClr val="tx1">
                    <a:lumMod val="65000"/>
                    <a:lumOff val="35000"/>
                  </a:schemeClr>
                </a:solidFill>
                <a:latin typeface="JKRGNR+Arial-BoldMT"/>
              </a:rPr>
              <a:t>. 20). Ein Indiz stellt insofern der wiederholte – sozusagen </a:t>
            </a:r>
            <a:r>
              <a:rPr lang="de-DE" sz="2400" b="1" i="1" dirty="0">
                <a:solidFill>
                  <a:schemeClr val="tx1">
                    <a:lumMod val="65000"/>
                    <a:lumOff val="35000"/>
                  </a:schemeClr>
                </a:solidFill>
                <a:latin typeface="JKRGNR+Arial-BoldMT"/>
              </a:rPr>
              <a:t>standardmäßige – Einsatz bestimmter Maßnahmen </a:t>
            </a:r>
            <a:r>
              <a:rPr lang="de-DE" sz="2400" i="1" dirty="0">
                <a:solidFill>
                  <a:schemeClr val="tx1">
                    <a:lumMod val="65000"/>
                    <a:lumOff val="35000"/>
                  </a:schemeClr>
                </a:solidFill>
                <a:latin typeface="JKRGNR+Arial-BoldMT"/>
              </a:rPr>
              <a:t>in vergleichbaren Situationen dar.“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2349196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Im Hinblick auf die Angaben des Sachverhaltes wohl anzunehmen: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Verlassen der Wohnung als solche führt zur Gefahr für die Mutter und das Kind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Bei dieser Interpretation zu konstatieren: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Anderweitige Abwendungsmöglichkeit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Eigene Mittel der Behörde zweckmäßig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den - zu würdigenden (!) - Umständen des Einzelfalles daher als erfüllt anzusehen: </a:t>
            </a:r>
            <a:r>
              <a:rPr lang="de-DE" sz="2400" b="1" dirty="0">
                <a:solidFill>
                  <a:schemeClr val="tx1">
                    <a:lumMod val="65000"/>
                    <a:lumOff val="35000"/>
                  </a:schemeClr>
                </a:solidFill>
                <a:latin typeface="JKRGNR+Arial-BoldMT"/>
              </a:rPr>
              <a:t>Voraussetzungen des § 10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gemäß § 10 I SOG - ausnahmsweise - zulässig: Inanspruchnahme als Nichtstörer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Ordnungspflicht des Adressaten: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Materielle Anspruchsvoraussetzungen: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Anspruchsvoraussetzungen: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1084275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Anspruchsinhalt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des § 3 I SOG: „nach pflichtgemäßen Ermessen“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Damit von Verwaltungsbehörde grundsätzlich „geschuldet“: </a:t>
            </a:r>
            <a:r>
              <a:rPr lang="de-DE" sz="2400" dirty="0">
                <a:solidFill>
                  <a:schemeClr val="tx1">
                    <a:lumMod val="65000"/>
                    <a:lumOff val="35000"/>
                  </a:schemeClr>
                </a:solidFill>
                <a:latin typeface="JKRGNR+Arial-BoldMT"/>
              </a:rPr>
              <a:t>Ermessensfehlerfreie Ausübung des Entschließungsermessens („Ob“) und des Auswahlermessens („Wie“)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Gleichwohl in Ausnahmefällen in Betracht kommend: </a:t>
            </a:r>
            <a:r>
              <a:rPr lang="de-DE" sz="2400" b="1" dirty="0">
                <a:solidFill>
                  <a:schemeClr val="tx1">
                    <a:lumMod val="65000"/>
                    <a:lumOff val="35000"/>
                  </a:schemeClr>
                </a:solidFill>
                <a:latin typeface="JKRGNR+Arial-BoldMT"/>
              </a:rPr>
              <a:t>Ermessensreduzierung auf Null</a:t>
            </a:r>
            <a:r>
              <a:rPr lang="de-DE" sz="2400" dirty="0">
                <a:solidFill>
                  <a:schemeClr val="tx1">
                    <a:lumMod val="65000"/>
                    <a:lumOff val="35000"/>
                  </a:schemeClr>
                </a:solidFill>
                <a:latin typeface="JKRGNR+Arial-BoldMT"/>
              </a:rPr>
              <a:t>, so dass sich für Behörde eine konkrete Handlungspflicht ergibt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Gründe für derartige Ermessensreduzierung: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Betroffenheit von </a:t>
            </a:r>
            <a:r>
              <a:rPr lang="de-DE" sz="2400" b="1" dirty="0">
                <a:solidFill>
                  <a:schemeClr val="tx1">
                    <a:lumMod val="65000"/>
                    <a:lumOff val="35000"/>
                  </a:schemeClr>
                </a:solidFill>
                <a:latin typeface="JKRGNR+Arial-BoldMT"/>
              </a:rPr>
              <a:t>Unionsrecht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effet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utile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Konkrete Gefährdung von </a:t>
            </a:r>
            <a:r>
              <a:rPr lang="de-DE" sz="2400" b="1" dirty="0">
                <a:solidFill>
                  <a:schemeClr val="tx1">
                    <a:lumMod val="65000"/>
                    <a:lumOff val="35000"/>
                  </a:schemeClr>
                </a:solidFill>
                <a:latin typeface="JKRGNR+Arial-BoldMT"/>
              </a:rPr>
              <a:t>Grundrechten</a:t>
            </a:r>
            <a:r>
              <a:rPr lang="de-DE" sz="2400" dirty="0">
                <a:solidFill>
                  <a:schemeClr val="tx1">
                    <a:lumMod val="65000"/>
                    <a:lumOff val="35000"/>
                  </a:schemeClr>
                </a:solidFill>
                <a:latin typeface="JKRGNR+Arial-BoldMT"/>
              </a:rPr>
              <a:t>, die nur durch eine in Betracht kommende Maßnahme geschützt werden können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1509236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 dem Hintergrund der Bedeutung der in Rede stehenden Rechtsgüter (Art. 2 II 1 GG) und des Ausmaßes ihrer Bedrohung, anzunehmen: </a:t>
            </a:r>
            <a:r>
              <a:rPr lang="de-DE" sz="2400" dirty="0">
                <a:solidFill>
                  <a:schemeClr val="tx1">
                    <a:lumMod val="65000"/>
                    <a:lumOff val="35000"/>
                  </a:schemeClr>
                </a:solidFill>
                <a:latin typeface="JKRGNR+Arial-BoldMT"/>
              </a:rPr>
              <a:t>Ermessensreduzierung auf Null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Mithin (ausnahmsweise) anzunehmen: </a:t>
            </a:r>
            <a:r>
              <a:rPr lang="de-DE" sz="2400" dirty="0">
                <a:solidFill>
                  <a:schemeClr val="tx1">
                    <a:lumMod val="65000"/>
                    <a:lumOff val="35000"/>
                  </a:schemeClr>
                </a:solidFill>
                <a:latin typeface="JKRGNR+Arial-BoldMT"/>
              </a:rPr>
              <a:t>Verdichtung des Ermessens aus § 3 I SOG auf Erlass der beantragten 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Nach alledem vom Anspruchsinhalt umfasst</a:t>
            </a:r>
            <a:r>
              <a:rPr lang="de-DE" sz="2400" dirty="0">
                <a:solidFill>
                  <a:schemeClr val="tx1">
                    <a:lumMod val="65000"/>
                    <a:lumOff val="35000"/>
                  </a:schemeClr>
                </a:solidFill>
                <a:latin typeface="JKRGNR+Arial-BoldMT"/>
              </a:rPr>
              <a:t>: „Einweisung“ in die Wohnung für Dauer von vier weiteren Monaten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8189737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Unzulässige Vorwegnahme der Hauptsache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des nunmehr feststehenden „Anspruchsinhalts“ stets zu diskutieren: </a:t>
            </a:r>
            <a:r>
              <a:rPr lang="de-DE" sz="2400" b="1" dirty="0">
                <a:solidFill>
                  <a:schemeClr val="tx1">
                    <a:lumMod val="65000"/>
                    <a:lumOff val="35000"/>
                  </a:schemeClr>
                </a:solidFill>
                <a:latin typeface="JKRGNR+Arial-BoldMT"/>
              </a:rPr>
              <a:t>Vorwegnahme der Hauptsache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Sinn und Zweck der „einstweiligen“ Anordnung: </a:t>
            </a:r>
            <a:r>
              <a:rPr lang="de-DE" sz="2400" dirty="0">
                <a:solidFill>
                  <a:schemeClr val="tx1">
                    <a:lumMod val="65000"/>
                    <a:lumOff val="35000"/>
                  </a:schemeClr>
                </a:solidFill>
                <a:latin typeface="JKRGNR+Arial-BoldMT"/>
              </a:rPr>
              <a:t>Regelung der Streitsache </a:t>
            </a:r>
            <a:r>
              <a:rPr lang="de-DE" sz="2400" b="1" dirty="0">
                <a:solidFill>
                  <a:schemeClr val="tx1">
                    <a:lumMod val="65000"/>
                    <a:lumOff val="35000"/>
                  </a:schemeClr>
                </a:solidFill>
                <a:latin typeface="JKRGNR+Arial-BoldMT"/>
              </a:rPr>
              <a:t>vorübergehend („einstweilen“) bis zum Hauptsacheverfahren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Hinblick auf die Vorwegnahme der Hauptsache zu unterscheiden: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Endgültige bzw. faktische Vorwegnahme der Hauptsache (insbesondere </a:t>
            </a:r>
            <a:r>
              <a:rPr lang="de-DE" sz="2400" b="1" dirty="0" err="1">
                <a:solidFill>
                  <a:schemeClr val="tx1">
                    <a:lumMod val="65000"/>
                    <a:lumOff val="35000"/>
                  </a:schemeClr>
                </a:solidFill>
                <a:latin typeface="JKRGNR+Arial-BoldMT"/>
              </a:rPr>
              <a:t>iFv</a:t>
            </a:r>
            <a:r>
              <a:rPr lang="de-DE" sz="2400" b="1" dirty="0">
                <a:solidFill>
                  <a:schemeClr val="tx1">
                    <a:lumMod val="65000"/>
                    <a:lumOff val="35000"/>
                  </a:schemeClr>
                </a:solidFill>
                <a:latin typeface="JKRGNR+Arial-BoldMT"/>
              </a:rPr>
              <a:t>. Zeitablauf)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Vorläufige Vorwegnahme der Hauptsache </a:t>
            </a:r>
          </a:p>
          <a:p>
            <a:pPr marL="1714500" lvl="3"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Bsp.: </a:t>
            </a:r>
            <a:r>
              <a:rPr lang="de-DE" sz="2400" dirty="0">
                <a:solidFill>
                  <a:schemeClr val="tx1">
                    <a:lumMod val="65000"/>
                    <a:lumOff val="35000"/>
                  </a:schemeClr>
                </a:solidFill>
                <a:latin typeface="JKRGNR+Arial-BoldMT"/>
              </a:rPr>
              <a:t>vorläufige Einstellung als Beamter auf Probe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8645750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38865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u="sng" dirty="0">
                <a:solidFill>
                  <a:schemeClr val="tx1">
                    <a:lumMod val="65000"/>
                    <a:lumOff val="35000"/>
                  </a:schemeClr>
                </a:solidFill>
                <a:latin typeface="JKRGNR+Arial-BoldMT"/>
              </a:rPr>
              <a:t>BVerfG 2 BvR 1206/11: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latin typeface="JKRGNR+Arial-BoldMT"/>
              </a:rPr>
              <a:t>Nach gefestigter höchstrichterlicher Rechtsprechung ist eine Vorwegnahme der Hauptsache im Verfahren nach § 123 Abs. 1 VwGO nur ausnahmsweise dann gerechtfertigt, wenn glaubhaft gemacht ist, dass der Erfolg der Hauptsache überwiegend wahrscheinlich ist, die Sache also bei Anlegung eines strengen Maßstabs an die Erfolgsaussichten erkennbar Erfolg haben wird (</a:t>
            </a:r>
            <a:r>
              <a:rPr lang="de-DE" sz="2000" b="1" i="1" dirty="0">
                <a:solidFill>
                  <a:schemeClr val="tx1">
                    <a:lumMod val="65000"/>
                    <a:lumOff val="35000"/>
                  </a:schemeClr>
                </a:solidFill>
                <a:latin typeface="JKRGNR+Arial-BoldMT"/>
              </a:rPr>
              <a:t>Anordnungsanspruch</a:t>
            </a:r>
            <a:r>
              <a:rPr lang="de-DE" sz="2000" i="1" dirty="0">
                <a:solidFill>
                  <a:schemeClr val="tx1">
                    <a:lumMod val="65000"/>
                    <a:lumOff val="35000"/>
                  </a:schemeClr>
                </a:solidFill>
                <a:latin typeface="JKRGNR+Arial-BoldMT"/>
              </a:rPr>
              <a:t>) und dass das </a:t>
            </a:r>
            <a:r>
              <a:rPr lang="de-DE" sz="2000" b="1" i="1" dirty="0">
                <a:solidFill>
                  <a:schemeClr val="tx1">
                    <a:lumMod val="65000"/>
                    <a:lumOff val="35000"/>
                  </a:schemeClr>
                </a:solidFill>
                <a:latin typeface="JKRGNR+Arial-BoldMT"/>
              </a:rPr>
              <a:t>Abwarten in der Hauptsache für den Antragsteller schwere und unzumutbare, nachträglich nicht mehr zu beseitigende Nachteile zur Folge hätte </a:t>
            </a:r>
            <a:r>
              <a:rPr lang="de-DE" sz="2000" i="1" dirty="0">
                <a:solidFill>
                  <a:schemeClr val="tx1">
                    <a:lumMod val="65000"/>
                    <a:lumOff val="35000"/>
                  </a:schemeClr>
                </a:solidFill>
                <a:latin typeface="JKRGNR+Arial-BoldMT"/>
              </a:rPr>
              <a:t>(</a:t>
            </a:r>
            <a:r>
              <a:rPr lang="de-DE" sz="2000" b="1" i="1" dirty="0">
                <a:solidFill>
                  <a:schemeClr val="tx1">
                    <a:lumMod val="65000"/>
                    <a:lumOff val="35000"/>
                  </a:schemeClr>
                </a:solidFill>
                <a:latin typeface="JKRGNR+Arial-BoldMT"/>
              </a:rPr>
              <a:t>Anordnungsgrund</a:t>
            </a:r>
            <a:r>
              <a:rPr lang="de-DE" sz="2000" i="1" dirty="0">
                <a:solidFill>
                  <a:schemeClr val="tx1">
                    <a:lumMod val="65000"/>
                    <a:lumOff val="35000"/>
                  </a:schemeClr>
                </a:solidFill>
                <a:latin typeface="JKRGNR+Arial-BoldMT"/>
              </a:rPr>
              <a:t>). Dabei ist dem jeweils betroffenen Grundrecht und den Erfordernissen eines </a:t>
            </a:r>
            <a:r>
              <a:rPr lang="de-DE" sz="2000" b="1" i="1" dirty="0">
                <a:solidFill>
                  <a:schemeClr val="tx1">
                    <a:lumMod val="65000"/>
                    <a:lumOff val="35000"/>
                  </a:schemeClr>
                </a:solidFill>
                <a:latin typeface="JKRGNR+Arial-BoldMT"/>
              </a:rPr>
              <a:t>effektiven Rechtsschutzes Rechnung </a:t>
            </a:r>
            <a:r>
              <a:rPr lang="de-DE" sz="2000" i="1" dirty="0">
                <a:solidFill>
                  <a:schemeClr val="tx1">
                    <a:lumMod val="65000"/>
                    <a:lumOff val="35000"/>
                  </a:schemeClr>
                </a:solidFill>
                <a:latin typeface="JKRGNR+Arial-BoldMT"/>
              </a:rPr>
              <a:t>zu tragen. </a:t>
            </a:r>
            <a:r>
              <a:rPr lang="de-DE" sz="2000" b="1" i="1" dirty="0">
                <a:solidFill>
                  <a:schemeClr val="tx1">
                    <a:lumMod val="65000"/>
                    <a:lumOff val="35000"/>
                  </a:schemeClr>
                </a:solidFill>
                <a:latin typeface="JKRGNR+Arial-BoldMT"/>
              </a:rPr>
              <a:t>Droht dem Antragsteller bei Versagung des einstweiligen Rechtsschutzes eine erhebliche,</a:t>
            </a:r>
            <a:r>
              <a:rPr lang="de-DE" sz="2000" i="1" dirty="0">
                <a:solidFill>
                  <a:schemeClr val="tx1">
                    <a:lumMod val="65000"/>
                    <a:lumOff val="35000"/>
                  </a:schemeClr>
                </a:solidFill>
                <a:latin typeface="JKRGNR+Arial-BoldMT"/>
              </a:rPr>
              <a:t> über Randbereiche hinausgehende </a:t>
            </a:r>
            <a:r>
              <a:rPr lang="de-DE" sz="2000" b="1" i="1" dirty="0">
                <a:solidFill>
                  <a:schemeClr val="tx1">
                    <a:lumMod val="65000"/>
                    <a:lumOff val="35000"/>
                  </a:schemeClr>
                </a:solidFill>
                <a:latin typeface="JKRGNR+Arial-BoldMT"/>
              </a:rPr>
              <a:t>Verletzung in seinen Grundrechten</a:t>
            </a:r>
            <a:r>
              <a:rPr lang="de-DE" sz="2000" i="1" dirty="0">
                <a:solidFill>
                  <a:schemeClr val="tx1">
                    <a:lumMod val="65000"/>
                    <a:lumOff val="35000"/>
                  </a:schemeClr>
                </a:solidFill>
                <a:latin typeface="JKRGNR+Arial-BoldMT"/>
              </a:rPr>
              <a:t>, </a:t>
            </a:r>
            <a:r>
              <a:rPr lang="de-DE" sz="2000" b="1" i="1" dirty="0">
                <a:solidFill>
                  <a:schemeClr val="tx1">
                    <a:lumMod val="65000"/>
                    <a:lumOff val="35000"/>
                  </a:schemeClr>
                </a:solidFill>
                <a:latin typeface="JKRGNR+Arial-BoldMT"/>
              </a:rPr>
              <a:t>die durch eine der Klage stattgebende Entscheidung in der Hauptsache nicht mehr beseitigt werden kann</a:t>
            </a:r>
            <a:r>
              <a:rPr lang="de-DE" sz="2000" i="1" dirty="0">
                <a:solidFill>
                  <a:schemeClr val="tx1">
                    <a:lumMod val="65000"/>
                    <a:lumOff val="35000"/>
                  </a:schemeClr>
                </a:solidFill>
                <a:latin typeface="JKRGNR+Arial-BoldMT"/>
              </a:rPr>
              <a:t>, so ist - erforderlichenfalls unter eingehender tatsächlicher und rechtlicher Prüfung des im Hauptsacheverfahren geltend gemachten Anspruchs - </a:t>
            </a:r>
            <a:r>
              <a:rPr lang="de-DE" sz="2000" b="1" i="1" dirty="0">
                <a:solidFill>
                  <a:schemeClr val="tx1">
                    <a:lumMod val="65000"/>
                    <a:lumOff val="35000"/>
                  </a:schemeClr>
                </a:solidFill>
                <a:latin typeface="JKRGNR+Arial-BoldMT"/>
              </a:rPr>
              <a:t>einstweiliger Rechtsschutz zu gewähren, </a:t>
            </a:r>
            <a:r>
              <a:rPr lang="de-DE" sz="2000" i="1" dirty="0">
                <a:solidFill>
                  <a:schemeClr val="tx1">
                    <a:lumMod val="65000"/>
                    <a:lumOff val="35000"/>
                  </a:schemeClr>
                </a:solidFill>
                <a:latin typeface="JKRGNR+Arial-BoldMT"/>
              </a:rPr>
              <a:t>wenn nicht ausnahmsweise überwiegende gewichtige Gründe entgegenstehen.</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5077861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Anordnungsinhalt</a:t>
            </a:r>
            <a:r>
              <a:rPr lang="de-DE" sz="2400" dirty="0">
                <a:solidFill>
                  <a:schemeClr val="tx1">
                    <a:lumMod val="65000"/>
                    <a:lumOff val="35000"/>
                  </a:schemeClr>
                </a:solidFill>
                <a:latin typeface="JKRGNR+Arial-BoldMT"/>
              </a:rPr>
              <a:t>: Bleiberecht für vier Monate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wegen des Zeitablaufs anzunehmen: </a:t>
            </a:r>
            <a:r>
              <a:rPr lang="de-DE" sz="2400" b="1" dirty="0">
                <a:solidFill>
                  <a:schemeClr val="tx1">
                    <a:lumMod val="65000"/>
                    <a:lumOff val="35000"/>
                  </a:schemeClr>
                </a:solidFill>
                <a:latin typeface="JKRGNR+Arial-BoldMT"/>
              </a:rPr>
              <a:t>Endgültige Vorwegnahme der Hauptsache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vorliegend zu bedenken: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Abwarten bis zur Hauptsache würde vorliegend zu einer </a:t>
            </a:r>
            <a:r>
              <a:rPr lang="de-DE" sz="2400" b="1" dirty="0">
                <a:solidFill>
                  <a:schemeClr val="tx1">
                    <a:lumMod val="65000"/>
                    <a:lumOff val="35000"/>
                  </a:schemeClr>
                </a:solidFill>
                <a:latin typeface="JKRGNR+Arial-BoldMT"/>
              </a:rPr>
              <a:t>endgültigen Verletzung der Rechtsgüter aus Art. 2 II 1 GG </a:t>
            </a:r>
            <a:r>
              <a:rPr lang="de-DE" sz="2400" dirty="0">
                <a:solidFill>
                  <a:schemeClr val="tx1">
                    <a:lumMod val="65000"/>
                    <a:lumOff val="35000"/>
                  </a:schemeClr>
                </a:solidFill>
                <a:latin typeface="JKRGNR+Arial-BoldMT"/>
              </a:rPr>
              <a:t>(Leben, körperliche Gesundheit) führen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gerechtfertigt vor dem Hintergrund von Art. 19 IV GG: Endgültige Vorwegnahme der Hauptsache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Zulässige Vorwegnahme der Hauptsache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7483912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473206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Glaubhaftmachung eines Anordnungsgrunds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Schließlich glaubhaft zu machen: Anordnungsgrund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wiederum notwendig: </a:t>
            </a:r>
            <a:r>
              <a:rPr lang="de-DE" sz="2400" b="1" dirty="0">
                <a:solidFill>
                  <a:schemeClr val="tx1">
                    <a:lumMod val="65000"/>
                    <a:lumOff val="35000"/>
                  </a:schemeClr>
                </a:solidFill>
                <a:latin typeface="JKRGNR+Arial-BoldMT"/>
              </a:rPr>
              <a:t>Eilbedürftigkeit bzw. Dringlichkeit der Entscheidung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festgestellt: Eilbedürftigkeit der gerichtlichen Entscheidung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Glaubhaftmachung eines Anordnungsgrunds: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Sachentscheidungsvoraussetzungen erfüllt und Antrag begründet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7286462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Zweiter Teil: Anspruch der S-AG gegenüber der Ordnungsbehörde auf Entschädigung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Für den Nichtstörer vorrangig heranzuziehen: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Entschädigungsanspruch gemäß § 10 III 1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 § 10 III 1 SOG enthalten: </a:t>
            </a:r>
            <a:r>
              <a:rPr lang="de-DE" sz="2400" dirty="0">
                <a:solidFill>
                  <a:schemeClr val="tx1">
                    <a:lumMod val="65000"/>
                    <a:lumOff val="35000"/>
                  </a:schemeClr>
                </a:solidFill>
                <a:latin typeface="JKRGNR+Arial-BoldMT"/>
              </a:rPr>
              <a:t>Anspruchsgrundlage für Entschädigungsanspruch des herangezogenen Notstandspflichtigen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zentrale Voraussetzung des § 10 III 1 SOG: </a:t>
            </a:r>
            <a:r>
              <a:rPr lang="de-DE" sz="2400" dirty="0">
                <a:solidFill>
                  <a:schemeClr val="tx1">
                    <a:lumMod val="65000"/>
                    <a:lumOff val="35000"/>
                  </a:schemeClr>
                </a:solidFill>
                <a:latin typeface="JKRGNR+Arial-BoldMT"/>
              </a:rPr>
              <a:t>Dass „Heranziehung von Personen“ oder „Inanspruchnahme von Sachen“ erfolgte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Bereits herausgearbeitet: </a:t>
            </a:r>
            <a:r>
              <a:rPr lang="de-DE" sz="2400" dirty="0">
                <a:solidFill>
                  <a:schemeClr val="tx1">
                    <a:lumMod val="65000"/>
                    <a:lumOff val="35000"/>
                  </a:schemeClr>
                </a:solidFill>
                <a:latin typeface="JKRGNR+Arial-BoldMT"/>
              </a:rPr>
              <a:t>Dass Antragstellerin gemäß § 10 I SOG als Notstandspflichtige in Anspruch genommen werden darf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674072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163378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„Unter den Voraussetzungen des § 10 I SOG“ gemäß § 10 II SOG zulässig und in diesem Falle erfolgt: Inanspruchnahme von „Sachen wie Unterkünften“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Somit als erfüllt anzusehen: Voraussetzungen des § 10 III 1 SOG</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6104730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0705"/>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Dritter Teil: Zuständiges Gericht für klageweise Geltendmachung des Anspruchs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Zum Abschluss herauszuarbeiten: </a:t>
            </a:r>
            <a:r>
              <a:rPr lang="de-DE" sz="2400" dirty="0">
                <a:solidFill>
                  <a:schemeClr val="tx1">
                    <a:lumMod val="65000"/>
                    <a:lumOff val="35000"/>
                  </a:schemeClr>
                </a:solidFill>
                <a:latin typeface="JKRGNR+Arial-BoldMT"/>
              </a:rPr>
              <a:t>Zuständiges Gericht für klageweise Geltendmachung des Anspruchs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 im Hinblick auf Rechtswegregelung durchaus in Betracht zu ziehen: </a:t>
            </a:r>
            <a:r>
              <a:rPr lang="de-DE" sz="2400" dirty="0">
                <a:solidFill>
                  <a:schemeClr val="tx1">
                    <a:lumMod val="65000"/>
                    <a:lumOff val="35000"/>
                  </a:schemeClr>
                </a:solidFill>
                <a:latin typeface="JKRGNR+Arial-BoldMT"/>
              </a:rPr>
              <a:t>§ 40 II 1 VwGO, der den ordentlichen Rechtsweg insbesondere im Zusammenhang mit staatshaftungsrechtlichen Ansprüchen vorsieht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Insoweit umfasst</a:t>
            </a:r>
            <a:r>
              <a:rPr lang="de-DE" sz="2400" dirty="0">
                <a:solidFill>
                  <a:schemeClr val="tx1">
                    <a:lumMod val="65000"/>
                    <a:lumOff val="35000"/>
                  </a:schemeClr>
                </a:solidFill>
                <a:latin typeface="JKRGNR+Arial-BoldMT"/>
              </a:rPr>
              <a:t>: „Ansprüche aus Aufopferung für das gemeine Wohl“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 diesem Zusammenhang beachten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10 III 1 SOG </a:t>
            </a:r>
            <a:r>
              <a:rPr lang="de-DE" sz="2400" dirty="0">
                <a:solidFill>
                  <a:schemeClr val="tx1">
                    <a:lumMod val="65000"/>
                    <a:lumOff val="35000"/>
                  </a:schemeClr>
                </a:solidFill>
                <a:latin typeface="JKRGNR+Arial-BoldMT"/>
              </a:rPr>
              <a:t>stellt einfachgesetzliche Ausgestaltung des </a:t>
            </a:r>
            <a:r>
              <a:rPr lang="de-DE" sz="2400" b="1" dirty="0">
                <a:solidFill>
                  <a:schemeClr val="tx1">
                    <a:lumMod val="65000"/>
                    <a:lumOff val="35000"/>
                  </a:schemeClr>
                </a:solidFill>
                <a:latin typeface="JKRGNR+Arial-BoldMT"/>
              </a:rPr>
              <a:t>Aufopferungsgedankens</a:t>
            </a:r>
            <a:r>
              <a:rPr lang="de-DE" sz="2400" dirty="0">
                <a:solidFill>
                  <a:schemeClr val="tx1">
                    <a:lumMod val="65000"/>
                    <a:lumOff val="35000"/>
                  </a:schemeClr>
                </a:solidFill>
                <a:latin typeface="JKRGNR+Arial-BoldMT"/>
              </a:rPr>
              <a:t> dar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Gleichwohl Wortlaut § 10 III S. 3: </a:t>
            </a:r>
            <a:r>
              <a:rPr lang="de-DE" sz="2400" dirty="0">
                <a:solidFill>
                  <a:schemeClr val="tx1">
                    <a:lumMod val="65000"/>
                    <a:lumOff val="35000"/>
                  </a:schemeClr>
                </a:solidFill>
                <a:latin typeface="JKRGNR+Arial-BoldMT"/>
              </a:rPr>
              <a:t>„Entschädigung wird durch Verwaltungsbehörde festgesetzt“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3437980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Von dem Begriff der Ordnungspflicht umfasst: </a:t>
            </a:r>
            <a:r>
              <a:rPr lang="de-DE" sz="2400" dirty="0">
                <a:solidFill>
                  <a:schemeClr val="tx1">
                    <a:lumMod val="65000"/>
                    <a:lumOff val="35000"/>
                  </a:schemeClr>
                </a:solidFill>
                <a:latin typeface="JKRGNR+Arial-BoldMT"/>
              </a:rPr>
              <a:t>Frage, gegen wen die gefahrenabwehrrechtliche Maßnahme gerichtet werden darf</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Im Ordnungsrecht unerheblich</a:t>
            </a:r>
            <a:r>
              <a:rPr lang="de-DE" sz="2400" dirty="0">
                <a:solidFill>
                  <a:schemeClr val="tx1">
                    <a:lumMod val="65000"/>
                    <a:lumOff val="35000"/>
                  </a:schemeClr>
                </a:solidFill>
                <a:latin typeface="JKRGNR+Arial-BoldMT"/>
              </a:rPr>
              <a:t>: Verschulden des Betroffenen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Effektive Gefahrenabwehr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Anknüpfungspunkte</a:t>
            </a:r>
            <a:r>
              <a:rPr lang="de-DE" sz="2400" dirty="0">
                <a:solidFill>
                  <a:schemeClr val="tx1">
                    <a:lumMod val="65000"/>
                    <a:lumOff val="35000"/>
                  </a:schemeClr>
                </a:solidFill>
                <a:latin typeface="JKRGNR+Arial-BoldMT"/>
              </a:rPr>
              <a:t>: Verhalten einer Person oder Zustand einer 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Hauptanwendungsfall der Ordnungspflicht: </a:t>
            </a:r>
            <a:r>
              <a:rPr lang="de-DE" sz="2400" dirty="0">
                <a:solidFill>
                  <a:schemeClr val="tx1">
                    <a:lumMod val="65000"/>
                    <a:lumOff val="35000"/>
                  </a:schemeClr>
                </a:solidFill>
                <a:latin typeface="JKRGNR+Arial-BoldMT"/>
              </a:rPr>
              <a:t>Verhaltensverantwortlichkeit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8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t>
            </a:r>
            <a:r>
              <a:rPr lang="de-DE" sz="2400" b="1" dirty="0">
                <a:solidFill>
                  <a:schemeClr val="tx1">
                    <a:lumMod val="65000"/>
                    <a:lumOff val="35000"/>
                  </a:schemeClr>
                </a:solidFill>
                <a:latin typeface="JKRGNR+Arial-BoldMT"/>
              </a:rPr>
              <a:t>Verhaltensverantwortlichkeit</a:t>
            </a:r>
            <a:r>
              <a:rPr lang="de-DE" sz="2400" dirty="0">
                <a:solidFill>
                  <a:schemeClr val="tx1">
                    <a:lumMod val="65000"/>
                    <a:lumOff val="35000"/>
                  </a:schemeClr>
                </a:solidFill>
                <a:latin typeface="JKRGNR+Arial-BoldMT"/>
              </a:rPr>
              <a:t> des Adressaten in Fällen des </a:t>
            </a:r>
            <a:r>
              <a:rPr lang="de-DE" sz="2400" b="1" dirty="0">
                <a:solidFill>
                  <a:schemeClr val="tx1">
                    <a:lumMod val="65000"/>
                    <a:lumOff val="35000"/>
                  </a:schemeClr>
                </a:solidFill>
                <a:latin typeface="JKRGNR+Arial-BoldMT"/>
              </a:rPr>
              <a:t>§ 8 I SOG vorausgesetzt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Verursachung </a:t>
            </a:r>
            <a:r>
              <a:rPr lang="de-DE" sz="2400" dirty="0">
                <a:solidFill>
                  <a:schemeClr val="tx1">
                    <a:lumMod val="65000"/>
                    <a:lumOff val="35000"/>
                  </a:schemeClr>
                </a:solidFill>
                <a:latin typeface="JKRGNR+Arial-BoldMT"/>
              </a:rPr>
              <a:t>der Gefahr/ Störung durch ein Tun oder Unterlassen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14429409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0705"/>
            <a:ext cx="8928992"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 diesem Hintergrund erforderlich</a:t>
            </a:r>
            <a:r>
              <a:rPr lang="de-DE" sz="2400" dirty="0">
                <a:solidFill>
                  <a:schemeClr val="tx1">
                    <a:lumMod val="65000"/>
                    <a:lumOff val="35000"/>
                  </a:schemeClr>
                </a:solidFill>
                <a:latin typeface="JKRGNR+Arial-BoldMT"/>
              </a:rPr>
              <a:t>: zunächst Verpflichtungsklage auf Erlass eines Festsetzungsbescheides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Dann indes ausgeschlossen</a:t>
            </a:r>
            <a:r>
              <a:rPr lang="de-DE" sz="2400" dirty="0">
                <a:solidFill>
                  <a:schemeClr val="tx1">
                    <a:lumMod val="65000"/>
                    <a:lumOff val="35000"/>
                  </a:schemeClr>
                </a:solidFill>
                <a:latin typeface="JKRGNR+Arial-BoldMT"/>
              </a:rPr>
              <a:t>: ordentlicher Rechtsweg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Mithin zuständig: </a:t>
            </a:r>
            <a:r>
              <a:rPr lang="de-DE" sz="2400" dirty="0">
                <a:solidFill>
                  <a:schemeClr val="tx1">
                    <a:lumMod val="65000"/>
                    <a:lumOff val="35000"/>
                  </a:schemeClr>
                </a:solidFill>
                <a:latin typeface="JKRGNR+Arial-BoldMT"/>
              </a:rPr>
              <a:t>Verwaltungsgerichte</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6970794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500482" y="2780928"/>
            <a:ext cx="3635896" cy="3046988"/>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4</a:t>
            </a:r>
          </a:p>
          <a:p>
            <a:endParaRPr lang="de-DE" sz="3200" dirty="0">
              <a:solidFill>
                <a:schemeClr val="bg1"/>
              </a:solidFill>
              <a:latin typeface="Frutiger LT 57 Cn" pitchFamily="34" charset="0"/>
            </a:endParaRPr>
          </a:p>
          <a:p>
            <a:r>
              <a:rPr lang="de-DE" sz="3200" dirty="0">
                <a:solidFill>
                  <a:schemeClr val="bg1"/>
                </a:solidFill>
                <a:latin typeface="Frutiger LT 57 Cn" pitchFamily="34" charset="0"/>
              </a:rPr>
              <a:t>Zur häuslichen Nachbereitung</a:t>
            </a:r>
          </a:p>
        </p:txBody>
      </p:sp>
    </p:spTree>
    <p:extLst>
      <p:ext uri="{BB962C8B-B14F-4D97-AF65-F5344CB8AC3E}">
        <p14:creationId xmlns:p14="http://schemas.microsoft.com/office/powerpoint/2010/main" val="12726468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2. Woche</a:t>
            </a:r>
          </a:p>
        </p:txBody>
      </p:sp>
    </p:spTree>
    <p:extLst>
      <p:ext uri="{BB962C8B-B14F-4D97-AF65-F5344CB8AC3E}">
        <p14:creationId xmlns:p14="http://schemas.microsoft.com/office/powerpoint/2010/main" val="406644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7246" y="1366327"/>
            <a:ext cx="8928992" cy="62735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Für derartige „Verursachung“ zu klären: </a:t>
            </a:r>
            <a:r>
              <a:rPr lang="de-DE" sz="2400" dirty="0">
                <a:solidFill>
                  <a:schemeClr val="tx1">
                    <a:lumMod val="65000"/>
                    <a:lumOff val="35000"/>
                  </a:schemeClr>
                </a:solidFill>
                <a:latin typeface="JKRGNR+Arial-BoldMT"/>
              </a:rPr>
              <a:t>Ob das Verhalten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t>
            </a:r>
            <a:r>
              <a:rPr lang="de-DE" sz="2400" b="1" dirty="0">
                <a:solidFill>
                  <a:schemeClr val="tx1">
                    <a:lumMod val="65000"/>
                    <a:lumOff val="35000"/>
                  </a:schemeClr>
                </a:solidFill>
                <a:latin typeface="JKRGNR+Arial-BoldMT"/>
              </a:rPr>
              <a:t>polizeiliche Gefahrenschwelle </a:t>
            </a:r>
            <a:r>
              <a:rPr lang="de-DE" sz="2400" dirty="0">
                <a:solidFill>
                  <a:schemeClr val="tx1">
                    <a:lumMod val="65000"/>
                    <a:lumOff val="35000"/>
                  </a:schemeClr>
                </a:solidFill>
                <a:latin typeface="JKRGNR+Arial-BoldMT"/>
              </a:rPr>
              <a:t>überschreitet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dadurch die </a:t>
            </a:r>
            <a:r>
              <a:rPr lang="de-DE" sz="2400" b="1" dirty="0">
                <a:solidFill>
                  <a:schemeClr val="tx1">
                    <a:lumMod val="65000"/>
                    <a:lumOff val="35000"/>
                  </a:schemeClr>
                </a:solidFill>
                <a:latin typeface="JKRGNR+Arial-BoldMT"/>
              </a:rPr>
              <a:t>hinreichende Wahrscheinlichkeit </a:t>
            </a:r>
            <a:r>
              <a:rPr lang="de-DE" sz="2400" dirty="0">
                <a:solidFill>
                  <a:schemeClr val="tx1">
                    <a:lumMod val="65000"/>
                    <a:lumOff val="35000"/>
                  </a:schemeClr>
                </a:solidFill>
                <a:latin typeface="JKRGNR+Arial-BoldMT"/>
              </a:rPr>
              <a:t>des Schadenseintritts begründet oder erhöht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„Theorie der unmittelbaren Verursachung“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Problematisch und von wertenden Erwägungen abhängig: </a:t>
            </a:r>
            <a:r>
              <a:rPr lang="de-DE" sz="2400" dirty="0">
                <a:solidFill>
                  <a:schemeClr val="tx1">
                    <a:lumMod val="65000"/>
                    <a:lumOff val="35000"/>
                  </a:schemeClr>
                </a:solidFill>
                <a:latin typeface="JKRGNR+Arial-BoldMT"/>
              </a:rPr>
              <a:t>wann „</a:t>
            </a:r>
            <a:r>
              <a:rPr lang="de-DE" sz="2400" b="1" u="sng" dirty="0">
                <a:solidFill>
                  <a:schemeClr val="tx1">
                    <a:lumMod val="65000"/>
                    <a:lumOff val="35000"/>
                  </a:schemeClr>
                </a:solidFill>
                <a:latin typeface="JKRGNR+Arial-BoldMT"/>
              </a:rPr>
              <a:t>Unmittelbarkeitszusammenhang</a:t>
            </a:r>
            <a:r>
              <a:rPr lang="de-DE" sz="2400" dirty="0">
                <a:solidFill>
                  <a:schemeClr val="tx1">
                    <a:lumMod val="65000"/>
                    <a:lumOff val="35000"/>
                  </a:schemeClr>
                </a:solidFill>
                <a:latin typeface="JKRGNR+Arial-BoldMT"/>
              </a:rPr>
              <a:t>“ erfüllt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Indiz: </a:t>
            </a:r>
            <a:r>
              <a:rPr lang="de-DE" sz="2400" dirty="0">
                <a:solidFill>
                  <a:schemeClr val="tx1">
                    <a:lumMod val="65000"/>
                    <a:lumOff val="35000"/>
                  </a:schemeClr>
                </a:solidFill>
                <a:latin typeface="JKRGNR+Arial-BoldMT"/>
              </a:rPr>
              <a:t>welche Person in einer Kausalkette das letzte Glied darstellt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Ebenfalls relevant: </a:t>
            </a:r>
            <a:r>
              <a:rPr lang="de-DE" sz="2400" dirty="0">
                <a:solidFill>
                  <a:schemeClr val="tx1">
                    <a:lumMod val="65000"/>
                    <a:lumOff val="35000"/>
                  </a:schemeClr>
                </a:solidFill>
                <a:latin typeface="JKRGNR+Arial-BoldMT"/>
              </a:rPr>
              <a:t>ob sich das jeweilige Verhalten als rechtswidrig oder rechtmäßig erweist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33520334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2. Woche</a:t>
            </a:r>
          </a:p>
        </p:txBody>
      </p:sp>
      <p:sp>
        <p:nvSpPr>
          <p:cNvPr id="5" name="Textfeld 4">
            <a:extLst>
              <a:ext uri="{FF2B5EF4-FFF2-40B4-BE49-F238E27FC236}">
                <a16:creationId xmlns:a16="http://schemas.microsoft.com/office/drawing/2014/main" id="{1275FBB6-9928-53E0-3B64-926630CDF63B}"/>
              </a:ext>
            </a:extLst>
          </p:cNvPr>
          <p:cNvSpPr txBox="1"/>
          <p:nvPr/>
        </p:nvSpPr>
        <p:spPr>
          <a:xfrm>
            <a:off x="0" y="1467726"/>
            <a:ext cx="9073008"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Damit letztlich für „Verursachung“ erforderlich: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Kausalität</a:t>
            </a:r>
            <a:r>
              <a:rPr lang="de-DE" sz="2400" dirty="0">
                <a:solidFill>
                  <a:schemeClr val="tx1">
                    <a:lumMod val="65000"/>
                    <a:lumOff val="35000"/>
                  </a:schemeClr>
                </a:solidFill>
                <a:latin typeface="JKRGNR+Arial-BoldMT"/>
              </a:rPr>
              <a:t> („Wahrscheinlichkeit begründet oder erhöht“)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Objektive Zurechnung </a:t>
            </a:r>
            <a:r>
              <a:rPr lang="de-DE" sz="2400" dirty="0">
                <a:solidFill>
                  <a:schemeClr val="tx1">
                    <a:lumMod val="65000"/>
                    <a:lumOff val="35000"/>
                  </a:schemeClr>
                </a:solidFill>
                <a:latin typeface="JKRGNR+Arial-BoldMT"/>
              </a:rPr>
              <a:t>(„polizeiliche Gefahrenschwelle überschreiten“)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Bsp. 1: </a:t>
            </a:r>
            <a:r>
              <a:rPr lang="de-DE" sz="2400" dirty="0">
                <a:solidFill>
                  <a:schemeClr val="tx1">
                    <a:lumMod val="65000"/>
                    <a:lumOff val="35000"/>
                  </a:schemeClr>
                </a:solidFill>
                <a:latin typeface="JKRGNR+Arial-BoldMT"/>
              </a:rPr>
              <a:t>A verkauft Banane an B. B wirft Banane auf den Boden.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letztes Glied in der Kette: 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Schaffung einer rechtlich missbilligten Gefahr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Gefahrverursachung durch B </a:t>
            </a:r>
          </a:p>
        </p:txBody>
      </p:sp>
    </p:spTree>
    <p:extLst>
      <p:ext uri="{BB962C8B-B14F-4D97-AF65-F5344CB8AC3E}">
        <p14:creationId xmlns:p14="http://schemas.microsoft.com/office/powerpoint/2010/main" val="380330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 calcmode="lin" valueType="num">
                                      <p:cBhvr additive="base">
                                        <p:cTn id="25"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 calcmode="lin" valueType="num">
                                      <p:cBhvr additive="base">
                                        <p:cTn id="31"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 calcmode="lin" valueType="num">
                                      <p:cBhvr additive="base">
                                        <p:cTn id="37"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2. Woche</a:t>
            </a:r>
          </a:p>
        </p:txBody>
      </p:sp>
      <p:sp>
        <p:nvSpPr>
          <p:cNvPr id="5" name="Textfeld 4">
            <a:extLst>
              <a:ext uri="{FF2B5EF4-FFF2-40B4-BE49-F238E27FC236}">
                <a16:creationId xmlns:a16="http://schemas.microsoft.com/office/drawing/2014/main" id="{1275FBB6-9928-53E0-3B64-926630CDF63B}"/>
              </a:ext>
            </a:extLst>
          </p:cNvPr>
          <p:cNvSpPr txBox="1"/>
          <p:nvPr/>
        </p:nvSpPr>
        <p:spPr>
          <a:xfrm>
            <a:off x="0" y="1467726"/>
            <a:ext cx="9073008"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Bsp. 2: </a:t>
            </a:r>
            <a:r>
              <a:rPr lang="de-DE" sz="2400" dirty="0">
                <a:solidFill>
                  <a:schemeClr val="tx1">
                    <a:lumMod val="65000"/>
                    <a:lumOff val="35000"/>
                  </a:schemeClr>
                </a:solidFill>
                <a:latin typeface="JKRGNR+Arial-BoldMT"/>
              </a:rPr>
              <a:t>A betreibt eine Sportsbar auf der Schanze. Zu St. Pauli-Spielen schenkt er Freibier aus. Regelmäßig ist vor seinem Laden so viel los, dass die Straße nicht mehr befahrbar ist. Die Polizei fragt sich, ob eine gefahrenabwehrrechtliche Maßnahme gegen den A zulässig wäre.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 Verhaltensverantwortlicher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8 I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Überschreiten der </a:t>
            </a:r>
            <a:r>
              <a:rPr lang="de-DE" sz="2400" b="1" dirty="0">
                <a:solidFill>
                  <a:schemeClr val="tx1">
                    <a:lumMod val="65000"/>
                    <a:lumOff val="35000"/>
                  </a:schemeClr>
                </a:solidFill>
                <a:latin typeface="JKRGNR+Arial-BoldMT"/>
              </a:rPr>
              <a:t>polizeilichen Gefahrenschwelle</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„unmittelbar“ verantwortlich: Kunden auf der Straße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Schaffung einer rechtlich missbilligten Gefahr durch 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Dennoch: </a:t>
            </a:r>
            <a:r>
              <a:rPr lang="de-DE" sz="2400" b="1" dirty="0">
                <a:solidFill>
                  <a:schemeClr val="tx1">
                    <a:lumMod val="65000"/>
                    <a:lumOff val="35000"/>
                  </a:schemeClr>
                </a:solidFill>
                <a:latin typeface="JKRGNR+Arial-BoldMT"/>
              </a:rPr>
              <a:t>Effektive Gefahrenabwehr einzig durch Inanspruchnahme des A möglich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wertenden Gesichtspunkten verantwortlich: A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Rechtmäßigkeit einer Maßnahme (+)</a:t>
            </a:r>
          </a:p>
        </p:txBody>
      </p:sp>
    </p:spTree>
    <p:extLst>
      <p:ext uri="{BB962C8B-B14F-4D97-AF65-F5344CB8AC3E}">
        <p14:creationId xmlns:p14="http://schemas.microsoft.com/office/powerpoint/2010/main" val="15724667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 calcmode="lin" valueType="num">
                                      <p:cBhvr additive="base">
                                        <p:cTn id="13"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 calcmode="lin" valueType="num">
                                      <p:cBhvr additive="base">
                                        <p:cTn id="25"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 calcmode="lin" valueType="num">
                                      <p:cBhvr additive="base">
                                        <p:cTn id="31"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 calcmode="lin" valueType="num">
                                      <p:cBhvr additive="base">
                                        <p:cTn id="37"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
                                            <p:txEl>
                                              <p:pRg st="8" end="8"/>
                                            </p:txEl>
                                          </p:spTgt>
                                        </p:tgtEl>
                                        <p:attrNameLst>
                                          <p:attrName>style.visibility</p:attrName>
                                        </p:attrNameLst>
                                      </p:cBhvr>
                                      <p:to>
                                        <p:strVal val="visible"/>
                                      </p:to>
                                    </p:set>
                                    <p:anim calcmode="lin" valueType="num">
                                      <p:cBhvr additive="base">
                                        <p:cTn id="43"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Ordnungspflicht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Gleichermaßen die Ordnungspflicht des Adressaten von begründend</a:t>
            </a:r>
            <a:r>
              <a:rPr lang="de-DE" sz="2400" dirty="0">
                <a:solidFill>
                  <a:schemeClr val="tx1">
                    <a:lumMod val="65000"/>
                    <a:lumOff val="35000"/>
                  </a:schemeClr>
                </a:solidFill>
                <a:latin typeface="JKRGNR+Arial-BoldMT"/>
              </a:rPr>
              <a:t>: Zustandsverantwortlichkeit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9 I SOG </a:t>
            </a:r>
            <a:r>
              <a:rPr lang="de-DE" sz="2400" dirty="0">
                <a:solidFill>
                  <a:schemeClr val="tx1">
                    <a:lumMod val="65000"/>
                    <a:lumOff val="35000"/>
                  </a:schemeClr>
                </a:solidFill>
                <a:latin typeface="JKRGNR+Arial-BoldMT"/>
              </a:rPr>
              <a:t>immer dann verantwortlich, wenn Gefahr oder Störung von einer Sache „ausgeht“: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Eigentümer</a:t>
            </a:r>
            <a:r>
              <a:rPr lang="de-DE" sz="2400" dirty="0">
                <a:solidFill>
                  <a:schemeClr val="tx1">
                    <a:lumMod val="65000"/>
                    <a:lumOff val="35000"/>
                  </a:schemeClr>
                </a:solidFill>
                <a:latin typeface="JKRGNR+Arial-BoldMT"/>
              </a:rPr>
              <a:t> oder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Inhaber der tatsächlichen Gewalt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Vorgehen bei Mehrheit von Störern richtet sich nach </a:t>
            </a:r>
            <a:r>
              <a:rPr lang="de-DE" sz="2400" b="1" dirty="0">
                <a:solidFill>
                  <a:schemeClr val="tx1">
                    <a:lumMod val="65000"/>
                    <a:lumOff val="35000"/>
                  </a:schemeClr>
                </a:solidFill>
                <a:latin typeface="JKRGNR+Arial-BoldMT"/>
              </a:rPr>
              <a:t>Effektivität der Gefahrenabwehr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Hintergrund der Zustandsverantwortlichkeit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Sozialbindung des Eigentums aus Art. 14 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Einwirkungsmöglichkeit des Sachherrn </a:t>
            </a:r>
            <a:r>
              <a:rPr lang="de-DE" sz="2400" dirty="0">
                <a:solidFill>
                  <a:schemeClr val="tx1">
                    <a:lumMod val="65000"/>
                    <a:lumOff val="35000"/>
                  </a:schemeClr>
                </a:solidFill>
                <a:latin typeface="JKRGNR+Arial-BoldMT"/>
              </a:rPr>
              <a:t>sowie diesem durch tatsächliche oder rechtliche Nutzungsmöglichkeit entstehenden Vorteile aus dem Umgang mit der Sache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2. Woche</a:t>
            </a:r>
          </a:p>
        </p:txBody>
      </p:sp>
    </p:spTree>
    <p:extLst>
      <p:ext uri="{BB962C8B-B14F-4D97-AF65-F5344CB8AC3E}">
        <p14:creationId xmlns:p14="http://schemas.microsoft.com/office/powerpoint/2010/main" val="32646672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8" end="8"/>
                                            </p:txEl>
                                          </p:spTgt>
                                        </p:tgtEl>
                                        <p:attrNameLst>
                                          <p:attrName>style.visibility</p:attrName>
                                        </p:attrNameLst>
                                      </p:cBhvr>
                                      <p:to>
                                        <p:strVal val="visible"/>
                                      </p:to>
                                    </p:set>
                                    <p:anim calcmode="lin" valueType="num">
                                      <p:cBhvr additive="base">
                                        <p:cTn id="5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4199</Words>
  <Application>Microsoft Macintosh PowerPoint</Application>
  <PresentationFormat>Bildschirmpräsentation (4:3)</PresentationFormat>
  <Paragraphs>424</Paragraphs>
  <Slides>52</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52</vt:i4>
      </vt:variant>
    </vt:vector>
  </HeadingPairs>
  <TitlesOfParts>
    <vt:vector size="60"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26</cp:revision>
  <dcterms:created xsi:type="dcterms:W3CDTF">2023-10-26T09:55:33Z</dcterms:created>
  <dcterms:modified xsi:type="dcterms:W3CDTF">2025-11-14T13:31:33Z</dcterms:modified>
</cp:coreProperties>
</file>