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4"/>
  </p:notesMasterIdLst>
  <p:sldIdLst>
    <p:sldId id="256" r:id="rId2"/>
    <p:sldId id="260" r:id="rId3"/>
    <p:sldId id="399" r:id="rId4"/>
    <p:sldId id="398" r:id="rId5"/>
    <p:sldId id="400" r:id="rId6"/>
    <p:sldId id="401" r:id="rId7"/>
    <p:sldId id="403" r:id="rId8"/>
    <p:sldId id="404" r:id="rId9"/>
    <p:sldId id="406" r:id="rId10"/>
    <p:sldId id="408" r:id="rId11"/>
    <p:sldId id="409" r:id="rId12"/>
    <p:sldId id="410" r:id="rId13"/>
    <p:sldId id="414" r:id="rId14"/>
    <p:sldId id="415" r:id="rId15"/>
    <p:sldId id="418" r:id="rId16"/>
    <p:sldId id="543" r:id="rId17"/>
    <p:sldId id="544" r:id="rId18"/>
    <p:sldId id="545" r:id="rId19"/>
    <p:sldId id="425" r:id="rId20"/>
    <p:sldId id="427" r:id="rId21"/>
    <p:sldId id="428" r:id="rId22"/>
    <p:sldId id="429" r:id="rId23"/>
    <p:sldId id="432" r:id="rId24"/>
    <p:sldId id="276" r:id="rId25"/>
    <p:sldId id="277" r:id="rId26"/>
    <p:sldId id="458" r:id="rId27"/>
    <p:sldId id="541" r:id="rId28"/>
    <p:sldId id="469" r:id="rId29"/>
    <p:sldId id="470" r:id="rId30"/>
    <p:sldId id="539" r:id="rId31"/>
    <p:sldId id="472" r:id="rId32"/>
    <p:sldId id="478" r:id="rId33"/>
    <p:sldId id="483" r:id="rId34"/>
    <p:sldId id="488" r:id="rId35"/>
    <p:sldId id="492" r:id="rId36"/>
    <p:sldId id="494" r:id="rId37"/>
    <p:sldId id="496" r:id="rId38"/>
    <p:sldId id="542" r:id="rId39"/>
    <p:sldId id="505" r:id="rId40"/>
    <p:sldId id="506" r:id="rId41"/>
    <p:sldId id="509" r:id="rId42"/>
    <p:sldId id="512" r:id="rId43"/>
    <p:sldId id="514" r:id="rId44"/>
    <p:sldId id="515" r:id="rId45"/>
    <p:sldId id="521" r:id="rId46"/>
    <p:sldId id="522" r:id="rId47"/>
    <p:sldId id="528" r:id="rId48"/>
    <p:sldId id="540" r:id="rId49"/>
    <p:sldId id="530" r:id="rId50"/>
    <p:sldId id="536" r:id="rId51"/>
    <p:sldId id="537" r:id="rId52"/>
    <p:sldId id="396" r:id="rId5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63" autoAdjust="0"/>
    <p:restoredTop sz="92969"/>
  </p:normalViewPr>
  <p:slideViewPr>
    <p:cSldViewPr>
      <p:cViewPr varScale="1">
        <p:scale>
          <a:sx n="111" d="100"/>
          <a:sy n="111" d="100"/>
        </p:scale>
        <p:origin x="51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21.11.25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2436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verfahrensrechtlicher Hinsicht fraglich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Notwendigkeit einer Anhörung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I VwVfG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jedoch ohnehin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Entbehrlichkeit einer Anhörung nach § 28 II Nr. 5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„Maßnahme in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getroffen werden soll“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13639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Sodann darzustellen: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Voraussetzungen für Maßnahmen der Verwaltungsvollstreckung im mehraktigen 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Maßnahmen der Verwaltungsvollstreckung im mehraktigen Verfahren regelmäßig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materieller Hinsicht vorausgesetzt: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Vollstreckbare Grundverfügung,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Art und Weise der Verwaltungsvollstreckung sowie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Vollstreckungshindernisse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6462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Vollstreckbare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§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vorausgesetzt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Vollstreckbarer Titel, der auf „die Erzwingung von Handlungen, Duldungen und Unterlassungen“ gerichtet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Vollstreckbarkeit meint: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Wirksamkeit des Verwaltungsaktes (vgl. § 43 I 1 VwVfG)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Vollziehbarkeit des Verwaltungsaktes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d.h. der VA…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unanfechtbar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– mithin: bestandskräftig geworden ist,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sofortige Vollziehung angeordnet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ist, § 80 II 1 Nr. 4 VwGO oder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einem Rechtsbehelf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Gesetzes keine aufschiebende Wirkung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zukommt, § 80 II 1 Nr. 1 – 3 VwGO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72990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3472C77-CDF9-DFB0-7EE3-2B7760FB5573}"/>
              </a:ext>
            </a:extLst>
          </p:cNvPr>
          <p:cNvSpPr txBox="1"/>
          <p:nvPr/>
        </p:nvSpPr>
        <p:spPr>
          <a:xfrm>
            <a:off x="0" y="1484784"/>
            <a:ext cx="8640960" cy="126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 in Not- und Eilfällen: § 27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Danach nicht erforderlich: Vollziehbarkeit des Grund-VA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 III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013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Rechtmäßigkeit der Verwaltungsvollstreckung - materiell - von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Grundverfügung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abhängt?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Rechtswidrigkeitszusammenhang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 (-), wenn VA bestandskräftig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Demgegenüber durchaus diskutabel: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den Fällen der Vollstreckung eines VA nach § 3 III Nr. 2-3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 ein Rechtmäßigkeitserfordernis sprechend: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3 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spricht einzig von „Verwaltungsakt“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Systematik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Umkehrschluss zu § 3 III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Voraussetzungen für Vollstreckbarkeit ausdrücklich normiert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Telos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Zwangsvollstreckung: erfordert effektive Rechtsdurchsetzung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51940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13350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Dem jedoch gesetzessystematisch (einzig) entgegen zu halten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Rechtsstaatsprinzip,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20 III GG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durch Vollstreckung eines rechtswidrigen VA komme es zu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„Vertiefung des Unrechts“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gewährleistet: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Rechtsschutzmöglichkeiten durch Erhebung einer Feststellungs- bzw. Fortsetzungsfeststellungsklage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Nachteil: Überprüfung lediglich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post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Ergebnis: Rechtmäßigkeit des Grund-VA keine (!!) Voraussetzung für Rechtmäßigkeit der Vollstreckung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.!)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 auch: § 29 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4879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88070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13350"/>
            <a:ext cx="8928992" cy="3849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Hierzu BVerfG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1999, 290: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Anwendung des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unmittelbaren Zwangs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Form des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Wasserwerfereinsatzes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hing nicht von der Rechtmäßigkeit der auf das Verlassen des Platzes und der Straße gerichteten Grundverfügung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insbesondere ihrer Vereinbarkeit mit Art. 8 GG,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Denn auf die Frage der Rechtmäßigkeit der Grundverfügung kommt es bei der Beurteilung der Rechtmäßigkeit einer Vollstreckungsmaßnahme nicht an. Das entspricht ganz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einhelliger Auffassung in der Rechtsprechung und auch überwiegender Meinung in der Literatur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nur BVerwG, NJW 1984, 2591 [2592]).“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4879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66177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13350"/>
            <a:ext cx="8928992" cy="4957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BVerfG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„Verfassungsrechtlich bestehen gegen diese Rechtsauffassung keine Bedenken. Wie das BVerfG ausgeführt hat, müssen Versammlungsteilnehmer eine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rechtswidrige Versammlungsauflösung zunächst hinnehmen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Die Pflicht, sich von einer aufgelösten Versammlung zu entfernen, kann nicht von der Rechtmäßigkeit der Auflösungsverfügung abhängig gemacht werden. Da sich diese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immer erst im nachhinein verbindlich feststellen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läßt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könnten Versammlungsauflösungen nicht durchgesetzt werden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sobald ein Teilnehmer die Rechtswidrigkeit der Auflösung geltend macht. Widersetzen sich Versammlungsteilnehmer der polizeilichen Anordnung, ist der Einsatz staatlicher Zwangsmittel grundsätzlich zulässig (§ 80II Nr. 2 VwGO).“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4879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64070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1335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BVerfG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„Den Versammlungsteilnehmern bleibt lediglich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Rechtswidrigkeit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gegebenenfalls die Verfassungswidrigkeit des polizeilichen Vorgehens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nachträglich gerichtlich feststellen zu lasse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n. Der Grundrechtsverstoß, der in der rechtswidrigen Auflösung einer Versammlung liegt,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läßt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sich auf diese Weise freilich nicht mehr heilen. Die daraus folgende Beeinträchtigung des Grundrechts der Versammlungsfreiheit ist jedoch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unvermeidlich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 die vom Staat zu gewährleistende Sicherheit anderer Rechtsgüter, denen die Beschränkung der Versammlungsfreiheit zu dienen bestimmt ist, nicht hintangestellt werden soll.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Grund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daß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es bei der Durchsetzung der Auflösungsverfügung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auf deren Rechtmäßigkeit ankommt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liegt in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Situationsgebundenheit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Entscheidung,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deren Vollzug nicht bis zur verbindlichen oder auch nur vorläufigen Klärung der Rechtsfrage aufgeschoben werden kann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(BVerfGE 87, 399 [410] = NJW 1993, 581).“ 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4879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12509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der Art und Weise der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Fristsetzung und Hinweise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Grundsätzlich gemäß § 8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Fristsetzung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zur Befolgung der durchzusetzenden Pflicht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Hinweis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das in Betracht kommende Zwangsmittel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 II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zulässig und üblich: Fristsetzung und Hinweis in den zu vollstreckenden Verwaltungsakt aufzunehmen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 bedenken bei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Vollstreckungsmaßnahmen zur Gefahrenabwehr“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27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Entbehrlichkeit von Fristsetzung und Hinweis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59872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03672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Kurseinheit: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Verwaltungsvollstreckungsrecht: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zwangsweise Durchsetzung öffentlich-rechtlicher Verpflichtungen durch eine Behörde in einem besonders geregelten 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Vollstreckungstitel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Zivilverfahren regelmäßig: Urteil (vgl. § 704 ZPO)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Verwaltungsverfahren regelmäßig: Verwaltungsakt (vgl. § 3 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Gegenstand der Verwaltungsvollstreckung: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„Erzwingung von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Handlung, Duldungen und Unterlassungen und die Betreibung von Geldforderungen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Grund eines im Verwaltungswege vollstreckbaren Titels“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Pflichtigkeit des Betroffenen gemäß § 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Regelfall gemäß § 9 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pflichtig: „Person, gegen die sich der Titel richtet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cc) Spezifische Voraussetzungen des Zwangsmittels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Schließlich zu prüfen und vom in Rede stehenden Zwangsmittel abhängig: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spezifische Voraussetzungen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jeweiligen Zwangsmittels erfüllt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Beispiele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derartige spezifische Voraussetzungen eines Zwangsmittels: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Höchstbetrag des Zwangsgeldes gemäß § 14 IV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Androhung des unmittelbaren Zwanges nach § 15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22 I 1 SOG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71146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397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Keine Vollstreckungshindernisse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Als derartige vollstreckungshindernde Einwände in Betracht kommend: In § 28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geregelte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Einstellungsgründe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denkbar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„Zweckerreichung“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 Nr. 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Vollstreckung einzustellen oder zu beschränken ist, wenn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Zweck der Vollstreckung bereits erreicht ist, feststeht, dass er nicht mehr erreicht werden kann oder der der Vollstreckung zu Grunde liegende Titel sich sonst erledigt hat“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Selbständiges Wegfahren des Pkw bevor Abschlepper eintrifft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27288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Schließlich zu klären: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sich die Vollstreckungsmaßnahme innerhalb der von der Rechtsgrundlage vorgesehenen Rechtsfolge hält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Von der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(„können nach pflichtgemäßem Ermessen“) enthaltenen Rechtsgrundlage als Rechtsfolge vorgesehen: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Entschließungsermessen („Ob“)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Auswahlermessen („Wie“)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wegen § 114 S. 1 VwGO zu prüfen: Ermessensfehler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Regelfall erwähnenswert: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 („gesetzlichen Grenzen des Ermessens einzuhalten“)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 den „gesetzlichen Grenzen des Ermessens“ zählend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Grundsatz der Verhältnismäßigkeit gemäß § 12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07131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763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Rechtmäßigkeit der Verwaltungsvollstreckung im mehraktigen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gestreckten Verfahren (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Rechtsgrundlage: 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 I Nr. …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…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/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Vollstreckbare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Titel gemäß § 3 I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Wirksamkeit (insbesondere gemäß § 43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cc) Vollziehbarkeit (insbesondere gemäß § 3 III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der Art und Weise der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Fristsetzung und Hinweis gemäß § 8 I 1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(häufig im Gefahrenabwehrrecht entbehrlich gem. § 27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Pflichtigkeit des Betroffenen gemäß § 9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cc) Spezifische Voraussetzungen des Zwangsmittels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Keine Vollstreckungshindernisse gemäß § 28 </a:t>
            </a:r>
            <a:r>
              <a:rPr lang="de-DE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Rechtsfolge: Ermessen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33230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2195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Erster Teil: Ersatz der Beförderungskosten für das Taxi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in Betracht kommend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Ansprüche gegenüber…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Unternehmer U,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gegenüber Polizist P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gegenüber Land als Träger der Straßenverkehrsbehörde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83037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62923"/>
            <a:ext cx="892899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Ansprüche gegenüber Unternehmer U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Ansprüchen gegen Private wie folgt zu systematisieren: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Vertrauen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Mangels Vertragsverhältnis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in Betracht kommend: Ansprüche aus deliktischer Haftung gegen den U (Besitzentziehung des Pkw)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denkbar: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823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ggf. vorrangig: § 839 I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Deliktischer Anspruch gegen den U (-),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dieser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Ausübung eines öffentlichen Amtes“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gehandelt hat (vgl. Art. 34 S. 1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Anspruchsgegner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diesem Fall: Staat bzw. Körperschaft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32697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62923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„in Ausübung eines öffentlichen Amtes“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maßgeblich: statusrechtlicher Beamtenbegriff (vgl. § 839 I 1 BGB)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Vielmehr wegen des weit gefassten Wortlautes aus Art. 34 S. 1 GG allein zu Grunde zu legen: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Haftungsrechtlicher Beamtenbegriff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allein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 der Tätigkeit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nicht die handelnde Person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 der Tätigkeit des U: Durchführung eines Abschleppvorganges auf polizeiliche Veranlassung (Verwaltungshelfer)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Ausübung eines öffentlichen Amtes“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 § 839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34 S. 1 GG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Damit als Haftungssubjekt ausscheidend: Abschleppunternehmer U als Privatperson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85060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923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Ansprüche gegenüber Polizist P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Erneut einzig in Betracht kommend: Deliktische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vorrangig: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839 I 1 BGB, sodass persönliche Haftung des Polizisten P (-), soweit dieser „in Ausübung eines öffentlichen Amtes“ handelte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Haftungsbegründendes Verhalten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Anordnung des Abschleppvorganges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unproblematisch anzunehmen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Handeln „in Ausübung eines öffentlichen Amtes“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34 S. 1 GG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Haftungsüberleitung auf den Staat 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Somit erneut keinesfalls (!) denkbar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Schadensersatzansprüche gegenüber Polizist P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Ansprüche gegenüber Polizist P: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417308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1379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Ansprüche gegenüber Land als Träger der Straßenverkehrsbehörde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Insofern in Betracht zu ziehen: Haftungs- und Ausgleichsansprüche gegenüber dem Staat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Zwecks Systematisierung dieser öffentlich-rechtlichen Haftungs- und Ausgleichsansprüche zu unterscheiden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Haftung des Staates für rechtswidrige Maßnahmen („Unrechtshaftung“)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Haftung des Staates für rechtmäßige Maßnahmen („Entschädigungsrecht“)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Wegen der geringeren Anspruchsvoraussetzungen vorrangig herauszuarbeiten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Haftung des Staates für rechtswidrige Maßnahmen („Unrechtshaftung“)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406373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03672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 durch Landesbehörden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Examensrelevant: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über die Erzwingung von Handlungen, Duldungen und Unterlassungen (§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bis § 29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diesen Fällen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11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Zwangsmittel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Betracht kommend: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Ersatzvornahme (§ 13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Festsetzung eines Zwangsgeldes (§ 14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unmittelbarer Zwang (§§ 15, 17 bis 19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sowie die §§ 17 ff. SOG)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Erzwingungshaft (§ 16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14185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51520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16016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7584" y="2060848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95536" y="2939172"/>
            <a:ext cx="35283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  <a:br>
              <a:rPr lang="de-DE" dirty="0"/>
            </a:br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60032" y="2939172"/>
            <a:ext cx="35283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(-):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(analog)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enteignendem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27584" y="2195722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124450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1379"/>
            <a:ext cx="8928992" cy="6273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Amtshaftungsanspruch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 für Amtshaftungsanspruch gegen Staat: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839 I 1 BGB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34 S.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Anspruchsvoraussetzungen: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von § 839 I 1 BGB verlangt: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„Verletzt ein Beamter vorsätzlich oder fahrlässig die ihm einem Dritten gegenüber obliegende Amtspflicht, (…)“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GGf.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Haftungsbegründendes Verhalten: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des Polizisten P, Fahrzeug abschleppen zu lassen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fraglich: Drittbezogene Amtspflichtverletzung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Rechtmäßigkeit der Anordnung des P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Rechtsnatur der Maßnahme: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67178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- in Rede stehende - Rechtmäßigkeit grundrechtswesentlicher Verwaltungsmaßnahmen herauszuarbeiten: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Ermächtigungsgrundlage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der formellen wie materiellen Voraussetzungen für die Maßnahme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Rechtsfolge/ Ermessen (§ 114 S. 1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diesen Fällen gemäß § 11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Zwangsmittel in Betracht kommend: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Ersatzvornahme, Festsetzung eines Zwangsgeldes, unmittelbarer Zwang und Erzwingungshaft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Zwangsmittel einzig ernsthaft in Betracht kommend: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Ersatzvornahme gemäß § 13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87040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ebenfalls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Rechtsgrundlage für Vollstreckungshandlungen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Standardmaßnahmen nach §§ 11 ff. 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Einzelfall durch Auslegung zu ermitteln: Umfang und Reichweite der zulässigen Zwangsvollstreckungshandlungen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Abschleppvorgang als Sicherstellungsmaßnahme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14 I 2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fraglich: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die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des Fahrzeuges vorliegend als „Sicherstellung“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14 I SOG zu qualifizieren ist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elementar entgegenstehend: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Sicherstellung vor dem Hintergrund von § 14 III 1 SOG eine „amtliche oder sonst zweckmäßige Verwahrung“ voraussetzt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„Umsetzung“ nicht verbunden: Besitzbegründung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Insofern: Sicherstellung nach § 14 I 2 SOG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19102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Anwendbarkeit des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Statthaftes Zwangsmittel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Ersatzvornahme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Mithin als Rechtsgrundlage für in Rede stehende Ersatzvornahme dienend: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 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13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44 I 1 StVO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für Ausführung der StVO zuständig: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Straßenverkehrsbehörden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Überdies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44 II 2 StVO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Gefahr im Verzug begründet: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Eilzuständigkeit der Polizei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vorläufige Maßnahmen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85024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Wegen § 28 II Nr. 5 VwVfG nicht erforderlich: Anhörung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ohnehin nicht gegeben: Verwaltungsakt, der in Rechte des Betroffenen eingreift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Formelle Voraussetzungen: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457200" indent="-457200">
              <a:spcAft>
                <a:spcPts val="500"/>
              </a:spcAft>
              <a:buAutoNum type="alphaLcParenR" startAt="28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Maßnahmen der Verwaltungsvollstreckung im mehraktigen Verfahren regelmäßig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materieller Hinsicht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Vollstreckbare Grundverfügung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Art und Weise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Verwaltungsvollstreckung sowie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Vollstreckungshindernis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69186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Vollstreckbare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Verwaltungsvollstreckung im mehraktigen Verfahren zunächst notwendig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Vollstreckbare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Insofern verlangt: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Wirksamer Titel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Vollziehbarkeit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Verwaltungsakten)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11952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6481" y="1484784"/>
            <a:ext cx="8928992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(a) Wirksamer Titel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Halteverbotsschild als Verwaltungsakt?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(+): Verkehrsschilder stellen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Allgemeinverfügungen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dar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Wirksamkeit der Grundverfügung?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Bekanntgabe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Verwaltungsaktes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Allgemeinverfügung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Bekanntgabe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41 III 2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46727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6481" y="1484784"/>
            <a:ext cx="8928992" cy="6883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NJW 1997, S. 1021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Verkehrszeichen so aufgestellt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angebracht,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daß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sie ein durchschnittlicher Kraftfahrer bei Einhaltung der nach § 1 StVO erforderlichen Sorgfalt schon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„mit einem raschen und beiläufigen Blick"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erfassen kann (BGH, NJW 1970, 1126f. = LM § 839 (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Cb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BGB Nr. 12), so äußern sie ihre Rechtswirkung gegenüber jedem von der Regelung betroffenen Verkehrsteilnehmer, gleichgültig, ob er das Verkehrszeichen tatsächlich wahrnimmt oder nicht.“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zu unterstellen: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Ordnungsgemäße Aufstellung des Verkehrszeichens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Öffentliche Bekanntgabe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41 III 2 VwVfG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Wirksamer Titel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263454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6450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(b) Vollziehbarer Titel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(„darf nur vollstreckt werden, wenn“) für Vollstreckung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Vollziehbarkeit der Grundverfügung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Zunächst abzulehnen: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Bestandskraft des VA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 III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nicht geschehen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Anordnung der sofortigen Vollziehung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 III Nr.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Falle von Verkehrszeichen in Betracht kommend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 III Nr.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„einem Rechtsbehelf gegen den Verwaltungsakt keine aufschiebende Wirkung zukommt“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Anwendungsfall vorliegend einzig in Betracht kommend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II 1 Nr. 2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Anordnungen und Maßnahmen von Polizeivollzugsbeamten keine aufschiebende Wirkung zukommt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21637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 durch Landesbehörden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Problem: Rechtsgrundlage zur Durchsetzung von Standardmaßnahmen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Anwendung der §§ 11 ff. VwVG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alternativ: Standardmaßnahme bilden selbst Grundlage der „Vollstreckung“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Einzelnen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str.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Reichweite der Standardmaßnahmen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Auslegung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Rechtsgrundlage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„Ingewahrsamnahme“ ist gewisse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Zwangswirkung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immanent (Wortlaut)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21211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7012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Vom Wortlaut indes nicht erfasst: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Verkehrszeichen, sodass insoweit eine analoge Anwendung des § 80 II 1 Nr. 2 VwGO in Betracht kommt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überprüfen: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80 II 1 Nr. 2 VwGO auf Verkehrszeichen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(+)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anzunehmen: Vergleichbare Interessenlage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Arg: Verkehrszeichen bilden ein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„funktionales Äquivalent“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Einzelanordnungen von Polizeivollzugsbeamten (BVerwG)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Damit im Falle von Verkehrszeichen geboten: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80 II 1 Nr. 2 VwGO (BVerwG NJW 1978, 656)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Vollziehbarkeit der Grundverfügung nach § 3 III Nr.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54498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9144000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fraglich: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Grundverfügung Voraussetzung für anschließende Zwangsvollstreckung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Problematik des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Rechtswidrigkeitszusammenhang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Streitdarstellung in jedem Fall unerheblich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wenn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sich als rechtmäßig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erweist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I 2 Nr. 1 StVO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zulässig: Aufstellen von Verkehrsschildern „zur Durchführung von Arbeiten im Straßenraum“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Somit ohnehin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Grundverfügung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Ergebnis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Vollstreckbare Grundverfügung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95816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Rechtmäßigkeit der Art und Weise der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Anschluss darzustellen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Rechtmäßigkeit der Art und Weise der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§ 8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grundsätzlich erforderlich: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Fristsetzung zur Befolgung der auferlegten Pflicht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Hinweis auf andernfalls drohende Vollstreckung sowie die in Betracht kommenden Zwangsmittel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Demgegenüber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„Vollstreckungsmaßnahmen zur Gefahrenabwehr“ gemäß § 27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Fristsetzung und Hinweis regelmäßig entbehrlich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diesem Falle in Betracht kommend: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27 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„Störung der öffentlichen Sicherheit auf andere Weise nicht beseitigt werden kann“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21716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Hier bereits eingetreten durch Verstoß gegen Parkverbot: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Störung der öffentlichen Sicherheit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entbehrlich: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Fristsetzung und Hinweis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zu bejahen: Pflichtigkeit der K gemäß § 9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09266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(3) Spezifische Voraussetzungen des Zwangsmittels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13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nicht normiert: spezifische Voraussetzungen des Zwangsmitteleinsatzes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einer vertretbaren Handlung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Handlung, die durch einen anderen möglich ist, vgl. § 13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Bspw.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„unvertretbare Handlung“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darstellend: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Abgabe einer Willenserklärung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hierfür § 20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Umsetzungsvorgang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vertretbare Handlung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Spezifische Voraussetzungen des Zwangsmittels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03245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(3) Keine Vollstreckungshindernisse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Abschließend innerhalb der materiellen Voraussetzungen zu prüfen: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der Verwaltungsvollstreckung Vollstreckungshindernisse entgegenstehen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Als derartige vollstreckungshindernde Einwände in Betracht kommend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Einstellungsgründe gemäß § 28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diesem Falle weder dargetan noch sonst ersichtlich: Vollstreckungshindernisse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Keine Vollstreckungshindernisse: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Materielle Voraussetzungen: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Voraussetzungen: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33484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52824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Von der in § 11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(„können nach pflichtgemäßem Ermessen“) enthaltenen Rechtsgrundlage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Rechtsfolge vorgesehen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Entschließungsermessen („Ob“)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Auswahlermessen („Wie“)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§ 114 S. 1 VwGO zu prüfen: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Behörde Ermessensfehler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40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unterlaufen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einzig erwähnenswert: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 („gesetzlichen Grenzen des Ermessens einzuhalten“)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den „gesetzlichen Grenzen des Ermessens“ zählend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Grundsatz der Verhältnismäßigkeit gemäß § 12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Unverhältnismäßigkeit des Umsetzungsvorganges (-): Störung der öffentlichen Sicherheit bereits gegeben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80396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alledem nicht zu belegen: Ermessensfehler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Somit von Behörde gewahrt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Rechtsfolge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Vollstreckungsmaßnahme nach §§ 11 Nr.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13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Folgerichtig gewahrt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Pflicht zum rechtmäßigen Handeln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Daher bereits mangels Verletzung einer Amtspflicht nicht erfüllt: Voraussetzungen des § 839 I 1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Amtshaftungsanspruch: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407771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51520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16016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7584" y="2060848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95536" y="2939172"/>
            <a:ext cx="35283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  <a:br>
              <a:rPr lang="de-DE" dirty="0"/>
            </a:br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60032" y="2939172"/>
            <a:ext cx="35283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Amtspflichtverletzung (-): </a:t>
            </a:r>
          </a:p>
          <a:p>
            <a:endParaRPr lang="de-DE" dirty="0"/>
          </a:p>
          <a:p>
            <a:r>
              <a:rPr lang="de-DE" b="1" dirty="0"/>
              <a:t>2. Entschädigungsanspruch nach § 10 III 1 SOG/ § 51 </a:t>
            </a:r>
            <a:r>
              <a:rPr lang="de-DE" b="1" dirty="0" err="1"/>
              <a:t>BPolG</a:t>
            </a:r>
            <a:r>
              <a:rPr lang="de-DE" b="1" dirty="0"/>
              <a:t> (analog)</a:t>
            </a:r>
          </a:p>
          <a:p>
            <a:endParaRPr lang="de-DE" b="1" dirty="0"/>
          </a:p>
          <a:p>
            <a:r>
              <a:rPr lang="de-DE" b="1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Anspruch aus enteignendem Eingriff </a:t>
            </a:r>
          </a:p>
          <a:p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Anspruch aus aufopferungsgleichem Eingriff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27584" y="2195722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278012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79600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Entschädigungsanspruch gemäß § 10 III 1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§ 10 III 1 SOG enthalten: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Anspruchsgrundlage für Entschädigungsanspruch des herangezogenen Notstandspflichtigen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(-)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 als Zustandsstörerin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9 I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herangezogen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Entschädigungsanspruch gemäß § 10 III 1 SOG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27673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03672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 durch Landesbehörden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Falle derartiger Verwaltungsvollstreckung strikt auseinanderzuhalten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Mehraktiges Vollstreckungsverfahren (VwVG)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einaktiges Vollstreckungsverfahren (§ 7 I SOG)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Wesentlicher Unterschied: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„mehraktiges“ Verfahren gekennzeichnet durch mehrere behördlich Akte, die sich aufteilen in..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Erlass einer – zumeist – Grundverfügung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Vollstreckung der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Demgegenüber einziger „Akt“ beim einaktigen Verfahren: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Vollstreckung (ohne zugrundeliegendem Titel)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14022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1379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Anspruch aus enteignendem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Vom Anspruch aus enteignendem Eingriff gewährt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Entschädigung für rechtmäßige Eigentumsbeeinträchtigungen, welche die Schwelle des Zumutbaren überschreiten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Vorliegen eines Sonderopfers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 als Verantwortliche nach §§ 8,9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Anspruchsvoraussetzungen (-)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aus enteignendem Eingriff: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Ansprüche gegenüber Land als Träger der Straßenverkehrsbehörde: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313665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923"/>
            <a:ext cx="8928992" cy="126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 Gunsten des Anspruchstellers nicht bestehend: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auf Ersatz der Beförderungskosten für das Taxi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5</a:t>
            </a:r>
          </a:p>
        </p:txBody>
      </p:sp>
    </p:spTree>
    <p:extLst>
      <p:ext uri="{BB962C8B-B14F-4D97-AF65-F5344CB8AC3E}">
        <p14:creationId xmlns:p14="http://schemas.microsoft.com/office/powerpoint/2010/main" val="180850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0664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03672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 im mehraktigen 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mehraktigen 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Grundvoraussetzung einer Zwangsvollstreckung: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Vollstreckbarer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Hauptanwendungsfall: Vollstreckung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Nr.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Maßgebliche Perspektive in Klausur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Rechtmäßigkeit der Zwangsvollstreckung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91594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Rechtmäßigkeitsmaßstab bei Zwangsvollstreckungsmaßnahmen: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Vorbehalt des 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Ermächtigungsgrundlage für Zwangsmaßnahmen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...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Ersatzvornahme (§ 13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Festsetzung eines Zwangsgeldes (§ 14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unmittelbarer Zwang (§§ 15, 17 bis 19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sowie die §§ 17 ff. SOG)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Erzwingungshaft (§ 16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75857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8011" y="127862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Zwangsmittel mit hoher Examensrelevanz: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Ersatzvornahme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Gegenstand der Ersatzvornahme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13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Vertretbare Handlung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d.h. die Vollstreckungsbehörde kann diese „selbst ausführen oder durch eine andere Stelle oder eine dritte Person ausführen lassen“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Durchsetzung einer Halteverbotsverfügung durch Abschleppen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Unmittelbarer Zwang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Zwangsmittel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darstellend: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„Einwirkung auf Personen oder Sachen durch körperliche Gewalt, durch Hilfsmittel der körperlichen Gewalt und Waffen“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§ 18 SOG)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zu beachten: Unmittelbarer Zwang als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ultima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(vgl. Verhältnismäßigkeitsgrundsatz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423751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zu differenzieren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Formelle Voraussetzungen und materielle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Innerhalb dieser formellen Voraussetzungen zu diskutieren: Ob Vorgaben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gewahrt sind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Zuständiges Organ: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„Vollstreckungsbehörde“ vgl. § 11 I SOG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4 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vom Senat zu bestimmen: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Vollstreckungsbehörden, wobei gemäß Abschnitt I I Nr. 2 der Anordnung über Vollstreckungsbehörden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regelmäßig die jeweilige Fachbehörde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zur Verwaltungsvollstreckung berufen 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8944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4107</Words>
  <Application>Microsoft Macintosh PowerPoint</Application>
  <PresentationFormat>Bildschirmpräsentation (4:3)</PresentationFormat>
  <Paragraphs>474</Paragraphs>
  <Slides>52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52</vt:i4>
      </vt:variant>
    </vt:vector>
  </HeadingPairs>
  <TitlesOfParts>
    <vt:vector size="60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30</cp:revision>
  <dcterms:created xsi:type="dcterms:W3CDTF">2023-10-26T09:55:33Z</dcterms:created>
  <dcterms:modified xsi:type="dcterms:W3CDTF">2025-11-21T17:04:16Z</dcterms:modified>
</cp:coreProperties>
</file>