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1"/>
  </p:notesMasterIdLst>
  <p:sldIdLst>
    <p:sldId id="256" r:id="rId2"/>
    <p:sldId id="397" r:id="rId3"/>
    <p:sldId id="511" r:id="rId4"/>
    <p:sldId id="530" r:id="rId5"/>
    <p:sldId id="531" r:id="rId6"/>
    <p:sldId id="532" r:id="rId7"/>
    <p:sldId id="432" r:id="rId8"/>
    <p:sldId id="434" r:id="rId9"/>
    <p:sldId id="520" r:id="rId10"/>
    <p:sldId id="514" r:id="rId11"/>
    <p:sldId id="516" r:id="rId12"/>
    <p:sldId id="522" r:id="rId13"/>
    <p:sldId id="517" r:id="rId14"/>
    <p:sldId id="523" r:id="rId15"/>
    <p:sldId id="518" r:id="rId16"/>
    <p:sldId id="519" r:id="rId17"/>
    <p:sldId id="457" r:id="rId18"/>
    <p:sldId id="524" r:id="rId19"/>
    <p:sldId id="525" r:id="rId20"/>
    <p:sldId id="526" r:id="rId21"/>
    <p:sldId id="527" r:id="rId22"/>
    <p:sldId id="528" r:id="rId23"/>
    <p:sldId id="529" r:id="rId24"/>
    <p:sldId id="276" r:id="rId25"/>
    <p:sldId id="277" r:id="rId26"/>
    <p:sldId id="465" r:id="rId27"/>
    <p:sldId id="468" r:id="rId28"/>
    <p:sldId id="470" r:id="rId29"/>
    <p:sldId id="472" r:id="rId30"/>
    <p:sldId id="477" r:id="rId31"/>
    <p:sldId id="478" r:id="rId32"/>
    <p:sldId id="483" r:id="rId33"/>
    <p:sldId id="481" r:id="rId34"/>
    <p:sldId id="485" r:id="rId35"/>
    <p:sldId id="486" r:id="rId36"/>
    <p:sldId id="488" r:id="rId37"/>
    <p:sldId id="490" r:id="rId38"/>
    <p:sldId id="493" r:id="rId39"/>
    <p:sldId id="521" r:id="rId40"/>
    <p:sldId id="496" r:id="rId41"/>
    <p:sldId id="497" r:id="rId42"/>
    <p:sldId id="499" r:id="rId43"/>
    <p:sldId id="502" r:id="rId44"/>
    <p:sldId id="503" r:id="rId45"/>
    <p:sldId id="504" r:id="rId46"/>
    <p:sldId id="505" r:id="rId47"/>
    <p:sldId id="508" r:id="rId48"/>
    <p:sldId id="510" r:id="rId49"/>
    <p:sldId id="396" r:id="rId5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03" autoAdjust="0"/>
    <p:restoredTop sz="92969"/>
  </p:normalViewPr>
  <p:slideViewPr>
    <p:cSldViewPr>
      <p:cViewPr varScale="1">
        <p:scale>
          <a:sx n="111" d="100"/>
          <a:sy n="111" d="100"/>
        </p:scale>
        <p:origin x="28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17.05.26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4.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Bundesbehörde handelt: </a:t>
            </a:r>
            <a:r>
              <a:rPr lang="de-DE" sz="2400" b="1" dirty="0">
                <a:solidFill>
                  <a:schemeClr val="tx1">
                    <a:lumMod val="65000"/>
                    <a:lumOff val="35000"/>
                  </a:schemeClr>
                </a:solidFill>
                <a:latin typeface="JKRGNR+Arial-BoldMT"/>
              </a:rPr>
              <a:t>§ 6 II </a:t>
            </a:r>
            <a:r>
              <a:rPr lang="de-DE" sz="2400" b="1" dirty="0" err="1">
                <a:solidFill>
                  <a:schemeClr val="tx1">
                    <a:lumMod val="65000"/>
                    <a:lumOff val="35000"/>
                  </a:schemeClr>
                </a:solidFill>
                <a:latin typeface="JKRGNR+Arial-BoldMT"/>
              </a:rPr>
              <a:t>BVwVG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9 ff. VwVG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Landesbehörde handelt: </a:t>
            </a:r>
            <a:r>
              <a:rPr lang="de-DE" sz="2400" b="1" dirty="0">
                <a:solidFill>
                  <a:schemeClr val="tx1">
                    <a:lumMod val="65000"/>
                    <a:lumOff val="35000"/>
                  </a:schemeClr>
                </a:solidFill>
                <a:latin typeface="JKRGNR+Arial-BoldMT"/>
              </a:rPr>
              <a:t>§ 7 I SOG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einzig fraglich: Notwendigkeit einer </a:t>
            </a:r>
            <a:r>
              <a:rPr lang="de-DE" sz="2400" b="1" dirty="0">
                <a:solidFill>
                  <a:schemeClr val="tx1">
                    <a:lumMod val="65000"/>
                    <a:lumOff val="35000"/>
                  </a:schemeClr>
                </a:solidFill>
                <a:latin typeface="JKRGNR+Arial-BoldMT"/>
              </a:rPr>
              <a:t>Anhörung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28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der „unmittelbaren Ausführung“ zu bedenken: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Vollstreckungsverfahren Anhörung wegen </a:t>
            </a:r>
            <a:r>
              <a:rPr lang="de-DE" sz="2400" b="1" dirty="0">
                <a:solidFill>
                  <a:schemeClr val="tx1">
                    <a:lumMod val="65000"/>
                    <a:lumOff val="35000"/>
                  </a:schemeClr>
                </a:solidFill>
                <a:latin typeface="JKRGNR+Arial-BoldMT"/>
              </a:rPr>
              <a:t>§ 28 II Nr. 5 VwVfG</a:t>
            </a:r>
            <a:r>
              <a:rPr lang="de-DE" sz="2400" dirty="0">
                <a:solidFill>
                  <a:schemeClr val="tx1">
                    <a:lumMod val="65000"/>
                    <a:lumOff val="35000"/>
                  </a:schemeClr>
                </a:solidFill>
                <a:latin typeface="JKRGNR+Arial-BoldMT"/>
              </a:rPr>
              <a:t> entbehrlich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Zudem: es liegt schon </a:t>
            </a:r>
            <a:r>
              <a:rPr lang="de-DE" sz="2400" b="1" dirty="0">
                <a:solidFill>
                  <a:schemeClr val="tx1">
                    <a:lumMod val="65000"/>
                    <a:lumOff val="35000"/>
                  </a:schemeClr>
                </a:solidFill>
                <a:highlight>
                  <a:srgbClr val="FFFF00"/>
                </a:highlight>
                <a:latin typeface="JKRGNR+Arial-BoldMT"/>
              </a:rPr>
              <a:t>kein Grundverwaltungsakt </a:t>
            </a:r>
            <a:r>
              <a:rPr lang="de-DE" sz="2400" dirty="0">
                <a:solidFill>
                  <a:schemeClr val="tx1">
                    <a:lumMod val="65000"/>
                    <a:lumOff val="35000"/>
                  </a:schemeClr>
                </a:solidFill>
                <a:highlight>
                  <a:srgbClr val="FFFF00"/>
                </a:highlight>
                <a:latin typeface="JKRGNR+Arial-BoldMT"/>
              </a:rPr>
              <a:t>vor, der in die Rechte des Betroffenen eingreift (vgl. § 28 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Anhörung in jedem Fall nicht erforderlich!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42097575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&gt; vgl. Wortlaut: § 6 </a:t>
            </a:r>
            <a:r>
              <a:rPr lang="de-DE" sz="2400" b="1" i="1" dirty="0" err="1">
                <a:solidFill>
                  <a:schemeClr val="tx1">
                    <a:lumMod val="65000"/>
                    <a:lumOff val="35000"/>
                  </a:schemeClr>
                </a:solidFill>
                <a:latin typeface="JKRGNR+Arial-BoldMT"/>
              </a:rPr>
              <a:t>BVwVG</a:t>
            </a:r>
            <a:r>
              <a:rPr lang="de-DE" sz="2400" b="1" i="1" dirty="0">
                <a:solidFill>
                  <a:schemeClr val="tx1">
                    <a:lumMod val="65000"/>
                    <a:lumOff val="35000"/>
                  </a:schemeClr>
                </a:solidFill>
                <a:latin typeface="JKRGNR+Arial-BoldMT"/>
              </a:rPr>
              <a:t> [Zulässigkeit des Verwaltungszwanges]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Der Verwaltungszwang kann ohne vorausgehenden Verwaltungsakt angewendet werden, wenn der </a:t>
            </a:r>
            <a:r>
              <a:rPr lang="de-DE" sz="2400" b="1" i="1" u="sng" dirty="0">
                <a:solidFill>
                  <a:schemeClr val="tx1">
                    <a:lumMod val="65000"/>
                    <a:lumOff val="35000"/>
                  </a:schemeClr>
                </a:solidFill>
                <a:latin typeface="JKRGNR+Arial-BoldMT"/>
              </a:rPr>
              <a:t>sofortige Vollzug </a:t>
            </a:r>
            <a:r>
              <a:rPr lang="de-DE" sz="2400" i="1" dirty="0">
                <a:solidFill>
                  <a:schemeClr val="tx1">
                    <a:lumMod val="65000"/>
                    <a:lumOff val="35000"/>
                  </a:schemeClr>
                </a:solidFill>
                <a:latin typeface="JKRGNR+Arial-BoldMT"/>
              </a:rPr>
              <a:t>zur Verhinderung einer rechtswidrigen Tat, die einen Straf- oder Bußgeldtatbestand verwirklicht, oder zur Abwendung einer drohenden Gefahr notwendig ist und die Behörde hierbei innerhalb ihrer gesetzlichen Befugnisse handelt.</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a:t>
            </a:r>
            <a:r>
              <a:rPr lang="de-DE" sz="2400" i="1" dirty="0">
                <a:solidFill>
                  <a:schemeClr val="tx1">
                    <a:lumMod val="65000"/>
                    <a:lumOff val="35000"/>
                  </a:schemeClr>
                </a:solidFill>
                <a:highlight>
                  <a:srgbClr val="FFFF00"/>
                </a:highlight>
                <a:latin typeface="JKRGNR+Arial-BoldMT"/>
              </a:rPr>
              <a:t>„innerhalb ihrer gesetzlichen Befugnisse</a:t>
            </a:r>
            <a:r>
              <a:rPr lang="de-DE" sz="2400" dirty="0">
                <a:solidFill>
                  <a:schemeClr val="tx1">
                    <a:lumMod val="65000"/>
                    <a:lumOff val="35000"/>
                  </a:schemeClr>
                </a:solidFill>
                <a:highlight>
                  <a:srgbClr val="FFFF00"/>
                </a:highlight>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highlight>
                  <a:srgbClr val="FFFF00"/>
                </a:highlight>
                <a:latin typeface="JKRGNR+Arial-BoldMT"/>
              </a:rPr>
              <a:t>Rechtmäßigkeit eines hypothetischen Grundverwaltungsakts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Voraussetzung gilt auch für § 7 I SOG (</a:t>
            </a:r>
            <a:r>
              <a:rPr lang="de-DE" sz="2400" dirty="0" err="1">
                <a:solidFill>
                  <a:schemeClr val="tx1">
                    <a:lumMod val="65000"/>
                    <a:lumOff val="35000"/>
                  </a:schemeClr>
                </a:solidFill>
                <a:highlight>
                  <a:srgbClr val="FFFF00"/>
                </a:highlight>
                <a:latin typeface="JKRGNR+Arial-BoldMT"/>
              </a:rPr>
              <a:t>hM</a:t>
            </a:r>
            <a:r>
              <a:rPr lang="de-DE" sz="2400" dirty="0">
                <a:solidFill>
                  <a:schemeClr val="tx1">
                    <a:lumMod val="65000"/>
                    <a:lumOff val="35000"/>
                  </a:schemeClr>
                </a:solidFill>
                <a:highlight>
                  <a:srgbClr val="FFFF00"/>
                </a:highlight>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3831535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Ratio: </a:t>
            </a:r>
            <a:r>
              <a:rPr lang="de-DE" sz="2400" dirty="0">
                <a:solidFill>
                  <a:schemeClr val="tx1">
                    <a:lumMod val="65000"/>
                    <a:lumOff val="35000"/>
                  </a:schemeClr>
                </a:solidFill>
                <a:latin typeface="JKRGNR+Arial-BoldMT"/>
              </a:rPr>
              <a:t>Gerichtliche Überprüfung der lediglich hypothetischen, aber im Einzelfall dennoch vollstreckten „Grundverfügung“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Bedenke</a:t>
            </a:r>
            <a:r>
              <a:rPr lang="de-DE" sz="2400" dirty="0">
                <a:solidFill>
                  <a:schemeClr val="tx1">
                    <a:lumMod val="65000"/>
                    <a:lumOff val="35000"/>
                  </a:schemeClr>
                </a:solidFill>
                <a:highlight>
                  <a:srgbClr val="FFFF00"/>
                </a:highlight>
                <a:latin typeface="JKRGNR+Arial-BoldMT"/>
              </a:rPr>
              <a:t>: im </a:t>
            </a:r>
            <a:r>
              <a:rPr lang="de-DE" sz="2400" b="1" dirty="0">
                <a:solidFill>
                  <a:schemeClr val="tx1">
                    <a:lumMod val="65000"/>
                    <a:lumOff val="35000"/>
                  </a:schemeClr>
                </a:solidFill>
                <a:highlight>
                  <a:srgbClr val="FFFF00"/>
                </a:highlight>
                <a:latin typeface="JKRGNR+Arial-BoldMT"/>
              </a:rPr>
              <a:t>mehraktigen Verfahren </a:t>
            </a:r>
            <a:r>
              <a:rPr lang="de-DE" sz="2400" dirty="0">
                <a:solidFill>
                  <a:schemeClr val="tx1">
                    <a:lumMod val="65000"/>
                    <a:lumOff val="35000"/>
                  </a:schemeClr>
                </a:solidFill>
                <a:highlight>
                  <a:srgbClr val="FFFF00"/>
                </a:highlight>
                <a:latin typeface="JKRGNR+Arial-BoldMT"/>
              </a:rPr>
              <a:t>ist die Rechtmäßigkeit der Grundverfügung zwar keine Voraussetzung der Vollstreckung</a:t>
            </a:r>
            <a:r>
              <a:rPr lang="de-DE" sz="2400" b="1" dirty="0">
                <a:solidFill>
                  <a:schemeClr val="tx1">
                    <a:lumMod val="65000"/>
                    <a:lumOff val="35000"/>
                  </a:schemeClr>
                </a:solidFill>
                <a:highlight>
                  <a:srgbClr val="FFFF00"/>
                </a:highlight>
                <a:latin typeface="JKRGNR+Arial-BoldMT"/>
              </a:rPr>
              <a:t>, aber die Grundverfügung kann separat angegriffen werden (Feststellungsklage)!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Wichtigste VS des „Sofortvollzuges“ bzw. der „Unmittelbaren Ausführung“: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a) Rechtmäßigkeit einer hypothetischen Grundverfügung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10238892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Voraussetzungen der unmittelbaren Ausführung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7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dem ausdrücklichen Wortlaut von § 7 I SOG vorausgesetzt: Dass „</a:t>
            </a:r>
            <a:r>
              <a:rPr lang="de-DE" sz="2400" i="1" dirty="0">
                <a:solidFill>
                  <a:schemeClr val="tx1">
                    <a:lumMod val="65000"/>
                    <a:lumOff val="35000"/>
                  </a:schemeClr>
                </a:solidFill>
                <a:latin typeface="JKRGNR+Arial-BoldMT"/>
              </a:rPr>
              <a:t>auf andere Weise eine </a:t>
            </a:r>
            <a:r>
              <a:rPr lang="de-DE" sz="2400" b="1" i="1" dirty="0">
                <a:solidFill>
                  <a:schemeClr val="tx1">
                    <a:lumMod val="65000"/>
                    <a:lumOff val="35000"/>
                  </a:schemeClr>
                </a:solidFill>
                <a:latin typeface="JKRGNR+Arial-BoldMT"/>
              </a:rPr>
              <a:t>unmittelbar bevorstehende Gefahr </a:t>
            </a:r>
            <a:r>
              <a:rPr lang="de-DE" sz="2400" i="1" dirty="0">
                <a:solidFill>
                  <a:schemeClr val="tx1">
                    <a:lumMod val="65000"/>
                    <a:lumOff val="35000"/>
                  </a:schemeClr>
                </a:solidFill>
                <a:latin typeface="JKRGNR+Arial-BoldMT"/>
              </a:rPr>
              <a:t>für die öffentliche Sicherheit oder Ordnung nicht abgewehrt oder eine </a:t>
            </a:r>
            <a:r>
              <a:rPr lang="de-DE" sz="2400" b="1" i="1" dirty="0">
                <a:solidFill>
                  <a:schemeClr val="tx1">
                    <a:lumMod val="65000"/>
                    <a:lumOff val="35000"/>
                  </a:schemeClr>
                </a:solidFill>
                <a:latin typeface="JKRGNR+Arial-BoldMT"/>
              </a:rPr>
              <a:t>Störung</a:t>
            </a:r>
            <a:r>
              <a:rPr lang="de-DE" sz="2400" i="1" dirty="0">
                <a:solidFill>
                  <a:schemeClr val="tx1">
                    <a:lumMod val="65000"/>
                    <a:lumOff val="35000"/>
                  </a:schemeClr>
                </a:solidFill>
                <a:latin typeface="JKRGNR+Arial-BoldMT"/>
              </a:rPr>
              <a:t> der öffentlichen Sicherheit oder Ordnung nicht beseitigt werden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beachten: Qualifikation des Gefahrenbegriffs („unmittelbar bevorstehend)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Schadenseintritt</a:t>
            </a:r>
            <a:r>
              <a:rPr lang="de-DE" sz="2400" dirty="0">
                <a:solidFill>
                  <a:schemeClr val="tx1">
                    <a:lumMod val="65000"/>
                    <a:lumOff val="35000"/>
                  </a:schemeClr>
                </a:solidFill>
                <a:latin typeface="JKRGNR+Arial-BoldMT"/>
              </a:rPr>
              <a:t> mit </a:t>
            </a:r>
            <a:r>
              <a:rPr lang="de-DE" sz="2400" b="1" dirty="0">
                <a:solidFill>
                  <a:schemeClr val="tx1">
                    <a:lumMod val="65000"/>
                    <a:lumOff val="35000"/>
                  </a:schemeClr>
                </a:solidFill>
                <a:latin typeface="JKRGNR+Arial-BoldMT"/>
              </a:rPr>
              <a:t>an Sicherheit grenzender Wahrscheinlichkeit in aller nächster Zeit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dennoch zu bedenken:</a:t>
            </a:r>
            <a:r>
              <a:rPr lang="de-DE" sz="2400" b="1" dirty="0">
                <a:solidFill>
                  <a:schemeClr val="tx1">
                    <a:lumMod val="65000"/>
                    <a:lumOff val="35000"/>
                  </a:schemeClr>
                </a:solidFill>
                <a:latin typeface="JKRGNR+Arial-BoldMT"/>
              </a:rPr>
              <a:t> „Je…desto“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34487666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Ferner für unmittelbare Ausführung gemäß § 7 I SOG verlangt: </a:t>
            </a:r>
            <a:r>
              <a:rPr lang="de-DE" sz="2400" dirty="0">
                <a:solidFill>
                  <a:schemeClr val="tx1">
                    <a:lumMod val="65000"/>
                    <a:lumOff val="35000"/>
                  </a:schemeClr>
                </a:solidFill>
                <a:latin typeface="JKRGNR+Arial-BoldMT"/>
              </a:rPr>
              <a:t>Dass </a:t>
            </a:r>
            <a:r>
              <a:rPr lang="de-DE" sz="2400" i="1" dirty="0">
                <a:solidFill>
                  <a:schemeClr val="tx1">
                    <a:lumMod val="65000"/>
                    <a:lumOff val="35000"/>
                  </a:schemeClr>
                </a:solidFill>
                <a:latin typeface="JKRGNR+Arial-BoldMT"/>
              </a:rPr>
              <a:t>„auf andere Weise (…) Gefahr (…) nicht abgewehrt oder eine Störung (…) nicht beseitigt werden kann“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Subsidiaritätsklausel</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Hauptanwendungsfall</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der Vollstreckung im einaktigen Verfahren: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Nichterreichbarkeit des Verantwortlichen </a:t>
            </a:r>
            <a:endParaRPr lang="de-DE" sz="2400" dirty="0">
              <a:solidFill>
                <a:schemeClr val="tx1">
                  <a:lumMod val="65000"/>
                  <a:lumOff val="35000"/>
                </a:schemeClr>
              </a:solidFill>
              <a:highlight>
                <a:srgbClr val="FFFF00"/>
              </a:highlight>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1869473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Pflichtigkeit des Betroffenen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meint hier: Wer wäre „eigentlich“ verantwortlich?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 der Feststellung: </a:t>
            </a:r>
            <a:r>
              <a:rPr lang="de-DE" sz="2400" b="1" dirty="0">
                <a:solidFill>
                  <a:schemeClr val="tx1">
                    <a:lumMod val="65000"/>
                    <a:lumOff val="35000"/>
                  </a:schemeClr>
                </a:solidFill>
                <a:latin typeface="JKRGNR+Arial-BoldMT"/>
              </a:rPr>
              <a:t>Kostentragung</a:t>
            </a:r>
            <a:r>
              <a:rPr lang="de-DE" sz="2400" dirty="0">
                <a:solidFill>
                  <a:schemeClr val="tx1">
                    <a:lumMod val="65000"/>
                    <a:lumOff val="35000"/>
                  </a:schemeClr>
                </a:solidFill>
                <a:latin typeface="JKRGNR+Arial-BoldMT"/>
              </a:rPr>
              <a:t>, vgl. § 7 III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Wie stets zu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Verhaltensverantwortlichkeit, § 8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Zustandsverantwortlichkeit, § 9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Ausnahmsweise: Inanspruchnahme eines Nichtstörers, § 10 I SOG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34174500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Schließlich zu klären: Ob sich die unmittelbare Ausführung innerhalb der von der Rechtsgrundlage vorgesehenen Rechtsfolge hält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Von der in § 7 I SOG („darf“) enthaltenen Rechtsgrundlage als Rechtsfolge vorgesehene: </a:t>
            </a:r>
            <a:r>
              <a:rPr lang="de-DE" sz="2400" dirty="0">
                <a:solidFill>
                  <a:schemeClr val="tx1">
                    <a:lumMod val="65000"/>
                    <a:lumOff val="35000"/>
                  </a:schemeClr>
                </a:solidFill>
                <a:latin typeface="JKRGNR+Arial-BoldMT"/>
              </a:rPr>
              <a:t>Entschließungsermessen („Ob“) und Auswahlermessen („Wie“)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Wegen § 114 S. 1 VwGO zu prüfen: </a:t>
            </a:r>
            <a:r>
              <a:rPr lang="de-DE" sz="2400" dirty="0">
                <a:solidFill>
                  <a:schemeClr val="tx1">
                    <a:lumMod val="65000"/>
                    <a:lumOff val="35000"/>
                  </a:schemeClr>
                </a:solidFill>
                <a:latin typeface="JKRGNR+Arial-BoldMT"/>
              </a:rPr>
              <a:t>Ob Behörde Ermessensfehler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40 </a:t>
            </a:r>
            <a:r>
              <a:rPr lang="de-DE" sz="2400" dirty="0" err="1">
                <a:solidFill>
                  <a:schemeClr val="tx1">
                    <a:lumMod val="65000"/>
                    <a:lumOff val="35000"/>
                  </a:schemeClr>
                </a:solidFill>
                <a:latin typeface="JKRGNR+Arial-BoldMT"/>
              </a:rPr>
              <a:t>HmbVwVfG</a:t>
            </a:r>
            <a:r>
              <a:rPr lang="de-DE" sz="2400" dirty="0">
                <a:solidFill>
                  <a:schemeClr val="tx1">
                    <a:lumMod val="65000"/>
                    <a:lumOff val="35000"/>
                  </a:schemeClr>
                </a:solidFill>
                <a:latin typeface="JKRGNR+Arial-BoldMT"/>
              </a:rPr>
              <a:t> unterlaufen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Regelfall erwähnenswert: </a:t>
            </a:r>
            <a:r>
              <a:rPr lang="de-DE" sz="2400" dirty="0">
                <a:solidFill>
                  <a:schemeClr val="tx1">
                    <a:lumMod val="65000"/>
                    <a:lumOff val="35000"/>
                  </a:schemeClr>
                </a:solidFill>
                <a:latin typeface="JKRGNR+Arial-BoldMT"/>
              </a:rPr>
              <a:t>Ermessensüberschreitung („gesetzlichen Grenzen des Ermessens einzuhalten“)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eine solche „Grenze“: </a:t>
            </a:r>
            <a:r>
              <a:rPr lang="de-DE" sz="2400" b="1" dirty="0">
                <a:solidFill>
                  <a:schemeClr val="tx1">
                    <a:lumMod val="65000"/>
                    <a:lumOff val="35000"/>
                  </a:schemeClr>
                </a:solidFill>
                <a:latin typeface="JKRGNR+Arial-BoldMT"/>
              </a:rPr>
              <a:t>Verhältnismäßigkeitsgrundsatz aus § 4 SOG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8345336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4732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Übersicht: Rechtmäßigkeit der Verwaltungsvollstreckung im einaktigen Verfahren (</a:t>
            </a:r>
            <a:r>
              <a:rPr lang="de-DE" sz="2200" dirty="0" err="1">
                <a:solidFill>
                  <a:schemeClr val="tx1">
                    <a:lumMod val="65000"/>
                    <a:lumOff val="35000"/>
                  </a:schemeClr>
                </a:solidFill>
                <a:latin typeface="JKRGNR+Arial-BoldMT"/>
              </a:rPr>
              <a:t>hM</a:t>
            </a:r>
            <a:r>
              <a:rPr lang="de-DE" sz="22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I. Rechtsgrundlage: § 7 I SOG </a:t>
            </a:r>
            <a:r>
              <a:rPr lang="de-DE" sz="2200" b="1" dirty="0" err="1">
                <a:solidFill>
                  <a:schemeClr val="tx1">
                    <a:lumMod val="65000"/>
                    <a:lumOff val="35000"/>
                  </a:schemeClr>
                </a:solidFill>
                <a:latin typeface="JKRGNR+Arial-BoldMT"/>
              </a:rPr>
              <a:t>iVm</a:t>
            </a:r>
            <a:r>
              <a:rPr lang="de-DE" sz="2200" b="1" dirty="0">
                <a:solidFill>
                  <a:schemeClr val="tx1">
                    <a:lumMod val="65000"/>
                    <a:lumOff val="35000"/>
                  </a:schemeClr>
                </a:solidFill>
                <a:latin typeface="JKRGNR+Arial-BoldMT"/>
              </a:rPr>
              <a:t>. §§ 11 VwVG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1)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2)  </a:t>
            </a:r>
            <a:r>
              <a:rPr lang="de-DE" sz="2200" b="1" u="sng" dirty="0">
                <a:solidFill>
                  <a:schemeClr val="tx1">
                    <a:lumMod val="65000"/>
                    <a:lumOff val="35000"/>
                  </a:schemeClr>
                </a:solidFill>
                <a:latin typeface="JKRGNR+Arial-BoldMT"/>
              </a:rPr>
              <a:t>Materielle Voraussetzungen des § 7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a) Rechtmäßigkeit der hypothetischen Grundverfügung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b) Unmittelbar bevorstehende Gefahr oder Störung der 				öffentlichen Sicherheit/ Ordnung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c) Keine andersartige Abwendbarkeit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d) Ordnungspflicht des Betroffenen gemäß § 8 SOG bis § 10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3) Rechtmäßigkeit der Art und Weise der ZV nach den §§ 11 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III. Rechtsfolge: Ermessen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7605696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625812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Fallbeispiel: Frau K ist vereist. Ihre Nachbarin, die davon nichts weiß, machte sich Sorgen, weil sie die K seit </a:t>
            </a:r>
            <a:r>
              <a:rPr lang="de-DE" sz="2400" dirty="0" err="1">
                <a:solidFill>
                  <a:schemeClr val="tx1">
                    <a:lumMod val="65000"/>
                    <a:lumOff val="35000"/>
                  </a:schemeClr>
                </a:solidFill>
                <a:latin typeface="JKRGNR+Arial-BoldMT"/>
              </a:rPr>
              <a:t>längerer</a:t>
            </a:r>
            <a:r>
              <a:rPr lang="de-DE" sz="2400" dirty="0">
                <a:solidFill>
                  <a:schemeClr val="tx1">
                    <a:lumMod val="65000"/>
                    <a:lumOff val="35000"/>
                  </a:schemeClr>
                </a:solidFill>
                <a:latin typeface="JKRGNR+Arial-BoldMT"/>
              </a:rPr>
              <a:t> Zeit nicht gesehen und auch nicht mehr auf dem Balkon </a:t>
            </a:r>
            <a:r>
              <a:rPr lang="de-DE" sz="2400" dirty="0" err="1">
                <a:solidFill>
                  <a:schemeClr val="tx1">
                    <a:lumMod val="65000"/>
                    <a:lumOff val="35000"/>
                  </a:schemeClr>
                </a:solidFill>
                <a:latin typeface="JKRGNR+Arial-BoldMT"/>
              </a:rPr>
              <a:t>während</a:t>
            </a:r>
            <a:r>
              <a:rPr lang="de-DE" sz="2400" dirty="0">
                <a:solidFill>
                  <a:schemeClr val="tx1">
                    <a:lumMod val="65000"/>
                    <a:lumOff val="35000"/>
                  </a:schemeClr>
                </a:solidFill>
                <a:latin typeface="JKRGNR+Arial-BoldMT"/>
              </a:rPr>
              <a:t> des Rauchens husten </a:t>
            </a:r>
            <a:r>
              <a:rPr lang="de-DE" sz="2400" dirty="0" err="1">
                <a:solidFill>
                  <a:schemeClr val="tx1">
                    <a:lumMod val="65000"/>
                    <a:lumOff val="35000"/>
                  </a:schemeClr>
                </a:solidFill>
                <a:latin typeface="JKRGNR+Arial-BoldMT"/>
              </a:rPr>
              <a:t>gehört</a:t>
            </a:r>
            <a:r>
              <a:rPr lang="de-DE" sz="2400" dirty="0">
                <a:solidFill>
                  <a:schemeClr val="tx1">
                    <a:lumMod val="65000"/>
                    <a:lumOff val="35000"/>
                  </a:schemeClr>
                </a:solidFill>
                <a:latin typeface="JKRGNR+Arial-BoldMT"/>
              </a:rPr>
              <a:t> habe. Die Polizei suchte in der Folge die Wohnanschrift der </a:t>
            </a:r>
            <a:r>
              <a:rPr lang="de-DE" sz="2400" dirty="0" err="1">
                <a:solidFill>
                  <a:schemeClr val="tx1">
                    <a:lumMod val="65000"/>
                    <a:lumOff val="35000"/>
                  </a:schemeClr>
                </a:solidFill>
                <a:latin typeface="JKRGNR+Arial-BoldMT"/>
              </a:rPr>
              <a:t>Klägerin</a:t>
            </a:r>
            <a:r>
              <a:rPr lang="de-DE" sz="2400" dirty="0">
                <a:solidFill>
                  <a:schemeClr val="tx1">
                    <a:lumMod val="65000"/>
                    <a:lumOff val="35000"/>
                  </a:schemeClr>
                </a:solidFill>
                <a:latin typeface="JKRGNR+Arial-BoldMT"/>
              </a:rPr>
              <a:t> auf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wurde festgestellt, dass das Licht in der </a:t>
            </a:r>
            <a:r>
              <a:rPr lang="de-DE" sz="2400" dirty="0" err="1">
                <a:solidFill>
                  <a:schemeClr val="tx1">
                    <a:lumMod val="65000"/>
                    <a:lumOff val="35000"/>
                  </a:schemeClr>
                </a:solidFill>
                <a:latin typeface="JKRGNR+Arial-BoldMT"/>
              </a:rPr>
              <a:t>Küche</a:t>
            </a:r>
            <a:r>
              <a:rPr lang="de-DE" sz="2400" dirty="0">
                <a:solidFill>
                  <a:schemeClr val="tx1">
                    <a:lumMod val="65000"/>
                    <a:lumOff val="35000"/>
                  </a:schemeClr>
                </a:solidFill>
                <a:latin typeface="JKRGNR+Arial-BoldMT"/>
              </a:rPr>
              <a:t> brannte. Der Briefkasten war mäßig gefüllt.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Anbetracht der vorgenannten </a:t>
            </a:r>
            <a:r>
              <a:rPr lang="de-DE" sz="2400" dirty="0" err="1">
                <a:solidFill>
                  <a:schemeClr val="tx1">
                    <a:lumMod val="65000"/>
                    <a:lumOff val="35000"/>
                  </a:schemeClr>
                </a:solidFill>
                <a:latin typeface="JKRGNR+Arial-BoldMT"/>
              </a:rPr>
              <a:t>Umstände</a:t>
            </a:r>
            <a:r>
              <a:rPr lang="de-DE" sz="2400" dirty="0">
                <a:solidFill>
                  <a:schemeClr val="tx1">
                    <a:lumMod val="65000"/>
                    <a:lumOff val="35000"/>
                  </a:schemeClr>
                </a:solidFill>
                <a:latin typeface="JKRGNR+Arial-BoldMT"/>
              </a:rPr>
              <a:t> entschied die Polizei, sich mithilfe der Feuerwehr gewaltsam Zutritt zur Wohnung der </a:t>
            </a:r>
            <a:r>
              <a:rPr lang="de-DE" sz="2400" dirty="0" err="1">
                <a:solidFill>
                  <a:schemeClr val="tx1">
                    <a:lumMod val="65000"/>
                    <a:lumOff val="35000"/>
                  </a:schemeClr>
                </a:solidFill>
                <a:latin typeface="JKRGNR+Arial-BoldMT"/>
              </a:rPr>
              <a:t>Klägerin</a:t>
            </a:r>
            <a:r>
              <a:rPr lang="de-DE" sz="2400" dirty="0">
                <a:solidFill>
                  <a:schemeClr val="tx1">
                    <a:lumMod val="65000"/>
                    <a:lumOff val="35000"/>
                  </a:schemeClr>
                </a:solidFill>
                <a:latin typeface="JKRGNR+Arial-BoldMT"/>
              </a:rPr>
              <a:t> zu verschaffen. In der Wohnung wurde niemand angetroffen. Im Anschluss beauftragte die Polizei einen Schlossnotdienst, um einen neuen Schließzylinder in die </a:t>
            </a:r>
            <a:r>
              <a:rPr lang="de-DE" sz="2400" dirty="0" err="1">
                <a:solidFill>
                  <a:schemeClr val="tx1">
                    <a:lumMod val="65000"/>
                    <a:lumOff val="35000"/>
                  </a:schemeClr>
                </a:solidFill>
                <a:latin typeface="JKRGNR+Arial-BoldMT"/>
              </a:rPr>
              <a:t>Tür</a:t>
            </a:r>
            <a:r>
              <a:rPr lang="de-DE" sz="2400" dirty="0">
                <a:solidFill>
                  <a:schemeClr val="tx1">
                    <a:lumMod val="65000"/>
                    <a:lumOff val="35000"/>
                  </a:schemeClr>
                </a:solidFill>
                <a:latin typeface="JKRGNR+Arial-BoldMT"/>
              </a:rPr>
              <a:t> einzusetzen. Der beauftragte Schlossnotdienst stellte der Polizei </a:t>
            </a:r>
            <a:r>
              <a:rPr lang="de-DE" sz="2400" dirty="0" err="1">
                <a:solidFill>
                  <a:schemeClr val="tx1">
                    <a:lumMod val="65000"/>
                    <a:lumOff val="35000"/>
                  </a:schemeClr>
                </a:solidFill>
                <a:latin typeface="JKRGNR+Arial-BoldMT"/>
              </a:rPr>
              <a:t>für</a:t>
            </a:r>
            <a:r>
              <a:rPr lang="de-DE" sz="2400" dirty="0">
                <a:solidFill>
                  <a:schemeClr val="tx1">
                    <a:lumMod val="65000"/>
                    <a:lumOff val="35000"/>
                  </a:schemeClr>
                </a:solidFill>
                <a:latin typeface="JKRGNR+Arial-BoldMT"/>
              </a:rPr>
              <a:t> die Reparatur 89,25 EUR in Rechnung. </a:t>
            </a:r>
            <a:r>
              <a:rPr lang="de-DE" sz="2400" b="1" dirty="0">
                <a:solidFill>
                  <a:schemeClr val="tx1">
                    <a:lumMod val="65000"/>
                    <a:lumOff val="35000"/>
                  </a:schemeClr>
                </a:solidFill>
                <a:latin typeface="JKRGNR+Arial-BoldMT"/>
              </a:rPr>
              <a:t>Kostenanspruch gegen die 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6320063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Ermächtigungsgrundlage für Kostenbescheid?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Grund der Kosten: Austausch des Türschlosses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Rechtsnatur der Maßnahme: </a:t>
            </a:r>
            <a:r>
              <a:rPr lang="de-DE" sz="2400" b="1" dirty="0">
                <a:solidFill>
                  <a:schemeClr val="tx1">
                    <a:lumMod val="65000"/>
                    <a:lumOff val="35000"/>
                  </a:schemeClr>
                </a:solidFill>
                <a:latin typeface="JKRGNR+Arial-BoldMT"/>
              </a:rPr>
              <a:t>Unmittelbare Ausführung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7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Rechtsgrundlage für Kostenbescheid: </a:t>
            </a:r>
            <a:r>
              <a:rPr lang="de-DE" sz="2400" b="1" dirty="0">
                <a:solidFill>
                  <a:schemeClr val="tx1">
                    <a:lumMod val="65000"/>
                    <a:lumOff val="35000"/>
                  </a:schemeClr>
                </a:solidFill>
                <a:latin typeface="JKRGNR+Arial-BoldMT"/>
              </a:rPr>
              <a:t>§ 7 III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„Fehlende“ Grundverfügung</a:t>
            </a:r>
            <a:r>
              <a:rPr lang="de-DE" sz="2400" dirty="0">
                <a:solidFill>
                  <a:schemeClr val="tx1">
                    <a:lumMod val="65000"/>
                    <a:lumOff val="35000"/>
                  </a:schemeClr>
                </a:solidFill>
                <a:highlight>
                  <a:srgbClr val="FFFF00"/>
                </a:highlight>
                <a:latin typeface="JKRGNR+Arial-BoldMT"/>
              </a:rPr>
              <a:t>: Anordnung, Tür zu sichern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8729659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03672"/>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Verwaltungsvollstreckung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Verwaltungsvollstreckung: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Zwangsweise Durchsetzung öffentlich-rechtlicher Verpflichtungen </a:t>
            </a:r>
            <a:r>
              <a:rPr lang="de-DE" sz="2400" dirty="0">
                <a:solidFill>
                  <a:schemeClr val="tx1">
                    <a:lumMod val="65000"/>
                    <a:lumOff val="35000"/>
                  </a:schemeClr>
                </a:solidFill>
                <a:latin typeface="JKRGNR+Arial-BoldMT"/>
              </a:rPr>
              <a:t>des Bürgers oder auch juristischer Personen durch die Behörde in einem besonderen Verwaltungsverfahren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Vollstreckungstitel: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Zivilrecht: insb. Urteile (vgl. § 794 ZPO)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Öffentliches Recht: insb. Verwaltungsakte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Beachte</a:t>
            </a:r>
            <a:r>
              <a:rPr lang="de-DE" sz="2400" dirty="0">
                <a:solidFill>
                  <a:schemeClr val="tx1">
                    <a:lumMod val="65000"/>
                    <a:lumOff val="35000"/>
                  </a:schemeClr>
                </a:solidFill>
                <a:highlight>
                  <a:srgbClr val="FFFF00"/>
                </a:highlight>
                <a:latin typeface="JKRGNR+Arial-BoldMT"/>
              </a:rPr>
              <a:t>: Verwaltung hat sog. </a:t>
            </a:r>
            <a:r>
              <a:rPr lang="de-DE" sz="2400" b="1" dirty="0">
                <a:solidFill>
                  <a:schemeClr val="tx1">
                    <a:lumMod val="65000"/>
                    <a:lumOff val="35000"/>
                  </a:schemeClr>
                </a:solidFill>
                <a:highlight>
                  <a:srgbClr val="FFFF00"/>
                </a:highlight>
                <a:latin typeface="JKRGNR+Arial-BoldMT"/>
              </a:rPr>
              <a:t>Selbsttitulierungsrecht</a:t>
            </a:r>
            <a:r>
              <a:rPr lang="de-DE" sz="2400" dirty="0">
                <a:solidFill>
                  <a:schemeClr val="tx1">
                    <a:lumMod val="65000"/>
                    <a:lumOff val="35000"/>
                  </a:schemeClr>
                </a:solidFill>
                <a:highlight>
                  <a:srgbClr val="FFFF00"/>
                </a:highlight>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Gegengewicht des Bürgers: </a:t>
            </a:r>
            <a:r>
              <a:rPr lang="de-DE" sz="2400" dirty="0">
                <a:solidFill>
                  <a:schemeClr val="tx1">
                    <a:lumMod val="65000"/>
                    <a:lumOff val="35000"/>
                  </a:schemeClr>
                </a:solidFill>
                <a:latin typeface="JKRGNR+Arial-BoldMT"/>
              </a:rPr>
              <a:t>Suspensiveffekt von Anfechtungsklage und Widerspruch (vgl. § 80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1674480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477823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Dazu VG Hamburg: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„Beim Austausches des </a:t>
            </a:r>
            <a:r>
              <a:rPr lang="de-DE" sz="2400" i="1" dirty="0" err="1">
                <a:solidFill>
                  <a:schemeClr val="tx1">
                    <a:lumMod val="65000"/>
                    <a:lumOff val="35000"/>
                  </a:schemeClr>
                </a:solidFill>
                <a:latin typeface="JKRGNR+Arial-BoldMT"/>
              </a:rPr>
              <a:t>Türschlosses</a:t>
            </a:r>
            <a:r>
              <a:rPr lang="de-DE" sz="2400" i="1" dirty="0">
                <a:solidFill>
                  <a:schemeClr val="tx1">
                    <a:lumMod val="65000"/>
                    <a:lumOff val="35000"/>
                  </a:schemeClr>
                </a:solidFill>
                <a:latin typeface="JKRGNR+Arial-BoldMT"/>
              </a:rPr>
              <a:t> handelte es sich </a:t>
            </a:r>
            <a:r>
              <a:rPr lang="de-DE" sz="2400" i="1" dirty="0" err="1">
                <a:solidFill>
                  <a:schemeClr val="tx1">
                    <a:lumMod val="65000"/>
                    <a:lumOff val="35000"/>
                  </a:schemeClr>
                </a:solidFill>
                <a:latin typeface="JKRGNR+Arial-BoldMT"/>
              </a:rPr>
              <a:t>zunächst</a:t>
            </a:r>
            <a:r>
              <a:rPr lang="de-DE" sz="2400" i="1" dirty="0">
                <a:solidFill>
                  <a:schemeClr val="tx1">
                    <a:lumMod val="65000"/>
                    <a:lumOff val="35000"/>
                  </a:schemeClr>
                </a:solidFill>
                <a:latin typeface="JKRGNR+Arial-BoldMT"/>
              </a:rPr>
              <a:t> um eine </a:t>
            </a:r>
            <a:r>
              <a:rPr lang="de-DE" sz="2400" b="1" i="1" dirty="0">
                <a:solidFill>
                  <a:schemeClr val="tx1">
                    <a:lumMod val="65000"/>
                    <a:lumOff val="35000"/>
                  </a:schemeClr>
                </a:solidFill>
                <a:latin typeface="JKRGNR+Arial-BoldMT"/>
              </a:rPr>
              <a:t>unmittelbare </a:t>
            </a:r>
            <a:r>
              <a:rPr lang="de-DE" sz="2400" b="1" i="1" dirty="0" err="1">
                <a:solidFill>
                  <a:schemeClr val="tx1">
                    <a:lumMod val="65000"/>
                    <a:lumOff val="35000"/>
                  </a:schemeClr>
                </a:solidFill>
                <a:latin typeface="JKRGNR+Arial-BoldMT"/>
              </a:rPr>
              <a:t>Ausführung</a:t>
            </a:r>
            <a:r>
              <a:rPr lang="de-DE" sz="2400" b="1" i="1"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nach § 7 Abs. 1 </a:t>
            </a:r>
            <a:r>
              <a:rPr lang="de-DE" sz="2400" i="1" dirty="0" err="1">
                <a:solidFill>
                  <a:schemeClr val="tx1">
                    <a:lumMod val="65000"/>
                    <a:lumOff val="35000"/>
                  </a:schemeClr>
                </a:solidFill>
                <a:latin typeface="JKRGNR+Arial-BoldMT"/>
              </a:rPr>
              <a:t>HmbSOG</a:t>
            </a:r>
            <a:r>
              <a:rPr lang="de-DE" sz="2400" i="1" dirty="0">
                <a:solidFill>
                  <a:schemeClr val="tx1">
                    <a:lumMod val="65000"/>
                    <a:lumOff val="35000"/>
                  </a:schemeClr>
                </a:solidFill>
                <a:latin typeface="JKRGNR+Arial-BoldMT"/>
              </a:rPr>
              <a:t>. Eine solche liegt vor, wenn eine </a:t>
            </a:r>
            <a:r>
              <a:rPr lang="de-DE" sz="2400" b="1" i="1" dirty="0" err="1">
                <a:solidFill>
                  <a:schemeClr val="tx1">
                    <a:lumMod val="65000"/>
                    <a:lumOff val="35000"/>
                  </a:schemeClr>
                </a:solidFill>
                <a:latin typeface="JKRGNR+Arial-BoldMT"/>
              </a:rPr>
              <a:t>behördliche</a:t>
            </a:r>
            <a:r>
              <a:rPr lang="de-DE" sz="2400" b="1" i="1" dirty="0">
                <a:solidFill>
                  <a:schemeClr val="tx1">
                    <a:lumMod val="65000"/>
                    <a:lumOff val="35000"/>
                  </a:schemeClr>
                </a:solidFill>
                <a:latin typeface="JKRGNR+Arial-BoldMT"/>
              </a:rPr>
              <a:t> Maßnahme ohne den vorherigen Erlass eines Verwaltungsakts erfolg</a:t>
            </a:r>
            <a:r>
              <a:rPr lang="de-DE" sz="2400" i="1" dirty="0">
                <a:solidFill>
                  <a:schemeClr val="tx1">
                    <a:lumMod val="65000"/>
                    <a:lumOff val="35000"/>
                  </a:schemeClr>
                </a:solidFill>
                <a:latin typeface="JKRGNR+Arial-BoldMT"/>
              </a:rPr>
              <a:t>t. Dies war hier der Fall. Eine Anordnung </a:t>
            </a:r>
            <a:r>
              <a:rPr lang="de-DE" sz="2400" i="1" dirty="0" err="1">
                <a:solidFill>
                  <a:schemeClr val="tx1">
                    <a:lumMod val="65000"/>
                    <a:lumOff val="35000"/>
                  </a:schemeClr>
                </a:solidFill>
                <a:latin typeface="JKRGNR+Arial-BoldMT"/>
              </a:rPr>
              <a:t>gegenüber</a:t>
            </a:r>
            <a:r>
              <a:rPr lang="de-DE" sz="2400" i="1" dirty="0">
                <a:solidFill>
                  <a:schemeClr val="tx1">
                    <a:lumMod val="65000"/>
                    <a:lumOff val="35000"/>
                  </a:schemeClr>
                </a:solidFill>
                <a:latin typeface="JKRGNR+Arial-BoldMT"/>
              </a:rPr>
              <a:t> der </a:t>
            </a:r>
            <a:r>
              <a:rPr lang="de-DE" sz="2400" i="1" dirty="0" err="1">
                <a:solidFill>
                  <a:schemeClr val="tx1">
                    <a:lumMod val="65000"/>
                    <a:lumOff val="35000"/>
                  </a:schemeClr>
                </a:solidFill>
                <a:latin typeface="JKRGNR+Arial-BoldMT"/>
              </a:rPr>
              <a:t>Klägerin</a:t>
            </a:r>
            <a:r>
              <a:rPr lang="de-DE" sz="2400" i="1" dirty="0">
                <a:solidFill>
                  <a:schemeClr val="tx1">
                    <a:lumMod val="65000"/>
                    <a:lumOff val="35000"/>
                  </a:schemeClr>
                </a:solidFill>
                <a:latin typeface="JKRGNR+Arial-BoldMT"/>
              </a:rPr>
              <a:t>, ihre </a:t>
            </a:r>
            <a:r>
              <a:rPr lang="de-DE" sz="2400" i="1" dirty="0" err="1">
                <a:solidFill>
                  <a:schemeClr val="tx1">
                    <a:lumMod val="65000"/>
                    <a:lumOff val="35000"/>
                  </a:schemeClr>
                </a:solidFill>
                <a:latin typeface="JKRGNR+Arial-BoldMT"/>
              </a:rPr>
              <a:t>Haustür</a:t>
            </a:r>
            <a:r>
              <a:rPr lang="de-DE" sz="2400" i="1" dirty="0">
                <a:solidFill>
                  <a:schemeClr val="tx1">
                    <a:lumMod val="65000"/>
                    <a:lumOff val="35000"/>
                  </a:schemeClr>
                </a:solidFill>
                <a:latin typeface="JKRGNR+Arial-BoldMT"/>
              </a:rPr>
              <a:t> zu sichern, erging nicht, da die </a:t>
            </a:r>
            <a:r>
              <a:rPr lang="de-DE" sz="2400" b="1" i="1" dirty="0" err="1">
                <a:solidFill>
                  <a:schemeClr val="tx1">
                    <a:lumMod val="65000"/>
                    <a:lumOff val="35000"/>
                  </a:schemeClr>
                </a:solidFill>
                <a:latin typeface="JKRGNR+Arial-BoldMT"/>
              </a:rPr>
              <a:t>Klägerin</a:t>
            </a:r>
            <a:r>
              <a:rPr lang="de-DE" sz="2400" b="1" i="1" dirty="0">
                <a:solidFill>
                  <a:schemeClr val="tx1">
                    <a:lumMod val="65000"/>
                    <a:lumOff val="35000"/>
                  </a:schemeClr>
                </a:solidFill>
                <a:latin typeface="JKRGNR+Arial-BoldMT"/>
              </a:rPr>
              <a:t> zur fraglichen Zeit nicht vor Ort war </a:t>
            </a:r>
            <a:r>
              <a:rPr lang="de-DE" sz="2400" i="1" dirty="0">
                <a:solidFill>
                  <a:schemeClr val="tx1">
                    <a:lumMod val="65000"/>
                    <a:lumOff val="35000"/>
                  </a:schemeClr>
                </a:solidFill>
                <a:latin typeface="JKRGNR+Arial-BoldMT"/>
              </a:rPr>
              <a:t>und ihr </a:t>
            </a:r>
            <a:r>
              <a:rPr lang="de-DE" sz="2400" i="1" dirty="0" err="1">
                <a:solidFill>
                  <a:schemeClr val="tx1">
                    <a:lumMod val="65000"/>
                    <a:lumOff val="35000"/>
                  </a:schemeClr>
                </a:solidFill>
                <a:latin typeface="JKRGNR+Arial-BoldMT"/>
              </a:rPr>
              <a:t>gegenüber</a:t>
            </a:r>
            <a:r>
              <a:rPr lang="de-DE" sz="2400" i="1" dirty="0">
                <a:solidFill>
                  <a:schemeClr val="tx1">
                    <a:lumMod val="65000"/>
                    <a:lumOff val="35000"/>
                  </a:schemeClr>
                </a:solidFill>
                <a:latin typeface="JKRGNR+Arial-BoldMT"/>
              </a:rPr>
              <a:t> ein </a:t>
            </a:r>
            <a:r>
              <a:rPr lang="de-DE" sz="2400" b="1" i="1" dirty="0">
                <a:solidFill>
                  <a:schemeClr val="tx1">
                    <a:lumMod val="65000"/>
                    <a:lumOff val="35000"/>
                  </a:schemeClr>
                </a:solidFill>
                <a:latin typeface="JKRGNR+Arial-BoldMT"/>
              </a:rPr>
              <a:t>Verwaltungsakt</a:t>
            </a:r>
            <a:r>
              <a:rPr lang="de-DE" sz="2400" i="1" dirty="0">
                <a:solidFill>
                  <a:schemeClr val="tx1">
                    <a:lumMod val="65000"/>
                    <a:lumOff val="35000"/>
                  </a:schemeClr>
                </a:solidFill>
                <a:latin typeface="JKRGNR+Arial-BoldMT"/>
              </a:rPr>
              <a:t> mit der Anordnung, ihre offene </a:t>
            </a:r>
            <a:r>
              <a:rPr lang="de-DE" sz="2400" i="1" dirty="0" err="1">
                <a:solidFill>
                  <a:schemeClr val="tx1">
                    <a:lumMod val="65000"/>
                    <a:lumOff val="35000"/>
                  </a:schemeClr>
                </a:solidFill>
                <a:latin typeface="JKRGNR+Arial-BoldMT"/>
              </a:rPr>
              <a:t>Hauseingangstür</a:t>
            </a:r>
            <a:r>
              <a:rPr lang="de-DE" sz="2400" i="1" dirty="0">
                <a:solidFill>
                  <a:schemeClr val="tx1">
                    <a:lumMod val="65000"/>
                    <a:lumOff val="35000"/>
                  </a:schemeClr>
                </a:solidFill>
                <a:latin typeface="JKRGNR+Arial-BoldMT"/>
              </a:rPr>
              <a:t> zu sichern, </a:t>
            </a:r>
            <a:r>
              <a:rPr lang="de-DE" sz="2400" b="1" i="1" dirty="0">
                <a:solidFill>
                  <a:schemeClr val="tx1">
                    <a:lumMod val="65000"/>
                    <a:lumOff val="35000"/>
                  </a:schemeClr>
                </a:solidFill>
                <a:latin typeface="JKRGNR+Arial-BoldMT"/>
              </a:rPr>
              <a:t>nicht</a:t>
            </a:r>
            <a:r>
              <a:rPr lang="de-DE" sz="2400" i="1" dirty="0">
                <a:solidFill>
                  <a:schemeClr val="tx1">
                    <a:lumMod val="65000"/>
                    <a:lumOff val="35000"/>
                  </a:schemeClr>
                </a:solidFill>
                <a:latin typeface="JKRGNR+Arial-BoldMT"/>
              </a:rPr>
              <a:t> durch den eingesetzten Polizeibeamten </a:t>
            </a:r>
            <a:r>
              <a:rPr lang="de-DE" sz="2400" i="1" dirty="0" err="1">
                <a:solidFill>
                  <a:schemeClr val="tx1">
                    <a:lumMod val="65000"/>
                    <a:lumOff val="35000"/>
                  </a:schemeClr>
                </a:solidFill>
                <a:latin typeface="JKRGNR+Arial-BoldMT"/>
              </a:rPr>
              <a:t>gemäß</a:t>
            </a:r>
            <a:r>
              <a:rPr lang="de-DE" sz="2400" i="1" dirty="0">
                <a:solidFill>
                  <a:schemeClr val="tx1">
                    <a:lumMod val="65000"/>
                    <a:lumOff val="35000"/>
                  </a:schemeClr>
                </a:solidFill>
                <a:latin typeface="JKRGNR+Arial-BoldMT"/>
              </a:rPr>
              <a:t> § 41 Abs. 1 </a:t>
            </a:r>
            <a:r>
              <a:rPr lang="de-DE" sz="2400" i="1" dirty="0" err="1">
                <a:solidFill>
                  <a:schemeClr val="tx1">
                    <a:lumMod val="65000"/>
                    <a:lumOff val="35000"/>
                  </a:schemeClr>
                </a:solidFill>
                <a:latin typeface="JKRGNR+Arial-BoldMT"/>
              </a:rPr>
              <a:t>HmbVwVfG</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bekannt gegeben werden konnte </a:t>
            </a:r>
            <a:r>
              <a:rPr lang="de-DE" sz="2400" i="1" dirty="0">
                <a:solidFill>
                  <a:schemeClr val="tx1">
                    <a:lumMod val="65000"/>
                    <a:lumOff val="35000"/>
                  </a:schemeClr>
                </a:solidFill>
                <a:latin typeface="JKRGNR+Arial-BoldMT"/>
              </a:rPr>
              <a:t>(...)“</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8778216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Voraussetzungen der „unmittelbaren Ausführung“: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Hypothetisch rechtmäßige Grundverfügung?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Rechtsgrundlage für Anordnung Tür zu schließen: § 3 I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 für öffentliche Sicherheit“?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Unverletzlichkeit der Rechtsordnung (§ 242 StGB an den Sachen der K)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Rechtsgüter des Einzelnen (Eigentum der K)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Verantwortlichkeit der K?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denkbar: Zustandsstörerin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9 I SOG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5080516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42832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VG Hamburg: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t>
            </a:r>
            <a:r>
              <a:rPr lang="de-DE" sz="2400" b="1" i="1" dirty="0">
                <a:solidFill>
                  <a:schemeClr val="tx1">
                    <a:lumMod val="65000"/>
                    <a:lumOff val="35000"/>
                  </a:schemeClr>
                </a:solidFill>
                <a:latin typeface="JKRGNR+Arial-BoldMT"/>
              </a:rPr>
              <a:t>Gefahr ging vorliegend von dem Zustand der – zumindest im Besitz der </a:t>
            </a:r>
            <a:r>
              <a:rPr lang="de-DE" sz="2400" b="1" i="1" dirty="0" err="1">
                <a:solidFill>
                  <a:schemeClr val="tx1">
                    <a:lumMod val="65000"/>
                    <a:lumOff val="35000"/>
                  </a:schemeClr>
                </a:solidFill>
                <a:latin typeface="JKRGNR+Arial-BoldMT"/>
              </a:rPr>
              <a:t>Klägerin</a:t>
            </a:r>
            <a:r>
              <a:rPr lang="de-DE" sz="2400" b="1" i="1" dirty="0">
                <a:solidFill>
                  <a:schemeClr val="tx1">
                    <a:lumMod val="65000"/>
                    <a:lumOff val="35000"/>
                  </a:schemeClr>
                </a:solidFill>
                <a:latin typeface="JKRGNR+Arial-BoldMT"/>
              </a:rPr>
              <a:t> stehenden – </a:t>
            </a:r>
            <a:r>
              <a:rPr lang="de-DE" sz="2400" b="1" i="1" dirty="0" err="1">
                <a:solidFill>
                  <a:schemeClr val="tx1">
                    <a:lumMod val="65000"/>
                    <a:lumOff val="35000"/>
                  </a:schemeClr>
                </a:solidFill>
                <a:latin typeface="JKRGNR+Arial-BoldMT"/>
              </a:rPr>
              <a:t>Wohnungseingangstür</a:t>
            </a:r>
            <a:r>
              <a:rPr lang="de-DE" sz="2400" b="1" i="1" dirty="0">
                <a:solidFill>
                  <a:schemeClr val="tx1">
                    <a:lumMod val="65000"/>
                    <a:lumOff val="35000"/>
                  </a:schemeClr>
                </a:solidFill>
                <a:latin typeface="JKRGNR+Arial-BoldMT"/>
              </a:rPr>
              <a:t> aus</a:t>
            </a:r>
            <a:r>
              <a:rPr lang="de-DE" sz="2400" i="1" dirty="0">
                <a:solidFill>
                  <a:schemeClr val="tx1">
                    <a:lumMod val="65000"/>
                    <a:lumOff val="35000"/>
                  </a:schemeClr>
                </a:solidFill>
                <a:latin typeface="JKRGNR+Arial-BoldMT"/>
              </a:rPr>
              <a:t>. Diese ließ sich nicht mehr schließen, sodass ohne die Sicherungsmaßnahme der Beklagten Dritten das unberechtigte Eindringen in die Wohnung der </a:t>
            </a:r>
            <a:r>
              <a:rPr lang="de-DE" sz="2400" i="1" dirty="0" err="1">
                <a:solidFill>
                  <a:schemeClr val="tx1">
                    <a:lumMod val="65000"/>
                    <a:lumOff val="35000"/>
                  </a:schemeClr>
                </a:solidFill>
                <a:latin typeface="JKRGNR+Arial-BoldMT"/>
              </a:rPr>
              <a:t>Klägerin</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möglich</a:t>
            </a:r>
            <a:r>
              <a:rPr lang="de-DE" sz="2400" i="1" dirty="0">
                <a:solidFill>
                  <a:schemeClr val="tx1">
                    <a:lumMod val="65000"/>
                    <a:lumOff val="35000"/>
                  </a:schemeClr>
                </a:solidFill>
                <a:latin typeface="JKRGNR+Arial-BoldMT"/>
              </a:rPr>
              <a:t> gewesen </a:t>
            </a:r>
            <a:r>
              <a:rPr lang="de-DE" sz="2400" i="1" dirty="0" err="1">
                <a:solidFill>
                  <a:schemeClr val="tx1">
                    <a:lumMod val="65000"/>
                    <a:lumOff val="35000"/>
                  </a:schemeClr>
                </a:solidFill>
                <a:latin typeface="JKRGNR+Arial-BoldMT"/>
              </a:rPr>
              <a:t>wäre</a:t>
            </a:r>
            <a:r>
              <a:rPr lang="de-DE" sz="2400" i="1" dirty="0">
                <a:solidFill>
                  <a:schemeClr val="tx1">
                    <a:lumMod val="65000"/>
                    <a:lumOff val="35000"/>
                  </a:schemeClr>
                </a:solidFill>
                <a:latin typeface="JKRGNR+Arial-BoldMT"/>
              </a:rPr>
              <a:t>. Der Umstand, dass der Zustand der </a:t>
            </a:r>
            <a:r>
              <a:rPr lang="de-DE" sz="2400" i="1" dirty="0" err="1">
                <a:solidFill>
                  <a:schemeClr val="tx1">
                    <a:lumMod val="65000"/>
                    <a:lumOff val="35000"/>
                  </a:schemeClr>
                </a:solidFill>
                <a:latin typeface="JKRGNR+Arial-BoldMT"/>
              </a:rPr>
              <a:t>Wohnungseingangstür</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nicht von der </a:t>
            </a:r>
            <a:r>
              <a:rPr lang="de-DE" sz="2400" b="1" i="1" dirty="0" err="1">
                <a:solidFill>
                  <a:schemeClr val="tx1">
                    <a:lumMod val="65000"/>
                    <a:lumOff val="35000"/>
                  </a:schemeClr>
                </a:solidFill>
                <a:latin typeface="JKRGNR+Arial-BoldMT"/>
              </a:rPr>
              <a:t>Klägerin</a:t>
            </a:r>
            <a:r>
              <a:rPr lang="de-DE" sz="2400" i="1" dirty="0">
                <a:solidFill>
                  <a:schemeClr val="tx1">
                    <a:lumMod val="65000"/>
                    <a:lumOff val="35000"/>
                  </a:schemeClr>
                </a:solidFill>
                <a:latin typeface="JKRGNR+Arial-BoldMT"/>
              </a:rPr>
              <a:t>, sondern durch die von der Beklagten beauftragten Feuerwehr verschuldet war, ist </a:t>
            </a:r>
            <a:r>
              <a:rPr lang="de-DE" sz="2400" i="1" dirty="0" err="1">
                <a:solidFill>
                  <a:schemeClr val="tx1">
                    <a:lumMod val="65000"/>
                    <a:lumOff val="35000"/>
                  </a:schemeClr>
                </a:solidFill>
                <a:latin typeface="JKRGNR+Arial-BoldMT"/>
              </a:rPr>
              <a:t>für</a:t>
            </a:r>
            <a:r>
              <a:rPr lang="de-DE" sz="2400" i="1" dirty="0">
                <a:solidFill>
                  <a:schemeClr val="tx1">
                    <a:lumMod val="65000"/>
                    <a:lumOff val="35000"/>
                  </a:schemeClr>
                </a:solidFill>
                <a:latin typeface="JKRGNR+Arial-BoldMT"/>
              </a:rPr>
              <a:t> die Einordnung der </a:t>
            </a:r>
            <a:r>
              <a:rPr lang="de-DE" sz="2400" i="1" dirty="0" err="1">
                <a:solidFill>
                  <a:schemeClr val="tx1">
                    <a:lumMod val="65000"/>
                    <a:lumOff val="35000"/>
                  </a:schemeClr>
                </a:solidFill>
                <a:latin typeface="JKRGNR+Arial-BoldMT"/>
              </a:rPr>
              <a:t>Klägerin</a:t>
            </a:r>
            <a:r>
              <a:rPr lang="de-DE" sz="2400" i="1" dirty="0">
                <a:solidFill>
                  <a:schemeClr val="tx1">
                    <a:lumMod val="65000"/>
                    <a:lumOff val="35000"/>
                  </a:schemeClr>
                </a:solidFill>
                <a:latin typeface="JKRGNR+Arial-BoldMT"/>
              </a:rPr>
              <a:t> als Verantwortliche im Sinne von § 7 Abs. 3 </a:t>
            </a:r>
            <a:r>
              <a:rPr lang="de-DE" sz="2400" i="1" dirty="0" err="1">
                <a:solidFill>
                  <a:schemeClr val="tx1">
                    <a:lumMod val="65000"/>
                    <a:lumOff val="35000"/>
                  </a:schemeClr>
                </a:solidFill>
                <a:latin typeface="JKRGNR+Arial-BoldMT"/>
              </a:rPr>
              <a:t>i.V.m</a:t>
            </a:r>
            <a:r>
              <a:rPr lang="de-DE" sz="2400" i="1" dirty="0">
                <a:solidFill>
                  <a:schemeClr val="tx1">
                    <a:lumMod val="65000"/>
                    <a:lumOff val="35000"/>
                  </a:schemeClr>
                </a:solidFill>
                <a:latin typeface="JKRGNR+Arial-BoldMT"/>
              </a:rPr>
              <a:t>. § 9 Abs. 1 </a:t>
            </a:r>
            <a:r>
              <a:rPr lang="de-DE" sz="2400" i="1" dirty="0" err="1">
                <a:solidFill>
                  <a:schemeClr val="tx1">
                    <a:lumMod val="65000"/>
                    <a:lumOff val="35000"/>
                  </a:schemeClr>
                </a:solidFill>
                <a:latin typeface="JKRGNR+Arial-BoldMT"/>
              </a:rPr>
              <a:t>HmbSOG</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unbeachtlich</a:t>
            </a: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8042324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des Ermessens indes zu berücksichtigen: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Ausgangsmaßnahme: Anordnung, Tür zu öffnen (vor dem gewaltsamen Öffnen“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 Hamburg: Für diese Maßnahme hätte K im Hinblick auf die Kosten nicht herangezogen werden dürfen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lediglich </a:t>
            </a:r>
            <a:r>
              <a:rPr lang="de-DE" sz="2400" b="1" dirty="0">
                <a:solidFill>
                  <a:schemeClr val="tx1">
                    <a:lumMod val="65000"/>
                    <a:lumOff val="35000"/>
                  </a:schemeClr>
                </a:solidFill>
                <a:latin typeface="JKRGNR+Arial-BoldMT"/>
              </a:rPr>
              <a:t>Anscheins- bzw. Verdachtsstörer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in Verdacht geratene vermeintliche </a:t>
            </a:r>
            <a:r>
              <a:rPr lang="de-DE" sz="2400" i="1" dirty="0" err="1">
                <a:solidFill>
                  <a:schemeClr val="tx1">
                    <a:lumMod val="65000"/>
                    <a:lumOff val="35000"/>
                  </a:schemeClr>
                </a:solidFill>
                <a:latin typeface="JKRGNR+Arial-BoldMT"/>
              </a:rPr>
              <a:t>Störer</a:t>
            </a:r>
            <a:r>
              <a:rPr lang="de-DE" sz="2400" i="1" dirty="0">
                <a:solidFill>
                  <a:schemeClr val="tx1">
                    <a:lumMod val="65000"/>
                    <a:lumOff val="35000"/>
                  </a:schemeClr>
                </a:solidFill>
                <a:latin typeface="JKRGNR+Arial-BoldMT"/>
              </a:rPr>
              <a:t> hat nur dann </a:t>
            </a:r>
            <a:r>
              <a:rPr lang="de-DE" sz="2400" i="1" dirty="0" err="1">
                <a:solidFill>
                  <a:schemeClr val="tx1">
                    <a:lumMod val="65000"/>
                    <a:lumOff val="35000"/>
                  </a:schemeClr>
                </a:solidFill>
                <a:latin typeface="JKRGNR+Arial-BoldMT"/>
              </a:rPr>
              <a:t>für</a:t>
            </a:r>
            <a:r>
              <a:rPr lang="de-DE" sz="2400" i="1" dirty="0">
                <a:solidFill>
                  <a:schemeClr val="tx1">
                    <a:lumMod val="65000"/>
                    <a:lumOff val="35000"/>
                  </a:schemeClr>
                </a:solidFill>
                <a:latin typeface="JKRGNR+Arial-BoldMT"/>
              </a:rPr>
              <a:t> die Kosten der Polizeimaßnahme aufzukommen, wenn sich </a:t>
            </a:r>
            <a:r>
              <a:rPr lang="de-DE" sz="2400" i="1" dirty="0" err="1">
                <a:solidFill>
                  <a:schemeClr val="tx1">
                    <a:lumMod val="65000"/>
                    <a:lumOff val="35000"/>
                  </a:schemeClr>
                </a:solidFill>
                <a:latin typeface="JKRGNR+Arial-BoldMT"/>
              </a:rPr>
              <a:t>nachträglich</a:t>
            </a:r>
            <a:r>
              <a:rPr lang="de-DE" sz="2400" i="1" dirty="0">
                <a:solidFill>
                  <a:schemeClr val="tx1">
                    <a:lumMod val="65000"/>
                    <a:lumOff val="35000"/>
                  </a:schemeClr>
                </a:solidFill>
                <a:latin typeface="JKRGNR+Arial-BoldMT"/>
              </a:rPr>
              <a:t> erweist, dass er den </a:t>
            </a:r>
            <a:r>
              <a:rPr lang="de-DE" sz="2400" b="1" i="1" dirty="0">
                <a:solidFill>
                  <a:schemeClr val="tx1">
                    <a:lumMod val="65000"/>
                    <a:lumOff val="35000"/>
                  </a:schemeClr>
                </a:solidFill>
                <a:latin typeface="JKRGNR+Arial-BoldMT"/>
              </a:rPr>
              <a:t>Anschein einer Gefahr bzw. den Gefahrenverdacht </a:t>
            </a:r>
            <a:r>
              <a:rPr lang="de-DE" sz="2400" b="1" i="1" dirty="0" err="1">
                <a:solidFill>
                  <a:schemeClr val="tx1">
                    <a:lumMod val="65000"/>
                    <a:lumOff val="35000"/>
                  </a:schemeClr>
                </a:solidFill>
                <a:latin typeface="JKRGNR+Arial-BoldMT"/>
              </a:rPr>
              <a:t>tatsächlich</a:t>
            </a:r>
            <a:r>
              <a:rPr lang="de-DE" sz="2400" b="1" i="1" dirty="0">
                <a:solidFill>
                  <a:schemeClr val="tx1">
                    <a:lumMod val="65000"/>
                    <a:lumOff val="35000"/>
                  </a:schemeClr>
                </a:solidFill>
                <a:latin typeface="JKRGNR+Arial-BoldMT"/>
              </a:rPr>
              <a:t> veranlasst und </a:t>
            </a:r>
            <a:r>
              <a:rPr lang="de-DE" sz="2400" b="1" i="1" dirty="0" err="1">
                <a:solidFill>
                  <a:schemeClr val="tx1">
                    <a:lumMod val="65000"/>
                    <a:lumOff val="35000"/>
                  </a:schemeClr>
                </a:solidFill>
                <a:latin typeface="JKRGNR+Arial-BoldMT"/>
              </a:rPr>
              <a:t>dafür</a:t>
            </a:r>
            <a:r>
              <a:rPr lang="de-DE" sz="2400" b="1" i="1" dirty="0">
                <a:solidFill>
                  <a:schemeClr val="tx1">
                    <a:lumMod val="65000"/>
                    <a:lumOff val="35000"/>
                  </a:schemeClr>
                </a:solidFill>
                <a:latin typeface="JKRGNR+Arial-BoldMT"/>
              </a:rPr>
              <a:t> einzustehen hat</a:t>
            </a:r>
            <a:r>
              <a:rPr lang="de-DE" sz="2400" i="1" dirty="0">
                <a:solidFill>
                  <a:schemeClr val="tx1">
                    <a:lumMod val="65000"/>
                    <a:lumOff val="35000"/>
                  </a:schemeClr>
                </a:solidFill>
                <a:latin typeface="JKRGNR+Arial-BoldMT"/>
              </a:rPr>
              <a:t>. Anderenfalls ist er als </a:t>
            </a:r>
            <a:r>
              <a:rPr lang="de-DE" sz="2400" i="1" dirty="0" err="1">
                <a:solidFill>
                  <a:schemeClr val="tx1">
                    <a:lumMod val="65000"/>
                    <a:lumOff val="35000"/>
                  </a:schemeClr>
                </a:solidFill>
                <a:latin typeface="JKRGNR+Arial-BoldMT"/>
              </a:rPr>
              <a:t>Nichtstörer</a:t>
            </a:r>
            <a:r>
              <a:rPr lang="de-DE" sz="2400" i="1" dirty="0">
                <a:solidFill>
                  <a:schemeClr val="tx1">
                    <a:lumMod val="65000"/>
                    <a:lumOff val="35000"/>
                  </a:schemeClr>
                </a:solidFill>
                <a:latin typeface="JKRGNR+Arial-BoldMT"/>
              </a:rPr>
              <a:t> zu behandeln, der auf Ersatz der Kosten einer unmittelbar </a:t>
            </a:r>
            <a:r>
              <a:rPr lang="de-DE" sz="2400" i="1" dirty="0" err="1">
                <a:solidFill>
                  <a:schemeClr val="tx1">
                    <a:lumMod val="65000"/>
                    <a:lumOff val="35000"/>
                  </a:schemeClr>
                </a:solidFill>
                <a:latin typeface="JKRGNR+Arial-BoldMT"/>
              </a:rPr>
              <a:t>ausgeführten</a:t>
            </a:r>
            <a:r>
              <a:rPr lang="de-DE" sz="2400" i="1" dirty="0">
                <a:solidFill>
                  <a:schemeClr val="tx1">
                    <a:lumMod val="65000"/>
                    <a:lumOff val="35000"/>
                  </a:schemeClr>
                </a:solidFill>
                <a:latin typeface="JKRGNR+Arial-BoldMT"/>
              </a:rPr>
              <a:t> Polizeimaßnahme im Sinne von § 7 Abs. 3 </a:t>
            </a:r>
            <a:r>
              <a:rPr lang="de-DE" sz="2400" i="1" dirty="0" err="1">
                <a:solidFill>
                  <a:schemeClr val="tx1">
                    <a:lumMod val="65000"/>
                    <a:lumOff val="35000"/>
                  </a:schemeClr>
                </a:solidFill>
                <a:latin typeface="JKRGNR+Arial-BoldMT"/>
              </a:rPr>
              <a:t>HmbSOG</a:t>
            </a:r>
            <a:r>
              <a:rPr lang="de-DE" sz="2400" i="1" dirty="0">
                <a:solidFill>
                  <a:schemeClr val="tx1">
                    <a:lumMod val="65000"/>
                    <a:lumOff val="35000"/>
                  </a:schemeClr>
                </a:solidFill>
                <a:latin typeface="JKRGNR+Arial-BoldMT"/>
              </a:rPr>
              <a:t> nicht in Anspruch genommen 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17371693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5</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Zweiter Teil: Widerspruch gegen den Bescheid über die Kosten des Abschleppens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mangels Verfahren der </a:t>
            </a:r>
            <a:r>
              <a:rPr lang="de-DE" sz="2400" b="1" dirty="0">
                <a:solidFill>
                  <a:schemeClr val="tx1">
                    <a:lumMod val="65000"/>
                    <a:lumOff val="35000"/>
                  </a:schemeClr>
                </a:solidFill>
                <a:latin typeface="JKRGNR+Arial-BoldMT"/>
              </a:rPr>
              <a:t>„Verwaltungsgerichtsbarkeit“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 VwGO</a:t>
            </a:r>
            <a:r>
              <a:rPr lang="de-DE" sz="2400" dirty="0">
                <a:solidFill>
                  <a:schemeClr val="tx1">
                    <a:lumMod val="65000"/>
                    <a:lumOff val="35000"/>
                  </a:schemeClr>
                </a:solidFill>
                <a:latin typeface="JKRGNR+Arial-BoldMT"/>
              </a:rPr>
              <a:t> nicht unmittelbar anwendbar: § 40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Für </a:t>
            </a:r>
            <a:r>
              <a:rPr lang="de-DE" sz="2400" b="1" dirty="0">
                <a:solidFill>
                  <a:schemeClr val="tx1">
                    <a:lumMod val="65000"/>
                    <a:lumOff val="35000"/>
                  </a:schemeClr>
                </a:solidFill>
                <a:highlight>
                  <a:srgbClr val="FFFF00"/>
                </a:highlight>
                <a:latin typeface="JKRGNR+Arial-BoldMT"/>
              </a:rPr>
              <a:t>„förmliche Rechtsbehelfe gegen Verwaltungsakte“ </a:t>
            </a:r>
            <a:r>
              <a:rPr lang="de-DE" sz="2400" dirty="0">
                <a:solidFill>
                  <a:schemeClr val="tx1">
                    <a:lumMod val="65000"/>
                    <a:lumOff val="35000"/>
                  </a:schemeClr>
                </a:solidFill>
                <a:highlight>
                  <a:srgbClr val="FFFF00"/>
                </a:highlight>
                <a:latin typeface="JKRGNR+Arial-BoldMT"/>
              </a:rPr>
              <a:t>indes geltend: </a:t>
            </a:r>
            <a:r>
              <a:rPr lang="de-DE" sz="2400" b="1" dirty="0">
                <a:solidFill>
                  <a:schemeClr val="tx1">
                    <a:lumMod val="65000"/>
                    <a:lumOff val="35000"/>
                  </a:schemeClr>
                </a:solidFill>
                <a:highlight>
                  <a:srgbClr val="FFFF00"/>
                </a:highlight>
                <a:latin typeface="JKRGNR+Arial-BoldMT"/>
              </a:rPr>
              <a:t>§ 79 VwVfG</a:t>
            </a:r>
            <a:r>
              <a:rPr lang="de-DE" sz="2400" dirty="0">
                <a:solidFill>
                  <a:schemeClr val="tx1">
                    <a:lumMod val="65000"/>
                    <a:lumOff val="35000"/>
                  </a:schemeClr>
                </a:solidFill>
                <a:highlight>
                  <a:srgbClr val="FFFF00"/>
                </a:highlight>
                <a:latin typeface="JKRGNR+Arial-BoldMT"/>
              </a:rPr>
              <a:t>, wonach </a:t>
            </a:r>
            <a:r>
              <a:rPr lang="de-DE" sz="2400" dirty="0" err="1">
                <a:solidFill>
                  <a:schemeClr val="tx1">
                    <a:lumMod val="65000"/>
                    <a:lumOff val="35000"/>
                  </a:schemeClr>
                </a:solidFill>
                <a:highlight>
                  <a:srgbClr val="FFFF00"/>
                </a:highlight>
                <a:latin typeface="JKRGNR+Arial-BoldMT"/>
              </a:rPr>
              <a:t>idR</a:t>
            </a:r>
            <a:r>
              <a:rPr lang="de-DE" sz="2400" dirty="0">
                <a:solidFill>
                  <a:schemeClr val="tx1">
                    <a:lumMod val="65000"/>
                    <a:lumOff val="35000"/>
                  </a:schemeClr>
                </a:solidFill>
                <a:highlight>
                  <a:srgbClr val="FFFF00"/>
                </a:highlight>
                <a:latin typeface="JKRGNR+Arial-BoldMT"/>
              </a:rPr>
              <a:t> ebenfalls VwGO anzuwenden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 mangels Vorliegen einer beamtenrechtlichen Streitigkeit – nicht einschlägig: </a:t>
            </a:r>
            <a:r>
              <a:rPr lang="de-DE" sz="2400" b="1" dirty="0">
                <a:solidFill>
                  <a:schemeClr val="tx1">
                    <a:lumMod val="65000"/>
                    <a:lumOff val="35000"/>
                  </a:schemeClr>
                </a:solidFill>
                <a:latin typeface="JKRGNR+Arial-BoldMT"/>
              </a:rPr>
              <a:t>Aufdrängende Sonderzuweisung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maßgeblich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highlight>
                  <a:srgbClr val="FFFF00"/>
                </a:highlight>
                <a:latin typeface="JKRGNR+Arial-BoldMT"/>
              </a:rPr>
              <a:t>Generalklausel des § 40 I 1 VwGO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8303773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779"/>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maßgeblich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Rechtsnatur des Rechtsverhältnisses</a:t>
            </a:r>
            <a:r>
              <a:rPr lang="de-DE" sz="2400" dirty="0">
                <a:solidFill>
                  <a:schemeClr val="tx1">
                    <a:lumMod val="65000"/>
                    <a:lumOff val="35000"/>
                  </a:schemeClr>
                </a:solidFill>
                <a:latin typeface="JKRGNR+Arial-BoldMT"/>
              </a:rPr>
              <a:t>, aus dem der geltend gemachte Anspruch hergeleitet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des Rechtsverhältnisses: insbesondere dann zu bejahen, wenn </a:t>
            </a:r>
            <a:r>
              <a:rPr lang="de-DE" sz="2400" b="1" dirty="0">
                <a:solidFill>
                  <a:schemeClr val="tx1">
                    <a:lumMod val="65000"/>
                    <a:lumOff val="35000"/>
                  </a:schemeClr>
                </a:solidFill>
                <a:latin typeface="JKRGNR+Arial-BoldMT"/>
              </a:rPr>
              <a:t>streitentscheide Norm öffentlich-rechtlich </a:t>
            </a:r>
            <a:r>
              <a:rPr lang="de-DE" sz="2400" dirty="0">
                <a:solidFill>
                  <a:schemeClr val="tx1">
                    <a:lumMod val="65000"/>
                    <a:lumOff val="35000"/>
                  </a:schemeClr>
                </a:solidFill>
                <a:latin typeface="JKRGNR+Arial-BoldMT"/>
              </a:rPr>
              <a:t>ist, diese also </a:t>
            </a:r>
            <a:r>
              <a:rPr lang="de-DE" sz="2400" b="1" dirty="0">
                <a:solidFill>
                  <a:schemeClr val="tx1">
                    <a:lumMod val="65000"/>
                    <a:lumOff val="35000"/>
                  </a:schemeClr>
                </a:solidFill>
                <a:latin typeface="JKRGNR+Arial-BoldMT"/>
              </a:rPr>
              <a:t>ausschließlich</a:t>
            </a:r>
            <a:r>
              <a:rPr lang="de-DE" sz="2400" dirty="0">
                <a:solidFill>
                  <a:schemeClr val="tx1">
                    <a:lumMod val="65000"/>
                    <a:lumOff val="35000"/>
                  </a:schemeClr>
                </a:solidFill>
                <a:latin typeface="JKRGNR+Arial-BoldMT"/>
              </a:rPr>
              <a:t> einen Träger </a:t>
            </a:r>
            <a:r>
              <a:rPr lang="de-DE" sz="2400" b="1" dirty="0">
                <a:solidFill>
                  <a:schemeClr val="tx1">
                    <a:lumMod val="65000"/>
                    <a:lumOff val="35000"/>
                  </a:schemeClr>
                </a:solidFill>
                <a:latin typeface="JKRGNR+Arial-BoldMT"/>
              </a:rPr>
              <a:t>hoheitlicher Gewalt berechtigt oder verpflichtet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Rechtsgrundlage für Kosten: </a:t>
            </a:r>
            <a:r>
              <a:rPr lang="de-DE" sz="2400" b="1" dirty="0">
                <a:solidFill>
                  <a:schemeClr val="tx1">
                    <a:lumMod val="65000"/>
                    <a:lumOff val="35000"/>
                  </a:schemeClr>
                </a:solidFill>
                <a:highlight>
                  <a:srgbClr val="FFFF00"/>
                </a:highlight>
                <a:latin typeface="JKRGNR+Arial-BoldMT"/>
              </a:rPr>
              <a:t>§ 13 II 1 </a:t>
            </a:r>
            <a:r>
              <a:rPr lang="de-DE" sz="2400" b="1" dirty="0" err="1">
                <a:solidFill>
                  <a:schemeClr val="tx1">
                    <a:lumMod val="65000"/>
                    <a:lumOff val="35000"/>
                  </a:schemeClr>
                </a:solidFill>
                <a:highlight>
                  <a:srgbClr val="FFFF00"/>
                </a:highlight>
                <a:latin typeface="JKRGNR+Arial-BoldMT"/>
              </a:rPr>
              <a:t>HmbVwVG</a:t>
            </a:r>
            <a:r>
              <a:rPr lang="de-DE" sz="2400" b="1" dirty="0">
                <a:solidFill>
                  <a:schemeClr val="tx1">
                    <a:lumMod val="65000"/>
                    <a:lumOff val="35000"/>
                  </a:schemeClr>
                </a:solidFill>
                <a:highlight>
                  <a:srgbClr val="FFFF00"/>
                </a:highlight>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Kosten nach § 13 II 2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von der Vollstreckungsbehörde festgesetzt</a:t>
            </a:r>
            <a:r>
              <a:rPr lang="de-DE" sz="2400" dirty="0">
                <a:solidFill>
                  <a:schemeClr val="tx1">
                    <a:lumMod val="65000"/>
                    <a:lumOff val="35000"/>
                  </a:schemeClr>
                </a:solidFill>
                <a:latin typeface="JKRGNR+Arial-BoldMT"/>
              </a:rPr>
              <a:t> werden, ebenfalls zu </a:t>
            </a:r>
            <a:r>
              <a:rPr lang="de-DE" sz="2400" b="1" dirty="0">
                <a:solidFill>
                  <a:schemeClr val="tx1">
                    <a:lumMod val="65000"/>
                    <a:lumOff val="35000"/>
                  </a:schemeClr>
                </a:solidFill>
                <a:latin typeface="JKRGNR+Arial-BoldMT"/>
              </a:rPr>
              <a:t>bejahen</a:t>
            </a:r>
            <a:r>
              <a:rPr lang="de-DE" sz="2400" dirty="0">
                <a:solidFill>
                  <a:schemeClr val="tx1">
                    <a:lumMod val="65000"/>
                    <a:lumOff val="35000"/>
                  </a:schemeClr>
                </a:solidFill>
                <a:latin typeface="JKRGNR+Arial-BoldMT"/>
              </a:rPr>
              <a:t>: Öffentlich-rechtliche Natur der Norm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665527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779"/>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Maßstab nach </a:t>
            </a:r>
            <a:r>
              <a:rPr lang="de-DE" sz="2400" b="1"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ob es in </a:t>
            </a:r>
            <a:r>
              <a:rPr lang="de-DE" sz="2400" b="1" dirty="0">
                <a:solidFill>
                  <a:schemeClr val="tx1">
                    <a:lumMod val="65000"/>
                    <a:lumOff val="35000"/>
                  </a:schemeClr>
                </a:solidFill>
                <a:latin typeface="JKRGNR+Arial-BoldMT"/>
              </a:rPr>
              <a:t>materieller Hinsicht </a:t>
            </a:r>
            <a:r>
              <a:rPr lang="de-DE" sz="2400" dirty="0">
                <a:solidFill>
                  <a:schemeClr val="tx1">
                    <a:lumMod val="65000"/>
                    <a:lumOff val="35000"/>
                  </a:schemeClr>
                </a:solidFill>
                <a:latin typeface="JKRGNR+Arial-BoldMT"/>
              </a:rPr>
              <a:t>um die spezifischen verfassungsrechtlichen </a:t>
            </a:r>
            <a:r>
              <a:rPr lang="de-DE" sz="2400" b="1" dirty="0">
                <a:solidFill>
                  <a:schemeClr val="tx1">
                    <a:lumMod val="65000"/>
                    <a:lumOff val="35000"/>
                  </a:schemeClr>
                </a:solidFill>
                <a:latin typeface="JKRGNR+Arial-BoldMT"/>
              </a:rPr>
              <a:t>Rechte und Pflichten eines obersten Staatsorgans</a:t>
            </a:r>
            <a:r>
              <a:rPr lang="de-DE" sz="2400" dirty="0">
                <a:solidFill>
                  <a:schemeClr val="tx1">
                    <a:lumMod val="65000"/>
                    <a:lumOff val="35000"/>
                  </a:schemeClr>
                </a:solidFill>
                <a:latin typeface="JKRGNR+Arial-BoldMT"/>
              </a:rPr>
              <a:t> geht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Gefahrenabwehrrecht generell erwähnenswert, aber vorliegend nicht einschlägig: </a:t>
            </a:r>
            <a:r>
              <a:rPr lang="de-DE" sz="2400" b="1" dirty="0">
                <a:solidFill>
                  <a:schemeClr val="tx1">
                    <a:lumMod val="65000"/>
                    <a:lumOff val="35000"/>
                  </a:schemeClr>
                </a:solidFill>
                <a:latin typeface="JKRGNR+Arial-BoldMT"/>
              </a:rPr>
              <a:t>§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Eröffnung des Verwaltungsrechtswegs: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2449663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Statthaftigkeit des Widerspruchs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Statthaftigkeit des Widerspruchsverfahren (+), wenn </a:t>
            </a:r>
            <a:r>
              <a:rPr lang="de-DE" sz="2400" b="1" dirty="0">
                <a:solidFill>
                  <a:schemeClr val="tx1">
                    <a:lumMod val="65000"/>
                    <a:lumOff val="35000"/>
                  </a:schemeClr>
                </a:solidFill>
                <a:latin typeface="JKRGNR+Arial-BoldMT"/>
              </a:rPr>
              <a:t>Sachentscheidungsvoraussetzung</a:t>
            </a:r>
            <a:r>
              <a:rPr lang="de-DE" sz="2400" dirty="0">
                <a:solidFill>
                  <a:schemeClr val="tx1">
                    <a:lumMod val="65000"/>
                    <a:lumOff val="35000"/>
                  </a:schemeClr>
                </a:solidFill>
                <a:latin typeface="JKRGNR+Arial-BoldMT"/>
              </a:rPr>
              <a:t> in der </a:t>
            </a:r>
            <a:r>
              <a:rPr lang="de-DE" sz="2400" b="1" dirty="0">
                <a:solidFill>
                  <a:schemeClr val="tx1">
                    <a:lumMod val="65000"/>
                    <a:lumOff val="35000"/>
                  </a:schemeClr>
                </a:solidFill>
                <a:latin typeface="JKRGNR+Arial-BoldMT"/>
              </a:rPr>
              <a:t>Hauptsache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gesetzlich angeordnet (BBG)!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maßgeblich: Ob </a:t>
            </a:r>
            <a:r>
              <a:rPr lang="de-DE" sz="2400" b="1" dirty="0">
                <a:solidFill>
                  <a:schemeClr val="tx1">
                    <a:lumMod val="65000"/>
                    <a:lumOff val="35000"/>
                  </a:schemeClr>
                </a:solidFill>
                <a:highlight>
                  <a:srgbClr val="FFFF00"/>
                </a:highlight>
                <a:latin typeface="JKRGNR+Arial-BoldMT"/>
              </a:rPr>
              <a:t>Anfechtungs- oder Verpflichtungsklage </a:t>
            </a:r>
            <a:r>
              <a:rPr lang="de-DE" sz="2400" dirty="0">
                <a:solidFill>
                  <a:schemeClr val="tx1">
                    <a:lumMod val="65000"/>
                    <a:lumOff val="35000"/>
                  </a:schemeClr>
                </a:solidFill>
                <a:highlight>
                  <a:srgbClr val="FFFF00"/>
                </a:highlight>
                <a:latin typeface="JKRGNR+Arial-BoldMT"/>
              </a:rPr>
              <a:t>in Hauptsache statthaft, vgl. </a:t>
            </a:r>
            <a:r>
              <a:rPr lang="de-DE" sz="2400" b="1" dirty="0">
                <a:solidFill>
                  <a:schemeClr val="tx1">
                    <a:lumMod val="65000"/>
                    <a:lumOff val="35000"/>
                  </a:schemeClr>
                </a:solidFill>
                <a:highlight>
                  <a:srgbClr val="FFFF00"/>
                </a:highlight>
                <a:latin typeface="JKRGNR+Arial-BoldMT"/>
              </a:rPr>
              <a:t>§§ 68 I,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Kostenbescheides = VA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S.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Hauptsache statthaft: Anfechtungsklage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a:t>
            </a:r>
            <a:r>
              <a:rPr lang="de-DE" sz="2400" b="1" dirty="0">
                <a:solidFill>
                  <a:schemeClr val="tx1">
                    <a:lumMod val="65000"/>
                    <a:lumOff val="35000"/>
                  </a:schemeClr>
                </a:solidFill>
                <a:latin typeface="JKRGNR+Arial-BoldMT"/>
              </a:rPr>
              <a:t>Widerspruchsverfahren nach §§ 68 ff. VwGO statthaft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0970333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779"/>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Ordnungsgemäße Widerspruchserhebung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Schließlich zu prüfen: </a:t>
            </a:r>
            <a:r>
              <a:rPr lang="de-DE" sz="2400" b="1" dirty="0">
                <a:solidFill>
                  <a:schemeClr val="tx1">
                    <a:lumMod val="65000"/>
                    <a:lumOff val="35000"/>
                  </a:schemeClr>
                </a:solidFill>
                <a:latin typeface="JKRGNR+Arial-BoldMT"/>
              </a:rPr>
              <a:t>Zuständigkeit, Form und 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maßgeblich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70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Verlangt von § 70 I 1 VwGO: </a:t>
            </a:r>
            <a:r>
              <a:rPr lang="de-DE" sz="2400" i="1" dirty="0">
                <a:solidFill>
                  <a:schemeClr val="tx1">
                    <a:lumMod val="65000"/>
                    <a:lumOff val="35000"/>
                  </a:schemeClr>
                </a:solidFill>
                <a:latin typeface="JKRGNR+Arial-BoldMT"/>
              </a:rPr>
              <a:t>„Der Widerspruch ist </a:t>
            </a:r>
            <a:r>
              <a:rPr lang="de-DE" sz="2400" b="1" i="1" dirty="0">
                <a:solidFill>
                  <a:schemeClr val="tx1">
                    <a:lumMod val="65000"/>
                    <a:lumOff val="35000"/>
                  </a:schemeClr>
                </a:solidFill>
                <a:latin typeface="JKRGNR+Arial-BoldMT"/>
              </a:rPr>
              <a:t>innerhalb eines Monats</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nachdem</a:t>
            </a:r>
            <a:r>
              <a:rPr lang="de-DE" sz="2400" i="1" dirty="0">
                <a:solidFill>
                  <a:schemeClr val="tx1">
                    <a:lumMod val="65000"/>
                    <a:lumOff val="35000"/>
                  </a:schemeClr>
                </a:solidFill>
                <a:latin typeface="JKRGNR+Arial-BoldMT"/>
              </a:rPr>
              <a:t> der </a:t>
            </a:r>
            <a:r>
              <a:rPr lang="de-DE" sz="2400" b="1" i="1" dirty="0">
                <a:solidFill>
                  <a:schemeClr val="tx1">
                    <a:lumMod val="65000"/>
                    <a:lumOff val="35000"/>
                  </a:schemeClr>
                </a:solidFill>
                <a:latin typeface="JKRGNR+Arial-BoldMT"/>
              </a:rPr>
              <a:t>Verwaltungsakt</a:t>
            </a:r>
            <a:r>
              <a:rPr lang="de-DE" sz="2400" i="1" dirty="0">
                <a:solidFill>
                  <a:schemeClr val="tx1">
                    <a:lumMod val="65000"/>
                    <a:lumOff val="35000"/>
                  </a:schemeClr>
                </a:solidFill>
                <a:latin typeface="JKRGNR+Arial-BoldMT"/>
              </a:rPr>
              <a:t> dem Beschwerten </a:t>
            </a:r>
            <a:r>
              <a:rPr lang="de-DE" sz="2400" b="1" i="1" dirty="0">
                <a:solidFill>
                  <a:schemeClr val="tx1">
                    <a:lumMod val="65000"/>
                    <a:lumOff val="35000"/>
                  </a:schemeClr>
                </a:solidFill>
                <a:latin typeface="JKRGNR+Arial-BoldMT"/>
              </a:rPr>
              <a:t>bekanntgegeben</a:t>
            </a:r>
            <a:r>
              <a:rPr lang="de-DE" sz="2400" i="1" dirty="0">
                <a:solidFill>
                  <a:schemeClr val="tx1">
                    <a:lumMod val="65000"/>
                    <a:lumOff val="35000"/>
                  </a:schemeClr>
                </a:solidFill>
                <a:latin typeface="JKRGNR+Arial-BoldMT"/>
              </a:rPr>
              <a:t> worden ist, </a:t>
            </a:r>
            <a:r>
              <a:rPr lang="de-DE" sz="2400" b="1" i="1" dirty="0">
                <a:solidFill>
                  <a:schemeClr val="tx1">
                    <a:lumMod val="65000"/>
                    <a:lumOff val="35000"/>
                  </a:schemeClr>
                </a:solidFill>
                <a:latin typeface="JKRGNR+Arial-BoldMT"/>
              </a:rPr>
              <a:t>schriftlich oder zur Niederschrift</a:t>
            </a:r>
            <a:r>
              <a:rPr lang="de-DE" sz="2400" i="1" dirty="0">
                <a:solidFill>
                  <a:schemeClr val="tx1">
                    <a:lumMod val="65000"/>
                    <a:lumOff val="35000"/>
                  </a:schemeClr>
                </a:solidFill>
                <a:latin typeface="JKRGNR+Arial-BoldMT"/>
              </a:rPr>
              <a:t> bei der </a:t>
            </a:r>
            <a:r>
              <a:rPr lang="de-DE" sz="2400" b="1" i="1" dirty="0">
                <a:solidFill>
                  <a:schemeClr val="tx1">
                    <a:lumMod val="65000"/>
                    <a:lumOff val="35000"/>
                  </a:schemeClr>
                </a:solidFill>
                <a:latin typeface="JKRGNR+Arial-BoldMT"/>
              </a:rPr>
              <a:t>Behörde</a:t>
            </a:r>
            <a:r>
              <a:rPr lang="de-DE" sz="2400" i="1" dirty="0">
                <a:solidFill>
                  <a:schemeClr val="tx1">
                    <a:lumMod val="65000"/>
                    <a:lumOff val="35000"/>
                  </a:schemeClr>
                </a:solidFill>
                <a:latin typeface="JKRGNR+Arial-BoldMT"/>
              </a:rPr>
              <a:t> zu erheben, die den </a:t>
            </a:r>
            <a:r>
              <a:rPr lang="de-DE" sz="2400" b="1" i="1" dirty="0">
                <a:solidFill>
                  <a:schemeClr val="tx1">
                    <a:lumMod val="65000"/>
                    <a:lumOff val="35000"/>
                  </a:schemeClr>
                </a:solidFill>
                <a:latin typeface="JKRGNR+Arial-BoldMT"/>
              </a:rPr>
              <a:t>Verwaltungsakt erlassen </a:t>
            </a:r>
            <a:r>
              <a:rPr lang="de-DE" sz="2400" i="1" dirty="0">
                <a:solidFill>
                  <a:schemeClr val="tx1">
                    <a:lumMod val="65000"/>
                    <a:lumOff val="35000"/>
                  </a:schemeClr>
                </a:solidFill>
                <a:latin typeface="JKRGNR+Arial-BoldMT"/>
              </a:rPr>
              <a:t>hat“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Sachverhaltsangaben </a:t>
            </a:r>
            <a:r>
              <a:rPr lang="de-DE" sz="2400" b="1" dirty="0">
                <a:solidFill>
                  <a:schemeClr val="tx1">
                    <a:lumMod val="65000"/>
                    <a:lumOff val="35000"/>
                  </a:schemeClr>
                </a:solidFill>
                <a:latin typeface="JKRGNR+Arial-BoldMT"/>
              </a:rPr>
              <a:t>zu unterstellen</a:t>
            </a:r>
            <a:r>
              <a:rPr lang="de-DE" sz="2400" dirty="0">
                <a:solidFill>
                  <a:schemeClr val="tx1">
                    <a:lumMod val="65000"/>
                    <a:lumOff val="35000"/>
                  </a:schemeClr>
                </a:solidFill>
                <a:latin typeface="JKRGNR+Arial-BoldMT"/>
              </a:rPr>
              <a:t>: Wahrung aller Vorgaben des § 70 I 1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Ordnungsgemäße Widerspruchserhebung: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5914225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0367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Rechtsgrundlage der Vollstreckung: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(vgl. § 11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gemäß </a:t>
            </a:r>
            <a:r>
              <a:rPr lang="de-DE" sz="2400" b="1" dirty="0">
                <a:solidFill>
                  <a:schemeClr val="tx1">
                    <a:lumMod val="65000"/>
                    <a:lumOff val="35000"/>
                  </a:schemeClr>
                </a:solidFill>
                <a:latin typeface="JKRGNR+Arial-BoldMT"/>
              </a:rPr>
              <a:t>§ 2 III 1 2. Alt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vorrangig: insb. </a:t>
            </a:r>
            <a:r>
              <a:rPr lang="de-DE" sz="2400" b="1" dirty="0">
                <a:solidFill>
                  <a:schemeClr val="tx1">
                    <a:lumMod val="65000"/>
                    <a:lumOff val="35000"/>
                  </a:schemeClr>
                </a:solidFill>
                <a:latin typeface="JKRGNR+Arial-BoldMT"/>
              </a:rPr>
              <a:t>SOG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Einzelfall durch </a:t>
            </a:r>
            <a:r>
              <a:rPr lang="de-DE" sz="2400" b="1" dirty="0">
                <a:solidFill>
                  <a:schemeClr val="tx1">
                    <a:lumMod val="65000"/>
                    <a:lumOff val="35000"/>
                  </a:schemeClr>
                </a:solidFill>
                <a:latin typeface="JKRGNR+Arial-BoldMT"/>
              </a:rPr>
              <a:t>Auslegung</a:t>
            </a:r>
            <a:r>
              <a:rPr lang="de-DE" sz="2400" dirty="0">
                <a:solidFill>
                  <a:schemeClr val="tx1">
                    <a:lumMod val="65000"/>
                    <a:lumOff val="35000"/>
                  </a:schemeClr>
                </a:solidFill>
                <a:latin typeface="JKRGNR+Arial-BoldMT"/>
              </a:rPr>
              <a:t> zu ermitteln: ob und inwieweit </a:t>
            </a:r>
            <a:r>
              <a:rPr lang="de-DE" sz="2400" b="1" dirty="0">
                <a:solidFill>
                  <a:schemeClr val="tx1">
                    <a:lumMod val="65000"/>
                    <a:lumOff val="35000"/>
                  </a:schemeClr>
                </a:solidFill>
                <a:highlight>
                  <a:srgbClr val="FFFF00"/>
                </a:highlight>
                <a:latin typeface="JKRGNR+Arial-BoldMT"/>
              </a:rPr>
              <a:t>Standardmaßnahmen</a:t>
            </a:r>
            <a:r>
              <a:rPr lang="de-DE" sz="2400" dirty="0">
                <a:solidFill>
                  <a:schemeClr val="tx1">
                    <a:lumMod val="65000"/>
                    <a:lumOff val="35000"/>
                  </a:schemeClr>
                </a:solidFill>
                <a:latin typeface="JKRGNR+Arial-BoldMT"/>
              </a:rPr>
              <a:t> neben einer </a:t>
            </a:r>
            <a:r>
              <a:rPr lang="de-DE" sz="2400" b="1" dirty="0">
                <a:solidFill>
                  <a:schemeClr val="tx1">
                    <a:lumMod val="65000"/>
                    <a:lumOff val="35000"/>
                  </a:schemeClr>
                </a:solidFill>
                <a:latin typeface="JKRGNR+Arial-BoldMT"/>
              </a:rPr>
              <a:t>Anordnungsbefugnis</a:t>
            </a:r>
            <a:r>
              <a:rPr lang="de-DE" sz="2400" dirty="0">
                <a:solidFill>
                  <a:schemeClr val="tx1">
                    <a:lumMod val="65000"/>
                    <a:lumOff val="35000"/>
                  </a:schemeClr>
                </a:solidFill>
                <a:latin typeface="JKRGNR+Arial-BoldMT"/>
              </a:rPr>
              <a:t> eine </a:t>
            </a:r>
            <a:r>
              <a:rPr lang="de-DE" sz="2400" b="1" dirty="0">
                <a:solidFill>
                  <a:schemeClr val="tx1">
                    <a:lumMod val="65000"/>
                    <a:lumOff val="35000"/>
                  </a:schemeClr>
                </a:solidFill>
                <a:latin typeface="JKRGNR+Arial-BoldMT"/>
              </a:rPr>
              <a:t>Handlungsbefugnis</a:t>
            </a:r>
            <a:r>
              <a:rPr lang="de-DE" sz="2400" dirty="0">
                <a:solidFill>
                  <a:schemeClr val="tx1">
                    <a:lumMod val="65000"/>
                    <a:lumOff val="35000"/>
                  </a:schemeClr>
                </a:solidFill>
                <a:latin typeface="JKRGNR+Arial-BoldMT"/>
              </a:rPr>
              <a:t> umfassen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Falle derartiger Verwaltungsvollstreckung strikt auseinanderzuhalten</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Mehraktiges Vollstreckungsverfahren (VwVG)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einaktiges Vollstreckungsverfahren (§ 7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750918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50535"/>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Beteiligungs- und Handlungsfähigkeit der Beteiligten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Gegenüber der VwGO vorrangig: </a:t>
            </a:r>
            <a:r>
              <a:rPr lang="de-DE" sz="2400" b="1" dirty="0">
                <a:solidFill>
                  <a:schemeClr val="tx1">
                    <a:lumMod val="65000"/>
                    <a:lumOff val="35000"/>
                  </a:schemeClr>
                </a:solidFill>
                <a:highlight>
                  <a:srgbClr val="FFFF00"/>
                </a:highlight>
                <a:latin typeface="JKRGNR+Arial-BoldMT"/>
              </a:rPr>
              <a:t>§ 11 </a:t>
            </a:r>
            <a:r>
              <a:rPr lang="de-DE" sz="2400" b="1" dirty="0" err="1">
                <a:solidFill>
                  <a:schemeClr val="tx1">
                    <a:lumMod val="65000"/>
                    <a:lumOff val="35000"/>
                  </a:schemeClr>
                </a:solidFill>
                <a:highlight>
                  <a:srgbClr val="FFFF00"/>
                </a:highlight>
                <a:latin typeface="JKRGNR+Arial-BoldMT"/>
              </a:rPr>
              <a:t>HmbVwVfG</a:t>
            </a:r>
            <a:r>
              <a:rPr lang="de-DE" sz="2400" b="1" dirty="0">
                <a:solidFill>
                  <a:schemeClr val="tx1">
                    <a:lumMod val="65000"/>
                    <a:lumOff val="35000"/>
                  </a:schemeClr>
                </a:solidFill>
                <a:highlight>
                  <a:srgbClr val="FFFF00"/>
                </a:highlight>
                <a:latin typeface="JKRGNR+Arial-BoldMT"/>
              </a:rPr>
              <a:t> bis § 13 </a:t>
            </a:r>
            <a:r>
              <a:rPr lang="de-DE" sz="2400" b="1" dirty="0" err="1">
                <a:solidFill>
                  <a:schemeClr val="tx1">
                    <a:lumMod val="65000"/>
                    <a:lumOff val="35000"/>
                  </a:schemeClr>
                </a:solidFill>
                <a:highlight>
                  <a:srgbClr val="FFFF00"/>
                </a:highlight>
                <a:latin typeface="JKRGNR+Arial-BoldMT"/>
              </a:rPr>
              <a:t>HmbVwVfG</a:t>
            </a:r>
            <a:r>
              <a:rPr lang="de-DE" sz="2400" b="1" dirty="0">
                <a:solidFill>
                  <a:schemeClr val="tx1">
                    <a:lumMod val="65000"/>
                    <a:lumOff val="35000"/>
                  </a:schemeClr>
                </a:solidFill>
                <a:highlight>
                  <a:srgbClr val="FFFF00"/>
                </a:highlight>
                <a:latin typeface="JKRGNR+Arial-BoldMT"/>
              </a:rPr>
              <a:t> (</a:t>
            </a:r>
            <a:r>
              <a:rPr lang="de-DE" sz="2400" b="1" dirty="0" err="1">
                <a:solidFill>
                  <a:schemeClr val="tx1">
                    <a:lumMod val="65000"/>
                    <a:lumOff val="35000"/>
                  </a:schemeClr>
                </a:solidFill>
                <a:highlight>
                  <a:srgbClr val="FFFF00"/>
                </a:highlight>
                <a:latin typeface="JKRGNR+Arial-BoldMT"/>
              </a:rPr>
              <a:t>hM</a:t>
            </a:r>
            <a:r>
              <a:rPr lang="de-DE" sz="2400" b="1" dirty="0">
                <a:solidFill>
                  <a:schemeClr val="tx1">
                    <a:lumMod val="65000"/>
                    <a:lumOff val="35000"/>
                  </a:schemeClr>
                </a:solidFill>
                <a:highlight>
                  <a:srgbClr val="FFFF00"/>
                </a:highlight>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13 I Nr. 1 1. Alt. </a:t>
            </a:r>
            <a:r>
              <a:rPr lang="de-DE" sz="2400" b="1" dirty="0" err="1">
                <a:solidFill>
                  <a:schemeClr val="tx1">
                    <a:lumMod val="65000"/>
                    <a:lumOff val="35000"/>
                  </a:schemeClr>
                </a:solidFill>
                <a:latin typeface="JKRGNR+Arial-BoldMT"/>
              </a:rPr>
              <a:t>HmbVwVfG</a:t>
            </a:r>
            <a:r>
              <a:rPr lang="de-DE" sz="2400" b="1" dirty="0">
                <a:solidFill>
                  <a:schemeClr val="tx1">
                    <a:lumMod val="65000"/>
                    <a:lumOff val="35000"/>
                  </a:schemeClr>
                </a:solidFill>
                <a:latin typeface="JKRGNR+Arial-BoldMT"/>
              </a:rPr>
              <a:t> und  § 13 I Nr. 1 2. Alt. </a:t>
            </a:r>
            <a:r>
              <a:rPr lang="de-DE" sz="2400" b="1" dirty="0" err="1">
                <a:solidFill>
                  <a:schemeClr val="tx1">
                    <a:lumMod val="65000"/>
                    <a:lumOff val="35000"/>
                  </a:schemeClr>
                </a:solidFill>
                <a:latin typeface="JKRGNR+Arial-BoldMT"/>
              </a:rPr>
              <a:t>HmbVwVfG</a:t>
            </a:r>
            <a:r>
              <a:rPr lang="de-DE" sz="2400" dirty="0">
                <a:solidFill>
                  <a:schemeClr val="tx1">
                    <a:lumMod val="65000"/>
                    <a:lumOff val="35000"/>
                  </a:schemeClr>
                </a:solidFill>
                <a:latin typeface="JKRGNR+Arial-BoldMT"/>
              </a:rPr>
              <a:t> zu den Beteiligten des Widerspruchsverfahrens zählend: </a:t>
            </a:r>
            <a:r>
              <a:rPr lang="de-DE" sz="2400" b="1" dirty="0">
                <a:solidFill>
                  <a:schemeClr val="tx1">
                    <a:lumMod val="65000"/>
                    <a:lumOff val="35000"/>
                  </a:schemeClr>
                </a:solidFill>
                <a:latin typeface="JKRGNR+Arial-BoldMT"/>
              </a:rPr>
              <a:t>Antragsteller und - sofern vorhanden - Antragsgegner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Bedenke: Widerspruchsverfahren – anders als gerichtliches Verfahren – </a:t>
            </a:r>
            <a:r>
              <a:rPr lang="de-DE" sz="2400" b="1" dirty="0">
                <a:solidFill>
                  <a:srgbClr val="FF0000"/>
                </a:solidFill>
                <a:latin typeface="JKRGNR+Arial-BoldMT"/>
              </a:rPr>
              <a:t>nicht kontradiktorisch</a:t>
            </a:r>
            <a:r>
              <a:rPr lang="de-DE" sz="2400" dirty="0">
                <a:solidFill>
                  <a:srgbClr val="FF0000"/>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Für Beteiligung eines Antragsgegners notwendig</a:t>
            </a:r>
            <a:r>
              <a:rPr lang="de-DE" sz="2400" dirty="0">
                <a:solidFill>
                  <a:schemeClr val="tx1">
                    <a:lumMod val="65000"/>
                    <a:lumOff val="35000"/>
                  </a:schemeClr>
                </a:solidFill>
                <a:latin typeface="JKRGNR+Arial-BoldMT"/>
              </a:rPr>
              <a:t>: dass sich der Antrag auf eine </a:t>
            </a:r>
            <a:r>
              <a:rPr lang="de-DE" sz="2400" b="1" dirty="0">
                <a:solidFill>
                  <a:schemeClr val="tx1">
                    <a:lumMod val="65000"/>
                    <a:lumOff val="35000"/>
                  </a:schemeClr>
                </a:solidFill>
                <a:latin typeface="JKRGNR+Arial-BoldMT"/>
              </a:rPr>
              <a:t>Maßnahme der Behörde</a:t>
            </a:r>
            <a:r>
              <a:rPr lang="de-DE" sz="2400" dirty="0">
                <a:solidFill>
                  <a:schemeClr val="tx1">
                    <a:lumMod val="65000"/>
                    <a:lumOff val="35000"/>
                  </a:schemeClr>
                </a:solidFill>
                <a:latin typeface="JKRGNR+Arial-BoldMT"/>
              </a:rPr>
              <a:t> richtet, </a:t>
            </a:r>
            <a:r>
              <a:rPr lang="de-DE" sz="2400" b="1" dirty="0">
                <a:solidFill>
                  <a:schemeClr val="tx1">
                    <a:lumMod val="65000"/>
                    <a:lumOff val="35000"/>
                  </a:schemeClr>
                </a:solidFill>
                <a:latin typeface="JKRGNR+Arial-BoldMT"/>
              </a:rPr>
              <a:t>durch die Rechtsposition eines Dritten beeinträchtigt </a:t>
            </a:r>
            <a:r>
              <a:rPr lang="de-DE" sz="2400" dirty="0">
                <a:solidFill>
                  <a:schemeClr val="tx1">
                    <a:lumMod val="65000"/>
                    <a:lumOff val="35000"/>
                  </a:schemeClr>
                </a:solidFill>
                <a:latin typeface="JKRGNR+Arial-BoldMT"/>
              </a:rPr>
              <a:t>werden soll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Beteiligung eines Antragsgegners mithin (+), soweit Widerspruch gegen Verwaltungsakt mit Drittwirkung eingelegt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80a VwGO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1592503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1379"/>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in diesem Falle gemäß  § 13 I Nr. 1 1. Alt. </a:t>
            </a:r>
            <a:r>
              <a:rPr lang="de-DE" sz="2400" dirty="0" err="1">
                <a:solidFill>
                  <a:schemeClr val="tx1">
                    <a:lumMod val="65000"/>
                    <a:lumOff val="35000"/>
                  </a:schemeClr>
                </a:solidFill>
                <a:latin typeface="JKRGNR+Arial-BoldMT"/>
              </a:rPr>
              <a:t>HmbVwVfG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alleinig beteiligt: Antragsteller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Beteiligungsfähigkeit (+) als natürlich Person gem. § 11 Nr. 1 Alt. 1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Handlungsfähigkeit (+), als nach bürgerlichem Recht Geschäftsfähiger gemäß § 12 I Nr.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Handlungsfähigkeit des Beteiligten: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1112517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1379"/>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Widerspruchsbefugnis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Nicht unmittelbar anwendbar</a:t>
            </a:r>
            <a:r>
              <a:rPr lang="de-DE" sz="2400" dirty="0">
                <a:solidFill>
                  <a:schemeClr val="tx1">
                    <a:lumMod val="65000"/>
                    <a:lumOff val="35000"/>
                  </a:schemeClr>
                </a:solidFill>
                <a:latin typeface="JKRGNR+Arial-BoldMT"/>
              </a:rPr>
              <a:t>, da lediglich für Anfechtungs- und Verpflichtungsklagen normiert: </a:t>
            </a:r>
            <a:r>
              <a:rPr lang="de-DE" sz="2400" b="1" dirty="0">
                <a:solidFill>
                  <a:schemeClr val="tx1">
                    <a:lumMod val="65000"/>
                    <a:lumOff val="35000"/>
                  </a:schemeClr>
                </a:solidFill>
                <a:latin typeface="JKRGNR+Arial-BoldMT"/>
              </a:rPr>
              <a:t>§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insoweit in Betracht zu ziehen</a:t>
            </a:r>
            <a:r>
              <a:rPr lang="de-DE" sz="2400" dirty="0">
                <a:solidFill>
                  <a:schemeClr val="tx1">
                    <a:lumMod val="65000"/>
                    <a:lumOff val="35000"/>
                  </a:schemeClr>
                </a:solidFill>
                <a:latin typeface="JKRGNR+Arial-BoldMT"/>
              </a:rPr>
              <a:t>: Analoge Anwendung des § 42 II VwGO auf Widerspruchsverfahren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Anwendungsbereich zu eng gefasst: </a:t>
            </a:r>
            <a:r>
              <a:rPr lang="de-DE" sz="2400" b="1" dirty="0">
                <a:solidFill>
                  <a:schemeClr val="tx1">
                    <a:lumMod val="65000"/>
                    <a:lumOff val="35000"/>
                  </a:schemeClr>
                </a:solidFill>
                <a:latin typeface="JKRGNR+Arial-BoldMT"/>
              </a:rPr>
              <a:t>Planwidrige Regelungslücke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dem Hintergrund des Art. 19 IV GG und dem Gebot des Ausschlusses von „Popularklagen“ ebenfalls anzunehmen: </a:t>
            </a:r>
            <a:r>
              <a:rPr lang="de-DE" sz="2400" b="1"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mithin: </a:t>
            </a:r>
            <a:r>
              <a:rPr lang="de-DE" sz="2400" b="1" dirty="0">
                <a:solidFill>
                  <a:schemeClr val="tx1">
                    <a:lumMod val="65000"/>
                    <a:lumOff val="35000"/>
                  </a:schemeClr>
                </a:solidFill>
                <a:highlight>
                  <a:srgbClr val="FFFF00"/>
                </a:highlight>
                <a:latin typeface="JKRGNR+Arial-BoldMT"/>
              </a:rPr>
              <a:t>Analoge Anwendung des § 42 II VwGO auf </a:t>
            </a:r>
            <a:r>
              <a:rPr lang="de-DE" sz="2400" b="1" dirty="0" err="1">
                <a:solidFill>
                  <a:schemeClr val="tx1">
                    <a:lumMod val="65000"/>
                    <a:lumOff val="35000"/>
                  </a:schemeClr>
                </a:solidFill>
                <a:highlight>
                  <a:srgbClr val="FFFF00"/>
                </a:highlight>
                <a:latin typeface="JKRGNR+Arial-BoldMT"/>
              </a:rPr>
              <a:t>Widerspruchsverahren</a:t>
            </a:r>
            <a:r>
              <a:rPr lang="de-DE" sz="2400" b="1" dirty="0">
                <a:solidFill>
                  <a:schemeClr val="tx1">
                    <a:lumMod val="65000"/>
                    <a:lumOff val="35000"/>
                  </a:schemeClr>
                </a:solidFill>
                <a:highlight>
                  <a:srgbClr val="FFFF00"/>
                </a:highlight>
                <a:latin typeface="JKRGNR+Arial-BoldMT"/>
              </a:rPr>
              <a:t> (</a:t>
            </a:r>
            <a:r>
              <a:rPr lang="de-DE" sz="2400" b="1" dirty="0" err="1">
                <a:solidFill>
                  <a:schemeClr val="tx1">
                    <a:lumMod val="65000"/>
                    <a:lumOff val="35000"/>
                  </a:schemeClr>
                </a:solidFill>
                <a:highlight>
                  <a:srgbClr val="FFFF00"/>
                </a:highlight>
                <a:latin typeface="JKRGNR+Arial-BoldMT"/>
              </a:rPr>
              <a:t>hM</a:t>
            </a:r>
            <a:r>
              <a:rPr lang="de-DE" sz="2400" b="1" dirty="0">
                <a:solidFill>
                  <a:schemeClr val="tx1">
                    <a:lumMod val="65000"/>
                    <a:lumOff val="35000"/>
                  </a:schemeClr>
                </a:solidFill>
                <a:highlight>
                  <a:srgbClr val="FFFF00"/>
                </a:highlight>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733186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1379"/>
            <a:ext cx="8928992" cy="36086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zu prüfen: </a:t>
            </a:r>
            <a:r>
              <a:rPr lang="de-DE" sz="2400" dirty="0">
                <a:solidFill>
                  <a:schemeClr val="tx1">
                    <a:lumMod val="65000"/>
                    <a:lumOff val="35000"/>
                  </a:schemeClr>
                </a:solidFill>
                <a:latin typeface="JKRGNR+Arial-BoldMT"/>
              </a:rPr>
              <a:t>ob ein nicht zu rechtfertigender </a:t>
            </a:r>
            <a:r>
              <a:rPr lang="de-DE" sz="2400" b="1" dirty="0">
                <a:solidFill>
                  <a:schemeClr val="tx1">
                    <a:lumMod val="65000"/>
                    <a:lumOff val="35000"/>
                  </a:schemeClr>
                </a:solidFill>
                <a:latin typeface="JKRGNR+Arial-BoldMT"/>
              </a:rPr>
              <a:t>Eingriff</a:t>
            </a:r>
            <a:r>
              <a:rPr lang="de-DE" sz="2400" dirty="0">
                <a:solidFill>
                  <a:schemeClr val="tx1">
                    <a:lumMod val="65000"/>
                    <a:lumOff val="35000"/>
                  </a:schemeClr>
                </a:solidFill>
                <a:latin typeface="JKRGNR+Arial-BoldMT"/>
              </a:rPr>
              <a:t> in den Schutzbereich von </a:t>
            </a:r>
            <a:r>
              <a:rPr lang="de-DE" sz="2400" b="1" dirty="0">
                <a:solidFill>
                  <a:schemeClr val="tx1">
                    <a:lumMod val="65000"/>
                    <a:lumOff val="35000"/>
                  </a:schemeClr>
                </a:solidFill>
                <a:latin typeface="JKRGNR+Arial-BoldMT"/>
              </a:rPr>
              <a:t>subjektiven öffentlichen Rechten </a:t>
            </a:r>
            <a:r>
              <a:rPr lang="de-DE" sz="2400" dirty="0">
                <a:solidFill>
                  <a:schemeClr val="tx1">
                    <a:lumMod val="65000"/>
                    <a:lumOff val="35000"/>
                  </a:schemeClr>
                </a:solidFill>
                <a:latin typeface="JKRGNR+Arial-BoldMT"/>
              </a:rPr>
              <a:t>des Widerspruchsführers zumindest </a:t>
            </a:r>
            <a:r>
              <a:rPr lang="de-DE" sz="2400" b="1" dirty="0">
                <a:solidFill>
                  <a:schemeClr val="tx1">
                    <a:lumMod val="65000"/>
                    <a:lumOff val="35000"/>
                  </a:schemeClr>
                </a:solidFill>
                <a:latin typeface="JKRGNR+Arial-BoldMT"/>
              </a:rPr>
              <a:t>möglich</a:t>
            </a:r>
            <a:r>
              <a:rPr lang="de-DE" sz="2400" dirty="0">
                <a:solidFill>
                  <a:schemeClr val="tx1">
                    <a:lumMod val="65000"/>
                    <a:lumOff val="35000"/>
                  </a:schemeClr>
                </a:solidFill>
                <a:latin typeface="JKRGNR+Arial-BoldMT"/>
              </a:rPr>
              <a:t> erscheint (sog. Möglichkeitstheorie)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hier: Widerspruchsführerin als Adressatin eines belastenden Kostenbescheides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Mithin: Möglichkeit eines Eingriffs in Art. 2 I GG (+) (sog. Adressatengedanke)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Widerspruchsbefugnis § 42 II VwGO analog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1906415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5714" y="1162923"/>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derartiges Rechtsschutzbedürfnis stets verlangt: Dass Widerspruchsführer mit dem angestrengten Verfahren ein </a:t>
            </a:r>
            <a:r>
              <a:rPr lang="de-DE" sz="2400" b="1" dirty="0">
                <a:solidFill>
                  <a:schemeClr val="tx1">
                    <a:lumMod val="65000"/>
                    <a:lumOff val="35000"/>
                  </a:schemeClr>
                </a:solidFill>
                <a:latin typeface="JKRGNR+Arial-BoldMT"/>
              </a:rPr>
              <a:t>rechtsschutzwürdiges Interesse verfolgt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„klassischer“ Problemfall</a:t>
            </a:r>
            <a:r>
              <a:rPr lang="de-DE" sz="2400" dirty="0">
                <a:solidFill>
                  <a:schemeClr val="tx1">
                    <a:lumMod val="65000"/>
                    <a:lumOff val="35000"/>
                  </a:schemeClr>
                </a:solidFill>
                <a:latin typeface="JKRGNR+Arial-BoldMT"/>
              </a:rPr>
              <a:t>, in dem Rechtsschutzbedürfnis zumindest im Regelfall zu verneinen sein wird: </a:t>
            </a:r>
            <a:r>
              <a:rPr lang="de-DE" sz="2400" b="1" dirty="0">
                <a:solidFill>
                  <a:schemeClr val="tx1">
                    <a:lumMod val="65000"/>
                    <a:lumOff val="35000"/>
                  </a:schemeClr>
                </a:solidFill>
                <a:latin typeface="JKRGNR+Arial-BoldMT"/>
              </a:rPr>
              <a:t>bei erledigten Verwaltungsakten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Nach </a:t>
            </a:r>
            <a:r>
              <a:rPr lang="de-DE" sz="2400" dirty="0" err="1">
                <a:solidFill>
                  <a:srgbClr val="FF0000"/>
                </a:solidFill>
                <a:latin typeface="JKRGNR+Arial-BoldMT"/>
              </a:rPr>
              <a:t>hM</a:t>
            </a:r>
            <a:r>
              <a:rPr lang="de-DE" sz="2400" dirty="0">
                <a:solidFill>
                  <a:srgbClr val="FF0000"/>
                </a:solidFill>
                <a:latin typeface="JKRGNR+Arial-BoldMT"/>
              </a:rPr>
              <a:t> nicht zulässig: </a:t>
            </a:r>
            <a:r>
              <a:rPr lang="de-DE" sz="2400" b="1" dirty="0">
                <a:solidFill>
                  <a:srgbClr val="FF0000"/>
                </a:solidFill>
                <a:latin typeface="JKRGNR+Arial-BoldMT"/>
              </a:rPr>
              <a:t>sog. Fortsetzungsfeststellungswiderspruch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fernliegend in der vorliegenden Konstellation: Erledigung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Rechtsschutzbedürfnis: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5860777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923"/>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Vorgesehen in </a:t>
            </a:r>
            <a:r>
              <a:rPr lang="de-DE" sz="2400" b="1" dirty="0">
                <a:solidFill>
                  <a:schemeClr val="tx1">
                    <a:lumMod val="65000"/>
                    <a:lumOff val="35000"/>
                  </a:schemeClr>
                </a:solidFill>
                <a:latin typeface="JKRGNR+Arial-BoldMT"/>
              </a:rPr>
              <a:t>§ 68 I 1 VwGO</a:t>
            </a:r>
            <a:r>
              <a:rPr lang="de-DE" sz="2400" dirty="0">
                <a:solidFill>
                  <a:schemeClr val="tx1">
                    <a:lumMod val="65000"/>
                    <a:lumOff val="35000"/>
                  </a:schemeClr>
                </a:solidFill>
                <a:latin typeface="JKRGNR+Arial-BoldMT"/>
              </a:rPr>
              <a:t>: Nachprüfung des Verwaltungsaktes auf </a:t>
            </a:r>
            <a:r>
              <a:rPr lang="de-DE" sz="2400" b="1" dirty="0">
                <a:solidFill>
                  <a:schemeClr val="tx1">
                    <a:lumMod val="65000"/>
                    <a:lumOff val="35000"/>
                  </a:schemeClr>
                </a:solidFill>
                <a:latin typeface="JKRGNR+Arial-BoldMT"/>
              </a:rPr>
              <a:t>Rechtmäßigkeit und Zweckmäßigkeit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als </a:t>
            </a:r>
            <a:r>
              <a:rPr lang="de-DE" sz="2400" b="1" dirty="0">
                <a:solidFill>
                  <a:schemeClr val="tx1">
                    <a:lumMod val="65000"/>
                    <a:lumOff val="35000"/>
                  </a:schemeClr>
                </a:solidFill>
                <a:latin typeface="JKRGNR+Arial-BoldMT"/>
              </a:rPr>
              <a:t>Obersatz</a:t>
            </a:r>
            <a:r>
              <a:rPr lang="de-DE" sz="2400" dirty="0">
                <a:solidFill>
                  <a:schemeClr val="tx1">
                    <a:lumMod val="65000"/>
                    <a:lumOff val="35000"/>
                  </a:schemeClr>
                </a:solidFill>
                <a:latin typeface="JKRGNR+Arial-BoldMT"/>
              </a:rPr>
              <a:t> zu formulieren: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Widerspruch ist begründet, soweit der Verwaltungsakt </a:t>
            </a:r>
            <a:r>
              <a:rPr lang="de-DE" sz="2400" b="1" i="1" dirty="0">
                <a:solidFill>
                  <a:schemeClr val="tx1">
                    <a:lumMod val="65000"/>
                    <a:lumOff val="35000"/>
                  </a:schemeClr>
                </a:solidFill>
                <a:latin typeface="JKRGNR+Arial-BoldMT"/>
              </a:rPr>
              <a:t>rechtswidrig oder zweckwidrig </a:t>
            </a:r>
            <a:r>
              <a:rPr lang="de-DE" sz="2400" i="1" dirty="0">
                <a:solidFill>
                  <a:schemeClr val="tx1">
                    <a:lumMod val="65000"/>
                    <a:lumOff val="35000"/>
                  </a:schemeClr>
                </a:solidFill>
                <a:latin typeface="JKRGNR+Arial-BoldMT"/>
              </a:rPr>
              <a:t>und der Kläger dadurch in seinen Rechten </a:t>
            </a:r>
            <a:r>
              <a:rPr lang="de-DE" sz="2400" b="1" i="1" dirty="0">
                <a:solidFill>
                  <a:schemeClr val="tx1">
                    <a:lumMod val="65000"/>
                    <a:lumOff val="35000"/>
                  </a:schemeClr>
                </a:solidFill>
                <a:latin typeface="JKRGNR+Arial-BoldMT"/>
              </a:rPr>
              <a:t>betroffen</a:t>
            </a:r>
            <a:r>
              <a:rPr lang="de-DE" sz="2400" i="1" dirty="0">
                <a:solidFill>
                  <a:schemeClr val="tx1">
                    <a:lumMod val="65000"/>
                    <a:lumOff val="35000"/>
                  </a:schemeClr>
                </a:solidFill>
                <a:latin typeface="JKRGNR+Arial-BoldMT"/>
              </a:rPr>
              <a:t> ist“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8705648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923"/>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Rechtmäßigkeit des Gebührenbescheides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Anzuwendender Rechtmäßigkeitsmaßstab: </a:t>
            </a:r>
            <a:r>
              <a:rPr lang="de-DE" sz="2400" b="1" dirty="0">
                <a:solidFill>
                  <a:schemeClr val="tx1">
                    <a:lumMod val="65000"/>
                    <a:lumOff val="35000"/>
                  </a:schemeClr>
                </a:solidFill>
                <a:latin typeface="JKRGNR+Arial-BoldMT"/>
              </a:rPr>
              <a:t>Vorbehalt des Gesetzes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für den Erlass eines Kostenbescheides im Falle einer Ersatzvornahme: </a:t>
            </a:r>
            <a:r>
              <a:rPr lang="de-DE" sz="2400" b="1" dirty="0">
                <a:solidFill>
                  <a:schemeClr val="tx1">
                    <a:lumMod val="65000"/>
                    <a:lumOff val="35000"/>
                  </a:schemeClr>
                </a:solidFill>
                <a:latin typeface="JKRGNR+Arial-BoldMT"/>
              </a:rPr>
              <a:t>§ 13 II 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Wie stets zu prüfen: </a:t>
            </a:r>
            <a:r>
              <a:rPr lang="de-DE" sz="2400" b="1" dirty="0">
                <a:solidFill>
                  <a:schemeClr val="tx1">
                    <a:lumMod val="65000"/>
                    <a:lumOff val="35000"/>
                  </a:schemeClr>
                </a:solidFill>
                <a:latin typeface="JKRGNR+Arial-BoldMT"/>
              </a:rPr>
              <a:t>Zuständigkeit, Verfahren,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 unterstellen</a:t>
            </a:r>
            <a:r>
              <a:rPr lang="de-DE" sz="2400" dirty="0">
                <a:solidFill>
                  <a:schemeClr val="tx1">
                    <a:lumMod val="65000"/>
                    <a:lumOff val="35000"/>
                  </a:schemeClr>
                </a:solidFill>
                <a:latin typeface="JKRGNR+Arial-BoldMT"/>
              </a:rPr>
              <a:t>: Erlass des Bescheides durch zuständige Vollstreckungsbehörde (§ 13 II 2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0653859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2822"/>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Verfahrensrechtlich</a:t>
            </a:r>
            <a:r>
              <a:rPr lang="de-DE" sz="2400" dirty="0">
                <a:solidFill>
                  <a:schemeClr val="tx1">
                    <a:lumMod val="65000"/>
                    <a:lumOff val="35000"/>
                  </a:schemeClr>
                </a:solidFill>
                <a:latin typeface="JKRGNR+Arial-BoldMT"/>
              </a:rPr>
              <a:t> vor Erlass eines belastenden Verwaltungsaktes generell </a:t>
            </a:r>
            <a:r>
              <a:rPr lang="de-DE" sz="2400" b="1" dirty="0">
                <a:solidFill>
                  <a:schemeClr val="tx1">
                    <a:lumMod val="65000"/>
                    <a:lumOff val="35000"/>
                  </a:schemeClr>
                </a:solidFill>
                <a:latin typeface="JKRGNR+Arial-BoldMT"/>
              </a:rPr>
              <a:t>notwendig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Anhörung des Betroffenen nach § 28 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Nicht (!) einschlägig </a:t>
            </a:r>
            <a:r>
              <a:rPr lang="de-DE" sz="2400" dirty="0">
                <a:solidFill>
                  <a:schemeClr val="tx1">
                    <a:lumMod val="65000"/>
                    <a:lumOff val="35000"/>
                  </a:schemeClr>
                </a:solidFill>
                <a:highlight>
                  <a:srgbClr val="FFFF00"/>
                </a:highlight>
                <a:latin typeface="JKRGNR+Arial-BoldMT"/>
              </a:rPr>
              <a:t>bei Erlass eines Kostenbescheides mangels „Maßnahme in der Verwaltungsvollstreckung“: Ausnahme gemäß </a:t>
            </a:r>
            <a:r>
              <a:rPr lang="de-DE" sz="2400" b="1" dirty="0">
                <a:solidFill>
                  <a:schemeClr val="tx1">
                    <a:lumMod val="65000"/>
                    <a:lumOff val="35000"/>
                  </a:schemeClr>
                </a:solidFill>
                <a:highlight>
                  <a:srgbClr val="FFFF00"/>
                </a:highlight>
                <a:latin typeface="JKRGNR+Arial-BoldMT"/>
              </a:rPr>
              <a:t>§ 28 II Nr. 5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nicht erfolgt: </a:t>
            </a:r>
            <a:r>
              <a:rPr lang="de-DE" sz="2400" b="1" dirty="0">
                <a:solidFill>
                  <a:schemeClr val="tx1">
                    <a:lumMod val="65000"/>
                    <a:lumOff val="35000"/>
                  </a:schemeClr>
                </a:solidFill>
                <a:latin typeface="JKRGNR+Arial-BoldMT"/>
              </a:rPr>
              <a:t>Anhörung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ohne weiteres im Rahmen des nun stattfindenden Widerspruchsverfahrens möglich: </a:t>
            </a:r>
            <a:r>
              <a:rPr lang="de-DE" sz="2400" b="1" dirty="0">
                <a:solidFill>
                  <a:schemeClr val="tx1">
                    <a:lumMod val="65000"/>
                    <a:lumOff val="35000"/>
                  </a:schemeClr>
                </a:solidFill>
                <a:latin typeface="JKRGNR+Arial-BoldMT"/>
              </a:rPr>
              <a:t>Nachholung der Anhörung, vgl. § 45 I, II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Formelle Rechtmäßigkeit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7555064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1379"/>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der Rechtsgrundlage des Kostenbescheides aus § 13 II 1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lediglich verlangt: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„Ersatzvornahme“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„pflichtige Person“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von Gebührenbescheiden zudem zu berücksichtigen: </a:t>
            </a:r>
            <a:r>
              <a:rPr lang="de-DE" sz="2400" b="1" dirty="0">
                <a:solidFill>
                  <a:schemeClr val="tx1">
                    <a:lumMod val="65000"/>
                    <a:lumOff val="35000"/>
                  </a:schemeClr>
                </a:solidFill>
                <a:latin typeface="JKRGNR+Arial-BoldMT"/>
              </a:rPr>
              <a:t>Vorgaben des </a:t>
            </a:r>
            <a:r>
              <a:rPr lang="de-DE" sz="2400" b="1" dirty="0" err="1">
                <a:solidFill>
                  <a:schemeClr val="tx1">
                    <a:lumMod val="65000"/>
                    <a:lumOff val="35000"/>
                  </a:schemeClr>
                </a:solidFill>
                <a:latin typeface="JKRGNR+Arial-BoldMT"/>
              </a:rPr>
              <a:t>GebG</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Vgl. § 39 I 2 </a:t>
            </a:r>
            <a:r>
              <a:rPr lang="de-DE" sz="2400" dirty="0" err="1">
                <a:solidFill>
                  <a:schemeClr val="tx1">
                    <a:lumMod val="65000"/>
                    <a:lumOff val="35000"/>
                  </a:schemeClr>
                </a:solidFill>
                <a:highlight>
                  <a:srgbClr val="FFFF00"/>
                </a:highlight>
                <a:latin typeface="JKRGNR+Arial-BoldMT"/>
              </a:rPr>
              <a:t>HmbVwVG</a:t>
            </a:r>
            <a:r>
              <a:rPr lang="de-DE" sz="2400" dirty="0">
                <a:solidFill>
                  <a:schemeClr val="tx1">
                    <a:lumMod val="65000"/>
                    <a:lumOff val="35000"/>
                  </a:schemeClr>
                </a:solidFill>
                <a:highlight>
                  <a:srgbClr val="FFFF00"/>
                </a:highlight>
                <a:latin typeface="JKRGNR+Arial-BoldMT"/>
              </a:rPr>
              <a:t> wonach </a:t>
            </a:r>
            <a:r>
              <a:rPr lang="de-DE" sz="2400" dirty="0" err="1">
                <a:solidFill>
                  <a:schemeClr val="tx1">
                    <a:lumMod val="65000"/>
                    <a:lumOff val="35000"/>
                  </a:schemeClr>
                </a:solidFill>
                <a:highlight>
                  <a:srgbClr val="FFFF00"/>
                </a:highlight>
                <a:latin typeface="JKRGNR+Arial-BoldMT"/>
              </a:rPr>
              <a:t>GebG</a:t>
            </a:r>
            <a:r>
              <a:rPr lang="de-DE" sz="2400" dirty="0">
                <a:solidFill>
                  <a:schemeClr val="tx1">
                    <a:lumMod val="65000"/>
                    <a:lumOff val="35000"/>
                  </a:schemeClr>
                </a:solidFill>
                <a:highlight>
                  <a:srgbClr val="FFFF00"/>
                </a:highlight>
                <a:latin typeface="JKRGNR+Arial-BoldMT"/>
              </a:rPr>
              <a:t> entsprechend anzuwenden, wenn </a:t>
            </a:r>
            <a:r>
              <a:rPr lang="de-DE" sz="2400" b="1" dirty="0">
                <a:solidFill>
                  <a:schemeClr val="tx1">
                    <a:lumMod val="65000"/>
                    <a:lumOff val="35000"/>
                  </a:schemeClr>
                </a:solidFill>
                <a:highlight>
                  <a:srgbClr val="FFFF00"/>
                </a:highlight>
                <a:latin typeface="JKRGNR+Arial-BoldMT"/>
              </a:rPr>
              <a:t>„für Amtshandlungen nach diesem Gesetz“</a:t>
            </a:r>
            <a:r>
              <a:rPr lang="de-DE" sz="2400" dirty="0">
                <a:solidFill>
                  <a:schemeClr val="tx1">
                    <a:lumMod val="65000"/>
                    <a:lumOff val="35000"/>
                  </a:schemeClr>
                </a:solidFill>
                <a:highlight>
                  <a:srgbClr val="FFFF00"/>
                </a:highlight>
                <a:latin typeface="JKRGNR+Arial-BoldMT"/>
              </a:rPr>
              <a:t> </a:t>
            </a:r>
            <a:r>
              <a:rPr lang="de-DE" sz="2400" b="1" dirty="0">
                <a:solidFill>
                  <a:schemeClr val="tx1">
                    <a:lumMod val="65000"/>
                    <a:lumOff val="35000"/>
                  </a:schemeClr>
                </a:solidFill>
                <a:highlight>
                  <a:srgbClr val="FFFF00"/>
                </a:highlight>
                <a:latin typeface="JKRGNR+Arial-BoldMT"/>
              </a:rPr>
              <a:t>Kosten</a:t>
            </a:r>
            <a:r>
              <a:rPr lang="de-DE" sz="2400" dirty="0">
                <a:solidFill>
                  <a:schemeClr val="tx1">
                    <a:lumMod val="65000"/>
                    <a:lumOff val="35000"/>
                  </a:schemeClr>
                </a:solidFill>
                <a:highlight>
                  <a:srgbClr val="FFFF00"/>
                </a:highlight>
                <a:latin typeface="JKRGNR+Arial-BoldMT"/>
              </a:rPr>
              <a:t> erhoben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Mithin maßgeblich: Vorschriften des </a:t>
            </a:r>
            <a:r>
              <a:rPr lang="de-DE" sz="2400" b="1" dirty="0" err="1">
                <a:solidFill>
                  <a:schemeClr val="tx1">
                    <a:lumMod val="65000"/>
                    <a:lumOff val="35000"/>
                  </a:schemeClr>
                </a:solidFill>
                <a:latin typeface="JKRGNR+Arial-BoldMT"/>
              </a:rPr>
              <a:t>GebG</a:t>
            </a:r>
            <a:r>
              <a:rPr lang="de-DE" sz="2400" dirty="0">
                <a:solidFill>
                  <a:schemeClr val="tx1">
                    <a:lumMod val="65000"/>
                    <a:lumOff val="35000"/>
                  </a:schemeClr>
                </a:solidFill>
                <a:latin typeface="JKRGNR+Arial-BoldMT"/>
              </a:rPr>
              <a:t> sowie des </a:t>
            </a:r>
            <a:r>
              <a:rPr lang="de-DE" sz="2400" b="1" dirty="0" err="1">
                <a:solidFill>
                  <a:schemeClr val="tx1">
                    <a:lumMod val="65000"/>
                    <a:lumOff val="35000"/>
                  </a:schemeClr>
                </a:solidFill>
                <a:latin typeface="JKRGNR+Arial-BoldMT"/>
              </a:rPr>
              <a:t>GebOSiO</a:t>
            </a:r>
            <a:r>
              <a:rPr lang="de-DE" sz="2400" dirty="0">
                <a:solidFill>
                  <a:schemeClr val="tx1">
                    <a:lumMod val="65000"/>
                    <a:lumOff val="35000"/>
                  </a:schemeClr>
                </a:solidFill>
                <a:latin typeface="JKRGNR+Arial-BoldMT"/>
              </a:rPr>
              <a:t> (vgl. § 2 I 1 </a:t>
            </a:r>
            <a:r>
              <a:rPr lang="de-DE" sz="2400" dirty="0" err="1">
                <a:solidFill>
                  <a:schemeClr val="tx1">
                    <a:lumMod val="65000"/>
                    <a:lumOff val="35000"/>
                  </a:schemeClr>
                </a:solidFill>
                <a:latin typeface="JKRGNR+Arial-BoldMT"/>
              </a:rPr>
              <a:t>GebG</a:t>
            </a: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2350120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1379"/>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von besonderer Bedeutung: </a:t>
            </a:r>
            <a:r>
              <a:rPr lang="de-DE" sz="2400" b="1" dirty="0">
                <a:solidFill>
                  <a:schemeClr val="tx1">
                    <a:lumMod val="65000"/>
                    <a:lumOff val="35000"/>
                  </a:schemeClr>
                </a:solidFill>
                <a:latin typeface="JKRGNR+Arial-BoldMT"/>
              </a:rPr>
              <a:t>§ 12 V 1 </a:t>
            </a:r>
            <a:r>
              <a:rPr lang="de-DE" sz="2400" b="1" dirty="0" err="1">
                <a:solidFill>
                  <a:schemeClr val="tx1">
                    <a:lumMod val="65000"/>
                    <a:lumOff val="35000"/>
                  </a:schemeClr>
                </a:solidFill>
                <a:latin typeface="JKRGNR+Arial-BoldMT"/>
              </a:rPr>
              <a:t>GebG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(5) Gebühren, Auslagen und Zinsen, die bei richtiger Behandlung der Sache durch die Behörde nicht entstanden wären, werden nicht erhoben.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a) </a:t>
            </a:r>
            <a:r>
              <a:rPr lang="de-DE" sz="2400" b="1" u="sng" dirty="0">
                <a:solidFill>
                  <a:schemeClr val="tx1">
                    <a:lumMod val="65000"/>
                    <a:lumOff val="35000"/>
                  </a:schemeClr>
                </a:solidFill>
                <a:highlight>
                  <a:srgbClr val="FFFF00"/>
                </a:highlight>
                <a:latin typeface="JKRGNR+Arial-BoldMT"/>
              </a:rPr>
              <a:t>Rechtmäßigkeit der Amtshandlung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Zudem: </a:t>
            </a:r>
            <a:r>
              <a:rPr lang="de-DE" sz="2400" b="1" dirty="0">
                <a:solidFill>
                  <a:schemeClr val="tx1">
                    <a:lumMod val="65000"/>
                    <a:lumOff val="35000"/>
                  </a:schemeClr>
                </a:solidFill>
                <a:highlight>
                  <a:srgbClr val="FFFF00"/>
                </a:highlight>
                <a:latin typeface="JKRGNR+Arial-BoldMT"/>
              </a:rPr>
              <a:t>Grundsatz der Gesetzmäßigkeit der Verwaltung </a:t>
            </a:r>
            <a:r>
              <a:rPr lang="de-DE" sz="2400" dirty="0">
                <a:solidFill>
                  <a:schemeClr val="tx1">
                    <a:lumMod val="65000"/>
                    <a:lumOff val="35000"/>
                  </a:schemeClr>
                </a:solidFill>
                <a:highlight>
                  <a:srgbClr val="FFFF00"/>
                </a:highlight>
                <a:latin typeface="JKRGNR+Arial-BoldMT"/>
              </a:rPr>
              <a:t>verbietet Auferlegung von Kosten einer rechtswidrigen Maßnahme (VG Hamburg)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bereits festgestellt: </a:t>
            </a:r>
            <a:r>
              <a:rPr lang="de-DE" sz="2400" b="1" dirty="0">
                <a:solidFill>
                  <a:schemeClr val="tx1">
                    <a:lumMod val="65000"/>
                    <a:lumOff val="35000"/>
                  </a:schemeClr>
                </a:solidFill>
                <a:latin typeface="JKRGNR+Arial-BoldMT"/>
              </a:rPr>
              <a:t>Rechtmäßigkeit</a:t>
            </a:r>
            <a:r>
              <a:rPr lang="de-DE" sz="2400" dirty="0">
                <a:solidFill>
                  <a:schemeClr val="tx1">
                    <a:lumMod val="65000"/>
                    <a:lumOff val="35000"/>
                  </a:schemeClr>
                </a:solidFill>
                <a:latin typeface="JKRGNR+Arial-BoldMT"/>
              </a:rPr>
              <a:t> der auf </a:t>
            </a:r>
            <a:r>
              <a:rPr lang="de-DE" sz="2400" b="1" dirty="0">
                <a:solidFill>
                  <a:schemeClr val="tx1">
                    <a:lumMod val="65000"/>
                    <a:lumOff val="35000"/>
                  </a:schemeClr>
                </a:solidFill>
                <a:latin typeface="JKRGNR+Arial-BoldMT"/>
              </a:rPr>
              <a:t>§ 11 I Nr. 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13 I 1 </a:t>
            </a:r>
            <a:r>
              <a:rPr lang="de-DE" sz="2400" b="1"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beruhenden </a:t>
            </a:r>
            <a:r>
              <a:rPr lang="de-DE" sz="2400" b="1" dirty="0">
                <a:solidFill>
                  <a:schemeClr val="tx1">
                    <a:lumMod val="65000"/>
                    <a:lumOff val="35000"/>
                  </a:schemeClr>
                </a:solidFill>
                <a:latin typeface="JKRGNR+Arial-BoldMT"/>
              </a:rPr>
              <a:t>Ersatzvornahme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0420810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03672"/>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Klassische Anordnungsbefugnisse: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Platzverweis, § 12a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Aufenthaltsverbot, § 12b Abs. 2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Durchsetzung bedarf weiterer Rechtsgrundlage (häufig: unmittelbarer Zwang!)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Bspw.: Abdrängen, Wegtragen oder </a:t>
            </a:r>
            <a:r>
              <a:rPr lang="de-DE" sz="2400" dirty="0" err="1">
                <a:solidFill>
                  <a:schemeClr val="tx1">
                    <a:lumMod val="65000"/>
                    <a:lumOff val="35000"/>
                  </a:schemeClr>
                </a:solidFill>
                <a:latin typeface="JKRGNR+Arial-BoldMT"/>
              </a:rPr>
              <a:t>Wasserwerfereinsatz</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Klassische Handlungsbefugnisse: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Sicherstellung, § 14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Gewahrsam, § 13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Durchsuchung, § 15 ff. SOG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56894826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 calcmode="lin" valueType="num">
                                      <p:cBhvr additive="base">
                                        <p:cTn id="5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12644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 Rechtmäßigkeit des Kostenansatzes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Klausur soweit nichts abgedruckt: </a:t>
            </a:r>
            <a:r>
              <a:rPr lang="de-DE" sz="2400" b="1" dirty="0">
                <a:solidFill>
                  <a:schemeClr val="tx1">
                    <a:lumMod val="65000"/>
                    <a:lumOff val="35000"/>
                  </a:schemeClr>
                </a:solidFill>
                <a:latin typeface="JKRGNR+Arial-BoldMT"/>
              </a:rPr>
              <a:t>Rechtmäßigkeit des Kostenansatzes zu unterstellen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847691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c) Pflichtigkeit des Kostenschuldners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maßgeblich: </a:t>
            </a:r>
            <a:r>
              <a:rPr lang="de-DE" sz="2400" b="1" dirty="0">
                <a:solidFill>
                  <a:schemeClr val="tx1">
                    <a:lumMod val="65000"/>
                    <a:lumOff val="35000"/>
                  </a:schemeClr>
                </a:solidFill>
                <a:latin typeface="JKRGNR+Arial-BoldMT"/>
              </a:rPr>
              <a:t>§ 9 </a:t>
            </a:r>
            <a:r>
              <a:rPr lang="de-DE" sz="2400" b="1" dirty="0" err="1">
                <a:solidFill>
                  <a:schemeClr val="tx1">
                    <a:lumMod val="65000"/>
                    <a:lumOff val="35000"/>
                  </a:schemeClr>
                </a:solidFill>
                <a:latin typeface="JKRGNR+Arial-BoldMT"/>
              </a:rPr>
              <a:t>GebG</a:t>
            </a:r>
            <a:r>
              <a:rPr lang="de-DE" sz="2400" b="1" dirty="0">
                <a:solidFill>
                  <a:schemeClr val="tx1">
                    <a:lumMod val="65000"/>
                    <a:lumOff val="35000"/>
                  </a:schemeClr>
                </a:solidFill>
                <a:latin typeface="JKRGNR+Arial-BoldMT"/>
              </a:rPr>
              <a:t> (sog. Gebührenpflichtiger)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einschlägig: </a:t>
            </a:r>
            <a:r>
              <a:rPr lang="de-DE" sz="2400" b="1" dirty="0">
                <a:solidFill>
                  <a:schemeClr val="tx1">
                    <a:lumMod val="65000"/>
                    <a:lumOff val="35000"/>
                  </a:schemeClr>
                </a:solidFill>
                <a:latin typeface="JKRGNR+Arial-BoldMT"/>
              </a:rPr>
              <a:t>§ 9 I Nr. 5 </a:t>
            </a:r>
            <a:r>
              <a:rPr lang="de-DE" sz="2400" b="1" dirty="0" err="1">
                <a:solidFill>
                  <a:schemeClr val="tx1">
                    <a:lumMod val="65000"/>
                    <a:lumOff val="35000"/>
                  </a:schemeClr>
                </a:solidFill>
                <a:latin typeface="JKRGNR+Arial-BoldMT"/>
              </a:rPr>
              <a:t>GebG</a:t>
            </a:r>
            <a:r>
              <a:rPr lang="de-DE" sz="2400" b="1" dirty="0">
                <a:solidFill>
                  <a:schemeClr val="tx1">
                    <a:lumMod val="65000"/>
                    <a:lumOff val="35000"/>
                  </a:schemeClr>
                </a:solidFill>
                <a:latin typeface="JKRGNR+Arial-BoldMT"/>
              </a:rPr>
              <a:t>, da die K den Umsetzvorgang „veranlasst“ hat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0617821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in </a:t>
            </a:r>
            <a:r>
              <a:rPr lang="de-DE" sz="2400" b="1" dirty="0">
                <a:solidFill>
                  <a:schemeClr val="tx1">
                    <a:lumMod val="65000"/>
                    <a:lumOff val="35000"/>
                  </a:schemeClr>
                </a:solidFill>
                <a:latin typeface="JKRGNR+Arial-BoldMT"/>
              </a:rPr>
              <a:t>§ 13 II 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enthaltener Rechtsgrundlage als Rechtsfolge vorgesehen: </a:t>
            </a:r>
            <a:r>
              <a:rPr lang="de-DE" sz="2400" b="1" dirty="0">
                <a:solidFill>
                  <a:schemeClr val="tx1">
                    <a:lumMod val="65000"/>
                    <a:lumOff val="35000"/>
                  </a:schemeClr>
                </a:solidFill>
                <a:latin typeface="JKRGNR+Arial-BoldMT"/>
              </a:rPr>
              <a:t>Gebundene Entscheidung </a:t>
            </a:r>
            <a:r>
              <a:rPr lang="de-DE" sz="2400" i="1" dirty="0">
                <a:solidFill>
                  <a:schemeClr val="tx1">
                    <a:lumMod val="65000"/>
                    <a:lumOff val="35000"/>
                  </a:schemeClr>
                </a:solidFill>
                <a:latin typeface="JKRGNR+Arial-BoldMT"/>
              </a:rPr>
              <a:t>(„Kosten…sind von der pflichtigen Person zu tragen“)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an sich von der Rechtsfolge gedeckt: Erlass des Kostenbescheides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&gt;indes zu beachten: </a:t>
            </a:r>
            <a:r>
              <a:rPr lang="de-DE" sz="2400" b="1" dirty="0">
                <a:solidFill>
                  <a:schemeClr val="tx1">
                    <a:lumMod val="65000"/>
                    <a:lumOff val="35000"/>
                  </a:schemeClr>
                </a:solidFill>
                <a:highlight>
                  <a:srgbClr val="FFFF00"/>
                </a:highlight>
                <a:latin typeface="JKRGNR+Arial-BoldMT"/>
              </a:rPr>
              <a:t>§ 13 II 4 </a:t>
            </a:r>
            <a:r>
              <a:rPr lang="de-DE" sz="2400" b="1" dirty="0" err="1">
                <a:solidFill>
                  <a:schemeClr val="tx1">
                    <a:lumMod val="65000"/>
                    <a:lumOff val="35000"/>
                  </a:schemeClr>
                </a:solidFill>
                <a:highlight>
                  <a:srgbClr val="FFFF00"/>
                </a:highlight>
                <a:latin typeface="JKRGNR+Arial-BoldMT"/>
              </a:rPr>
              <a:t>HmbVwVG</a:t>
            </a:r>
            <a:r>
              <a:rPr lang="de-DE" sz="2400" b="1"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highlight>
                  <a:srgbClr val="FFFF00"/>
                </a:highlight>
                <a:latin typeface="JKRGNR+Arial-BoldMT"/>
              </a:rPr>
              <a:t>wonach Kosten nicht erhoben werden </a:t>
            </a:r>
            <a:r>
              <a:rPr lang="de-DE" sz="2400" i="1" dirty="0">
                <a:solidFill>
                  <a:schemeClr val="tx1">
                    <a:lumMod val="65000"/>
                    <a:lumOff val="35000"/>
                  </a:schemeClr>
                </a:solidFill>
                <a:highlight>
                  <a:srgbClr val="FFFF00"/>
                </a:highlight>
                <a:latin typeface="JKRGNR+Arial-BoldMT"/>
              </a:rPr>
              <a:t>„soweit dies grob unbillig wäre“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klärungsbedürftig: </a:t>
            </a:r>
            <a:r>
              <a:rPr lang="de-DE" sz="2400" b="1" dirty="0">
                <a:solidFill>
                  <a:schemeClr val="tx1">
                    <a:lumMod val="65000"/>
                    <a:lumOff val="35000"/>
                  </a:schemeClr>
                </a:solidFill>
                <a:latin typeface="JKRGNR+Arial-BoldMT"/>
              </a:rPr>
              <a:t>Unter welchen Voraussetzungen </a:t>
            </a:r>
            <a:r>
              <a:rPr lang="de-DE" sz="2400" dirty="0">
                <a:solidFill>
                  <a:schemeClr val="tx1">
                    <a:lumMod val="65000"/>
                    <a:lumOff val="35000"/>
                  </a:schemeClr>
                </a:solidFill>
                <a:latin typeface="JKRGNR+Arial-BoldMT"/>
              </a:rPr>
              <a:t>trotz Rechtmäßigkeit der Ersatzvornahme Erhebung von </a:t>
            </a:r>
            <a:r>
              <a:rPr lang="de-DE" sz="2400" b="1" dirty="0">
                <a:solidFill>
                  <a:schemeClr val="tx1">
                    <a:lumMod val="65000"/>
                    <a:lumOff val="35000"/>
                  </a:schemeClr>
                </a:solidFill>
                <a:latin typeface="JKRGNR+Arial-BoldMT"/>
              </a:rPr>
              <a:t>Kosten „grob unbillig“</a:t>
            </a:r>
            <a:r>
              <a:rPr lang="de-DE" sz="2400" dirty="0">
                <a:solidFill>
                  <a:schemeClr val="tx1">
                    <a:lumMod val="65000"/>
                    <a:lumOff val="35000"/>
                  </a:schemeClr>
                </a:solidFill>
                <a:latin typeface="JKRGNR+Arial-BoldMT"/>
              </a:rPr>
              <a:t> wäre</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3584203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539121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OVG Hamburg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a:t>
            </a:r>
            <a:r>
              <a:rPr lang="de-DE" sz="2400" i="1" dirty="0">
                <a:solidFill>
                  <a:schemeClr val="tx1">
                    <a:lumMod val="65000"/>
                    <a:lumOff val="35000"/>
                  </a:schemeClr>
                </a:solidFill>
                <a:highlight>
                  <a:srgbClr val="FFFF00"/>
                </a:highlight>
                <a:latin typeface="JKRGNR+Arial-BoldMT"/>
              </a:rPr>
              <a:t>In der Rechtsprechung ist anerkannt, dass der Verkehrsteilnehmer, der sein Fahrzeug </a:t>
            </a:r>
            <a:r>
              <a:rPr lang="de-DE" sz="2400" b="1" i="1" dirty="0">
                <a:solidFill>
                  <a:schemeClr val="tx1">
                    <a:lumMod val="65000"/>
                    <a:lumOff val="35000"/>
                  </a:schemeClr>
                </a:solidFill>
                <a:highlight>
                  <a:srgbClr val="FFFF00"/>
                </a:highlight>
                <a:latin typeface="JKRGNR+Arial-BoldMT"/>
              </a:rPr>
              <a:t>ordnungsgemäß geparkt</a:t>
            </a:r>
            <a:r>
              <a:rPr lang="de-DE" sz="2400" i="1" dirty="0">
                <a:solidFill>
                  <a:schemeClr val="tx1">
                    <a:lumMod val="65000"/>
                    <a:lumOff val="35000"/>
                  </a:schemeClr>
                </a:solidFill>
                <a:highlight>
                  <a:srgbClr val="FFFF00"/>
                </a:highlight>
                <a:latin typeface="JKRGNR+Arial-BoldMT"/>
              </a:rPr>
              <a:t> </a:t>
            </a:r>
            <a:r>
              <a:rPr lang="de-DE" sz="2400" i="1" dirty="0">
                <a:solidFill>
                  <a:schemeClr val="tx1">
                    <a:lumMod val="65000"/>
                    <a:lumOff val="35000"/>
                  </a:schemeClr>
                </a:solidFill>
                <a:latin typeface="JKRGNR+Arial-BoldMT"/>
              </a:rPr>
              <a:t>und eine </a:t>
            </a:r>
            <a:r>
              <a:rPr lang="de-DE" sz="2400" b="1" i="1" dirty="0">
                <a:solidFill>
                  <a:schemeClr val="tx1">
                    <a:lumMod val="65000"/>
                    <a:lumOff val="35000"/>
                  </a:schemeClr>
                </a:solidFill>
                <a:latin typeface="JKRGNR+Arial-BoldMT"/>
              </a:rPr>
              <a:t>nachträglich eingerichtete Haltverbotszone weder gekannt hatte noch mit ihr hatte rechnen müssen</a:t>
            </a:r>
            <a:r>
              <a:rPr lang="de-DE" sz="2400" i="1" dirty="0">
                <a:solidFill>
                  <a:schemeClr val="tx1">
                    <a:lumMod val="65000"/>
                    <a:lumOff val="35000"/>
                  </a:schemeClr>
                </a:solidFill>
                <a:latin typeface="JKRGNR+Arial-BoldMT"/>
              </a:rPr>
              <a:t>, zwar - auf der </a:t>
            </a:r>
            <a:r>
              <a:rPr lang="de-DE" sz="2400" b="1" i="1" dirty="0">
                <a:solidFill>
                  <a:schemeClr val="tx1">
                    <a:lumMod val="65000"/>
                    <a:lumOff val="35000"/>
                  </a:schemeClr>
                </a:solidFill>
                <a:latin typeface="JKRGNR+Arial-BoldMT"/>
              </a:rPr>
              <a:t>Primärebene</a:t>
            </a:r>
            <a:r>
              <a:rPr lang="de-DE" sz="2400" i="1" dirty="0">
                <a:solidFill>
                  <a:schemeClr val="tx1">
                    <a:lumMod val="65000"/>
                    <a:lumOff val="35000"/>
                  </a:schemeClr>
                </a:solidFill>
                <a:latin typeface="JKRGNR+Arial-BoldMT"/>
              </a:rPr>
              <a:t> des polizeilichen Handelns - die </a:t>
            </a:r>
            <a:r>
              <a:rPr lang="de-DE" sz="2400" b="1" i="1" dirty="0">
                <a:solidFill>
                  <a:schemeClr val="tx1">
                    <a:lumMod val="65000"/>
                    <a:lumOff val="35000"/>
                  </a:schemeClr>
                </a:solidFill>
                <a:latin typeface="JKRGNR+Arial-BoldMT"/>
              </a:rPr>
              <a:t>Vollstreckung</a:t>
            </a:r>
            <a:r>
              <a:rPr lang="de-DE" sz="2400" i="1" dirty="0">
                <a:solidFill>
                  <a:schemeClr val="tx1">
                    <a:lumMod val="65000"/>
                    <a:lumOff val="35000"/>
                  </a:schemeClr>
                </a:solidFill>
                <a:latin typeface="JKRGNR+Arial-BoldMT"/>
              </a:rPr>
              <a:t> des nachträglich wirksam gewordenen Wegfahrgebots </a:t>
            </a:r>
            <a:r>
              <a:rPr lang="de-DE" sz="2400" b="1" i="1" dirty="0">
                <a:solidFill>
                  <a:schemeClr val="tx1">
                    <a:lumMod val="65000"/>
                    <a:lumOff val="35000"/>
                  </a:schemeClr>
                </a:solidFill>
                <a:latin typeface="JKRGNR+Arial-BoldMT"/>
              </a:rPr>
              <a:t>zu dulden hat</a:t>
            </a:r>
            <a:r>
              <a:rPr lang="de-DE" sz="2400" i="1" dirty="0">
                <a:solidFill>
                  <a:schemeClr val="tx1">
                    <a:lumMod val="65000"/>
                    <a:lumOff val="35000"/>
                  </a:schemeClr>
                </a:solidFill>
                <a:latin typeface="JKRGNR+Arial-BoldMT"/>
              </a:rPr>
              <a:t>, zu seinen Gunsten aber - auf der </a:t>
            </a:r>
            <a:r>
              <a:rPr lang="de-DE" sz="2400" b="1" i="1" dirty="0">
                <a:solidFill>
                  <a:schemeClr val="tx1">
                    <a:lumMod val="65000"/>
                    <a:lumOff val="35000"/>
                  </a:schemeClr>
                </a:solidFill>
                <a:latin typeface="JKRGNR+Arial-BoldMT"/>
              </a:rPr>
              <a:t>Sekundärebene der Kostentragung </a:t>
            </a:r>
            <a:r>
              <a:rPr lang="de-DE" sz="2400" i="1" dirty="0">
                <a:solidFill>
                  <a:schemeClr val="tx1">
                    <a:lumMod val="65000"/>
                    <a:lumOff val="35000"/>
                  </a:schemeClr>
                </a:solidFill>
                <a:latin typeface="JKRGNR+Arial-BoldMT"/>
              </a:rPr>
              <a:t>- zu berücksichtigen ist, dass sein </a:t>
            </a:r>
            <a:r>
              <a:rPr lang="de-DE" sz="2400" b="1" i="1" dirty="0">
                <a:solidFill>
                  <a:schemeClr val="tx1">
                    <a:lumMod val="65000"/>
                    <a:lumOff val="35000"/>
                  </a:schemeClr>
                </a:solidFill>
                <a:latin typeface="JKRGNR+Arial-BoldMT"/>
              </a:rPr>
              <a:t>Vertrauen</a:t>
            </a:r>
            <a:r>
              <a:rPr lang="de-DE" sz="2400" i="1" dirty="0">
                <a:solidFill>
                  <a:schemeClr val="tx1">
                    <a:lumMod val="65000"/>
                    <a:lumOff val="35000"/>
                  </a:schemeClr>
                </a:solidFill>
                <a:latin typeface="JKRGNR+Arial-BoldMT"/>
              </a:rPr>
              <a:t> auf den Fortbestand der Situation des erlaubten Parkens </a:t>
            </a:r>
            <a:r>
              <a:rPr lang="de-DE" sz="2400" b="1" i="1" dirty="0">
                <a:solidFill>
                  <a:schemeClr val="tx1">
                    <a:lumMod val="65000"/>
                    <a:lumOff val="35000"/>
                  </a:schemeClr>
                </a:solidFill>
                <a:highlight>
                  <a:srgbClr val="FFFF00"/>
                </a:highlight>
                <a:latin typeface="JKRGNR+Arial-BoldMT"/>
              </a:rPr>
              <a:t>in gewissem Umfang Schutz verdient</a:t>
            </a:r>
            <a:r>
              <a:rPr lang="de-DE" sz="2400" i="1" dirty="0">
                <a:solidFill>
                  <a:schemeClr val="tx1">
                    <a:lumMod val="65000"/>
                    <a:lumOff val="35000"/>
                  </a:schemeClr>
                </a:solidFill>
                <a:highlight>
                  <a:srgbClr val="FFFF00"/>
                </a:highlight>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Hiernach </a:t>
            </a:r>
            <a:r>
              <a:rPr lang="de-DE" sz="2400" b="1" dirty="0">
                <a:solidFill>
                  <a:schemeClr val="tx1">
                    <a:lumMod val="65000"/>
                    <a:lumOff val="35000"/>
                  </a:schemeClr>
                </a:solidFill>
                <a:latin typeface="JKRGNR+Arial-BoldMT"/>
              </a:rPr>
              <a:t>wesentlicher Aspekt, </a:t>
            </a:r>
            <a:r>
              <a:rPr lang="de-DE" sz="2400" dirty="0">
                <a:solidFill>
                  <a:schemeClr val="tx1">
                    <a:lumMod val="65000"/>
                    <a:lumOff val="35000"/>
                  </a:schemeClr>
                </a:solidFill>
                <a:latin typeface="JKRGNR+Arial-BoldMT"/>
              </a:rPr>
              <a:t>der zu Gunsten des in Anspruch genommenen Kostenschuldners zu berücksichtigen ist: </a:t>
            </a:r>
            <a:r>
              <a:rPr lang="de-DE" sz="2400" b="1" dirty="0">
                <a:solidFill>
                  <a:schemeClr val="tx1">
                    <a:lumMod val="65000"/>
                    <a:lumOff val="35000"/>
                  </a:schemeClr>
                </a:solidFill>
                <a:highlight>
                  <a:srgbClr val="FFFF00"/>
                </a:highlight>
                <a:latin typeface="JKRGNR+Arial-BoldMT"/>
              </a:rPr>
              <a:t>Vertrauensschutzgesichtspunkte</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1640312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46525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OVG Hamburg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Eingeschränkt</a:t>
            </a:r>
            <a:r>
              <a:rPr lang="de-DE" sz="2400" i="1" dirty="0">
                <a:solidFill>
                  <a:schemeClr val="tx1">
                    <a:lumMod val="65000"/>
                    <a:lumOff val="35000"/>
                  </a:schemeClr>
                </a:solidFill>
                <a:latin typeface="JKRGNR+Arial-BoldMT"/>
              </a:rPr>
              <a:t> wird das </a:t>
            </a:r>
            <a:r>
              <a:rPr lang="de-DE" sz="2400" b="1" i="1" dirty="0">
                <a:solidFill>
                  <a:schemeClr val="tx1">
                    <a:lumMod val="65000"/>
                    <a:lumOff val="35000"/>
                  </a:schemeClr>
                </a:solidFill>
                <a:latin typeface="JKRGNR+Arial-BoldMT"/>
              </a:rPr>
              <a:t>schutzwürdige Vertrauen auf den Fortbestand des erlaubten Parkens </a:t>
            </a:r>
            <a:r>
              <a:rPr lang="de-DE" sz="2400" i="1" dirty="0">
                <a:solidFill>
                  <a:schemeClr val="tx1">
                    <a:lumMod val="65000"/>
                    <a:lumOff val="35000"/>
                  </a:schemeClr>
                </a:solidFill>
                <a:latin typeface="JKRGNR+Arial-BoldMT"/>
              </a:rPr>
              <a:t>wiederum durch den allgemeinen </a:t>
            </a:r>
            <a:r>
              <a:rPr lang="de-DE" sz="2400" b="1" i="1" dirty="0">
                <a:solidFill>
                  <a:schemeClr val="tx1">
                    <a:lumMod val="65000"/>
                    <a:lumOff val="35000"/>
                  </a:schemeClr>
                </a:solidFill>
                <a:latin typeface="JKRGNR+Arial-BoldMT"/>
              </a:rPr>
              <a:t>Grundsatz</a:t>
            </a:r>
            <a:r>
              <a:rPr lang="de-DE" sz="2400" i="1" dirty="0">
                <a:solidFill>
                  <a:schemeClr val="tx1">
                    <a:lumMod val="65000"/>
                    <a:lumOff val="35000"/>
                  </a:schemeClr>
                </a:solidFill>
                <a:latin typeface="JKRGNR+Arial-BoldMT"/>
              </a:rPr>
              <a:t>, dass angesichts der verschiedensten </a:t>
            </a:r>
            <a:r>
              <a:rPr lang="de-DE" sz="2400" b="1" i="1" dirty="0">
                <a:solidFill>
                  <a:schemeClr val="tx1">
                    <a:lumMod val="65000"/>
                    <a:lumOff val="35000"/>
                  </a:schemeClr>
                </a:solidFill>
                <a:latin typeface="JKRGNR+Arial-BoldMT"/>
              </a:rPr>
              <a:t>Nutzungsanforderungen an den öffentlichen Straßenraum</a:t>
            </a:r>
            <a:r>
              <a:rPr lang="de-DE" sz="2400" i="1" dirty="0">
                <a:solidFill>
                  <a:schemeClr val="tx1">
                    <a:lumMod val="65000"/>
                    <a:lumOff val="35000"/>
                  </a:schemeClr>
                </a:solidFill>
                <a:latin typeface="JKRGNR+Arial-BoldMT"/>
              </a:rPr>
              <a:t> (einschließlich immer wieder kurzfristig eintretender besonderer Verkehrssituationen) </a:t>
            </a:r>
            <a:r>
              <a:rPr lang="de-DE" sz="2400" b="1" i="1" dirty="0">
                <a:solidFill>
                  <a:schemeClr val="tx1">
                    <a:lumMod val="65000"/>
                    <a:lumOff val="35000"/>
                  </a:schemeClr>
                </a:solidFill>
                <a:latin typeface="JKRGNR+Arial-BoldMT"/>
              </a:rPr>
              <a:t>kein Verkehrsteilnehmer davon ausgehen darf, dass Verkehrsregelungen auf Dauer unverändert bleiben.“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 Beurteilung einer „grob unbilligen“ Kostenerhebung mithin maßgeblich: in </a:t>
            </a:r>
            <a:r>
              <a:rPr lang="de-DE" sz="2400" b="1" dirty="0">
                <a:solidFill>
                  <a:schemeClr val="tx1">
                    <a:lumMod val="65000"/>
                    <a:lumOff val="35000"/>
                  </a:schemeClr>
                </a:solidFill>
                <a:latin typeface="JKRGNR+Arial-BoldMT"/>
              </a:rPr>
              <a:t>welchem Umfang Vertrauen im Einzelfall schutzwürdig</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1399901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42191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OVG Hamburg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a:t>
            </a:r>
            <a:r>
              <a:rPr lang="de-DE" sz="2400" i="1" dirty="0">
                <a:solidFill>
                  <a:schemeClr val="tx1">
                    <a:lumMod val="65000"/>
                    <a:lumOff val="35000"/>
                  </a:schemeClr>
                </a:solidFill>
                <a:highlight>
                  <a:srgbClr val="FFFF00"/>
                </a:highlight>
                <a:latin typeface="JKRGNR+Arial-BoldMT"/>
              </a:rPr>
              <a:t>Die danach maßgebliche Grenze dieses schutzwürdigen Vertrauens in Gestalt der </a:t>
            </a:r>
            <a:r>
              <a:rPr lang="de-DE" sz="2400" b="1" i="1" dirty="0">
                <a:solidFill>
                  <a:schemeClr val="tx1">
                    <a:lumMod val="65000"/>
                    <a:lumOff val="35000"/>
                  </a:schemeClr>
                </a:solidFill>
                <a:highlight>
                  <a:srgbClr val="FFFF00"/>
                </a:highlight>
                <a:latin typeface="JKRGNR+Arial-BoldMT"/>
              </a:rPr>
              <a:t>Mindest-Vorlaufzeit</a:t>
            </a:r>
            <a:r>
              <a:rPr lang="de-DE" sz="2400" i="1" dirty="0">
                <a:solidFill>
                  <a:schemeClr val="tx1">
                    <a:lumMod val="65000"/>
                    <a:lumOff val="35000"/>
                  </a:schemeClr>
                </a:solidFill>
                <a:highlight>
                  <a:srgbClr val="FFFF00"/>
                </a:highlight>
                <a:latin typeface="JKRGNR+Arial-BoldMT"/>
              </a:rPr>
              <a:t> - d.h. einer Frist zwischen dem Aufstellen der Parkverbotsschilder und dem Beginn einer Kostenpflichtigkeit ihrer Vollziehung - ist durch das BVerwG dahin bestimmt worden, dass </a:t>
            </a:r>
            <a:r>
              <a:rPr lang="de-DE" sz="2400" b="1" i="1" dirty="0">
                <a:solidFill>
                  <a:schemeClr val="tx1">
                    <a:lumMod val="65000"/>
                    <a:lumOff val="35000"/>
                  </a:schemeClr>
                </a:solidFill>
                <a:highlight>
                  <a:srgbClr val="FFFF00"/>
                </a:highlight>
                <a:latin typeface="JKRGNR+Arial-BoldMT"/>
              </a:rPr>
              <a:t>der Verkehrsteilnehmer ab dem vierten Tag nach der Änderung auch für die Kosten in Anspruch genommen werden kann</a:t>
            </a:r>
            <a:r>
              <a:rPr lang="de-DE" sz="2400" b="1" i="1"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 Die Berechnung dieser Frist ist in der Folge durch die Rechtsprechung zutreffend dahin klargestellt worden, dass zwischen dem Tag der Aufstellung des Schildes und dem Tag einer auf der geänderten Verkehrsregelung beruhenden kostenpflichtigen Abschleppmaßnahme </a:t>
            </a:r>
            <a:r>
              <a:rPr lang="de-DE" sz="2400" b="1" i="1" dirty="0">
                <a:solidFill>
                  <a:schemeClr val="tx1">
                    <a:lumMod val="65000"/>
                    <a:lumOff val="35000"/>
                  </a:schemeClr>
                </a:solidFill>
                <a:latin typeface="JKRGNR+Arial-BoldMT"/>
              </a:rPr>
              <a:t>drei volle Tage </a:t>
            </a:r>
            <a:r>
              <a:rPr lang="de-DE" sz="2400" i="1" dirty="0">
                <a:solidFill>
                  <a:schemeClr val="tx1">
                    <a:lumMod val="65000"/>
                    <a:lumOff val="35000"/>
                  </a:schemeClr>
                </a:solidFill>
                <a:latin typeface="JKRGNR+Arial-BoldMT"/>
              </a:rPr>
              <a:t>liegen müssen.“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0414465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37856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Dazu BVerwG (</a:t>
            </a:r>
            <a:r>
              <a:rPr lang="de-DE" sz="2400" dirty="0" err="1">
                <a:solidFill>
                  <a:schemeClr val="tx1">
                    <a:lumMod val="65000"/>
                    <a:lumOff val="35000"/>
                  </a:schemeClr>
                </a:solidFill>
                <a:latin typeface="JKRGNR+Arial-BoldMT"/>
              </a:rPr>
              <a:t>KissRÜ</a:t>
            </a:r>
            <a:r>
              <a:rPr lang="de-DE" sz="2400" dirty="0">
                <a:solidFill>
                  <a:schemeClr val="tx1">
                    <a:lumMod val="65000"/>
                    <a:lumOff val="35000"/>
                  </a:schemeClr>
                </a:solidFill>
                <a:latin typeface="JKRGNR+Arial-BoldMT"/>
              </a:rPr>
              <a:t> 10/2018, S. 420): </a:t>
            </a: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Ausreichende Gründe</a:t>
            </a:r>
            <a:r>
              <a:rPr lang="de-DE" sz="2400" i="1" dirty="0">
                <a:solidFill>
                  <a:schemeClr val="tx1">
                    <a:lumMod val="65000"/>
                    <a:lumOff val="35000"/>
                  </a:schemeClr>
                </a:solidFill>
                <a:latin typeface="JKRGNR+Arial-BoldMT"/>
              </a:rPr>
              <a:t>, den Fahrzeugverantwortlichen mit einer Obliegenheit zu belasten, </a:t>
            </a:r>
            <a:r>
              <a:rPr lang="de-DE" sz="2400" b="1" i="1" dirty="0">
                <a:solidFill>
                  <a:schemeClr val="tx1">
                    <a:lumMod val="65000"/>
                    <a:lumOff val="35000"/>
                  </a:schemeClr>
                </a:solidFill>
                <a:latin typeface="JKRGNR+Arial-BoldMT"/>
              </a:rPr>
              <a:t>alle 48 Stunden nach dem abgestellten Fahrzeug zu sehen</a:t>
            </a:r>
            <a:r>
              <a:rPr lang="de-DE" sz="2400" i="1" dirty="0">
                <a:solidFill>
                  <a:schemeClr val="tx1">
                    <a:lumMod val="65000"/>
                    <a:lumOff val="35000"/>
                  </a:schemeClr>
                </a:solidFill>
                <a:latin typeface="JKRGNR+Arial-BoldMT"/>
              </a:rPr>
              <a:t> und ggf. Vorsorge durch die Beauftragung anderer Personen zu treffen, </a:t>
            </a:r>
            <a:r>
              <a:rPr lang="de-DE" sz="2400" b="1" i="1" dirty="0">
                <a:solidFill>
                  <a:schemeClr val="tx1">
                    <a:lumMod val="65000"/>
                    <a:lumOff val="35000"/>
                  </a:schemeClr>
                </a:solidFill>
                <a:latin typeface="JKRGNR+Arial-BoldMT"/>
              </a:rPr>
              <a:t>bestehen damit nicht</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highlight>
                  <a:srgbClr val="FFFF00"/>
                </a:highlight>
                <a:latin typeface="JKRGNR+Arial-BoldMT"/>
              </a:rPr>
              <a:t>Angemessen ist vielmehr ein Mindestvorlauf von drei vollen Tagen</a:t>
            </a:r>
            <a:r>
              <a:rPr lang="de-DE" sz="2400" i="1" dirty="0">
                <a:solidFill>
                  <a:schemeClr val="tx1">
                    <a:lumMod val="65000"/>
                    <a:lumOff val="35000"/>
                  </a:schemeClr>
                </a:solidFill>
                <a:highlight>
                  <a:srgbClr val="FFFF00"/>
                </a:highlight>
                <a:latin typeface="JKRGNR+Arial-BoldMT"/>
              </a:rPr>
              <a:t>. </a:t>
            </a:r>
            <a:r>
              <a:rPr lang="de-DE" sz="2400" b="1" i="1" dirty="0">
                <a:solidFill>
                  <a:schemeClr val="tx1">
                    <a:lumMod val="65000"/>
                    <a:lumOff val="35000"/>
                  </a:schemeClr>
                </a:solidFill>
                <a:highlight>
                  <a:srgbClr val="FFFF00"/>
                </a:highlight>
                <a:latin typeface="JKRGNR+Arial-BoldMT"/>
              </a:rPr>
              <a:t>Nur ein solcher Vorlauf deckt auch eine typische Wochenendabwesenheit ab</a:t>
            </a:r>
            <a:r>
              <a:rPr lang="de-DE" sz="2400" i="1" dirty="0">
                <a:solidFill>
                  <a:schemeClr val="tx1">
                    <a:lumMod val="65000"/>
                    <a:lumOff val="35000"/>
                  </a:schemeClr>
                </a:solidFill>
                <a:highlight>
                  <a:srgbClr val="FFFF00"/>
                </a:highlight>
                <a:latin typeface="JKRGNR+Arial-BoldMT"/>
              </a:rPr>
              <a:t>. </a:t>
            </a:r>
            <a:r>
              <a:rPr lang="de-DE" sz="2400" i="1" dirty="0">
                <a:solidFill>
                  <a:schemeClr val="tx1">
                    <a:lumMod val="65000"/>
                    <a:lumOff val="35000"/>
                  </a:schemeClr>
                </a:solidFill>
                <a:latin typeface="JKRGNR+Arial-BoldMT"/>
              </a:rPr>
              <a:t>Eine Kostenpflicht der Klägerin entspricht danach erst für eine Abschleppmaßnahme am vierten Tage nach der Aufstellung der Haltverbotsschilder den Anforderungen des Verhältnismäßigkeitsgrundsatzes.“</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2260875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540660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Aufstellen der Halteverbotsschilder: </a:t>
            </a:r>
            <a:r>
              <a:rPr lang="de-DE" sz="2400" dirty="0">
                <a:solidFill>
                  <a:schemeClr val="tx1">
                    <a:lumMod val="65000"/>
                    <a:lumOff val="35000"/>
                  </a:schemeClr>
                </a:solidFill>
                <a:latin typeface="JKRGNR+Arial-BoldMT"/>
              </a:rPr>
              <a:t>18.01.2013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Beauftragung des Abschleppunternehmens</a:t>
            </a:r>
            <a:r>
              <a:rPr lang="de-DE" sz="2400" dirty="0">
                <a:solidFill>
                  <a:schemeClr val="tx1">
                    <a:lumMod val="65000"/>
                    <a:lumOff val="35000"/>
                  </a:schemeClr>
                </a:solidFill>
                <a:latin typeface="JKRGNR+Arial-BoldMT"/>
              </a:rPr>
              <a:t>: 22.01.2013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Mithin gewahrt</a:t>
            </a:r>
            <a:r>
              <a:rPr lang="de-DE" sz="2400" dirty="0">
                <a:solidFill>
                  <a:schemeClr val="tx1">
                    <a:lumMod val="65000"/>
                    <a:lumOff val="35000"/>
                  </a:schemeClr>
                </a:solidFill>
                <a:latin typeface="JKRGNR+Arial-BoldMT"/>
              </a:rPr>
              <a:t>: Drei-Tages-Frist des BVerwG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Folglich nicht zu beanstanden: Von Behörde gewählte Rechtsfolge in Form der Erlass des 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68 I 1 1. Alt. VwGO </a:t>
            </a:r>
            <a:r>
              <a:rPr lang="de-DE" sz="2400" b="1" dirty="0">
                <a:solidFill>
                  <a:schemeClr val="tx1">
                    <a:lumMod val="65000"/>
                    <a:lumOff val="35000"/>
                  </a:schemeClr>
                </a:solidFill>
                <a:latin typeface="JKRGNR+Arial-BoldMT"/>
              </a:rPr>
              <a:t>rechtmäßig: Angegriffener Verwaltungsakt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a:t>
            </a:r>
            <a:r>
              <a:rPr lang="de-DE" sz="2400" b="1" dirty="0">
                <a:solidFill>
                  <a:schemeClr val="tx1">
                    <a:lumMod val="65000"/>
                    <a:lumOff val="35000"/>
                  </a:schemeClr>
                </a:solidFill>
                <a:latin typeface="JKRGNR+Arial-BoldMT"/>
              </a:rPr>
              <a:t>zumindest zu unterstellen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Zweckmäßigkeit</a:t>
            </a:r>
            <a:r>
              <a:rPr lang="de-DE" sz="2400" dirty="0">
                <a:solidFill>
                  <a:schemeClr val="tx1">
                    <a:lumMod val="65000"/>
                    <a:lumOff val="35000"/>
                  </a:schemeClr>
                </a:solidFill>
                <a:latin typeface="JKRGNR+Arial-BoldMT"/>
              </a:rPr>
              <a:t> des Verwaltungsaktes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68 I 1 2.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Rechtswidrigkeit und Zweckwidrigkeit des Verwaltungsakts demnach in jedem Fall unbegründet: Widerspruch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0353381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911"/>
            <a:ext cx="8928992"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Widerspruch zulässig, aber unbegründet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7162587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4.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03672"/>
            <a:ext cx="8928992" cy="4475584"/>
          </a:xfrm>
          <a:prstGeom prst="rect">
            <a:avLst/>
          </a:prstGeom>
          <a:noFill/>
        </p:spPr>
        <p:txBody>
          <a:bodyPr wrap="square" rtlCol="0">
            <a:spAutoFit/>
          </a:bodyPr>
          <a:lstStyle/>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 erfolgt die „Durchsetzung“ von Handlungsbefugnissen?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Bsp. 1: Bei einer Kontrolle einer Gruppe von auffälligen Personen stellt die Polizei fest, dass der A einen verdächtigen Beutel, mit weißem Pulver bei sich trägt. Der Polizist verfügt die Herausgabe. Der A gibt den Beutel heraus.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Bsp. 2: Wie Fall 1; allerdings weigert der A sich dieses mal. Der Polizist P entreißt dem A den Beutel.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Abwandlung: Der A muss dabei von einem Kollegen des P fixiert werden.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370248399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03672"/>
            <a:ext cx="8928992" cy="5534849"/>
          </a:xfrm>
          <a:prstGeom prst="rect">
            <a:avLst/>
          </a:prstGeom>
          <a:noFill/>
        </p:spPr>
        <p:txBody>
          <a:bodyPr wrap="square" rtlCol="0">
            <a:spAutoFit/>
          </a:bodyPr>
          <a:lstStyle/>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 erfolgt die „Durchsetzung“ von Handlungsbefugnissen?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1: Die Sicherstellung wird hier auf die Standardbefugnis gestützt, § 14 Abs. 1 SOG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 2: Ist das „Entreißen“ noch von § 14 SOG gedeckt?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Fraglich: </a:t>
            </a:r>
            <a:r>
              <a:rPr lang="de-DE" sz="2400" b="1" u="sng" dirty="0">
                <a:solidFill>
                  <a:schemeClr val="tx1">
                    <a:lumMod val="65000"/>
                    <a:lumOff val="35000"/>
                  </a:schemeClr>
                </a:solidFill>
                <a:highlight>
                  <a:srgbClr val="FFFF00"/>
                </a:highlight>
                <a:latin typeface="JKRGNR+Arial-BoldMT"/>
              </a:rPr>
              <a:t>Reichweite der Handlungsbefugnis?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Grenze: </a:t>
            </a:r>
            <a:r>
              <a:rPr lang="de-DE" sz="2400" b="1" dirty="0">
                <a:solidFill>
                  <a:schemeClr val="tx1">
                    <a:lumMod val="65000"/>
                    <a:lumOff val="35000"/>
                  </a:schemeClr>
                </a:solidFill>
                <a:latin typeface="JKRGNR+Arial-BoldMT"/>
              </a:rPr>
              <a:t>Entgegenstehender Wille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Gewaltsame Durchsetzung </a:t>
            </a:r>
            <a:r>
              <a:rPr lang="de-DE" sz="2400" dirty="0">
                <a:solidFill>
                  <a:schemeClr val="tx1">
                    <a:lumMod val="65000"/>
                    <a:lumOff val="35000"/>
                  </a:schemeClr>
                </a:solidFill>
                <a:latin typeface="JKRGNR+Arial-BoldMT"/>
              </a:rPr>
              <a:t>der Maßnahme nicht gedeckt!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Arg.: Standardmaßnahmen enthalten nicht die </a:t>
            </a:r>
            <a:r>
              <a:rPr lang="de-DE" sz="2400" b="1" dirty="0">
                <a:solidFill>
                  <a:schemeClr val="tx1">
                    <a:lumMod val="65000"/>
                    <a:lumOff val="35000"/>
                  </a:schemeClr>
                </a:solidFill>
                <a:highlight>
                  <a:srgbClr val="FFFF00"/>
                </a:highlight>
                <a:latin typeface="JKRGNR+Arial-BoldMT"/>
              </a:rPr>
              <a:t>notwendige Regelungsdichte</a:t>
            </a:r>
            <a:r>
              <a:rPr lang="de-DE" sz="2400" dirty="0">
                <a:solidFill>
                  <a:schemeClr val="tx1">
                    <a:lumMod val="65000"/>
                    <a:lumOff val="35000"/>
                  </a:schemeClr>
                </a:solidFill>
                <a:highlight>
                  <a:srgbClr val="FFFF00"/>
                </a:highlight>
                <a:latin typeface="JKRGNR+Arial-BoldMT"/>
              </a:rPr>
              <a:t> für derartige Eingriffe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2: wohl noch § 14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Abwandlung: Gewaltanwendung; §§ 17 ff. SOG Rechtsgrundlage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36369556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charRg st="205" end="252"/>
                                            </p:txEl>
                                          </p:spTgt>
                                        </p:tgtEl>
                                        <p:attrNameLst>
                                          <p:attrName>style.visibility</p:attrName>
                                        </p:attrNameLst>
                                      </p:cBhvr>
                                      <p:to>
                                        <p:strVal val="visible"/>
                                      </p:to>
                                    </p:set>
                                    <p:anim calcmode="lin" valueType="num">
                                      <p:cBhvr additive="base">
                                        <p:cTn id="25" dur="500" fill="hold"/>
                                        <p:tgtEl>
                                          <p:spTgt spid="2">
                                            <p:txEl>
                                              <p:charRg st="205" end="25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charRg st="205" end="25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charRg st="252" end="287"/>
                                            </p:txEl>
                                          </p:spTgt>
                                        </p:tgtEl>
                                        <p:attrNameLst>
                                          <p:attrName>style.visibility</p:attrName>
                                        </p:attrNameLst>
                                      </p:cBhvr>
                                      <p:to>
                                        <p:strVal val="visible"/>
                                      </p:to>
                                    </p:set>
                                    <p:anim calcmode="lin" valueType="num">
                                      <p:cBhvr additive="base">
                                        <p:cTn id="31" dur="500" fill="hold"/>
                                        <p:tgtEl>
                                          <p:spTgt spid="2">
                                            <p:txEl>
                                              <p:charRg st="252" end="28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charRg st="252" end="28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charRg st="287" end="341"/>
                                            </p:txEl>
                                          </p:spTgt>
                                        </p:tgtEl>
                                        <p:attrNameLst>
                                          <p:attrName>style.visibility</p:attrName>
                                        </p:attrNameLst>
                                      </p:cBhvr>
                                      <p:to>
                                        <p:strVal val="visible"/>
                                      </p:to>
                                    </p:set>
                                    <p:anim calcmode="lin" valueType="num">
                                      <p:cBhvr additive="base">
                                        <p:cTn id="37" dur="500" fill="hold"/>
                                        <p:tgtEl>
                                          <p:spTgt spid="2">
                                            <p:txEl>
                                              <p:charRg st="287" end="34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charRg st="287" end="34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charRg st="341" end="437"/>
                                            </p:txEl>
                                          </p:spTgt>
                                        </p:tgtEl>
                                        <p:attrNameLst>
                                          <p:attrName>style.visibility</p:attrName>
                                        </p:attrNameLst>
                                      </p:cBhvr>
                                      <p:to>
                                        <p:strVal val="visible"/>
                                      </p:to>
                                    </p:set>
                                    <p:anim calcmode="lin" valueType="num">
                                      <p:cBhvr additive="base">
                                        <p:cTn id="43" dur="500" fill="hold"/>
                                        <p:tgtEl>
                                          <p:spTgt spid="2">
                                            <p:txEl>
                                              <p:charRg st="341" end="43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charRg st="341" end="43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charRg st="437" end="467"/>
                                            </p:txEl>
                                          </p:spTgt>
                                        </p:tgtEl>
                                        <p:attrNameLst>
                                          <p:attrName>style.visibility</p:attrName>
                                        </p:attrNameLst>
                                      </p:cBhvr>
                                      <p:to>
                                        <p:strVal val="visible"/>
                                      </p:to>
                                    </p:set>
                                    <p:anim calcmode="lin" valueType="num">
                                      <p:cBhvr additive="base">
                                        <p:cTn id="49" dur="500" fill="hold"/>
                                        <p:tgtEl>
                                          <p:spTgt spid="2">
                                            <p:txEl>
                                              <p:charRg st="437" end="46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charRg st="437" end="46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charRg st="467" end="526"/>
                                            </p:txEl>
                                          </p:spTgt>
                                        </p:tgtEl>
                                        <p:attrNameLst>
                                          <p:attrName>style.visibility</p:attrName>
                                        </p:attrNameLst>
                                      </p:cBhvr>
                                      <p:to>
                                        <p:strVal val="visible"/>
                                      </p:to>
                                    </p:set>
                                    <p:anim calcmode="lin" valueType="num">
                                      <p:cBhvr additive="base">
                                        <p:cTn id="55" dur="500" fill="hold"/>
                                        <p:tgtEl>
                                          <p:spTgt spid="2">
                                            <p:txEl>
                                              <p:charRg st="467" end="526"/>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charRg st="467" end="52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89756" y="1124744"/>
            <a:ext cx="8964488" cy="59144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Übersicht: Rechtmäßigkeit der Verwaltungsvollstreckung im mehraktigen Verfahren (</a:t>
            </a:r>
            <a:r>
              <a:rPr lang="de-DE" sz="2000" b="1" dirty="0" err="1">
                <a:solidFill>
                  <a:schemeClr val="tx1">
                    <a:lumMod val="65000"/>
                    <a:lumOff val="35000"/>
                  </a:schemeClr>
                </a:solidFill>
                <a:latin typeface="JKRGNR+Arial-BoldMT"/>
              </a:rPr>
              <a:t>hM</a:t>
            </a:r>
            <a:r>
              <a:rPr lang="de-DE" sz="20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I. Rechtsgrundlage: </a:t>
            </a:r>
            <a:r>
              <a:rPr lang="de-DE" sz="2000" dirty="0">
                <a:solidFill>
                  <a:schemeClr val="tx1">
                    <a:lumMod val="65000"/>
                    <a:lumOff val="35000"/>
                  </a:schemeClr>
                </a:solidFill>
                <a:latin typeface="JKRGNR+Arial-BoldMT"/>
              </a:rPr>
              <a:t>§ 11 I Nr. …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a:t>
            </a:r>
            <a:r>
              <a:rPr lang="de-DE" sz="2000" dirty="0" err="1">
                <a:solidFill>
                  <a:schemeClr val="tx1">
                    <a:lumMod val="65000"/>
                    <a:lumOff val="35000"/>
                  </a:schemeClr>
                </a:solidFill>
                <a:latin typeface="JKRGNR+Arial-BoldMT"/>
              </a:rPr>
              <a:t>iVm</a:t>
            </a:r>
            <a:r>
              <a:rPr lang="de-DE" sz="2000" dirty="0">
                <a:solidFill>
                  <a:schemeClr val="tx1">
                    <a:lumMod val="65000"/>
                    <a:lumOff val="35000"/>
                  </a:schemeClr>
                </a:solidFill>
                <a:latin typeface="JKRGNR+Arial-BoldMT"/>
              </a:rPr>
              <a:t> § …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II.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&gt; insb. zu bedenken</a:t>
            </a:r>
            <a:r>
              <a:rPr lang="de-DE" sz="2000" b="1" dirty="0">
                <a:solidFill>
                  <a:schemeClr val="tx1">
                    <a:lumMod val="65000"/>
                    <a:lumOff val="35000"/>
                  </a:schemeClr>
                </a:solidFill>
                <a:latin typeface="JKRGNR+Arial-BoldMT"/>
              </a:rPr>
              <a:t>: Entbehrlichkeit einer Anhörung, § 28 II Nr. 5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III.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	</a:t>
            </a:r>
            <a:r>
              <a:rPr lang="de-DE" sz="2000" b="1" u="sng" dirty="0">
                <a:solidFill>
                  <a:schemeClr val="tx1">
                    <a:lumMod val="65000"/>
                    <a:lumOff val="35000"/>
                  </a:schemeClr>
                </a:solidFill>
                <a:latin typeface="JKRGNR+Arial-BoldMT"/>
              </a:rPr>
              <a:t>1) Vollstreckbare Grundverfügung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a) Titel gemäß § 3 I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b) Wirksamkeit (§ 43 </a:t>
            </a:r>
            <a:r>
              <a:rPr lang="de-DE" sz="2000" dirty="0" err="1">
                <a:solidFill>
                  <a:schemeClr val="tx1">
                    <a:lumMod val="65000"/>
                    <a:lumOff val="35000"/>
                  </a:schemeClr>
                </a:solidFill>
                <a:latin typeface="JKRGNR+Arial-BoldMT"/>
              </a:rPr>
              <a:t>HmbVwVfG</a:t>
            </a:r>
            <a:r>
              <a:rPr lang="de-DE" sz="20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c) Vollziehbarkeit (insb. gemäß § 3 III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	</a:t>
            </a:r>
            <a:r>
              <a:rPr lang="de-DE" sz="2000" b="1" u="sng" dirty="0">
                <a:solidFill>
                  <a:schemeClr val="tx1">
                    <a:lumMod val="65000"/>
                    <a:lumOff val="35000"/>
                  </a:schemeClr>
                </a:solidFill>
                <a:latin typeface="JKRGNR+Arial-BoldMT"/>
              </a:rPr>
              <a:t>2) Rechtmäßigkeit der Art und Weise der Verwaltungsvollstreckung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a) Fristsetzung und Hinweis gemäß § 8 I 1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b) Pflichtigkeit des Betroffenen gemäß § 9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c) Spezifische Voraussetzungen des Zwangsmittels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	</a:t>
            </a:r>
            <a:r>
              <a:rPr lang="de-DE" sz="2000" b="1" u="sng" dirty="0">
                <a:solidFill>
                  <a:schemeClr val="tx1">
                    <a:lumMod val="65000"/>
                    <a:lumOff val="35000"/>
                  </a:schemeClr>
                </a:solidFill>
                <a:latin typeface="JKRGNR+Arial-BoldMT"/>
              </a:rPr>
              <a:t>3) Keine Vollstreckungshindernisse gemäß § 28 </a:t>
            </a:r>
            <a:r>
              <a:rPr lang="de-DE" sz="2000" b="1" u="sng" dirty="0" err="1">
                <a:solidFill>
                  <a:schemeClr val="tx1">
                    <a:lumMod val="65000"/>
                    <a:lumOff val="35000"/>
                  </a:schemeClr>
                </a:solidFill>
                <a:latin typeface="JKRGNR+Arial-BoldMT"/>
              </a:rPr>
              <a:t>HmbVwVG</a:t>
            </a:r>
            <a:r>
              <a:rPr lang="de-DE" sz="2000" b="1" u="sng"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IV) Rechtsfolge: Ermessen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33323077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2">
                                            <p:txEl>
                                              <p:pRg st="12" end="12"/>
                                            </p:txEl>
                                          </p:spTgt>
                                        </p:tgtEl>
                                        <p:attrNameLst>
                                          <p:attrName>style.visibility</p:attrName>
                                        </p:attrNameLst>
                                      </p:cBhvr>
                                      <p:to>
                                        <p:strVal val="visible"/>
                                      </p:to>
                                    </p:set>
                                    <p:anim calcmode="lin" valueType="num">
                                      <p:cBhvr additive="base">
                                        <p:cTn id="7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2">
                                            <p:txEl>
                                              <p:pRg st="13" end="13"/>
                                            </p:txEl>
                                          </p:spTgt>
                                        </p:tgtEl>
                                        <p:attrNameLst>
                                          <p:attrName>style.visibility</p:attrName>
                                        </p:attrNameLst>
                                      </p:cBhvr>
                                      <p:to>
                                        <p:strVal val="visible"/>
                                      </p:to>
                                    </p:set>
                                    <p:anim calcmode="lin" valueType="num">
                                      <p:cBhvr additive="base">
                                        <p:cTn id="85"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2">
                                            <p:txEl>
                                              <p:pRg st="14" end="14"/>
                                            </p:txEl>
                                          </p:spTgt>
                                        </p:tgtEl>
                                        <p:attrNameLst>
                                          <p:attrName>style.visibility</p:attrName>
                                        </p:attrNameLst>
                                      </p:cBhvr>
                                      <p:to>
                                        <p:strVal val="visible"/>
                                      </p:to>
                                    </p:set>
                                    <p:anim calcmode="lin" valueType="num">
                                      <p:cBhvr additive="base">
                                        <p:cTn id="91"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Rechtmäßigkeit der Verwaltungsvollstreckung </a:t>
            </a:r>
            <a:r>
              <a:rPr lang="de-DE" sz="2400" b="1" dirty="0">
                <a:solidFill>
                  <a:schemeClr val="tx1">
                    <a:lumMod val="65000"/>
                    <a:lumOff val="35000"/>
                  </a:schemeClr>
                </a:solidFill>
                <a:highlight>
                  <a:srgbClr val="FFFF00"/>
                </a:highlight>
                <a:latin typeface="JKRGNR+Arial-BoldMT"/>
              </a:rPr>
              <a:t>im einaktigen 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im </a:t>
            </a:r>
            <a:r>
              <a:rPr lang="de-DE" sz="2400" b="1" dirty="0">
                <a:solidFill>
                  <a:schemeClr val="tx1">
                    <a:lumMod val="65000"/>
                    <a:lumOff val="35000"/>
                  </a:schemeClr>
                </a:solidFill>
                <a:latin typeface="JKRGNR+Arial-BoldMT"/>
              </a:rPr>
              <a:t>Gefahrenabwehrrecht</a:t>
            </a:r>
            <a:r>
              <a:rPr lang="de-DE" sz="2400" dirty="0">
                <a:solidFill>
                  <a:schemeClr val="tx1">
                    <a:lumMod val="65000"/>
                    <a:lumOff val="35000"/>
                  </a:schemeClr>
                </a:solidFill>
                <a:latin typeface="JKRGNR+Arial-BoldMT"/>
              </a:rPr>
              <a:t> häufig: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Verwaltungsvollstreckung im einaktigen Verfahren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Vollstreckung erfolgt </a:t>
            </a:r>
            <a:r>
              <a:rPr lang="de-DE" sz="2400" b="1" dirty="0">
                <a:solidFill>
                  <a:schemeClr val="tx1">
                    <a:lumMod val="65000"/>
                    <a:lumOff val="35000"/>
                  </a:schemeClr>
                </a:solidFill>
                <a:latin typeface="JKRGNR+Arial-BoldMT"/>
              </a:rPr>
              <a:t>ohne (!) vorausgehenden Verwaltungsakt </a:t>
            </a:r>
            <a:r>
              <a:rPr lang="de-DE" sz="2400" dirty="0">
                <a:solidFill>
                  <a:schemeClr val="tx1">
                    <a:lumMod val="65000"/>
                    <a:lumOff val="35000"/>
                  </a:schemeClr>
                </a:solidFill>
                <a:latin typeface="JKRGNR+Arial-BoldMT"/>
              </a:rPr>
              <a:t>bzw. Titel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a:t>
            </a:r>
            <a:r>
              <a:rPr lang="de-DE" sz="2400" b="1" dirty="0">
                <a:solidFill>
                  <a:schemeClr val="tx1">
                    <a:lumMod val="65000"/>
                    <a:lumOff val="35000"/>
                  </a:schemeClr>
                </a:solidFill>
                <a:highlight>
                  <a:srgbClr val="FFFF00"/>
                </a:highlight>
                <a:latin typeface="JKRGNR+Arial-BoldMT"/>
              </a:rPr>
              <a:t>Begrifflichkeiten</a:t>
            </a:r>
            <a:r>
              <a:rPr lang="de-DE" sz="2400" dirty="0">
                <a:solidFill>
                  <a:schemeClr val="tx1">
                    <a:lumMod val="65000"/>
                    <a:lumOff val="35000"/>
                  </a:schemeClr>
                </a:solidFill>
                <a:highlight>
                  <a:srgbClr val="FFFF00"/>
                </a:highlight>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Auf Bundesebene: </a:t>
            </a:r>
            <a:r>
              <a:rPr lang="de-DE" sz="2400" b="1" dirty="0">
                <a:solidFill>
                  <a:schemeClr val="tx1">
                    <a:lumMod val="65000"/>
                    <a:lumOff val="35000"/>
                  </a:schemeClr>
                </a:solidFill>
                <a:highlight>
                  <a:srgbClr val="FFFF00"/>
                </a:highlight>
                <a:latin typeface="JKRGNR+Arial-BoldMT"/>
              </a:rPr>
              <a:t>Sofortvollzug, vgl. § 6 II VwVG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In HH: </a:t>
            </a:r>
            <a:r>
              <a:rPr lang="de-DE" sz="2400" b="1" dirty="0">
                <a:solidFill>
                  <a:schemeClr val="tx1">
                    <a:lumMod val="65000"/>
                    <a:lumOff val="35000"/>
                  </a:schemeClr>
                </a:solidFill>
                <a:highlight>
                  <a:srgbClr val="FFFF00"/>
                </a:highlight>
                <a:latin typeface="JKRGNR+Arial-BoldMT"/>
              </a:rPr>
              <a:t>Unmittelbare Ausführung, vgl. § 7 I SOG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4838911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6 </a:t>
            </a:r>
            <a:r>
              <a:rPr lang="de-DE" sz="2400" b="1" i="1" dirty="0" err="1">
                <a:solidFill>
                  <a:schemeClr val="tx1">
                    <a:lumMod val="65000"/>
                    <a:lumOff val="35000"/>
                  </a:schemeClr>
                </a:solidFill>
                <a:latin typeface="JKRGNR+Arial-BoldMT"/>
              </a:rPr>
              <a:t>BVwVG</a:t>
            </a:r>
            <a:r>
              <a:rPr lang="de-DE" sz="2400" b="1" i="1" dirty="0">
                <a:solidFill>
                  <a:schemeClr val="tx1">
                    <a:lumMod val="65000"/>
                    <a:lumOff val="35000"/>
                  </a:schemeClr>
                </a:solidFill>
                <a:latin typeface="JKRGNR+Arial-BoldMT"/>
              </a:rPr>
              <a:t> [Zulässigkeit des Verwaltungszwanges]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Der Verwaltungszwang kann ohne vorausgehenden Verwaltungsakt angewendet werden, wenn der </a:t>
            </a:r>
            <a:r>
              <a:rPr lang="de-DE" sz="2400" b="1" i="1" u="sng" dirty="0">
                <a:solidFill>
                  <a:schemeClr val="tx1">
                    <a:lumMod val="65000"/>
                    <a:lumOff val="35000"/>
                  </a:schemeClr>
                </a:solidFill>
                <a:latin typeface="JKRGNR+Arial-BoldMT"/>
              </a:rPr>
              <a:t>sofortige Vollzug </a:t>
            </a:r>
            <a:r>
              <a:rPr lang="de-DE" sz="2400" i="1" dirty="0">
                <a:solidFill>
                  <a:schemeClr val="tx1">
                    <a:lumMod val="65000"/>
                    <a:lumOff val="35000"/>
                  </a:schemeClr>
                </a:solidFill>
                <a:latin typeface="JKRGNR+Arial-BoldMT"/>
              </a:rPr>
              <a:t>zur Verhinderung einer rechtswidrigen Tat, die einen Straf- oder Bußgeldtatbestand verwirklicht, oder zur Abwendung einer drohenden Gefahr notwendig ist und die Behörde hierbei innerhalb ihrer gesetzlichen Befugnisse handelt.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7 HHSOG Unmittelbare Ausführung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Im Wege der </a:t>
            </a:r>
            <a:r>
              <a:rPr lang="de-DE" sz="2400" b="1" i="1" u="sng" dirty="0">
                <a:solidFill>
                  <a:schemeClr val="tx1">
                    <a:lumMod val="65000"/>
                    <a:lumOff val="35000"/>
                  </a:schemeClr>
                </a:solidFill>
                <a:latin typeface="JKRGNR+Arial-BoldMT"/>
              </a:rPr>
              <a:t>unmittelbaren Ausführung </a:t>
            </a:r>
            <a:r>
              <a:rPr lang="de-DE" sz="2400" i="1" dirty="0">
                <a:solidFill>
                  <a:schemeClr val="tx1">
                    <a:lumMod val="65000"/>
                    <a:lumOff val="35000"/>
                  </a:schemeClr>
                </a:solidFill>
                <a:latin typeface="JKRGNR+Arial-BoldMT"/>
              </a:rPr>
              <a:t>darf eine Maßnahme nur getroffen werden, wenn auf andere Weise eine unmittelbar bevorstehende Gefahr für die öffentliche Sicherheit oder Ordnung nicht abgewehrt oder eine Störung der öffentlichen Sicherheit oder Ordnung nicht beseitigt werden kann.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005216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3988</Words>
  <Application>Microsoft Macintosh PowerPoint</Application>
  <PresentationFormat>Bildschirmpräsentation (4:3)</PresentationFormat>
  <Paragraphs>377</Paragraphs>
  <Slides>49</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49</vt:i4>
      </vt:variant>
    </vt:vector>
  </HeadingPairs>
  <TitlesOfParts>
    <vt:vector size="57"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43</cp:revision>
  <dcterms:created xsi:type="dcterms:W3CDTF">2023-10-26T09:55:33Z</dcterms:created>
  <dcterms:modified xsi:type="dcterms:W3CDTF">2026-05-17T15:46:16Z</dcterms:modified>
</cp:coreProperties>
</file>