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2"/>
  </p:notesMasterIdLst>
  <p:sldIdLst>
    <p:sldId id="256" r:id="rId2"/>
    <p:sldId id="277" r:id="rId3"/>
    <p:sldId id="552" r:id="rId4"/>
    <p:sldId id="553" r:id="rId5"/>
    <p:sldId id="554" r:id="rId6"/>
    <p:sldId id="457" r:id="rId7"/>
    <p:sldId id="276" r:id="rId8"/>
    <p:sldId id="551" r:id="rId9"/>
    <p:sldId id="548" r:id="rId10"/>
    <p:sldId id="479" r:id="rId11"/>
    <p:sldId id="480" r:id="rId12"/>
    <p:sldId id="481" r:id="rId13"/>
    <p:sldId id="482" r:id="rId14"/>
    <p:sldId id="483" r:id="rId15"/>
    <p:sldId id="484" r:id="rId16"/>
    <p:sldId id="485" r:id="rId17"/>
    <p:sldId id="550" r:id="rId18"/>
    <p:sldId id="486" r:id="rId19"/>
    <p:sldId id="536" r:id="rId20"/>
    <p:sldId id="537" r:id="rId21"/>
    <p:sldId id="488" r:id="rId22"/>
    <p:sldId id="489" r:id="rId23"/>
    <p:sldId id="539" r:id="rId24"/>
    <p:sldId id="540" r:id="rId25"/>
    <p:sldId id="491" r:id="rId26"/>
    <p:sldId id="541" r:id="rId27"/>
    <p:sldId id="542" r:id="rId28"/>
    <p:sldId id="492" r:id="rId29"/>
    <p:sldId id="493" r:id="rId30"/>
    <p:sldId id="549" r:id="rId31"/>
    <p:sldId id="495" r:id="rId32"/>
    <p:sldId id="496" r:id="rId33"/>
    <p:sldId id="497" r:id="rId34"/>
    <p:sldId id="543" r:id="rId35"/>
    <p:sldId id="544" r:id="rId36"/>
    <p:sldId id="499" r:id="rId37"/>
    <p:sldId id="545" r:id="rId38"/>
    <p:sldId id="546" r:id="rId39"/>
    <p:sldId id="547" r:id="rId40"/>
    <p:sldId id="396" r:id="rId41"/>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25" autoAdjust="0"/>
    <p:restoredTop sz="92969"/>
  </p:normalViewPr>
  <p:slideViewPr>
    <p:cSldViewPr>
      <p:cViewPr varScale="1">
        <p:scale>
          <a:sx n="120" d="100"/>
          <a:sy n="120" d="100"/>
        </p:scale>
        <p:origin x="192" y="3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07.12.25</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5.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39994"/>
            <a:ext cx="8928992" cy="3303468"/>
          </a:xfrm>
          <a:prstGeom prst="rect">
            <a:avLst/>
          </a:prstGeom>
          <a:noFill/>
        </p:spPr>
        <p:txBody>
          <a:bodyPr wrap="square" rtlCol="0">
            <a:spAutoFit/>
          </a:bodyPr>
          <a:lstStyle/>
          <a:p>
            <a:pPr marL="514350" indent="-514350">
              <a:spcAft>
                <a:spcPts val="500"/>
              </a:spcAft>
              <a:buAutoNum type="romanUcParen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Entschädigungsanspruch gemäß § 51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Anspruchsgrundlage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einzig in Betracht kommend: Anspruch nach § 51 I </a:t>
            </a:r>
            <a:r>
              <a:rPr lang="de-DE" sz="2400"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 51 II Nr. 1 </a:t>
            </a:r>
            <a:r>
              <a:rPr lang="de-DE" sz="2400"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„wenn jemand </a:t>
            </a:r>
            <a:r>
              <a:rPr lang="de-DE" sz="2400" b="1" dirty="0">
                <a:solidFill>
                  <a:schemeClr val="tx1">
                    <a:lumMod val="65000"/>
                    <a:lumOff val="35000"/>
                  </a:schemeClr>
                </a:solidFill>
                <a:latin typeface="JKRGNR+Arial-BoldMT"/>
              </a:rPr>
              <a:t>infolge einer rechtswidrigen Maßnahme </a:t>
            </a:r>
            <a:r>
              <a:rPr lang="de-DE" sz="2400" dirty="0">
                <a:solidFill>
                  <a:schemeClr val="tx1">
                    <a:lumMod val="65000"/>
                    <a:lumOff val="35000"/>
                  </a:schemeClr>
                </a:solidFill>
                <a:latin typeface="JKRGNR+Arial-BoldMT"/>
              </a:rPr>
              <a:t>bei der Erfüllung einer Aufgabe der </a:t>
            </a:r>
            <a:r>
              <a:rPr lang="de-DE" sz="2400"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einen Schaden erleidet“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Anspruchsgrundlage vorliegend: </a:t>
            </a:r>
            <a:r>
              <a:rPr lang="de-DE" sz="2400" b="1" dirty="0">
                <a:solidFill>
                  <a:schemeClr val="tx1">
                    <a:lumMod val="65000"/>
                    <a:lumOff val="35000"/>
                  </a:schemeClr>
                </a:solidFill>
                <a:latin typeface="JKRGNR+Arial-BoldMT"/>
              </a:rPr>
              <a:t>§ 51 I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51 II Nr. 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2032353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51225"/>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Erfüllung von Aufgaben der Bundespolizei</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Zunächst vorausgesetzt: “Erfüllung von Aufgaben der Bundespolizei“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Aufgabe der Bundespolizei insbesondere: Gefahrenabwehr „auf dem Gebiet der Anlagen der Eisenbahn des Bundes“, vgl. § 3 I Nr. 1 </a:t>
            </a:r>
            <a:r>
              <a:rPr lang="de-DE" sz="2400" dirty="0" err="1">
                <a:solidFill>
                  <a:schemeClr val="tx1">
                    <a:lumMod val="65000"/>
                    <a:lumOff val="35000"/>
                  </a:schemeClr>
                </a:solidFill>
                <a:latin typeface="JKRGNR+Arial-BoldMT"/>
              </a:rPr>
              <a:t>BPolG</a:t>
            </a: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hier (+): </a:t>
            </a:r>
            <a:r>
              <a:rPr lang="de-DE" sz="2400" dirty="0">
                <a:solidFill>
                  <a:schemeClr val="tx1">
                    <a:lumMod val="65000"/>
                    <a:lumOff val="35000"/>
                  </a:schemeClr>
                </a:solidFill>
                <a:latin typeface="JKRGNR+Arial-BoldMT"/>
              </a:rPr>
              <a:t>Gefahrensituation in einer Bundesbahn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Erfüllung von Aufgaben der Bundespolizei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0449452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34931"/>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Rechtswidrige Maßnahme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tatbestandlich vorausgesetzt: „Rechtswidrige Maßnahme“, vgl. </a:t>
            </a:r>
            <a:r>
              <a:rPr lang="de-DE" sz="2400" b="1" dirty="0">
                <a:solidFill>
                  <a:schemeClr val="tx1">
                    <a:lumMod val="65000"/>
                    <a:lumOff val="35000"/>
                  </a:schemeClr>
                </a:solidFill>
                <a:latin typeface="JKRGNR+Arial-BoldMT"/>
              </a:rPr>
              <a:t>§ 51 II Nr. 1 </a:t>
            </a:r>
            <a:r>
              <a:rPr lang="de-DE" sz="2400" b="1" dirty="0" err="1">
                <a:solidFill>
                  <a:schemeClr val="tx1">
                    <a:lumMod val="65000"/>
                    <a:lumOff val="35000"/>
                  </a:schemeClr>
                </a:solidFill>
                <a:latin typeface="JKRGNR+Arial-BoldMT"/>
              </a:rPr>
              <a:t>BPolG</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Schadensursächliche Maßnahme: </a:t>
            </a:r>
            <a:r>
              <a:rPr lang="de-DE" sz="2400" b="1" dirty="0">
                <a:solidFill>
                  <a:schemeClr val="tx1">
                    <a:lumMod val="65000"/>
                    <a:lumOff val="35000"/>
                  </a:schemeClr>
                </a:solidFill>
                <a:latin typeface="JKRGNR+Arial-BoldMT"/>
              </a:rPr>
              <a:t>(Tödliche) Schüsse auf den Geiselnehmer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	</a:t>
            </a:r>
            <a:r>
              <a:rPr lang="de-DE" sz="2400" b="1" dirty="0" err="1">
                <a:solidFill>
                  <a:schemeClr val="tx1">
                    <a:lumMod val="65000"/>
                    <a:lumOff val="35000"/>
                  </a:schemeClr>
                </a:solidFill>
                <a:latin typeface="JKRGNR+Arial-BoldMT"/>
              </a:rPr>
              <a:t>aa</a:t>
            </a:r>
            <a:r>
              <a:rPr lang="de-DE" sz="2400" b="1" dirty="0">
                <a:solidFill>
                  <a:schemeClr val="tx1">
                    <a:lumMod val="65000"/>
                    <a:lumOff val="35000"/>
                  </a:schemeClr>
                </a:solidFill>
                <a:latin typeface="JKRGNR+Arial-BoldMT"/>
              </a:rPr>
              <a:t>) Rechtsgrundlage für Verwaltungsvollstreckung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&gt; Im Ausgangspunkt zu unterscheiden: Verwaltungsvollstreckung 		im </a:t>
            </a:r>
            <a:r>
              <a:rPr lang="de-DE" sz="2400" b="1" dirty="0">
                <a:solidFill>
                  <a:schemeClr val="tx1">
                    <a:lumMod val="65000"/>
                    <a:lumOff val="35000"/>
                  </a:schemeClr>
                </a:solidFill>
                <a:latin typeface="JKRGNR+Arial-BoldMT"/>
              </a:rPr>
              <a:t>mehraktigen (§ 6 I VwVG) </a:t>
            </a:r>
            <a:r>
              <a:rPr lang="de-DE" sz="2400" dirty="0">
                <a:solidFill>
                  <a:schemeClr val="tx1">
                    <a:lumMod val="65000"/>
                    <a:lumOff val="35000"/>
                  </a:schemeClr>
                </a:solidFill>
                <a:latin typeface="JKRGNR+Arial-BoldMT"/>
              </a:rPr>
              <a:t>und </a:t>
            </a:r>
            <a:r>
              <a:rPr lang="de-DE" sz="2400" b="1" dirty="0">
                <a:solidFill>
                  <a:schemeClr val="tx1">
                    <a:lumMod val="65000"/>
                    <a:lumOff val="35000"/>
                  </a:schemeClr>
                </a:solidFill>
                <a:latin typeface="JKRGNR+Arial-BoldMT"/>
              </a:rPr>
              <a:t>einaktigen (§ 6 II VwVG) 			Verfahren </a:t>
            </a:r>
            <a:endParaRPr lang="de-DE" sz="2400" dirty="0">
              <a:solidFill>
                <a:schemeClr val="tx1">
                  <a:lumMod val="65000"/>
                  <a:lumOff val="35000"/>
                </a:schemeClr>
              </a:solidFill>
              <a:latin typeface="JKRGNR+Arial-BoldMT"/>
            </a:endParaRP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vorgesehen: „unmittelbare Ausführung“ nach § 19 </a:t>
            </a:r>
            <a:r>
              <a:rPr lang="de-DE" sz="2400" dirty="0" err="1">
                <a:solidFill>
                  <a:schemeClr val="tx1">
                    <a:lumMod val="65000"/>
                    <a:lumOff val="35000"/>
                  </a:schemeClr>
                </a:solidFill>
                <a:latin typeface="JKRGNR+Arial-BoldMT"/>
              </a:rPr>
              <a:t>BPolG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&gt; hier: </a:t>
            </a:r>
            <a:r>
              <a:rPr lang="de-DE" sz="2400" b="1" dirty="0">
                <a:solidFill>
                  <a:schemeClr val="tx1">
                    <a:lumMod val="65000"/>
                    <a:lumOff val="35000"/>
                  </a:schemeClr>
                </a:solidFill>
                <a:latin typeface="JKRGNR+Arial-BoldMT"/>
              </a:rPr>
              <a:t>Sofortiger Vollzug, § 6 II VwVG</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„keinerlei Verhandlungen“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Willensbeugung der Geiselnehmer erforderlich</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5645603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6711"/>
            <a:ext cx="8928992" cy="287001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Schusswaffeneinsatz naheliegend: </a:t>
            </a:r>
            <a:r>
              <a:rPr lang="de-DE" sz="2400" b="1" dirty="0">
                <a:solidFill>
                  <a:schemeClr val="tx1">
                    <a:lumMod val="65000"/>
                    <a:lumOff val="35000"/>
                  </a:schemeClr>
                </a:solidFill>
                <a:latin typeface="JKRGNR+Arial-BoldMT"/>
              </a:rPr>
              <a:t>Unmittelbarer Zwang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12 VwVG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zu beachten: Sonderregelungen zum unmittelbaren Zwang im </a:t>
            </a:r>
            <a:r>
              <a:rPr lang="de-DE" sz="2400" b="1" dirty="0" err="1">
                <a:solidFill>
                  <a:schemeClr val="tx1">
                    <a:lumMod val="65000"/>
                    <a:lumOff val="35000"/>
                  </a:schemeClr>
                </a:solidFill>
                <a:latin typeface="JKRGNR+Arial-BoldMT"/>
              </a:rPr>
              <a:t>UZwG</a:t>
            </a:r>
            <a:r>
              <a:rPr lang="de-DE" sz="2400" dirty="0">
                <a:solidFill>
                  <a:schemeClr val="tx1">
                    <a:lumMod val="65000"/>
                    <a:lumOff val="35000"/>
                  </a:schemeClr>
                </a:solidFill>
                <a:latin typeface="JKRGNR+Arial-BoldMT"/>
              </a:rPr>
              <a:t> (Ordnungsnummer: 115)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 dem Hintergrund des § 2 I, III </a:t>
            </a:r>
            <a:r>
              <a:rPr lang="de-DE" sz="2400" dirty="0" err="1">
                <a:solidFill>
                  <a:schemeClr val="tx1">
                    <a:lumMod val="65000"/>
                    <a:lumOff val="35000"/>
                  </a:schemeClr>
                </a:solidFill>
                <a:latin typeface="JKRGNR+Arial-BoldMT"/>
              </a:rPr>
              <a:t>UZwG</a:t>
            </a:r>
            <a:r>
              <a:rPr lang="de-DE" sz="2400" dirty="0">
                <a:solidFill>
                  <a:schemeClr val="tx1">
                    <a:lumMod val="65000"/>
                    <a:lumOff val="35000"/>
                  </a:schemeClr>
                </a:solidFill>
                <a:latin typeface="JKRGNR+Arial-BoldMT"/>
              </a:rPr>
              <a:t> als „unmittelbarer Zwang“ einzustufen: </a:t>
            </a:r>
            <a:r>
              <a:rPr lang="de-DE" sz="2400" b="1" dirty="0">
                <a:solidFill>
                  <a:schemeClr val="tx1">
                    <a:lumMod val="65000"/>
                    <a:lumOff val="35000"/>
                  </a:schemeClr>
                </a:solidFill>
                <a:latin typeface="JKRGNR+Arial-BoldMT"/>
              </a:rPr>
              <a:t>Einsatz von Schusswaffen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Rechtsgrundlage vorliegend: </a:t>
            </a:r>
            <a:r>
              <a:rPr lang="de-DE" sz="2400" b="1" dirty="0">
                <a:solidFill>
                  <a:schemeClr val="tx1">
                    <a:lumMod val="65000"/>
                    <a:lumOff val="35000"/>
                  </a:schemeClr>
                </a:solidFill>
                <a:latin typeface="JKRGNR+Arial-BoldMT"/>
              </a:rPr>
              <a:t>§ 6 II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 9 </a:t>
            </a:r>
            <a:r>
              <a:rPr lang="de-DE" sz="2400" b="1" dirty="0" err="1">
                <a:solidFill>
                  <a:schemeClr val="tx1">
                    <a:lumMod val="65000"/>
                    <a:lumOff val="35000"/>
                  </a:schemeClr>
                </a:solidFill>
                <a:latin typeface="JKRGNR+Arial-BoldMT"/>
              </a:rPr>
              <a:t>lit</a:t>
            </a:r>
            <a:r>
              <a:rPr lang="de-DE" sz="2400" b="1" dirty="0">
                <a:solidFill>
                  <a:schemeClr val="tx1">
                    <a:lumMod val="65000"/>
                    <a:lumOff val="35000"/>
                  </a:schemeClr>
                </a:solidFill>
                <a:latin typeface="JKRGNR+Arial-BoldMT"/>
              </a:rPr>
              <a:t>. c) VwVG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90385278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22188"/>
            <a:ext cx="8928992" cy="63376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Wie stets zu prüfen: </a:t>
            </a:r>
            <a:r>
              <a:rPr lang="de-DE" sz="2400" b="1" dirty="0">
                <a:solidFill>
                  <a:schemeClr val="tx1">
                    <a:lumMod val="65000"/>
                    <a:lumOff val="35000"/>
                  </a:schemeClr>
                </a:solidFill>
                <a:latin typeface="JKRGNR+Arial-BoldMT"/>
              </a:rPr>
              <a:t>Zuständigkeit, Verfahren, Form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Zuständigkeit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Grundsatz: Zuständig zur Verwaltungsvollstreckung ist die Behörde, die den </a:t>
            </a:r>
            <a:r>
              <a:rPr lang="de-DE" sz="2400" b="1" dirty="0">
                <a:solidFill>
                  <a:schemeClr val="tx1">
                    <a:lumMod val="65000"/>
                    <a:lumOff val="35000"/>
                  </a:schemeClr>
                </a:solidFill>
                <a:latin typeface="JKRGNR+Arial-BoldMT"/>
              </a:rPr>
              <a:t>zugrundeliegenden Verwaltungsakt erlassen </a:t>
            </a:r>
            <a:r>
              <a:rPr lang="de-DE" sz="2400" dirty="0">
                <a:solidFill>
                  <a:schemeClr val="tx1">
                    <a:lumMod val="65000"/>
                    <a:lumOff val="35000"/>
                  </a:schemeClr>
                </a:solidFill>
                <a:latin typeface="JKRGNR+Arial-BoldMT"/>
              </a:rPr>
              <a:t>hat, </a:t>
            </a:r>
            <a:r>
              <a:rPr lang="de-DE" sz="2400" b="1" dirty="0">
                <a:solidFill>
                  <a:schemeClr val="tx1">
                    <a:lumMod val="65000"/>
                    <a:lumOff val="35000"/>
                  </a:schemeClr>
                </a:solidFill>
                <a:latin typeface="JKRGNR+Arial-BoldMT"/>
              </a:rPr>
              <a:t>§ 7 I VwVG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Insoweit zu beachten im Falle von Schusswaffengebrauch: </a:t>
            </a:r>
            <a:r>
              <a:rPr lang="de-DE" sz="2400" b="1" dirty="0">
                <a:solidFill>
                  <a:schemeClr val="tx1">
                    <a:lumMod val="65000"/>
                    <a:lumOff val="35000"/>
                  </a:schemeClr>
                </a:solidFill>
                <a:latin typeface="JKRGNR+Arial-BoldMT"/>
              </a:rPr>
              <a:t>§ 9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Gemäß </a:t>
            </a:r>
            <a:r>
              <a:rPr lang="de-DE" sz="2400" b="1" dirty="0">
                <a:solidFill>
                  <a:schemeClr val="tx1">
                    <a:lumMod val="65000"/>
                    <a:lumOff val="35000"/>
                  </a:schemeClr>
                </a:solidFill>
                <a:latin typeface="JKRGNR+Arial-BoldMT"/>
              </a:rPr>
              <a:t>§ 9 Nr. 1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u.a. </a:t>
            </a:r>
            <a:r>
              <a:rPr lang="de-DE" sz="2400" dirty="0">
                <a:solidFill>
                  <a:schemeClr val="tx1">
                    <a:lumMod val="65000"/>
                    <a:lumOff val="35000"/>
                  </a:schemeClr>
                </a:solidFill>
                <a:latin typeface="JKRGNR+Arial-BoldMT"/>
              </a:rPr>
              <a:t>zuständig: Polizeivollzugsbeamte des Bundes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Hierzu ebenfalls zählend: Beamte des GSG9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Zuständigkeit: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842727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6720"/>
            <a:ext cx="8928992" cy="386516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Verfahren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der Verwaltungsvollstreckung im Einzelfall durchaus strittig: Erforderlichkeit einer Anhörung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28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zu beachten: Schusswaffeneinsatz als Realakt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Anwendungsbereich des § 28 I VwVfG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Mithin in jedem Fall nicht erforderlich: Anhörung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28 I VwVfG</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Formelle Voraussetzungen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9482118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51798"/>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cc) Materielle 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Materielle Voraussetzungen der Verwaltungsvollstreckung im einaktigen Verfahren: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Voraussetzungen des § 6 II VwVG</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Rechtmäßigkeit der Art und Weise der Verwaltungsvollstreckung </a:t>
            </a:r>
            <a:r>
              <a:rPr lang="de-DE" sz="2400" dirty="0">
                <a:solidFill>
                  <a:schemeClr val="tx1">
                    <a:lumMod val="65000"/>
                    <a:lumOff val="35000"/>
                  </a:schemeClr>
                </a:solidFill>
                <a:latin typeface="JKRGNR+Arial-BoldMT"/>
              </a:rPr>
              <a:t>sowie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keine Vollstreckungshindernisse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2074493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51798"/>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Voraussetzungen des § 6 II VwVG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Ausweislich des Wortlautes vorausgesetzt: dass „der sofortige Vollzug </a:t>
            </a:r>
            <a:r>
              <a:rPr lang="de-DE" sz="2400" b="1" dirty="0">
                <a:solidFill>
                  <a:schemeClr val="tx1">
                    <a:lumMod val="65000"/>
                    <a:lumOff val="35000"/>
                  </a:schemeClr>
                </a:solidFill>
                <a:latin typeface="JKRGNR+Arial-BoldMT"/>
              </a:rPr>
              <a:t>zur Verhinderung einer rechtswidrigen Tat</a:t>
            </a:r>
            <a:r>
              <a:rPr lang="de-DE" sz="2400" dirty="0">
                <a:solidFill>
                  <a:schemeClr val="tx1">
                    <a:lumMod val="65000"/>
                    <a:lumOff val="35000"/>
                  </a:schemeClr>
                </a:solidFill>
                <a:latin typeface="JKRGNR+Arial-BoldMT"/>
              </a:rPr>
              <a:t>, die einen Straf- oder Bußgeldtatbestand verwirklicht, oder zur </a:t>
            </a:r>
            <a:r>
              <a:rPr lang="de-DE" sz="2400" b="1" dirty="0">
                <a:solidFill>
                  <a:schemeClr val="tx1">
                    <a:lumMod val="65000"/>
                    <a:lumOff val="35000"/>
                  </a:schemeClr>
                </a:solidFill>
                <a:latin typeface="JKRGNR+Arial-BoldMT"/>
              </a:rPr>
              <a:t>Abwendung einer drohenden Gefahr notwendig </a:t>
            </a:r>
            <a:r>
              <a:rPr lang="de-DE" sz="2400" dirty="0">
                <a:solidFill>
                  <a:schemeClr val="tx1">
                    <a:lumMod val="65000"/>
                    <a:lumOff val="35000"/>
                  </a:schemeClr>
                </a:solidFill>
                <a:latin typeface="JKRGNR+Arial-BoldMT"/>
              </a:rPr>
              <a:t>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bereits eingetreten: sog. „</a:t>
            </a:r>
            <a:r>
              <a:rPr lang="de-DE" sz="2400" b="1" dirty="0">
                <a:solidFill>
                  <a:schemeClr val="tx1">
                    <a:lumMod val="65000"/>
                    <a:lumOff val="35000"/>
                  </a:schemeClr>
                </a:solidFill>
                <a:latin typeface="JKRGNR+Arial-BoldMT"/>
              </a:rPr>
              <a:t>Störung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 Geiselnahme verwirklicht: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Straftatbestände: §§ 239b, 239a, 223, 240 StGB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zudem nicht möglich: Erlass eines vorherigen VA wegen „Zwecklosigkeit“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Sofortiger Vollzug „notwendig“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93238737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 calcmode="lin" valueType="num">
                                      <p:cBhvr additive="base">
                                        <p:cTn id="35"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8" end="8"/>
                                            </p:txEl>
                                          </p:spTgt>
                                        </p:tgtEl>
                                        <p:attrNameLst>
                                          <p:attrName>style.visibility</p:attrName>
                                        </p:attrNameLst>
                                      </p:cBhvr>
                                      <p:to>
                                        <p:strVal val="visible"/>
                                      </p:to>
                                    </p:set>
                                    <p:anim calcmode="lin" valueType="num">
                                      <p:cBhvr additive="base">
                                        <p:cTn id="4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1252"/>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vorausgesetzt: dass „die Behörde hierbei </a:t>
            </a:r>
            <a:r>
              <a:rPr lang="de-DE" sz="2400" b="1" dirty="0">
                <a:solidFill>
                  <a:schemeClr val="tx1">
                    <a:lumMod val="65000"/>
                    <a:lumOff val="35000"/>
                  </a:schemeClr>
                </a:solidFill>
                <a:latin typeface="JKRGNR+Arial-BoldMT"/>
              </a:rPr>
              <a:t>innerhalb ihrer gesetzlichen Befugnisse</a:t>
            </a:r>
            <a:r>
              <a:rPr lang="de-DE" sz="2400" dirty="0">
                <a:solidFill>
                  <a:schemeClr val="tx1">
                    <a:lumMod val="65000"/>
                    <a:lumOff val="35000"/>
                  </a:schemeClr>
                </a:solidFill>
                <a:latin typeface="JKRGNR+Arial-BoldMT"/>
              </a:rPr>
              <a:t> handelt“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verlangt: Rechtmäßigkeit einer </a:t>
            </a:r>
            <a:r>
              <a:rPr lang="de-DE" sz="2400" b="1" dirty="0">
                <a:solidFill>
                  <a:schemeClr val="tx1">
                    <a:lumMod val="65000"/>
                    <a:lumOff val="35000"/>
                  </a:schemeClr>
                </a:solidFill>
                <a:latin typeface="JKRGNR+Arial-BoldMT"/>
              </a:rPr>
              <a:t>hypothetischen Grundverfügung</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Inzidentprüfung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Denkbare Grundverfügung: „</a:t>
            </a:r>
            <a:r>
              <a:rPr lang="de-DE" sz="2400" b="1" dirty="0">
                <a:solidFill>
                  <a:schemeClr val="tx1">
                    <a:lumMod val="65000"/>
                    <a:lumOff val="35000"/>
                  </a:schemeClr>
                </a:solidFill>
                <a:latin typeface="JKRGNR+Arial-BoldMT"/>
              </a:rPr>
              <a:t>Anordnung, die Geiseln freizulassen“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spezialgesetzlicher Vorschriften insoweit Rechtsgrundlage: </a:t>
            </a:r>
            <a:r>
              <a:rPr lang="de-DE" sz="2400" b="1" dirty="0">
                <a:solidFill>
                  <a:schemeClr val="tx1">
                    <a:lumMod val="65000"/>
                    <a:lumOff val="35000"/>
                  </a:schemeClr>
                </a:solidFill>
                <a:latin typeface="JKRGNR+Arial-BoldMT"/>
              </a:rPr>
              <a:t>Generalklausel des § 14 I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 einer </a:t>
            </a:r>
            <a:r>
              <a:rPr lang="de-DE" sz="2400" b="1" dirty="0">
                <a:solidFill>
                  <a:schemeClr val="tx1">
                    <a:lumMod val="65000"/>
                    <a:lumOff val="35000"/>
                  </a:schemeClr>
                </a:solidFill>
                <a:latin typeface="JKRGNR+Arial-BoldMT"/>
              </a:rPr>
              <a:t>Gefahr</a:t>
            </a:r>
            <a:r>
              <a:rPr lang="de-DE" sz="2400" dirty="0">
                <a:solidFill>
                  <a:schemeClr val="tx1">
                    <a:lumMod val="65000"/>
                    <a:lumOff val="35000"/>
                  </a:schemeClr>
                </a:solidFill>
                <a:latin typeface="JKRGNR+Arial-BoldMT"/>
              </a:rPr>
              <a:t> für die </a:t>
            </a:r>
            <a:r>
              <a:rPr lang="de-DE" sz="2400" b="1" dirty="0">
                <a:solidFill>
                  <a:schemeClr val="tx1">
                    <a:lumMod val="65000"/>
                    <a:lumOff val="35000"/>
                  </a:schemeClr>
                </a:solidFill>
                <a:latin typeface="JKRGNR+Arial-BoldMT"/>
              </a:rPr>
              <a:t>öffentliche Sicherheit (s.o.) </a:t>
            </a:r>
            <a:r>
              <a:rPr lang="de-DE" sz="2400" dirty="0">
                <a:solidFill>
                  <a:schemeClr val="tx1">
                    <a:lumMod val="65000"/>
                    <a:lumOff val="35000"/>
                  </a:schemeClr>
                </a:solidFill>
                <a:latin typeface="JKRGNR+Arial-BoldMT"/>
              </a:rPr>
              <a:t>sowie </a:t>
            </a:r>
            <a:r>
              <a:rPr lang="de-DE" sz="2400" b="1" dirty="0">
                <a:solidFill>
                  <a:schemeClr val="tx1">
                    <a:lumMod val="65000"/>
                    <a:lumOff val="35000"/>
                  </a:schemeClr>
                </a:solidFill>
                <a:latin typeface="JKRGNR+Arial-BoldMT"/>
              </a:rPr>
              <a:t>Pflichtigkeit</a:t>
            </a:r>
            <a:r>
              <a:rPr lang="de-DE" sz="2400" dirty="0">
                <a:solidFill>
                  <a:schemeClr val="tx1">
                    <a:lumMod val="65000"/>
                    <a:lumOff val="35000"/>
                  </a:schemeClr>
                </a:solidFill>
                <a:latin typeface="JKRGNR+Arial-BoldMT"/>
              </a:rPr>
              <a:t> der Geiselnehmer (§ 17 </a:t>
            </a:r>
            <a:r>
              <a:rPr lang="de-DE" sz="2400"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Rechtmäßigkeit der hypothetischen Grundverfügung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9159301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51225"/>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Rechtmäßigkeit der Art und Weise der Verwaltungsvollstreckung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Auf Bundesebene zu prüfen: </a:t>
            </a:r>
            <a:r>
              <a:rPr lang="de-DE" sz="2400" b="1" dirty="0">
                <a:solidFill>
                  <a:schemeClr val="tx1">
                    <a:lumMod val="65000"/>
                    <a:lumOff val="35000"/>
                  </a:schemeClr>
                </a:solidFill>
                <a:latin typeface="JKRGNR+Arial-BoldMT"/>
              </a:rPr>
              <a:t>Androhung, Festsetzung und Anwendung, §§ 13 ff. VwVG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Grundsätzlich erforderlich gemäß </a:t>
            </a:r>
            <a:r>
              <a:rPr lang="de-DE" sz="2400" b="1" dirty="0">
                <a:solidFill>
                  <a:schemeClr val="tx1">
                    <a:lumMod val="65000"/>
                    <a:lumOff val="35000"/>
                  </a:schemeClr>
                </a:solidFill>
                <a:latin typeface="JKRGNR+Arial-BoldMT"/>
              </a:rPr>
              <a:t>§ 13 I 1 VwVG</a:t>
            </a:r>
            <a:r>
              <a:rPr lang="de-DE" sz="2400" dirty="0">
                <a:solidFill>
                  <a:schemeClr val="tx1">
                    <a:lumMod val="65000"/>
                    <a:lumOff val="35000"/>
                  </a:schemeClr>
                </a:solidFill>
                <a:latin typeface="JKRGNR+Arial-BoldMT"/>
              </a:rPr>
              <a:t>: (Schriftliche) </a:t>
            </a:r>
            <a:r>
              <a:rPr lang="de-DE" sz="2400" b="1" dirty="0">
                <a:solidFill>
                  <a:schemeClr val="tx1">
                    <a:lumMod val="65000"/>
                    <a:lumOff val="35000"/>
                  </a:schemeClr>
                </a:solidFill>
                <a:latin typeface="JKRGNR+Arial-BoldMT"/>
              </a:rPr>
              <a:t>Androhung</a:t>
            </a:r>
            <a:r>
              <a:rPr lang="de-DE" sz="2400" dirty="0">
                <a:solidFill>
                  <a:schemeClr val="tx1">
                    <a:lumMod val="65000"/>
                    <a:lumOff val="35000"/>
                  </a:schemeClr>
                </a:solidFill>
                <a:latin typeface="JKRGNR+Arial-BoldMT"/>
              </a:rPr>
              <a:t> des Zwangsmittels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ausdrücklich normiert: </a:t>
            </a:r>
            <a:r>
              <a:rPr lang="de-DE" sz="2400" b="1" dirty="0">
                <a:solidFill>
                  <a:schemeClr val="tx1">
                    <a:lumMod val="65000"/>
                    <a:lumOff val="35000"/>
                  </a:schemeClr>
                </a:solidFill>
                <a:latin typeface="JKRGNR+Arial-BoldMT"/>
              </a:rPr>
              <a:t>Entbehrlichkeit der Androhung</a:t>
            </a:r>
            <a:r>
              <a:rPr lang="de-DE" sz="2400" dirty="0">
                <a:solidFill>
                  <a:schemeClr val="tx1">
                    <a:lumMod val="65000"/>
                    <a:lumOff val="35000"/>
                  </a:schemeClr>
                </a:solidFill>
                <a:latin typeface="JKRGNR+Arial-BoldMT"/>
              </a:rPr>
              <a:t>, soweit „Zwangsmittel sofort angewendet werden können (§ 6 II VwVG)“, vgl. § 13 I 1 VwVG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zu berücksichtigen: (speziellere) Vorgaben des </a:t>
            </a:r>
            <a:r>
              <a:rPr lang="de-DE" sz="2400" b="1" dirty="0" err="1">
                <a:solidFill>
                  <a:schemeClr val="tx1">
                    <a:lumMod val="65000"/>
                    <a:lumOff val="35000"/>
                  </a:schemeClr>
                </a:solidFill>
                <a:latin typeface="JKRGNR+Arial-BoldMT"/>
              </a:rPr>
              <a:t>UZwG</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a:t>
            </a:r>
            <a:r>
              <a:rPr lang="de-DE" sz="2400" b="1" dirty="0">
                <a:solidFill>
                  <a:schemeClr val="tx1">
                    <a:lumMod val="65000"/>
                    <a:lumOff val="35000"/>
                  </a:schemeClr>
                </a:solidFill>
                <a:latin typeface="JKRGNR+Arial-BoldMT"/>
              </a:rPr>
              <a:t>§ 13 I 1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im Falle der </a:t>
            </a:r>
            <a:r>
              <a:rPr lang="de-DE" sz="2400" b="1" dirty="0">
                <a:solidFill>
                  <a:schemeClr val="tx1">
                    <a:lumMod val="65000"/>
                    <a:lumOff val="35000"/>
                  </a:schemeClr>
                </a:solidFill>
                <a:latin typeface="JKRGNR+Arial-BoldMT"/>
              </a:rPr>
              <a:t>„Anwendung einer Schusswaffe“ </a:t>
            </a:r>
            <a:r>
              <a:rPr lang="de-DE" sz="2400" dirty="0">
                <a:solidFill>
                  <a:schemeClr val="tx1">
                    <a:lumMod val="65000"/>
                    <a:lumOff val="35000"/>
                  </a:schemeClr>
                </a:solidFill>
                <a:latin typeface="JKRGNR+Arial-BoldMT"/>
              </a:rPr>
              <a:t>stets vorausgesetzt: </a:t>
            </a:r>
            <a:r>
              <a:rPr lang="de-DE" sz="2400" b="1" dirty="0">
                <a:solidFill>
                  <a:schemeClr val="tx1">
                    <a:lumMod val="65000"/>
                    <a:lumOff val="35000"/>
                  </a:schemeClr>
                </a:solidFill>
                <a:latin typeface="JKRGNR+Arial-BoldMT"/>
              </a:rPr>
              <a:t>Vorherige Androhung („Warnschuss“)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ZE: Vorherige Androhung durch GSG9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1393030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99538" y="1412776"/>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Wiederholungsfall: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Polizeibeamte P sieht wie der zwölfjährige S sich in das Auto seiner Eltern setzt und versucht, den Motor zu starten. Der P rennt zum Auto, die Tür ist abgeschlossen. Er fordert den S auf, das Auto zu öffnen und droht ansonsten die Tür aufzubrechen.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Ist das rechtmäßig? Wenn ja, nach welchen Vorschriften?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8303773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anim calcmode="lin" valueType="num">
                                      <p:cBhvr additive="base">
                                        <p:cTn id="1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31013" y="1412776"/>
            <a:ext cx="8928992" cy="39780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Zusammenhang </a:t>
            </a:r>
            <a:r>
              <a:rPr lang="de-DE" sz="2400" b="1" dirty="0">
                <a:solidFill>
                  <a:schemeClr val="tx1">
                    <a:lumMod val="65000"/>
                    <a:lumOff val="35000"/>
                  </a:schemeClr>
                </a:solidFill>
                <a:latin typeface="JKRGNR+Arial-BoldMT"/>
              </a:rPr>
              <a:t>fraglich</a:t>
            </a:r>
            <a:r>
              <a:rPr lang="de-DE" sz="2400" dirty="0">
                <a:solidFill>
                  <a:schemeClr val="tx1">
                    <a:lumMod val="65000"/>
                    <a:lumOff val="35000"/>
                  </a:schemeClr>
                </a:solidFill>
                <a:latin typeface="JKRGNR+Arial-BoldMT"/>
              </a:rPr>
              <a:t>: ob das </a:t>
            </a:r>
            <a:r>
              <a:rPr lang="de-DE" sz="2400" b="1" dirty="0">
                <a:solidFill>
                  <a:schemeClr val="tx1">
                    <a:lumMod val="65000"/>
                    <a:lumOff val="35000"/>
                  </a:schemeClr>
                </a:solidFill>
                <a:latin typeface="JKRGNR+Arial-BoldMT"/>
              </a:rPr>
              <a:t>Androhungserfordernis</a:t>
            </a:r>
            <a:r>
              <a:rPr lang="de-DE" sz="2400" dirty="0">
                <a:solidFill>
                  <a:schemeClr val="tx1">
                    <a:lumMod val="65000"/>
                    <a:lumOff val="35000"/>
                  </a:schemeClr>
                </a:solidFill>
                <a:latin typeface="JKRGNR+Arial-BoldMT"/>
              </a:rPr>
              <a:t> nach </a:t>
            </a:r>
            <a:r>
              <a:rPr lang="de-DE" sz="2400" b="1" dirty="0">
                <a:solidFill>
                  <a:schemeClr val="tx1">
                    <a:lumMod val="65000"/>
                    <a:lumOff val="35000"/>
                  </a:schemeClr>
                </a:solidFill>
                <a:latin typeface="JKRGNR+Arial-BoldMT"/>
              </a:rPr>
              <a:t>§ 13 I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auch in Fällen gelten soll, in denen der </a:t>
            </a:r>
            <a:r>
              <a:rPr lang="de-DE" sz="2400" b="1" dirty="0">
                <a:solidFill>
                  <a:schemeClr val="tx1">
                    <a:lumMod val="65000"/>
                    <a:lumOff val="35000"/>
                  </a:schemeClr>
                </a:solidFill>
                <a:latin typeface="JKRGNR+Arial-BoldMT"/>
              </a:rPr>
              <a:t>Zweck der Androhung nicht erreicht werden kann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Denkbar: Teleologische Reduktion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Telos</a:t>
            </a:r>
            <a:r>
              <a:rPr lang="de-DE" sz="2400" dirty="0">
                <a:solidFill>
                  <a:schemeClr val="tx1">
                    <a:lumMod val="65000"/>
                    <a:lumOff val="35000"/>
                  </a:schemeClr>
                </a:solidFill>
                <a:latin typeface="JKRGNR+Arial-BoldMT"/>
              </a:rPr>
              <a:t>: Androhung soll dem Gegenüber die Möglichkeit geben, sein Verhalten entsprechend der Vorgaben der Polizei anzupassen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Vorliegend zu berücksichtigen: </a:t>
            </a:r>
            <a:r>
              <a:rPr lang="de-DE" sz="2400" dirty="0">
                <a:solidFill>
                  <a:schemeClr val="tx1">
                    <a:lumMod val="65000"/>
                    <a:lumOff val="35000"/>
                  </a:schemeClr>
                </a:solidFill>
                <a:latin typeface="JKRGNR+Arial-BoldMT"/>
              </a:rPr>
              <a:t>Die Täter machten deutlich, keine Verhandlungen führen zu wollen und töteten bereits Geiseln</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7411190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1252"/>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Einer teleologischen Reduktion insbesondere entgegenzuhalten: </a:t>
            </a:r>
            <a:r>
              <a:rPr lang="de-DE" sz="2400" b="1" dirty="0">
                <a:solidFill>
                  <a:schemeClr val="tx1">
                    <a:lumMod val="65000"/>
                    <a:lumOff val="35000"/>
                  </a:schemeClr>
                </a:solidFill>
                <a:latin typeface="JKRGNR+Arial-BoldMT"/>
              </a:rPr>
              <a:t>gesetzessystematische Auslegung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 13 I 1 VwVG eine ausdrückliche Ausnahme </a:t>
            </a:r>
            <a:r>
              <a:rPr lang="de-DE" sz="2400" dirty="0">
                <a:solidFill>
                  <a:schemeClr val="tx1">
                    <a:lumMod val="65000"/>
                    <a:lumOff val="35000"/>
                  </a:schemeClr>
                </a:solidFill>
                <a:latin typeface="JKRGNR+Arial-BoldMT"/>
              </a:rPr>
              <a:t>des Androhungserfordernis enthalten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 </a:t>
            </a:r>
            <a:r>
              <a:rPr lang="de-DE" sz="2400" b="1" dirty="0">
                <a:solidFill>
                  <a:schemeClr val="tx1">
                    <a:lumMod val="65000"/>
                    <a:lumOff val="35000"/>
                  </a:schemeClr>
                </a:solidFill>
                <a:latin typeface="JKRGNR+Arial-BoldMT"/>
              </a:rPr>
              <a:t>§ 13 </a:t>
            </a:r>
            <a:r>
              <a:rPr lang="de-DE" sz="2400" b="1" dirty="0" err="1">
                <a:solidFill>
                  <a:schemeClr val="tx1">
                    <a:lumMod val="65000"/>
                    <a:lumOff val="35000"/>
                  </a:schemeClr>
                </a:solidFill>
                <a:latin typeface="JKRGNR+Arial-BoldMT"/>
              </a:rPr>
              <a:t>UZwG</a:t>
            </a:r>
            <a:r>
              <a:rPr lang="de-DE" sz="2400" dirty="0">
                <a:solidFill>
                  <a:schemeClr val="tx1">
                    <a:lumMod val="65000"/>
                    <a:lumOff val="35000"/>
                  </a:schemeClr>
                </a:solidFill>
                <a:latin typeface="JKRGNR+Arial-BoldMT"/>
              </a:rPr>
              <a:t> keine Ausnahme normiert!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Umkehrschluss („argumentum </a:t>
            </a:r>
            <a:r>
              <a:rPr lang="de-DE" sz="2400" b="1" dirty="0" err="1">
                <a:solidFill>
                  <a:schemeClr val="tx1">
                    <a:lumMod val="65000"/>
                    <a:lumOff val="35000"/>
                  </a:schemeClr>
                </a:solidFill>
                <a:latin typeface="JKRGNR+Arial-BoldMT"/>
              </a:rPr>
              <a:t>e</a:t>
            </a:r>
            <a:r>
              <a:rPr lang="de-DE" sz="2400" b="1" dirty="0">
                <a:solidFill>
                  <a:schemeClr val="tx1">
                    <a:lumMod val="65000"/>
                    <a:lumOff val="35000"/>
                  </a:schemeClr>
                </a:solidFill>
                <a:latin typeface="JKRGNR+Arial-BoldMT"/>
              </a:rPr>
              <a:t> contrario“) spricht </a:t>
            </a:r>
            <a:r>
              <a:rPr lang="de-DE" sz="2400" dirty="0">
                <a:solidFill>
                  <a:schemeClr val="tx1">
                    <a:lumMod val="65000"/>
                    <a:lumOff val="35000"/>
                  </a:schemeClr>
                </a:solidFill>
                <a:latin typeface="JKRGNR+Arial-BoldMT"/>
              </a:rPr>
              <a:t>dafür, dass der Gesetzgeber Ausnahme nicht wollte im Falle des Schusswaffengebrauchs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zu berücksichtigen: </a:t>
            </a:r>
            <a:r>
              <a:rPr lang="de-DE" sz="2400" b="1" dirty="0">
                <a:solidFill>
                  <a:schemeClr val="tx1">
                    <a:lumMod val="65000"/>
                    <a:lumOff val="35000"/>
                  </a:schemeClr>
                </a:solidFill>
                <a:latin typeface="JKRGNR+Arial-BoldMT"/>
              </a:rPr>
              <a:t>Demokratieprinzip, Art. 20 II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Danach verlangt: dass der demokratische legitimierte Gesetzgeber alle grundrechtswesentlichen Maßnahmen selber regelt („</a:t>
            </a:r>
            <a:r>
              <a:rPr lang="de-DE" sz="2400" b="1" dirty="0">
                <a:solidFill>
                  <a:schemeClr val="tx1">
                    <a:lumMod val="65000"/>
                    <a:lumOff val="35000"/>
                  </a:schemeClr>
                </a:solidFill>
                <a:latin typeface="JKRGNR+Arial-BoldMT"/>
              </a:rPr>
              <a:t>Wesentlichkeitslehre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Verfahrensvorgaben im Zusammenhang mit Schusswaffeneinsätzen = </a:t>
            </a:r>
            <a:r>
              <a:rPr lang="de-DE" sz="2400" b="1" dirty="0">
                <a:solidFill>
                  <a:schemeClr val="tx1">
                    <a:lumMod val="65000"/>
                    <a:lumOff val="35000"/>
                  </a:schemeClr>
                </a:solidFill>
                <a:latin typeface="JKRGNR+Arial-BoldMT"/>
              </a:rPr>
              <a:t>maximale Grundrechtsrelevanz</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9474372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363574"/>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Konsequenz: </a:t>
            </a:r>
            <a:r>
              <a:rPr lang="de-DE" sz="2400" b="1" dirty="0">
                <a:solidFill>
                  <a:schemeClr val="tx1">
                    <a:lumMod val="65000"/>
                    <a:lumOff val="35000"/>
                  </a:schemeClr>
                </a:solidFill>
                <a:latin typeface="JKRGNR+Arial-BoldMT"/>
              </a:rPr>
              <a:t>Gesetzeswortlaut </a:t>
            </a:r>
            <a:r>
              <a:rPr lang="de-DE" sz="2400" b="1" dirty="0" err="1">
                <a:solidFill>
                  <a:schemeClr val="tx1">
                    <a:lumMod val="65000"/>
                    <a:lumOff val="35000"/>
                  </a:schemeClr>
                </a:solidFill>
                <a:latin typeface="JKRGNR+Arial-BoldMT"/>
              </a:rPr>
              <a:t>grds</a:t>
            </a:r>
            <a:r>
              <a:rPr lang="de-DE" sz="2400" b="1" dirty="0">
                <a:solidFill>
                  <a:schemeClr val="tx1">
                    <a:lumMod val="65000"/>
                    <a:lumOff val="35000"/>
                  </a:schemeClr>
                </a:solidFill>
                <a:latin typeface="JKRGNR+Arial-BoldMT"/>
              </a:rPr>
              <a:t>. Grund und Grenze </a:t>
            </a:r>
            <a:r>
              <a:rPr lang="de-DE" sz="2400" dirty="0">
                <a:solidFill>
                  <a:schemeClr val="tx1">
                    <a:lumMod val="65000"/>
                    <a:lumOff val="35000"/>
                  </a:schemeClr>
                </a:solidFill>
                <a:latin typeface="JKRGNR+Arial-BoldMT"/>
              </a:rPr>
              <a:t>des Handelns der Exekutive (Art. 20 II 1,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Dem Ergebnis entgegenzuhalten: </a:t>
            </a:r>
            <a:r>
              <a:rPr lang="de-DE" sz="2400" dirty="0">
                <a:solidFill>
                  <a:schemeClr val="tx1">
                    <a:lumMod val="65000"/>
                    <a:lumOff val="35000"/>
                  </a:schemeClr>
                </a:solidFill>
                <a:latin typeface="JKRGNR+Arial-BoldMT"/>
              </a:rPr>
              <a:t>Demokratieprinzip besteht nicht „um seiner selbst Willen“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Vorliegend zu bedenken: die </a:t>
            </a:r>
            <a:r>
              <a:rPr lang="de-DE" sz="2400" b="1" dirty="0">
                <a:solidFill>
                  <a:schemeClr val="tx1">
                    <a:lumMod val="65000"/>
                    <a:lumOff val="35000"/>
                  </a:schemeClr>
                </a:solidFill>
                <a:latin typeface="JKRGNR+Arial-BoldMT"/>
              </a:rPr>
              <a:t>Androhung</a:t>
            </a:r>
            <a:r>
              <a:rPr lang="de-DE" sz="2400" dirty="0">
                <a:solidFill>
                  <a:schemeClr val="tx1">
                    <a:lumMod val="65000"/>
                    <a:lumOff val="35000"/>
                  </a:schemeClr>
                </a:solidFill>
                <a:latin typeface="JKRGNR+Arial-BoldMT"/>
              </a:rPr>
              <a:t> würde mit an Sicherheit grenzender Wahrscheinlichkeit </a:t>
            </a:r>
            <a:r>
              <a:rPr lang="de-DE" sz="2400" b="1" dirty="0">
                <a:solidFill>
                  <a:schemeClr val="tx1">
                    <a:lumMod val="65000"/>
                    <a:lumOff val="35000"/>
                  </a:schemeClr>
                </a:solidFill>
                <a:latin typeface="JKRGNR+Arial-BoldMT"/>
              </a:rPr>
              <a:t>zu mehr Beeinträchtigungen von Rechtsgütern</a:t>
            </a:r>
            <a:r>
              <a:rPr lang="de-DE" sz="2400" dirty="0">
                <a:solidFill>
                  <a:schemeClr val="tx1">
                    <a:lumMod val="65000"/>
                    <a:lumOff val="35000"/>
                  </a:schemeClr>
                </a:solidFill>
                <a:latin typeface="JKRGNR+Arial-BoldMT"/>
              </a:rPr>
              <a:t> führen (Art. 2 II 1 </a:t>
            </a:r>
            <a:r>
              <a:rPr lang="de-DE" sz="2400" dirty="0" err="1">
                <a:solidFill>
                  <a:schemeClr val="tx1">
                    <a:lumMod val="65000"/>
                    <a:lumOff val="35000"/>
                  </a:schemeClr>
                </a:solidFill>
                <a:latin typeface="JKRGNR+Arial-BoldMT"/>
              </a:rPr>
              <a:t>iVm</a:t>
            </a:r>
            <a:r>
              <a:rPr lang="de-DE" sz="2400" dirty="0">
                <a:solidFill>
                  <a:schemeClr val="tx1">
                    <a:lumMod val="65000"/>
                    <a:lumOff val="35000"/>
                  </a:schemeClr>
                </a:solidFill>
                <a:latin typeface="JKRGNR+Arial-BoldMT"/>
              </a:rPr>
              <a:t> Art. 1 I GG)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 diesem Hintergrund </a:t>
            </a:r>
            <a:r>
              <a:rPr lang="de-DE" sz="2400" b="1" dirty="0">
                <a:solidFill>
                  <a:schemeClr val="tx1">
                    <a:lumMod val="65000"/>
                    <a:lumOff val="35000"/>
                  </a:schemeClr>
                </a:solidFill>
                <a:latin typeface="JKRGNR+Arial-BoldMT"/>
              </a:rPr>
              <a:t>gerechtfertigt</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Ausnahme</a:t>
            </a:r>
            <a:r>
              <a:rPr lang="de-DE" sz="2400" dirty="0">
                <a:solidFill>
                  <a:schemeClr val="tx1">
                    <a:lumMod val="65000"/>
                    <a:lumOff val="35000"/>
                  </a:schemeClr>
                </a:solidFill>
                <a:latin typeface="JKRGNR+Arial-BoldMT"/>
              </a:rPr>
              <a:t> von der strengen Anwendung des Demokratieprinzips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Auslegungsergebnis: </a:t>
            </a:r>
            <a:r>
              <a:rPr lang="de-DE" sz="2400" b="1" dirty="0">
                <a:solidFill>
                  <a:schemeClr val="tx1">
                    <a:lumMod val="65000"/>
                    <a:lumOff val="35000"/>
                  </a:schemeClr>
                </a:solidFill>
                <a:latin typeface="JKRGNR+Arial-BoldMT"/>
              </a:rPr>
              <a:t>teleologisch Reduktion (+)</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Zwischenergebnis: </a:t>
            </a:r>
            <a:r>
              <a:rPr lang="de-DE" sz="2400" dirty="0">
                <a:solidFill>
                  <a:schemeClr val="tx1">
                    <a:lumMod val="65000"/>
                    <a:lumOff val="35000"/>
                  </a:schemeClr>
                </a:solidFill>
                <a:latin typeface="JKRGNR+Arial-BoldMT"/>
              </a:rPr>
              <a:t>Fehlende Androhung des Schusswaffengebrauchs unschädlich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4614653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16459"/>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sehr </a:t>
            </a:r>
            <a:r>
              <a:rPr lang="de-DE" sz="2400" b="1" dirty="0">
                <a:solidFill>
                  <a:schemeClr val="tx1">
                    <a:lumMod val="65000"/>
                    <a:lumOff val="35000"/>
                  </a:schemeClr>
                </a:solidFill>
                <a:latin typeface="JKRGNR+Arial-BoldMT"/>
              </a:rPr>
              <a:t>fraglich</a:t>
            </a:r>
            <a:r>
              <a:rPr lang="de-DE" sz="2400" dirty="0">
                <a:solidFill>
                  <a:schemeClr val="tx1">
                    <a:lumMod val="65000"/>
                    <a:lumOff val="35000"/>
                  </a:schemeClr>
                </a:solidFill>
                <a:latin typeface="JKRGNR+Arial-BoldMT"/>
              </a:rPr>
              <a:t>: ob </a:t>
            </a:r>
            <a:r>
              <a:rPr lang="de-DE" sz="2400" b="1" dirty="0">
                <a:solidFill>
                  <a:schemeClr val="tx1">
                    <a:lumMod val="65000"/>
                    <a:lumOff val="35000"/>
                  </a:schemeClr>
                </a:solidFill>
                <a:latin typeface="JKRGNR+Arial-BoldMT"/>
              </a:rPr>
              <a:t>konkrete Anwendung des Zwangsmittels rechtmäßig </a:t>
            </a:r>
            <a:r>
              <a:rPr lang="de-DE" sz="2400" dirty="0">
                <a:solidFill>
                  <a:schemeClr val="tx1">
                    <a:lumMod val="65000"/>
                    <a:lumOff val="35000"/>
                  </a:schemeClr>
                </a:solidFill>
                <a:latin typeface="JKRGNR+Arial-BoldMT"/>
              </a:rPr>
              <a:t>erfolgte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Wortlaut des </a:t>
            </a:r>
            <a:r>
              <a:rPr lang="de-DE" sz="2400" b="1" dirty="0">
                <a:solidFill>
                  <a:schemeClr val="tx1">
                    <a:lumMod val="65000"/>
                    <a:lumOff val="35000"/>
                  </a:schemeClr>
                </a:solidFill>
                <a:latin typeface="JKRGNR+Arial-BoldMT"/>
              </a:rPr>
              <a:t>§ 12 I 1 </a:t>
            </a:r>
            <a:r>
              <a:rPr lang="de-DE" sz="2400" b="1" dirty="0" err="1">
                <a:solidFill>
                  <a:schemeClr val="tx1">
                    <a:lumMod val="65000"/>
                    <a:lumOff val="35000"/>
                  </a:schemeClr>
                </a:solidFill>
                <a:latin typeface="JKRGNR+Arial-BoldMT"/>
              </a:rPr>
              <a:t>UZwG</a:t>
            </a:r>
            <a:r>
              <a:rPr lang="de-DE" sz="2400" dirty="0">
                <a:solidFill>
                  <a:schemeClr val="tx1">
                    <a:lumMod val="65000"/>
                    <a:lumOff val="35000"/>
                  </a:schemeClr>
                </a:solidFill>
                <a:latin typeface="JKRGNR+Arial-BoldMT"/>
              </a:rPr>
              <a:t>: „Der </a:t>
            </a:r>
            <a:r>
              <a:rPr lang="de-DE" sz="2400" b="1" dirty="0">
                <a:solidFill>
                  <a:schemeClr val="tx1">
                    <a:lumMod val="65000"/>
                    <a:lumOff val="35000"/>
                  </a:schemeClr>
                </a:solidFill>
                <a:latin typeface="JKRGNR+Arial-BoldMT"/>
              </a:rPr>
              <a:t>Zweck</a:t>
            </a:r>
            <a:r>
              <a:rPr lang="de-DE" sz="2400" dirty="0">
                <a:solidFill>
                  <a:schemeClr val="tx1">
                    <a:lumMod val="65000"/>
                    <a:lumOff val="35000"/>
                  </a:schemeClr>
                </a:solidFill>
                <a:latin typeface="JKRGNR+Arial-BoldMT"/>
              </a:rPr>
              <a:t> des </a:t>
            </a:r>
            <a:r>
              <a:rPr lang="de-DE" sz="2400" dirty="0" err="1">
                <a:solidFill>
                  <a:schemeClr val="tx1">
                    <a:lumMod val="65000"/>
                    <a:lumOff val="35000"/>
                  </a:schemeClr>
                </a:solidFill>
                <a:latin typeface="JKRGNR+Arial-BoldMT"/>
              </a:rPr>
              <a:t>Schußwaffengebrauchs</a:t>
            </a:r>
            <a:r>
              <a:rPr lang="de-DE" sz="2400" dirty="0">
                <a:solidFill>
                  <a:schemeClr val="tx1">
                    <a:lumMod val="65000"/>
                    <a:lumOff val="35000"/>
                  </a:schemeClr>
                </a:solidFill>
                <a:latin typeface="JKRGNR+Arial-BoldMT"/>
              </a:rPr>
              <a:t> darf nur sein, </a:t>
            </a:r>
            <a:r>
              <a:rPr lang="de-DE" sz="2400" b="1" dirty="0">
                <a:solidFill>
                  <a:schemeClr val="tx1">
                    <a:lumMod val="65000"/>
                    <a:lumOff val="35000"/>
                  </a:schemeClr>
                </a:solidFill>
                <a:latin typeface="JKRGNR+Arial-BoldMT"/>
              </a:rPr>
              <a:t>angriffs- oder fluchtunfähig </a:t>
            </a:r>
            <a:r>
              <a:rPr lang="de-DE" sz="2400" dirty="0">
                <a:solidFill>
                  <a:schemeClr val="tx1">
                    <a:lumMod val="65000"/>
                    <a:lumOff val="35000"/>
                  </a:schemeClr>
                </a:solidFill>
                <a:latin typeface="JKRGNR+Arial-BoldMT"/>
              </a:rPr>
              <a:t>zu machen.“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Zusammenhang sehr umstritten: ob der </a:t>
            </a:r>
            <a:r>
              <a:rPr lang="de-DE" sz="2400" b="1" dirty="0">
                <a:solidFill>
                  <a:schemeClr val="tx1">
                    <a:lumMod val="65000"/>
                    <a:lumOff val="35000"/>
                  </a:schemeClr>
                </a:solidFill>
                <a:latin typeface="JKRGNR+Arial-BoldMT"/>
              </a:rPr>
              <a:t>„finale Rettungsschuss“</a:t>
            </a:r>
            <a:r>
              <a:rPr lang="de-DE" sz="2400" dirty="0">
                <a:solidFill>
                  <a:schemeClr val="tx1">
                    <a:lumMod val="65000"/>
                    <a:lumOff val="35000"/>
                  </a:schemeClr>
                </a:solidFill>
                <a:latin typeface="JKRGNR+Arial-BoldMT"/>
              </a:rPr>
              <a:t> unter § 12 I 1 </a:t>
            </a:r>
            <a:r>
              <a:rPr lang="de-DE" sz="2400" dirty="0" err="1">
                <a:solidFill>
                  <a:schemeClr val="tx1">
                    <a:lumMod val="65000"/>
                    <a:lumOff val="35000"/>
                  </a:schemeClr>
                </a:solidFill>
                <a:latin typeface="JKRGNR+Arial-BoldMT"/>
              </a:rPr>
              <a:t>UZwG</a:t>
            </a:r>
            <a:r>
              <a:rPr lang="de-DE" sz="2400" dirty="0">
                <a:solidFill>
                  <a:schemeClr val="tx1">
                    <a:lumMod val="65000"/>
                    <a:lumOff val="35000"/>
                  </a:schemeClr>
                </a:solidFill>
                <a:latin typeface="JKRGNR+Arial-BoldMT"/>
              </a:rPr>
              <a:t> subsumierbar ist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eA</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Tod als extremste Form der Angriffs- bzw. Fluchtunfähigkeit umfasst (+)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Wortlaut spricht von „</a:t>
            </a:r>
            <a:r>
              <a:rPr lang="de-DE" sz="2400" b="1" dirty="0">
                <a:solidFill>
                  <a:schemeClr val="tx1">
                    <a:lumMod val="65000"/>
                    <a:lumOff val="35000"/>
                  </a:schemeClr>
                </a:solidFill>
                <a:latin typeface="JKRGNR+Arial-BoldMT"/>
              </a:rPr>
              <a:t>nur</a:t>
            </a:r>
            <a:r>
              <a:rPr lang="de-DE" sz="2400" dirty="0">
                <a:solidFill>
                  <a:schemeClr val="tx1">
                    <a:lumMod val="65000"/>
                    <a:lumOff val="35000"/>
                  </a:schemeClr>
                </a:solidFill>
                <a:latin typeface="JKRGNR+Arial-BoldMT"/>
              </a:rPr>
              <a:t> (…) angriffs- oder fluchtunfähig“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Tod geht über diesen Zustand hinaus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Übrigen zu berücksichtigen: </a:t>
            </a:r>
            <a:r>
              <a:rPr lang="de-DE" sz="2400" b="1" dirty="0">
                <a:solidFill>
                  <a:schemeClr val="tx1">
                    <a:lumMod val="65000"/>
                    <a:lumOff val="35000"/>
                  </a:schemeClr>
                </a:solidFill>
                <a:latin typeface="JKRGNR+Arial-BoldMT"/>
              </a:rPr>
              <a:t>Demokratie- und Rechtsstaatsprinzip (Art. 20 II, III GG)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8066012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16459"/>
            <a:ext cx="8928992" cy="627351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klarzustellen: </a:t>
            </a:r>
            <a:r>
              <a:rPr lang="de-DE" sz="2400" b="1" dirty="0">
                <a:solidFill>
                  <a:schemeClr val="tx1">
                    <a:lumMod val="65000"/>
                    <a:lumOff val="35000"/>
                  </a:schemeClr>
                </a:solidFill>
                <a:latin typeface="JKRGNR+Arial-BoldMT"/>
              </a:rPr>
              <a:t>Finaler Rettungsschuss </a:t>
            </a:r>
            <a:r>
              <a:rPr lang="de-DE" sz="2400" dirty="0">
                <a:solidFill>
                  <a:schemeClr val="tx1">
                    <a:lumMod val="65000"/>
                    <a:lumOff val="35000"/>
                  </a:schemeClr>
                </a:solidFill>
                <a:latin typeface="JKRGNR+Arial-BoldMT"/>
              </a:rPr>
              <a:t>– mithin das Töten einer Person durch die Exekutive – </a:t>
            </a:r>
            <a:r>
              <a:rPr lang="de-DE" sz="2400" b="1" dirty="0">
                <a:solidFill>
                  <a:schemeClr val="tx1">
                    <a:lumMod val="65000"/>
                    <a:lumOff val="35000"/>
                  </a:schemeClr>
                </a:solidFill>
                <a:latin typeface="JKRGNR+Arial-BoldMT"/>
              </a:rPr>
              <a:t>von maximaler Grundrechtsrelevanz</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zu beachten: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Bestimmtheitsgrundsatz (Art. 20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Wesentlichkeitsgedanke</a:t>
            </a:r>
            <a:r>
              <a:rPr lang="de-DE" sz="2400" dirty="0">
                <a:solidFill>
                  <a:schemeClr val="tx1">
                    <a:lumMod val="65000"/>
                    <a:lumOff val="35000"/>
                  </a:schemeClr>
                </a:solidFill>
                <a:latin typeface="JKRGNR+Arial-BoldMT"/>
              </a:rPr>
              <a:t> (Art. 20 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Hieraus zu folgern: </a:t>
            </a:r>
            <a:r>
              <a:rPr lang="de-DE" sz="2400" b="1" dirty="0">
                <a:solidFill>
                  <a:schemeClr val="tx1">
                    <a:lumMod val="65000"/>
                    <a:lumOff val="35000"/>
                  </a:schemeClr>
                </a:solidFill>
                <a:latin typeface="JKRGNR+Arial-BoldMT"/>
              </a:rPr>
              <a:t>Gesetzgeber muss derartige Maßnahme hinreichend bestimmt regeln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 25 II 1 SOG (</a:t>
            </a:r>
            <a:r>
              <a:rPr lang="de-DE" sz="2400" i="1" dirty="0">
                <a:solidFill>
                  <a:schemeClr val="tx1">
                    <a:lumMod val="65000"/>
                    <a:lumOff val="35000"/>
                  </a:schemeClr>
                </a:solidFill>
                <a:latin typeface="JKRGNR+Arial-BoldMT"/>
              </a:rPr>
              <a:t>„Schuss, der … tödlich wirken wird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b="1" dirty="0" err="1">
                <a:solidFill>
                  <a:schemeClr val="tx1">
                    <a:lumMod val="65000"/>
                    <a:lumOff val="35000"/>
                  </a:schemeClr>
                </a:solidFill>
                <a:latin typeface="JKRGNR+Arial-BoldMT"/>
              </a:rPr>
              <a:t>hM</a:t>
            </a:r>
            <a:r>
              <a:rPr lang="de-DE" sz="2400" b="1" dirty="0">
                <a:solidFill>
                  <a:schemeClr val="tx1">
                    <a:lumMod val="65000"/>
                    <a:lumOff val="35000"/>
                  </a:schemeClr>
                </a:solidFill>
                <a:latin typeface="JKRGNR+Arial-BoldMT"/>
              </a:rPr>
              <a:t>: Finaler Rettungsschuss nach § 12 II 1 </a:t>
            </a:r>
            <a:r>
              <a:rPr lang="de-DE" sz="2400" b="1" dirty="0" err="1">
                <a:solidFill>
                  <a:schemeClr val="tx1">
                    <a:lumMod val="65000"/>
                    <a:lumOff val="35000"/>
                  </a:schemeClr>
                </a:solidFill>
                <a:latin typeface="JKRGNR+Arial-BoldMT"/>
              </a:rPr>
              <a:t>UZwG</a:t>
            </a:r>
            <a:r>
              <a:rPr lang="de-DE" sz="2400" b="1"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Zwischenergebnis</a:t>
            </a:r>
            <a:r>
              <a:rPr lang="de-DE" sz="2400" dirty="0">
                <a:solidFill>
                  <a:schemeClr val="tx1">
                    <a:lumMod val="65000"/>
                    <a:lumOff val="35000"/>
                  </a:schemeClr>
                </a:solidFill>
                <a:latin typeface="JKRGNR+Arial-BoldMT"/>
              </a:rPr>
              <a:t>: Rechtmäßigkeit des finalen Rettungsschusses nach Bundesrecht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5654939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1252"/>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err="1">
                <a:solidFill>
                  <a:schemeClr val="tx1">
                    <a:lumMod val="65000"/>
                    <a:lumOff val="35000"/>
                  </a:schemeClr>
                </a:solidFill>
                <a:latin typeface="JKRGNR+Arial-BoldMT"/>
              </a:rPr>
              <a:t>bb</a:t>
            </a:r>
            <a:r>
              <a:rPr lang="de-DE" sz="2400" b="1" dirty="0">
                <a:solidFill>
                  <a:schemeClr val="tx1">
                    <a:lumMod val="65000"/>
                    <a:lumOff val="35000"/>
                  </a:schemeClr>
                </a:solidFill>
                <a:latin typeface="JKRGNR+Arial-BoldMT"/>
              </a:rPr>
              <a:t>) Nothilferecht, § 32 II StGB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Möglicherweise als </a:t>
            </a:r>
            <a:r>
              <a:rPr lang="de-DE" sz="2400" b="1" dirty="0">
                <a:solidFill>
                  <a:schemeClr val="tx1">
                    <a:lumMod val="65000"/>
                    <a:lumOff val="35000"/>
                  </a:schemeClr>
                </a:solidFill>
                <a:latin typeface="JKRGNR+Arial-BoldMT"/>
              </a:rPr>
              <a:t>Rechtsgrundlage</a:t>
            </a:r>
            <a:r>
              <a:rPr lang="de-DE" sz="2400" dirty="0">
                <a:solidFill>
                  <a:schemeClr val="tx1">
                    <a:lumMod val="65000"/>
                    <a:lumOff val="35000"/>
                  </a:schemeClr>
                </a:solidFill>
                <a:latin typeface="JKRGNR+Arial-BoldMT"/>
              </a:rPr>
              <a:t> für die tödlichen Schüsse des Polizeibeamten in Betracht kommend: Nothilferecht, § 32 II StGB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Wortlaut § 32 StGB: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Wer eine Tat begeht, die </a:t>
            </a:r>
            <a:r>
              <a:rPr lang="de-DE" sz="2400" b="1" i="1" dirty="0">
                <a:solidFill>
                  <a:schemeClr val="tx1">
                    <a:lumMod val="65000"/>
                    <a:lumOff val="35000"/>
                  </a:schemeClr>
                </a:solidFill>
                <a:latin typeface="JKRGNR+Arial-BoldMT"/>
              </a:rPr>
              <a:t>durch Notwehr geboten </a:t>
            </a:r>
            <a:r>
              <a:rPr lang="de-DE" sz="2400" i="1" dirty="0">
                <a:solidFill>
                  <a:schemeClr val="tx1">
                    <a:lumMod val="65000"/>
                    <a:lumOff val="35000"/>
                  </a:schemeClr>
                </a:solidFill>
                <a:latin typeface="JKRGNR+Arial-BoldMT"/>
              </a:rPr>
              <a:t>ist, handelt </a:t>
            </a:r>
            <a:r>
              <a:rPr lang="de-DE" sz="2400" b="1" i="1" dirty="0">
                <a:solidFill>
                  <a:schemeClr val="tx1">
                    <a:lumMod val="65000"/>
                    <a:lumOff val="35000"/>
                  </a:schemeClr>
                </a:solidFill>
                <a:latin typeface="JKRGNR+Arial-BoldMT"/>
              </a:rPr>
              <a:t>nicht rechtswidrig.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 Notwehr ist die Verteidigung, die erforderlich ist, um einen gegenwärtigen rechtswidrigen Angriff </a:t>
            </a:r>
            <a:r>
              <a:rPr lang="de-DE" sz="2400" b="1" i="1" dirty="0">
                <a:solidFill>
                  <a:schemeClr val="tx1">
                    <a:lumMod val="65000"/>
                    <a:lumOff val="35000"/>
                  </a:schemeClr>
                </a:solidFill>
                <a:latin typeface="JKRGNR+Arial-BoldMT"/>
              </a:rPr>
              <a:t>von sich oder einem anderen </a:t>
            </a:r>
            <a:r>
              <a:rPr lang="de-DE" sz="2400" i="1" dirty="0">
                <a:solidFill>
                  <a:schemeClr val="tx1">
                    <a:lumMod val="65000"/>
                    <a:lumOff val="35000"/>
                  </a:schemeClr>
                </a:solidFill>
                <a:latin typeface="JKRGNR+Arial-BoldMT"/>
              </a:rPr>
              <a:t>abzuwenden.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666095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50535"/>
            <a:ext cx="8928992" cy="564770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anzunehmen: </a:t>
            </a:r>
            <a:r>
              <a:rPr lang="de-DE" sz="2400" b="1" dirty="0">
                <a:solidFill>
                  <a:schemeClr val="tx1">
                    <a:lumMod val="65000"/>
                    <a:lumOff val="35000"/>
                  </a:schemeClr>
                </a:solidFill>
                <a:latin typeface="JKRGNR+Arial-BoldMT"/>
              </a:rPr>
              <a:t>Rechtmäßige Nothilfe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32 StGB durch GSG9-Beamte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u="sng"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u="sng" dirty="0">
                <a:solidFill>
                  <a:schemeClr val="tx1">
                    <a:lumMod val="65000"/>
                    <a:lumOff val="35000"/>
                  </a:schemeClr>
                </a:solidFill>
                <a:latin typeface="JKRGNR+Arial-BoldMT"/>
              </a:rPr>
              <a:t>&gt; </a:t>
            </a:r>
            <a:r>
              <a:rPr lang="de-DE" sz="2400" b="1" u="sng" dirty="0">
                <a:solidFill>
                  <a:schemeClr val="tx1">
                    <a:lumMod val="65000"/>
                    <a:lumOff val="35000"/>
                  </a:schemeClr>
                </a:solidFill>
                <a:latin typeface="JKRGNR+Arial-BoldMT"/>
              </a:rPr>
              <a:t>Nothilfevorschriften</a:t>
            </a:r>
            <a:r>
              <a:rPr lang="de-DE" sz="2400" u="sng" dirty="0">
                <a:solidFill>
                  <a:schemeClr val="tx1">
                    <a:lumMod val="65000"/>
                    <a:lumOff val="35000"/>
                  </a:schemeClr>
                </a:solidFill>
                <a:latin typeface="JKRGNR+Arial-BoldMT"/>
              </a:rPr>
              <a:t> des StGB als ausreichende </a:t>
            </a:r>
            <a:r>
              <a:rPr lang="de-DE" sz="2400" b="1" u="sng" dirty="0">
                <a:solidFill>
                  <a:schemeClr val="tx1">
                    <a:lumMod val="65000"/>
                    <a:lumOff val="35000"/>
                  </a:schemeClr>
                </a:solidFill>
                <a:latin typeface="JKRGNR+Arial-BoldMT"/>
              </a:rPr>
              <a:t>Ermächtigungsgrundlage</a:t>
            </a:r>
            <a:r>
              <a:rPr lang="de-DE" sz="2400" u="sng" dirty="0">
                <a:solidFill>
                  <a:schemeClr val="tx1">
                    <a:lumMod val="65000"/>
                    <a:lumOff val="35000"/>
                  </a:schemeClr>
                </a:solidFill>
                <a:latin typeface="JKRGNR+Arial-BoldMT"/>
              </a:rPr>
              <a:t> für „finalen Rettungsschuss“?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Fall zu befürchten: </a:t>
            </a:r>
            <a:r>
              <a:rPr lang="de-DE" sz="2400" b="1" dirty="0">
                <a:solidFill>
                  <a:schemeClr val="tx1">
                    <a:lumMod val="65000"/>
                    <a:lumOff val="35000"/>
                  </a:schemeClr>
                </a:solidFill>
                <a:latin typeface="JKRGNR+Arial-BoldMT"/>
              </a:rPr>
              <a:t>Unterlaufen</a:t>
            </a:r>
            <a:r>
              <a:rPr lang="de-DE" sz="2400" dirty="0">
                <a:solidFill>
                  <a:schemeClr val="tx1">
                    <a:lumMod val="65000"/>
                    <a:lumOff val="35000"/>
                  </a:schemeClr>
                </a:solidFill>
                <a:latin typeface="JKRGNR+Arial-BoldMT"/>
              </a:rPr>
              <a:t> der sorgsam abgestuften öffentlich rechtlichen </a:t>
            </a:r>
            <a:r>
              <a:rPr lang="de-DE" sz="2400" b="1" dirty="0">
                <a:solidFill>
                  <a:schemeClr val="tx1">
                    <a:lumMod val="65000"/>
                    <a:lumOff val="35000"/>
                  </a:schemeClr>
                </a:solidFill>
                <a:latin typeface="JKRGNR+Arial-BoldMT"/>
              </a:rPr>
              <a:t>Ermächtigungssystematik</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bedenken: im Rahmen der Notwehr wird </a:t>
            </a:r>
            <a:r>
              <a:rPr lang="de-DE" sz="2400" b="1" dirty="0">
                <a:solidFill>
                  <a:schemeClr val="tx1">
                    <a:lumMod val="65000"/>
                    <a:lumOff val="35000"/>
                  </a:schemeClr>
                </a:solidFill>
                <a:latin typeface="JKRGNR+Arial-BoldMT"/>
              </a:rPr>
              <a:t>keine  Verhältnismäßigkeitsprüfung</a:t>
            </a:r>
            <a:r>
              <a:rPr lang="de-DE" sz="2400" dirty="0">
                <a:solidFill>
                  <a:schemeClr val="tx1">
                    <a:lumMod val="65000"/>
                    <a:lumOff val="35000"/>
                  </a:schemeClr>
                </a:solidFill>
                <a:latin typeface="JKRGNR+Arial-BoldMT"/>
              </a:rPr>
              <a:t> hinsichtlich des angegriffenen und des verteidigten Rechtsguts vorgenommen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Somit ebenfalls nicht als Rechtsgrundlage in Betracht kommend: Nothilfevorschriften, § 32 II StGB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Mangels tauglicher Rechtsgrundlage für die Abgabe der tödlichen Schüsse: </a:t>
            </a:r>
            <a:r>
              <a:rPr lang="de-DE" sz="2400" b="1" dirty="0">
                <a:solidFill>
                  <a:schemeClr val="tx1">
                    <a:lumMod val="65000"/>
                    <a:lumOff val="35000"/>
                  </a:schemeClr>
                </a:solidFill>
                <a:latin typeface="JKRGNR+Arial-BoldMT"/>
              </a:rPr>
              <a:t>Rechtswidrigkeit der Maßnahme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51 II Nr. 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8117026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32393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Schaden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Letztlich von </a:t>
            </a:r>
            <a:r>
              <a:rPr lang="de-DE" sz="2400" b="1" dirty="0">
                <a:solidFill>
                  <a:schemeClr val="tx1">
                    <a:lumMod val="65000"/>
                    <a:lumOff val="35000"/>
                  </a:schemeClr>
                </a:solidFill>
                <a:latin typeface="JKRGNR+Arial-BoldMT"/>
              </a:rPr>
              <a:t>§ 51 II Nr. 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vorausgesetzt: dass dem Anspruchsteller ein </a:t>
            </a:r>
            <a:r>
              <a:rPr lang="de-DE" sz="2400" b="1" dirty="0">
                <a:solidFill>
                  <a:schemeClr val="tx1">
                    <a:lumMod val="65000"/>
                    <a:lumOff val="35000"/>
                  </a:schemeClr>
                </a:solidFill>
                <a:latin typeface="JKRGNR+Arial-BoldMT"/>
              </a:rPr>
              <a:t>„ kausaler, zurechenbarer Schaden“ </a:t>
            </a:r>
            <a:r>
              <a:rPr lang="de-DE" sz="2400" dirty="0">
                <a:solidFill>
                  <a:schemeClr val="tx1">
                    <a:lumMod val="65000"/>
                    <a:lumOff val="35000"/>
                  </a:schemeClr>
                </a:solidFill>
                <a:latin typeface="JKRGNR+Arial-BoldMT"/>
              </a:rPr>
              <a:t>entstanden ist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Schaden: </a:t>
            </a:r>
            <a:r>
              <a:rPr lang="de-DE" sz="2400" dirty="0">
                <a:solidFill>
                  <a:schemeClr val="tx1">
                    <a:lumMod val="65000"/>
                    <a:lumOff val="35000"/>
                  </a:schemeClr>
                </a:solidFill>
                <a:latin typeface="JKRGNR+Arial-BoldMT"/>
              </a:rPr>
              <a:t>jede unfreiwillige Einbuße an Rechten oder Rechtsgütern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Hinblick auf das Versterben des Ehemanns ohne weiteres zu bejahen: Schaden (+), (auch: Vermögensschaden </a:t>
            </a:r>
            <a:r>
              <a:rPr lang="de-DE" sz="2400" b="1" dirty="0">
                <a:solidFill>
                  <a:schemeClr val="tx1">
                    <a:lumMod val="65000"/>
                    <a:lumOff val="35000"/>
                  </a:schemeClr>
                </a:solidFill>
                <a:latin typeface="JKRGNR+Arial-BoldMT"/>
              </a:rPr>
              <a:t>durch Wegfall des Versorgers der Familie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4710206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34931"/>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Anspruchsinhalt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51 I 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geschuldet: „Angemessener Ausgleich“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insb. in </a:t>
            </a:r>
            <a:r>
              <a:rPr lang="de-DE" sz="2400" b="1" dirty="0">
                <a:solidFill>
                  <a:schemeClr val="tx1">
                    <a:lumMod val="65000"/>
                    <a:lumOff val="35000"/>
                  </a:schemeClr>
                </a:solidFill>
                <a:latin typeface="JKRGNR+Arial-BoldMT"/>
              </a:rPr>
              <a:t>§ 53 II 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(„Ausgleich im Todesfall“) geregelt: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Anspruch des Dritten auf „angemessenen Ausgleich“ im Falle bestehender Unterhaltspflicht des Getöteten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zu berücksichtigen: </a:t>
            </a:r>
            <a:r>
              <a:rPr lang="de-DE" sz="2400" b="1" dirty="0">
                <a:solidFill>
                  <a:schemeClr val="tx1">
                    <a:lumMod val="65000"/>
                    <a:lumOff val="35000"/>
                  </a:schemeClr>
                </a:solidFill>
                <a:latin typeface="JKRGNR+Arial-BoldMT"/>
              </a:rPr>
              <a:t>Vorgaben des § 52 V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(vgl. § 53 II 1 </a:t>
            </a:r>
            <a:r>
              <a:rPr lang="de-DE" sz="2400"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Gemäß </a:t>
            </a:r>
            <a:r>
              <a:rPr lang="de-DE" sz="2400" b="1" dirty="0">
                <a:solidFill>
                  <a:schemeClr val="tx1">
                    <a:lumMod val="65000"/>
                    <a:lumOff val="35000"/>
                  </a:schemeClr>
                </a:solidFill>
                <a:latin typeface="JKRGNR+Arial-BoldMT"/>
              </a:rPr>
              <a:t>§ 52 V 2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für den Umfang des Ausgleichs </a:t>
            </a:r>
            <a:r>
              <a:rPr lang="de-DE" sz="2400" b="1" dirty="0">
                <a:solidFill>
                  <a:schemeClr val="tx1">
                    <a:lumMod val="65000"/>
                    <a:lumOff val="35000"/>
                  </a:schemeClr>
                </a:solidFill>
                <a:latin typeface="JKRGNR+Arial-BoldMT"/>
              </a:rPr>
              <a:t>maßgeblich</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„inwieweit der </a:t>
            </a:r>
            <a:r>
              <a:rPr lang="de-DE" sz="2400" b="1" i="1" dirty="0">
                <a:solidFill>
                  <a:schemeClr val="tx1">
                    <a:lumMod val="65000"/>
                    <a:lumOff val="35000"/>
                  </a:schemeClr>
                </a:solidFill>
                <a:latin typeface="JKRGNR+Arial-BoldMT"/>
              </a:rPr>
              <a:t>Schaden</a:t>
            </a:r>
            <a:r>
              <a:rPr lang="de-DE" sz="2400" i="1" dirty="0">
                <a:solidFill>
                  <a:schemeClr val="tx1">
                    <a:lumMod val="65000"/>
                    <a:lumOff val="35000"/>
                  </a:schemeClr>
                </a:solidFill>
                <a:latin typeface="JKRGNR+Arial-BoldMT"/>
              </a:rPr>
              <a:t> vorwiegend von dem </a:t>
            </a:r>
            <a:r>
              <a:rPr lang="de-DE" sz="2400" b="1" i="1" dirty="0">
                <a:solidFill>
                  <a:schemeClr val="tx1">
                    <a:lumMod val="65000"/>
                    <a:lumOff val="35000"/>
                  </a:schemeClr>
                </a:solidFill>
                <a:latin typeface="JKRGNR+Arial-BoldMT"/>
              </a:rPr>
              <a:t>Geschädigten</a:t>
            </a:r>
            <a:r>
              <a:rPr lang="de-DE" sz="2400" i="1" dirty="0">
                <a:solidFill>
                  <a:schemeClr val="tx1">
                    <a:lumMod val="65000"/>
                    <a:lumOff val="35000"/>
                  </a:schemeClr>
                </a:solidFill>
                <a:latin typeface="JKRGNR+Arial-BoldMT"/>
              </a:rPr>
              <a:t> oder durch die Behörde </a:t>
            </a:r>
            <a:r>
              <a:rPr lang="de-DE" sz="2400" b="1" i="1" dirty="0">
                <a:solidFill>
                  <a:schemeClr val="tx1">
                    <a:lumMod val="65000"/>
                    <a:lumOff val="35000"/>
                  </a:schemeClr>
                </a:solidFill>
                <a:latin typeface="JKRGNR+Arial-BoldMT"/>
              </a:rPr>
              <a:t>verursacht worden</a:t>
            </a:r>
            <a:r>
              <a:rPr lang="de-DE" sz="2400" i="1" dirty="0">
                <a:solidFill>
                  <a:schemeClr val="tx1">
                    <a:lumMod val="65000"/>
                    <a:lumOff val="35000"/>
                  </a:schemeClr>
                </a:solidFill>
                <a:latin typeface="JKRGNR+Arial-BoldMT"/>
              </a:rPr>
              <a:t> ist“ </a:t>
            </a:r>
            <a:r>
              <a:rPr lang="de-DE" sz="2400" dirty="0">
                <a:solidFill>
                  <a:schemeClr val="tx1">
                    <a:lumMod val="65000"/>
                    <a:lumOff val="35000"/>
                  </a:schemeClr>
                </a:solidFill>
                <a:latin typeface="JKRGNR+Arial-BoldMT"/>
              </a:rPr>
              <a:t>(§ 254 BGB)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Somit zur Berechnung des Ausgleichsanspruchs nach </a:t>
            </a:r>
            <a:r>
              <a:rPr lang="de-DE" sz="2400" b="1" dirty="0">
                <a:solidFill>
                  <a:schemeClr val="tx1">
                    <a:lumMod val="65000"/>
                    <a:lumOff val="35000"/>
                  </a:schemeClr>
                </a:solidFill>
                <a:latin typeface="JKRGNR+Arial-BoldMT"/>
              </a:rPr>
              <a:t>§ 52 V 2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maßgeblich: </a:t>
            </a:r>
            <a:r>
              <a:rPr lang="de-DE" sz="2400" b="1" dirty="0">
                <a:solidFill>
                  <a:schemeClr val="tx1">
                    <a:lumMod val="65000"/>
                    <a:lumOff val="35000"/>
                  </a:schemeClr>
                </a:solidFill>
                <a:latin typeface="JKRGNR+Arial-BoldMT"/>
              </a:rPr>
              <a:t>Verursachungsbeitrag</a:t>
            </a:r>
            <a:r>
              <a:rPr lang="de-DE" sz="2400" dirty="0">
                <a:solidFill>
                  <a:schemeClr val="tx1">
                    <a:lumMod val="65000"/>
                    <a:lumOff val="35000"/>
                  </a:schemeClr>
                </a:solidFill>
                <a:latin typeface="JKRGNR+Arial-BoldMT"/>
              </a:rPr>
              <a:t> der Terroristen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4964569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1252"/>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naheliegend: </a:t>
            </a:r>
            <a:r>
              <a:rPr lang="de-DE" sz="2400" b="1" dirty="0">
                <a:solidFill>
                  <a:schemeClr val="tx1">
                    <a:lumMod val="65000"/>
                    <a:lumOff val="35000"/>
                  </a:schemeClr>
                </a:solidFill>
                <a:latin typeface="JKRGNR+Arial-BoldMT"/>
              </a:rPr>
              <a:t>vollständige Anspruchskürzung </a:t>
            </a:r>
            <a:r>
              <a:rPr lang="de-DE" sz="2400" dirty="0">
                <a:solidFill>
                  <a:schemeClr val="tx1">
                    <a:lumMod val="65000"/>
                    <a:lumOff val="35000"/>
                  </a:schemeClr>
                </a:solidFill>
                <a:latin typeface="JKRGNR+Arial-BoldMT"/>
              </a:rPr>
              <a:t>aufgrund des Verhalten des „Geschädigten“ (Terrorist C) </a:t>
            </a: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(auch) in den Blick zu nehmen: </a:t>
            </a:r>
            <a:r>
              <a:rPr lang="de-DE" sz="2400" b="1" dirty="0">
                <a:solidFill>
                  <a:schemeClr val="tx1">
                    <a:lumMod val="65000"/>
                    <a:lumOff val="35000"/>
                  </a:schemeClr>
                </a:solidFill>
                <a:latin typeface="JKRGNR+Arial-BoldMT"/>
              </a:rPr>
              <a:t>Rechtswidrigkeit der Maßnahme </a:t>
            </a:r>
            <a:r>
              <a:rPr lang="de-DE" sz="2400" dirty="0">
                <a:solidFill>
                  <a:schemeClr val="tx1">
                    <a:lumMod val="65000"/>
                    <a:lumOff val="35000"/>
                  </a:schemeClr>
                </a:solidFill>
                <a:latin typeface="JKRGNR+Arial-BoldMT"/>
              </a:rPr>
              <a:t>im Hinblick auf fehlende Rechtsgrundlage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Anspruchshöhe insoweit: </a:t>
            </a:r>
            <a:r>
              <a:rPr lang="de-DE" sz="2400" b="1" dirty="0">
                <a:solidFill>
                  <a:schemeClr val="tx1">
                    <a:lumMod val="65000"/>
                    <a:lumOff val="35000"/>
                  </a:schemeClr>
                </a:solidFill>
                <a:latin typeface="JKRGNR+Arial-BoldMT"/>
              </a:rPr>
              <a:t>reine Wertungsfrage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Durchaus vertretbar: Anspruch 0 Euro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Ergebnis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Nach dieser Wertung zu verneinen: </a:t>
            </a:r>
            <a:r>
              <a:rPr lang="de-DE" sz="2400" b="1" dirty="0">
                <a:solidFill>
                  <a:schemeClr val="tx1">
                    <a:lumMod val="65000"/>
                    <a:lumOff val="35000"/>
                  </a:schemeClr>
                </a:solidFill>
                <a:latin typeface="JKRGNR+Arial-BoldMT"/>
              </a:rPr>
              <a:t>Anspruch aus § 51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41408806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6" end="6"/>
                                            </p:txEl>
                                          </p:spTgt>
                                        </p:tgtEl>
                                        <p:attrNameLst>
                                          <p:attrName>style.visibility</p:attrName>
                                        </p:attrNameLst>
                                      </p:cBhvr>
                                      <p:to>
                                        <p:strVal val="visible"/>
                                      </p:to>
                                    </p:set>
                                    <p:anim calcmode="lin" valueType="num">
                                      <p:cBhvr additive="base">
                                        <p:cTn id="2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99538" y="1412776"/>
            <a:ext cx="8928992" cy="61452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Lösung: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 3 I SOG?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Sehr fraglich: VA (Tür öffnen!) wirksame bekanntgegeben gegenüber S</a:t>
            </a:r>
          </a:p>
          <a:p>
            <a:pPr lvl="2"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i="1" dirty="0">
                <a:solidFill>
                  <a:schemeClr val="tx1">
                    <a:lumMod val="65000"/>
                    <a:lumOff val="35000"/>
                  </a:schemeClr>
                </a:solidFill>
                <a:latin typeface="JKRGNR+Arial-BoldMT"/>
              </a:rPr>
              <a:t>§ 12 Handlungsfähigkeit</a:t>
            </a:r>
          </a:p>
          <a:p>
            <a:pPr lvl="2"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 Fähig zur Vornahme von Verfahrenshandlungen sind</a:t>
            </a:r>
          </a:p>
          <a:p>
            <a:pPr lvl="2"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1.natürliche Personen, die nach bürgerlichem Recht geschäftsfähig sind,</a:t>
            </a:r>
          </a:p>
          <a:p>
            <a:pPr lvl="2" algn="ct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2.natürliche Personen, die nach bürgerlichem Recht in der Geschäftsfähigkeit beschränkt sind, soweit sie für den Gegenstand des Verfahrens durch Vorschriften des bürgerlichen Rechts als geschäftsfähig oder durch Vorschriften des öffentlichen Rechts als handlungsfähig anerkannt sind</a:t>
            </a:r>
            <a:r>
              <a:rPr lang="de-DE" sz="2400" dirty="0">
                <a:solidFill>
                  <a:schemeClr val="tx1">
                    <a:lumMod val="65000"/>
                    <a:lumOff val="35000"/>
                  </a:schemeClr>
                </a:solidFill>
                <a:latin typeface="JKRGNR+Arial-BoldMT"/>
              </a:rPr>
              <a:t>,</a:t>
            </a:r>
          </a:p>
          <a:p>
            <a:pPr lvl="2">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61604803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Staatshaftungsrechtliche Ansprüche bei rechtswidrigen staatlichen Maßnahmen („sog. Unrechtshaftung“)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Amtshaftungsanspruch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Schadensersatzansprüche aus öffentlich-rechtlichen Schuldverhältnissen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Hauptanwendungsfälle: öffentlich-rechtliche Verwahrung/ </a:t>
            </a:r>
            <a:r>
              <a:rPr lang="de-DE" sz="2400" dirty="0" err="1">
                <a:solidFill>
                  <a:schemeClr val="tx1">
                    <a:lumMod val="65000"/>
                    <a:lumOff val="35000"/>
                  </a:schemeClr>
                </a:solidFill>
                <a:latin typeface="JKRGNR+Arial-BoldMT"/>
              </a:rPr>
              <a:t>anstaltliche</a:t>
            </a:r>
            <a:r>
              <a:rPr lang="de-DE" sz="2400" dirty="0">
                <a:solidFill>
                  <a:schemeClr val="tx1">
                    <a:lumMod val="65000"/>
                    <a:lumOff val="35000"/>
                  </a:schemeClr>
                </a:solidFill>
                <a:latin typeface="JKRGNR+Arial-BoldMT"/>
              </a:rPr>
              <a:t> Nutzungsverhältnisse/ Betrieb der Wasserversorgung als öffentliche Einrichtung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Entschädigungsanspruch gemäß oder in Analogie zu § 10 III 1 SOG / gemäß § 51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Anspruch aus enteignungsgleichem Eingriff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Anspruch aus aufopferungsgleichem Eingriff</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148550604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1252"/>
            <a:ext cx="8928992" cy="54707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Amtshaftungsanspruch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Anwendbarkeit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berücksichtigen: </a:t>
            </a:r>
            <a:r>
              <a:rPr lang="de-DE" sz="2400" b="1" dirty="0">
                <a:solidFill>
                  <a:schemeClr val="tx1">
                    <a:lumMod val="65000"/>
                    <a:lumOff val="35000"/>
                  </a:schemeClr>
                </a:solidFill>
                <a:latin typeface="JKRGNR+Arial-BoldMT"/>
              </a:rPr>
              <a:t>§ 51 IV </a:t>
            </a:r>
            <a:r>
              <a:rPr lang="de-DE" sz="2400" b="1" dirty="0" err="1">
                <a:solidFill>
                  <a:schemeClr val="tx1">
                    <a:lumMod val="65000"/>
                    <a:lumOff val="35000"/>
                  </a:schemeClr>
                </a:solidFill>
                <a:latin typeface="JKRGNR+Arial-BoldMT"/>
              </a:rPr>
              <a:t>BPolG</a:t>
            </a:r>
            <a:r>
              <a:rPr lang="de-DE" sz="2400" dirty="0">
                <a:solidFill>
                  <a:schemeClr val="tx1">
                    <a:lumMod val="65000"/>
                    <a:lumOff val="35000"/>
                  </a:schemeClr>
                </a:solidFill>
                <a:latin typeface="JKRGNR+Arial-BoldMT"/>
              </a:rPr>
              <a:t>, wonach insbesondere Ansprüche wegen Amtshaftung </a:t>
            </a:r>
            <a:r>
              <a:rPr lang="de-DE" sz="2400" b="1" dirty="0">
                <a:solidFill>
                  <a:schemeClr val="tx1">
                    <a:lumMod val="65000"/>
                    <a:lumOff val="35000"/>
                  </a:schemeClr>
                </a:solidFill>
                <a:latin typeface="JKRGNR+Arial-BoldMT"/>
              </a:rPr>
              <a:t>unberührt bleiben </a:t>
            </a:r>
            <a:r>
              <a:rPr lang="de-DE" sz="2400" dirty="0">
                <a:solidFill>
                  <a:schemeClr val="tx1">
                    <a:lumMod val="65000"/>
                    <a:lumOff val="35000"/>
                  </a:schemeClr>
                </a:solidFill>
                <a:latin typeface="JKRGNR+Arial-BoldMT"/>
              </a:rPr>
              <a:t>(Anspruchskonkurrenz)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Anspruchsgrundlage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Anspruchsgrundlage für Amtshaftungsansprüche: </a:t>
            </a:r>
            <a:r>
              <a:rPr lang="de-DE" sz="2400" b="1" dirty="0">
                <a:solidFill>
                  <a:schemeClr val="tx1">
                    <a:lumMod val="65000"/>
                    <a:lumOff val="35000"/>
                  </a:schemeClr>
                </a:solidFill>
                <a:latin typeface="JKRGNR+Arial-BoldMT"/>
              </a:rPr>
              <a:t>§§ 844 III 1, 839 I 1 BGB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34 S.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Handeln in Ausübung eines „öffentlichen Amtes“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bereits Beamte im „statusrechtlichen“ Sinne: Bundesbeamte der GSG 9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7835165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8025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Verletzung einer drittbezogenen Amtspflicht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Hauptanwendungsfall: Pflicht zum rechtmäßigen Handeln gemäß </a:t>
            </a:r>
            <a:r>
              <a:rPr lang="de-DE" sz="2400" b="1" dirty="0">
                <a:solidFill>
                  <a:schemeClr val="tx1">
                    <a:lumMod val="65000"/>
                    <a:lumOff val="35000"/>
                  </a:schemeClr>
                </a:solidFill>
                <a:latin typeface="JKRGNR+Arial-BoldMT"/>
              </a:rPr>
              <a:t>§ 36 I BeamtStG/ Art. 20 III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a:t>
            </a:r>
            <a:r>
              <a:rPr lang="de-DE" sz="2400" b="1" dirty="0">
                <a:solidFill>
                  <a:schemeClr val="tx1">
                    <a:lumMod val="65000"/>
                    <a:lumOff val="35000"/>
                  </a:schemeClr>
                </a:solidFill>
                <a:latin typeface="JKRGNR+Arial-BoldMT"/>
              </a:rPr>
              <a:t>Rechtswidrigkeit des „finalen Rettungsschusses“ </a:t>
            </a:r>
            <a:r>
              <a:rPr lang="de-DE" sz="2400" dirty="0">
                <a:solidFill>
                  <a:schemeClr val="tx1">
                    <a:lumMod val="65000"/>
                    <a:lumOff val="35000"/>
                  </a:schemeClr>
                </a:solidFill>
                <a:latin typeface="JKRGNR+Arial-BoldMT"/>
              </a:rPr>
              <a:t>aufgrund bundesrechtlicher Vorschriften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grundsätzlich verletzt: Pflicht zum rechtmäßigen Handeln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zu beachten: </a:t>
            </a:r>
            <a:r>
              <a:rPr lang="de-DE" sz="2400" b="1" dirty="0">
                <a:solidFill>
                  <a:schemeClr val="tx1">
                    <a:lumMod val="65000"/>
                    <a:lumOff val="35000"/>
                  </a:schemeClr>
                </a:solidFill>
                <a:latin typeface="JKRGNR+Arial-BoldMT"/>
              </a:rPr>
              <a:t>Weisung des Innenministers</a:t>
            </a:r>
            <a:r>
              <a:rPr lang="de-DE" sz="2400" dirty="0">
                <a:solidFill>
                  <a:schemeClr val="tx1">
                    <a:lumMod val="65000"/>
                    <a:lumOff val="35000"/>
                  </a:schemeClr>
                </a:solidFill>
                <a:latin typeface="JKRGNR+Arial-BoldMT"/>
              </a:rPr>
              <a:t>, der finalen Rettungsschuss ausdrücklich umfasste</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diesem Zusammenhang zu berücksichtigen</a:t>
            </a:r>
            <a:r>
              <a:rPr lang="de-DE" sz="2400" b="1" dirty="0">
                <a:solidFill>
                  <a:schemeClr val="tx1">
                    <a:lumMod val="65000"/>
                    <a:lumOff val="35000"/>
                  </a:schemeClr>
                </a:solidFill>
                <a:latin typeface="JKRGNR+Arial-BoldMT"/>
              </a:rPr>
              <a:t>: Folgepflicht nach § 62 I 1 BBG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zu im Spannungsverhältnis stehend: </a:t>
            </a:r>
            <a:r>
              <a:rPr lang="de-DE" sz="2400" b="1" dirty="0">
                <a:solidFill>
                  <a:schemeClr val="tx1">
                    <a:lumMod val="65000"/>
                    <a:lumOff val="35000"/>
                  </a:schemeClr>
                </a:solidFill>
                <a:latin typeface="JKRGNR+Arial-BoldMT"/>
              </a:rPr>
              <a:t>Eigenverantwortung</a:t>
            </a:r>
            <a:r>
              <a:rPr lang="de-DE" sz="2400" dirty="0">
                <a:solidFill>
                  <a:schemeClr val="tx1">
                    <a:lumMod val="65000"/>
                    <a:lumOff val="35000"/>
                  </a:schemeClr>
                </a:solidFill>
                <a:latin typeface="JKRGNR+Arial-BoldMT"/>
              </a:rPr>
              <a:t> nach § 63 BBG!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20332532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63535"/>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latin typeface="JKRGNR+Arial-BoldMT"/>
              </a:rPr>
              <a:t>§ 63 I BBG </a:t>
            </a:r>
            <a:r>
              <a:rPr lang="de-DE" sz="2400" dirty="0">
                <a:solidFill>
                  <a:schemeClr val="tx1">
                    <a:lumMod val="65000"/>
                    <a:lumOff val="35000"/>
                  </a:schemeClr>
                </a:solidFill>
                <a:latin typeface="JKRGNR+Arial-BoldMT"/>
              </a:rPr>
              <a:t>grundsätzlich vorgesehen: </a:t>
            </a:r>
            <a:r>
              <a:rPr lang="de-DE" sz="2400" b="1" dirty="0">
                <a:solidFill>
                  <a:schemeClr val="tx1">
                    <a:lumMod val="65000"/>
                    <a:lumOff val="35000"/>
                  </a:schemeClr>
                </a:solidFill>
                <a:latin typeface="JKRGNR+Arial-BoldMT"/>
              </a:rPr>
              <a:t>Eigenverantwortlichkeit</a:t>
            </a:r>
            <a:r>
              <a:rPr lang="de-DE" sz="2400" dirty="0">
                <a:solidFill>
                  <a:schemeClr val="tx1">
                    <a:lumMod val="65000"/>
                    <a:lumOff val="35000"/>
                  </a:schemeClr>
                </a:solidFill>
                <a:latin typeface="JKRGNR+Arial-BoldMT"/>
              </a:rPr>
              <a:t> der handelnden Beamten für die Rechtmäßigkeit aller Diensthandlungen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Maßstab für Eigenverantwortlichkeit im Zusammenhang mit klaren Dienstanweisungen: die </a:t>
            </a:r>
            <a:r>
              <a:rPr lang="de-DE" sz="2400" b="1" dirty="0">
                <a:solidFill>
                  <a:schemeClr val="tx1">
                    <a:lumMod val="65000"/>
                    <a:lumOff val="35000"/>
                  </a:schemeClr>
                </a:solidFill>
                <a:latin typeface="JKRGNR+Arial-BoldMT"/>
              </a:rPr>
              <a:t>Rechtswidrigkeit der Anweisung muss erkennbar </a:t>
            </a:r>
            <a:r>
              <a:rPr lang="de-DE" sz="2400" dirty="0">
                <a:solidFill>
                  <a:schemeClr val="tx1">
                    <a:lumMod val="65000"/>
                    <a:lumOff val="35000"/>
                  </a:schemeClr>
                </a:solidFill>
                <a:latin typeface="JKRGNR+Arial-BoldMT"/>
              </a:rPr>
              <a:t>sein, vgl. § </a:t>
            </a:r>
            <a:r>
              <a:rPr lang="de-DE" sz="2400" b="1" dirty="0">
                <a:solidFill>
                  <a:schemeClr val="tx1">
                    <a:lumMod val="65000"/>
                    <a:lumOff val="35000"/>
                  </a:schemeClr>
                </a:solidFill>
                <a:latin typeface="JKRGNR+Arial-BoldMT"/>
              </a:rPr>
              <a:t>63 S. 4 BBG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Erkennbarkeit der Rechtswidrigkeit hier wohl (-)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Zwischenergebnis: </a:t>
            </a:r>
            <a:r>
              <a:rPr lang="de-DE" sz="2400" b="1" dirty="0">
                <a:solidFill>
                  <a:schemeClr val="tx1">
                    <a:lumMod val="65000"/>
                    <a:lumOff val="35000"/>
                  </a:schemeClr>
                </a:solidFill>
                <a:latin typeface="JKRGNR+Arial-BoldMT"/>
              </a:rPr>
              <a:t>Ausführung des finalen Rettungsschusses intern amtspflichtgemäß (arg. § 62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Extern: Amtspflichtverletzung (+) s.o.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wie </a:t>
            </a:r>
            <a:r>
              <a:rPr lang="de-DE" sz="2400" b="1" dirty="0">
                <a:solidFill>
                  <a:schemeClr val="tx1">
                    <a:lumMod val="65000"/>
                    <a:lumOff val="35000"/>
                  </a:schemeClr>
                </a:solidFill>
                <a:latin typeface="JKRGNR+Arial-BoldMT"/>
              </a:rPr>
              <a:t>Auseinanderfallen von Innenrecht und Außenrecht</a:t>
            </a:r>
            <a:r>
              <a:rPr lang="de-DE" sz="2400" dirty="0">
                <a:solidFill>
                  <a:schemeClr val="tx1">
                    <a:lumMod val="65000"/>
                    <a:lumOff val="35000"/>
                  </a:schemeClr>
                </a:solidFill>
                <a:latin typeface="JKRGNR+Arial-BoldMT"/>
              </a:rPr>
              <a:t> zu bewerten ist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8557999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6654"/>
            <a:ext cx="8928992" cy="4973156"/>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eA</a:t>
            </a:r>
            <a:r>
              <a:rPr lang="de-DE" sz="2400" dirty="0">
                <a:solidFill>
                  <a:schemeClr val="tx1">
                    <a:lumMod val="65000"/>
                    <a:lumOff val="35000"/>
                  </a:schemeClr>
                </a:solidFill>
                <a:latin typeface="JKRGNR+Arial-BoldMT"/>
              </a:rPr>
              <a:t>: eine Handlung kann sowohl </a:t>
            </a:r>
            <a:r>
              <a:rPr lang="de-DE" sz="2400" b="1" dirty="0">
                <a:solidFill>
                  <a:schemeClr val="tx1">
                    <a:lumMod val="65000"/>
                    <a:lumOff val="35000"/>
                  </a:schemeClr>
                </a:solidFill>
                <a:latin typeface="JKRGNR+Arial-BoldMT"/>
              </a:rPr>
              <a:t>intern amtspflichtgemäß</a:t>
            </a:r>
            <a:r>
              <a:rPr lang="de-DE" sz="2400" dirty="0">
                <a:solidFill>
                  <a:schemeClr val="tx1">
                    <a:lumMod val="65000"/>
                    <a:lumOff val="35000"/>
                  </a:schemeClr>
                </a:solidFill>
                <a:latin typeface="JKRGNR+Arial-BoldMT"/>
              </a:rPr>
              <a:t>, wie auch </a:t>
            </a:r>
            <a:r>
              <a:rPr lang="de-DE" sz="2400" b="1" dirty="0">
                <a:solidFill>
                  <a:schemeClr val="tx1">
                    <a:lumMod val="65000"/>
                    <a:lumOff val="35000"/>
                  </a:schemeClr>
                </a:solidFill>
                <a:latin typeface="JKRGNR+Arial-BoldMT"/>
              </a:rPr>
              <a:t>extern amtspflichtwidrig </a:t>
            </a:r>
            <a:r>
              <a:rPr lang="de-DE" sz="2400" dirty="0">
                <a:solidFill>
                  <a:schemeClr val="tx1">
                    <a:lumMod val="65000"/>
                    <a:lumOff val="35000"/>
                  </a:schemeClr>
                </a:solidFill>
                <a:latin typeface="JKRGNR+Arial-BoldMT"/>
              </a:rPr>
              <a:t>sein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Konsequenz: Amtspflichtverletzung (+) </a:t>
            </a:r>
            <a:br>
              <a:rPr lang="de-DE" sz="2400" dirty="0">
                <a:solidFill>
                  <a:schemeClr val="tx1">
                    <a:lumMod val="65000"/>
                    <a:lumOff val="35000"/>
                  </a:schemeClr>
                </a:solidFill>
                <a:latin typeface="JKRGNR+Arial-BoldMT"/>
              </a:rPr>
            </a:b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Amtspflichtverletzung </a:t>
            </a:r>
            <a:r>
              <a:rPr lang="de-DE" sz="2400" dirty="0">
                <a:solidFill>
                  <a:schemeClr val="tx1">
                    <a:lumMod val="65000"/>
                    <a:lumOff val="35000"/>
                  </a:schemeClr>
                </a:solidFill>
                <a:latin typeface="JKRGNR+Arial-BoldMT"/>
              </a:rPr>
              <a:t>des handelnden Beamten </a:t>
            </a:r>
            <a:r>
              <a:rPr lang="de-DE" sz="2400" b="1" dirty="0">
                <a:solidFill>
                  <a:schemeClr val="tx1">
                    <a:lumMod val="65000"/>
                    <a:lumOff val="35000"/>
                  </a:schemeClr>
                </a:solidFill>
                <a:latin typeface="JKRGNR+Arial-BoldMT"/>
              </a:rPr>
              <a:t>abzulehnen</a:t>
            </a:r>
            <a:r>
              <a:rPr lang="de-DE" sz="2400" dirty="0">
                <a:solidFill>
                  <a:schemeClr val="tx1">
                    <a:lumMod val="65000"/>
                    <a:lumOff val="35000"/>
                  </a:schemeClr>
                </a:solidFill>
                <a:latin typeface="JKRGNR+Arial-BoldMT"/>
              </a:rPr>
              <a:t>, soweit er </a:t>
            </a:r>
            <a:r>
              <a:rPr lang="de-DE" sz="2400" b="1" dirty="0">
                <a:solidFill>
                  <a:schemeClr val="tx1">
                    <a:lumMod val="65000"/>
                    <a:lumOff val="35000"/>
                  </a:schemeClr>
                </a:solidFill>
                <a:latin typeface="JKRGNR+Arial-BoldMT"/>
              </a:rPr>
              <a:t>intern amtspflichtgemäß gehandelt </a:t>
            </a:r>
            <a:r>
              <a:rPr lang="de-DE" sz="2400" dirty="0">
                <a:solidFill>
                  <a:schemeClr val="tx1">
                    <a:lumMod val="65000"/>
                    <a:lumOff val="35000"/>
                  </a:schemeClr>
                </a:solidFill>
                <a:latin typeface="JKRGNR+Arial-BoldMT"/>
              </a:rPr>
              <a:t>hat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Ansichten zu unterschiedlichen Ergebnissen kommen: </a:t>
            </a:r>
            <a:r>
              <a:rPr lang="de-DE" sz="2400" b="1" dirty="0">
                <a:solidFill>
                  <a:schemeClr val="tx1">
                    <a:lumMod val="65000"/>
                    <a:lumOff val="35000"/>
                  </a:schemeClr>
                </a:solidFill>
                <a:latin typeface="JKRGNR+Arial-BoldMT"/>
              </a:rPr>
              <a:t>Streitentscheid</a:t>
            </a:r>
            <a:r>
              <a:rPr lang="de-DE" sz="2400" dirty="0">
                <a:solidFill>
                  <a:schemeClr val="tx1">
                    <a:lumMod val="65000"/>
                    <a:lumOff val="35000"/>
                  </a:schemeClr>
                </a:solidFill>
                <a:latin typeface="JKRGNR+Arial-BoldMT"/>
              </a:rPr>
              <a:t> erforderlich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1. Ansicht Arg.: </a:t>
            </a:r>
            <a:r>
              <a:rPr lang="de-DE" sz="2400" b="1" dirty="0">
                <a:solidFill>
                  <a:schemeClr val="tx1">
                    <a:lumMod val="65000"/>
                    <a:lumOff val="35000"/>
                  </a:schemeClr>
                </a:solidFill>
                <a:latin typeface="JKRGNR+Arial-BoldMT"/>
              </a:rPr>
              <a:t>Wortlaut</a:t>
            </a:r>
            <a:r>
              <a:rPr lang="de-DE" sz="2400" dirty="0">
                <a:solidFill>
                  <a:schemeClr val="tx1">
                    <a:lumMod val="65000"/>
                    <a:lumOff val="35000"/>
                  </a:schemeClr>
                </a:solidFill>
                <a:latin typeface="JKRGNR+Arial-BoldMT"/>
              </a:rPr>
              <a:t> des § 839 I BGB sowie Art. 34 S. 1 GG</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„einem Dritten gegenüber“</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Außenrechtsverhältnis sei maßgeblich </a:t>
            </a: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7347241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246654"/>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2. Ansicht Arg.: </a:t>
            </a:r>
            <a:r>
              <a:rPr lang="de-DE" sz="2400" b="1" dirty="0">
                <a:solidFill>
                  <a:schemeClr val="tx1">
                    <a:lumMod val="65000"/>
                    <a:lumOff val="35000"/>
                  </a:schemeClr>
                </a:solidFill>
                <a:latin typeface="JKRGNR+Arial-BoldMT"/>
              </a:rPr>
              <a:t>Ratio der Folgepflicht nach § 62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 der Weisung geht ein Stück der </a:t>
            </a:r>
            <a:r>
              <a:rPr lang="de-DE" sz="2400" b="1" dirty="0">
                <a:solidFill>
                  <a:schemeClr val="tx1">
                    <a:lumMod val="65000"/>
                    <a:lumOff val="35000"/>
                  </a:schemeClr>
                </a:solidFill>
                <a:latin typeface="JKRGNR+Arial-BoldMT"/>
              </a:rPr>
              <a:t>Zuständigkeit und ein Teil von Amtspflichten auf die anweisende Behörde </a:t>
            </a:r>
            <a:r>
              <a:rPr lang="de-DE" sz="2400" dirty="0">
                <a:solidFill>
                  <a:schemeClr val="tx1">
                    <a:lumMod val="65000"/>
                    <a:lumOff val="35000"/>
                  </a:schemeClr>
                </a:solidFill>
                <a:latin typeface="JKRGNR+Arial-BoldMT"/>
              </a:rPr>
              <a:t>über</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BGH</a:t>
            </a:r>
            <a:r>
              <a:rPr lang="de-DE" sz="2400" dirty="0">
                <a:solidFill>
                  <a:schemeClr val="tx1">
                    <a:lumMod val="65000"/>
                    <a:lumOff val="35000"/>
                  </a:schemeClr>
                </a:solidFill>
                <a:latin typeface="JKRGNR+Arial-BoldMT"/>
              </a:rPr>
              <a:t>: In derartigen Fällen hafte allein die anweisende Behörde (BGH </a:t>
            </a:r>
            <a:r>
              <a:rPr lang="de-DE" sz="2400" dirty="0" err="1">
                <a:solidFill>
                  <a:schemeClr val="tx1">
                    <a:lumMod val="65000"/>
                    <a:lumOff val="35000"/>
                  </a:schemeClr>
                </a:solidFill>
                <a:latin typeface="JKRGNR+Arial-BoldMT"/>
              </a:rPr>
              <a:t>NVwZ</a:t>
            </a:r>
            <a:r>
              <a:rPr lang="de-DE" sz="2400" dirty="0">
                <a:solidFill>
                  <a:schemeClr val="tx1">
                    <a:lumMod val="65000"/>
                    <a:lumOff val="35000"/>
                  </a:schemeClr>
                </a:solidFill>
                <a:latin typeface="JKRGNR+Arial-BoldMT"/>
              </a:rPr>
              <a:t>-RR 2009, 363 in </a:t>
            </a:r>
            <a:r>
              <a:rPr lang="de-DE" sz="2400" dirty="0" err="1">
                <a:solidFill>
                  <a:schemeClr val="tx1">
                    <a:lumMod val="65000"/>
                    <a:lumOff val="35000"/>
                  </a:schemeClr>
                </a:solidFill>
                <a:latin typeface="JKRGNR+Arial-BoldMT"/>
              </a:rPr>
              <a:t>st.</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Rspr</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„Diese Entlastung des angewiesenen Beamten ist keine Frage fehlenden Verschuldens, sondern eine solche der </a:t>
            </a:r>
            <a:r>
              <a:rPr lang="de-DE" sz="2400" b="1" i="1" dirty="0">
                <a:solidFill>
                  <a:schemeClr val="tx1">
                    <a:lumMod val="65000"/>
                    <a:lumOff val="35000"/>
                  </a:schemeClr>
                </a:solidFill>
                <a:latin typeface="JKRGNR+Arial-BoldMT"/>
              </a:rPr>
              <a:t>objektiven Haftungszurechnung</a:t>
            </a:r>
            <a:r>
              <a:rPr lang="de-DE" sz="2400" i="1" dirty="0">
                <a:solidFill>
                  <a:schemeClr val="tx1">
                    <a:lumMod val="65000"/>
                    <a:lumOff val="35000"/>
                  </a:schemeClr>
                </a:solidFill>
                <a:latin typeface="JKRGNR+Arial-BoldMT"/>
              </a:rPr>
              <a:t> (BGH, NJW 1959, 1629f.)“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 der zweitgenannten Ansicht vorliegend abzulehnen: Amtspflichtverletzung des Bundesbeamten (</a:t>
            </a:r>
            <a:r>
              <a:rPr lang="de-DE" sz="2400" dirty="0" err="1">
                <a:solidFill>
                  <a:schemeClr val="tx1">
                    <a:lumMod val="65000"/>
                    <a:lumOff val="35000"/>
                  </a:schemeClr>
                </a:solidFill>
                <a:latin typeface="JKRGNR+Arial-BoldMT"/>
              </a:rPr>
              <a:t>a.A</a:t>
            </a:r>
            <a:r>
              <a:rPr lang="de-DE" sz="2400" dirty="0">
                <a:solidFill>
                  <a:schemeClr val="tx1">
                    <a:lumMod val="65000"/>
                    <a:lumOff val="35000"/>
                  </a:schemeClr>
                </a:solidFill>
                <a:latin typeface="JKRGNR+Arial-BoldMT"/>
              </a:rPr>
              <a:t>. vertretbar)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Amtspflichtverletzung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Anspruch aus § 839 I BGB, Art. 34 S. 1 GG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4331047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1252"/>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Anspruch aus aufopferungsgleichem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Gegenstand dieses Anspruchs: </a:t>
            </a:r>
            <a:r>
              <a:rPr lang="de-DE" sz="2400" b="1" dirty="0">
                <a:solidFill>
                  <a:schemeClr val="tx1">
                    <a:lumMod val="65000"/>
                    <a:lumOff val="35000"/>
                  </a:schemeClr>
                </a:solidFill>
                <a:latin typeface="JKRGNR+Arial-BoldMT"/>
              </a:rPr>
              <a:t>Entschädigung für rechtswidrige Eingriffe in die Art. 2 II 1 / 2 GG genannten Rechtsgüter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Indes zu beachten: in </a:t>
            </a:r>
            <a:r>
              <a:rPr lang="de-DE" sz="2400" b="1" dirty="0">
                <a:solidFill>
                  <a:schemeClr val="tx1">
                    <a:lumMod val="65000"/>
                    <a:lumOff val="35000"/>
                  </a:schemeClr>
                </a:solidFill>
                <a:latin typeface="JKRGNR+Arial-BoldMT"/>
              </a:rPr>
              <a:t>§ 51 II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einfachgesetzliche, vorrangige Anspruchsgrundlage </a:t>
            </a:r>
            <a:r>
              <a:rPr lang="de-DE" sz="2400" dirty="0">
                <a:solidFill>
                  <a:schemeClr val="tx1">
                    <a:lumMod val="65000"/>
                    <a:lumOff val="35000"/>
                  </a:schemeClr>
                </a:solidFill>
                <a:latin typeface="JKRGNR+Arial-BoldMT"/>
              </a:rPr>
              <a:t>normiert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a:t>
            </a:r>
            <a:r>
              <a:rPr lang="de-DE" sz="2400" b="1" dirty="0">
                <a:solidFill>
                  <a:schemeClr val="tx1">
                    <a:lumMod val="65000"/>
                    <a:lumOff val="35000"/>
                  </a:schemeClr>
                </a:solidFill>
                <a:latin typeface="JKRGNR+Arial-BoldMT"/>
              </a:rPr>
              <a:t>Subsidiarität</a:t>
            </a:r>
            <a:r>
              <a:rPr lang="de-DE" sz="2400" dirty="0">
                <a:solidFill>
                  <a:schemeClr val="tx1">
                    <a:lumMod val="65000"/>
                    <a:lumOff val="35000"/>
                  </a:schemeClr>
                </a:solidFill>
                <a:latin typeface="JKRGNR+Arial-BoldMT"/>
              </a:rPr>
              <a:t> mithin nicht anwendbar: Anspruch aus aufopferungsgleichem Eingriff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Ergebnis im Hinblick auf die Abgabe der Schüsse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287784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1252"/>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Zweiter Teil: Haftung für die Weisung des Innenministers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zu prüfen: Entschädigungsansprüche vor dem Hintergrund der Weisung des Innenministers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Erneut in den Blick zu nehmen: </a:t>
            </a:r>
            <a:r>
              <a:rPr lang="de-DE" sz="2400" b="1" dirty="0">
                <a:solidFill>
                  <a:schemeClr val="tx1">
                    <a:lumMod val="65000"/>
                    <a:lumOff val="35000"/>
                  </a:schemeClr>
                </a:solidFill>
                <a:latin typeface="JKRGNR+Arial-BoldMT"/>
              </a:rPr>
              <a:t>Staatshaftungsrechtliche Entschädigungsansprüche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erwähnenswert: Amtshaftungsanspruch gemäß § 839 I BGB, Art. 34 S.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Erneut Anspruchsgrundlage: </a:t>
            </a:r>
            <a:r>
              <a:rPr lang="de-DE" sz="2400" b="1" dirty="0">
                <a:solidFill>
                  <a:schemeClr val="tx1">
                    <a:lumMod val="65000"/>
                    <a:lumOff val="35000"/>
                  </a:schemeClr>
                </a:solidFill>
                <a:latin typeface="JKRGNR+Arial-BoldMT"/>
              </a:rPr>
              <a:t>§ 839 I BGB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34 S. 1 GG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79155194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1252"/>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Anspruchsvoraussetzungen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zu bejahen: Handeln des Innenminister </a:t>
            </a:r>
            <a:r>
              <a:rPr lang="de-DE" sz="2400" b="1" dirty="0">
                <a:solidFill>
                  <a:schemeClr val="tx1">
                    <a:lumMod val="65000"/>
                    <a:lumOff val="35000"/>
                  </a:schemeClr>
                </a:solidFill>
                <a:latin typeface="JKRGNR+Arial-BoldMT"/>
              </a:rPr>
              <a:t>in Ausübung eines öffentlichen Amtes</a:t>
            </a:r>
            <a:r>
              <a:rPr lang="de-DE" sz="2400" dirty="0">
                <a:solidFill>
                  <a:schemeClr val="tx1">
                    <a:lumMod val="65000"/>
                    <a:lumOff val="35000"/>
                  </a:schemeClr>
                </a:solidFill>
                <a:latin typeface="JKRGNR+Arial-BoldMT"/>
              </a:rPr>
              <a:t> im Zusammenhang mit der Erteilung der Weisung im Ernstfall auf den „finalen Rettungsschuss“ zurückzugreifen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festgestellt: Rechtswidrigkeit des „</a:t>
            </a:r>
            <a:r>
              <a:rPr lang="de-DE" sz="2400" b="1" dirty="0">
                <a:solidFill>
                  <a:schemeClr val="tx1">
                    <a:lumMod val="65000"/>
                    <a:lumOff val="35000"/>
                  </a:schemeClr>
                </a:solidFill>
                <a:latin typeface="JKRGNR+Arial-BoldMT"/>
              </a:rPr>
              <a:t>finalen Rettungsschusses“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Konsequenz</a:t>
            </a:r>
            <a:r>
              <a:rPr lang="de-DE" sz="2400" dirty="0">
                <a:solidFill>
                  <a:schemeClr val="tx1">
                    <a:lumMod val="65000"/>
                    <a:lumOff val="35000"/>
                  </a:schemeClr>
                </a:solidFill>
                <a:latin typeface="JKRGNR+Arial-BoldMT"/>
              </a:rPr>
              <a:t>: Erteilung der Weisung den finalen Rettungsschuss auszuführen, </a:t>
            </a:r>
            <a:r>
              <a:rPr lang="de-DE" sz="2400" b="1" dirty="0">
                <a:solidFill>
                  <a:schemeClr val="tx1">
                    <a:lumMod val="65000"/>
                    <a:lumOff val="35000"/>
                  </a:schemeClr>
                </a:solidFill>
                <a:latin typeface="JKRGNR+Arial-BoldMT"/>
              </a:rPr>
              <a:t>Amtspflichtverletzung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Fraglich allein: </a:t>
            </a:r>
            <a:r>
              <a:rPr lang="de-DE" sz="2400" b="1" dirty="0">
                <a:solidFill>
                  <a:schemeClr val="tx1">
                    <a:lumMod val="65000"/>
                    <a:lumOff val="35000"/>
                  </a:schemeClr>
                </a:solidFill>
                <a:latin typeface="JKRGNR+Arial-BoldMT"/>
              </a:rPr>
              <a:t>Verschulden des Innenministers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Maßstab: </a:t>
            </a:r>
            <a:r>
              <a:rPr lang="de-DE" sz="2400" b="1" dirty="0">
                <a:solidFill>
                  <a:schemeClr val="tx1">
                    <a:lumMod val="65000"/>
                    <a:lumOff val="35000"/>
                  </a:schemeClr>
                </a:solidFill>
                <a:latin typeface="JKRGNR+Arial-BoldMT"/>
              </a:rPr>
              <a:t>Fahrlässigkeit oder Vorsatz, § 276 BGB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in Betracht kommend: </a:t>
            </a:r>
            <a:r>
              <a:rPr lang="de-DE" sz="2400" b="1" dirty="0">
                <a:solidFill>
                  <a:schemeClr val="tx1">
                    <a:lumMod val="65000"/>
                    <a:lumOff val="35000"/>
                  </a:schemeClr>
                </a:solidFill>
                <a:latin typeface="JKRGNR+Arial-BoldMT"/>
              </a:rPr>
              <a:t>Fahrlässige Unkenntnis der Rechtslage</a:t>
            </a:r>
            <a:r>
              <a:rPr lang="de-DE" sz="2400" dirty="0">
                <a:solidFill>
                  <a:schemeClr val="tx1">
                    <a:lumMod val="65000"/>
                    <a:lumOff val="35000"/>
                  </a:schemeClr>
                </a:solidFill>
                <a:latin typeface="JKRGNR+Arial-BoldMT"/>
              </a:rPr>
              <a:t>, § 276 II BGB</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7791045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61252"/>
            <a:ext cx="8928992" cy="490903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 die Annahme eines fahrlässigen Handelns ins Feld zu führen: </a:t>
            </a:r>
            <a:r>
              <a:rPr lang="de-DE" sz="2400" b="1" dirty="0">
                <a:solidFill>
                  <a:schemeClr val="tx1">
                    <a:lumMod val="65000"/>
                    <a:lumOff val="35000"/>
                  </a:schemeClr>
                </a:solidFill>
                <a:latin typeface="JKRGNR+Arial-BoldMT"/>
              </a:rPr>
              <a:t>Rechtmäßigkeit des finalen Rettungsschuss umstritten </a:t>
            </a:r>
            <a:r>
              <a:rPr lang="de-DE" sz="2400" dirty="0">
                <a:solidFill>
                  <a:schemeClr val="tx1">
                    <a:lumMod val="65000"/>
                    <a:lumOff val="35000"/>
                  </a:schemeClr>
                </a:solidFill>
                <a:latin typeface="JKRGNR+Arial-BoldMT"/>
              </a:rPr>
              <a:t>(s.o.)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besondere </a:t>
            </a:r>
            <a:r>
              <a:rPr lang="de-DE" sz="2400" b="1" dirty="0">
                <a:solidFill>
                  <a:schemeClr val="tx1">
                    <a:lumMod val="65000"/>
                    <a:lumOff val="35000"/>
                  </a:schemeClr>
                </a:solidFill>
                <a:latin typeface="JKRGNR+Arial-BoldMT"/>
              </a:rPr>
              <a:t>Eilbedürftigkeit</a:t>
            </a:r>
            <a:r>
              <a:rPr lang="de-DE" sz="2400" dirty="0">
                <a:solidFill>
                  <a:schemeClr val="tx1">
                    <a:lumMod val="65000"/>
                    <a:lumOff val="35000"/>
                  </a:schemeClr>
                </a:solidFill>
                <a:latin typeface="JKRGNR+Arial-BoldMT"/>
              </a:rPr>
              <a:t> der Entscheidung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Fahrlässigkeitsvorwurf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Soweit Verschulden angenommen wird, zu beachten: Anspruchsinhalt ebenfalls auf Null reduziert im Hinblick auf Mitverschulden des Geschädigten (s.o.)</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mithin: </a:t>
            </a:r>
            <a:r>
              <a:rPr lang="de-DE" sz="2400" b="1" dirty="0">
                <a:solidFill>
                  <a:schemeClr val="tx1">
                    <a:lumMod val="65000"/>
                    <a:lumOff val="35000"/>
                  </a:schemeClr>
                </a:solidFill>
                <a:latin typeface="JKRGNR+Arial-BoldMT"/>
              </a:rPr>
              <a:t>Entschädigungsanspruch nach § 839 I BGB </a:t>
            </a:r>
            <a:r>
              <a:rPr lang="de-DE" sz="2400" b="1" dirty="0" err="1">
                <a:solidFill>
                  <a:schemeClr val="tx1">
                    <a:lumMod val="65000"/>
                    <a:lumOff val="35000"/>
                  </a:schemeClr>
                </a:solidFill>
                <a:latin typeface="JKRGNR+Arial-BoldMT"/>
              </a:rPr>
              <a:t>iVm</a:t>
            </a:r>
            <a:r>
              <a:rPr lang="de-DE" sz="2400" b="1" dirty="0">
                <a:solidFill>
                  <a:schemeClr val="tx1">
                    <a:lumMod val="65000"/>
                    <a:lumOff val="35000"/>
                  </a:schemeClr>
                </a:solidFill>
                <a:latin typeface="JKRGNR+Arial-BoldMT"/>
              </a:rPr>
              <a:t> Art. 34 S. 1 GG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weitere Anspruchsgrundlagen insoweit nicht in Betracht kommen: </a:t>
            </a:r>
            <a:r>
              <a:rPr lang="de-DE" sz="2400" b="1" dirty="0">
                <a:solidFill>
                  <a:schemeClr val="tx1">
                    <a:lumMod val="65000"/>
                    <a:lumOff val="35000"/>
                  </a:schemeClr>
                </a:solidFill>
                <a:latin typeface="JKRGNR+Arial-BoldMT"/>
              </a:rPr>
              <a:t>Anspruch insgesamt (-)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41354173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99538" y="1412776"/>
            <a:ext cx="8928992" cy="46525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VGH Baden-Württemberg, Urteil vom 20.02.1990 - 4 S 287/87: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„Nach Abs. 1 Nr. 1 dieser Vorschrift sind natürliche Personen, die nach bürgerlichem Recht geschäftsfähig sind, fähig zur Vornahme von Verfahrenshandlungen. In ihrer logischen Umkehrung bedeutet diese Regelung, </a:t>
            </a:r>
            <a:r>
              <a:rPr lang="de-DE" sz="2400" i="1" dirty="0" err="1">
                <a:solidFill>
                  <a:schemeClr val="tx1">
                    <a:lumMod val="65000"/>
                    <a:lumOff val="35000"/>
                  </a:schemeClr>
                </a:solidFill>
                <a:latin typeface="JKRGNR+Arial-BoldMT"/>
              </a:rPr>
              <a:t>daß</a:t>
            </a:r>
            <a:r>
              <a:rPr lang="de-DE" sz="2400" i="1" dirty="0">
                <a:solidFill>
                  <a:schemeClr val="tx1">
                    <a:lumMod val="65000"/>
                    <a:lumOff val="35000"/>
                  </a:schemeClr>
                </a:solidFill>
                <a:latin typeface="JKRGNR+Arial-BoldMT"/>
              </a:rPr>
              <a:t> geschäftsunfähige Personen zur Vornahme von Verfahrenshandlungen nicht fähig sind. </a:t>
            </a:r>
            <a:r>
              <a:rPr lang="de-DE" sz="2400" b="1" i="1" dirty="0">
                <a:solidFill>
                  <a:schemeClr val="tx1">
                    <a:lumMod val="65000"/>
                    <a:lumOff val="35000"/>
                  </a:schemeClr>
                </a:solidFill>
                <a:latin typeface="JKRGNR+Arial-BoldMT"/>
              </a:rPr>
              <a:t>Dabei ist unter der Vornahme von Verfahrenshandlungen jegliche Beteiligung am Verwaltungsverfahren zu verstehen, also auch passive Verfahrenshandlungen, die z.B. in der Entgegennahme empfangsbedürftiger Willenserklärungen und </a:t>
            </a:r>
            <a:r>
              <a:rPr lang="de-DE" sz="2400" b="1" i="1" dirty="0" err="1">
                <a:solidFill>
                  <a:schemeClr val="tx1">
                    <a:lumMod val="65000"/>
                    <a:lumOff val="35000"/>
                  </a:schemeClr>
                </a:solidFill>
                <a:latin typeface="JKRGNR+Arial-BoldMT"/>
              </a:rPr>
              <a:t>bekanntgabebedürftiger</a:t>
            </a:r>
            <a:r>
              <a:rPr lang="de-DE" sz="2400" b="1" i="1" dirty="0">
                <a:solidFill>
                  <a:schemeClr val="tx1">
                    <a:lumMod val="65000"/>
                    <a:lumOff val="35000"/>
                  </a:schemeClr>
                </a:solidFill>
                <a:latin typeface="JKRGNR+Arial-BoldMT"/>
              </a:rPr>
              <a:t> Verwaltungsakte zu sehen sind</a:t>
            </a:r>
            <a:r>
              <a:rPr lang="de-DE" sz="2400" i="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333180640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5. Woche</a:t>
            </a:r>
          </a:p>
        </p:txBody>
      </p:sp>
    </p:spTree>
    <p:extLst>
      <p:ext uri="{BB962C8B-B14F-4D97-AF65-F5344CB8AC3E}">
        <p14:creationId xmlns:p14="http://schemas.microsoft.com/office/powerpoint/2010/main" val="4066448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99538" y="1412776"/>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Merke</a:t>
            </a:r>
            <a:r>
              <a:rPr lang="de-DE" sz="2400" dirty="0">
                <a:solidFill>
                  <a:schemeClr val="tx1">
                    <a:lumMod val="65000"/>
                    <a:lumOff val="35000"/>
                  </a:schemeClr>
                </a:solidFill>
                <a:latin typeface="JKRGNR+Arial-BoldMT"/>
              </a:rPr>
              <a:t>: Bekanntgabe von VA an nicht voll geschäftsfähige Personen nicht möglich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err="1">
                <a:solidFill>
                  <a:schemeClr val="tx1">
                    <a:lumMod val="65000"/>
                    <a:lumOff val="35000"/>
                  </a:schemeClr>
                </a:solidFill>
                <a:latin typeface="JKRGNR+Arial-BoldMT"/>
              </a:rPr>
              <a:t>Grds</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Bekanntgabe an gesetzlichen Vertreter!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Problem: Wenn es wegen der </a:t>
            </a:r>
            <a:r>
              <a:rPr lang="de-DE" sz="2400" b="1" dirty="0">
                <a:solidFill>
                  <a:schemeClr val="tx1">
                    <a:lumMod val="65000"/>
                    <a:lumOff val="35000"/>
                  </a:schemeClr>
                </a:solidFill>
                <a:latin typeface="JKRGNR+Arial-BoldMT"/>
              </a:rPr>
              <a:t>besonderen Eilbedürftigkeit </a:t>
            </a:r>
            <a:r>
              <a:rPr lang="de-DE" sz="2400" dirty="0">
                <a:solidFill>
                  <a:schemeClr val="tx1">
                    <a:lumMod val="65000"/>
                    <a:lumOff val="35000"/>
                  </a:schemeClr>
                </a:solidFill>
                <a:latin typeface="JKRGNR+Arial-BoldMT"/>
              </a:rPr>
              <a:t>nicht mehr möglich ist, einen VA an den Personensorgeberechtigten zu richten</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VA kann nicht wirksam erlassen werden!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Dann (wohl) </a:t>
            </a:r>
            <a:r>
              <a:rPr lang="de-DE" sz="2400" dirty="0" err="1">
                <a:solidFill>
                  <a:schemeClr val="tx1">
                    <a:lumMod val="65000"/>
                    <a:lumOff val="35000"/>
                  </a:schemeClr>
                </a:solidFill>
                <a:latin typeface="JKRGNR+Arial-BoldMT"/>
              </a:rPr>
              <a:t>hM</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Vorgehen im Wege der unmittelbaren Ausführung nach § 7 I SOG </a:t>
            </a: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19602042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196752"/>
            <a:ext cx="8928992" cy="547329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Übersicht: Rechtmäßigkeit der Verwaltungsvollstreckung im einaktigen Verfahren (</a:t>
            </a:r>
            <a:r>
              <a:rPr lang="de-DE" sz="2200" dirty="0" err="1">
                <a:solidFill>
                  <a:schemeClr val="tx1">
                    <a:lumMod val="65000"/>
                    <a:lumOff val="35000"/>
                  </a:schemeClr>
                </a:solidFill>
                <a:latin typeface="JKRGNR+Arial-BoldMT"/>
              </a:rPr>
              <a:t>hM</a:t>
            </a:r>
            <a:r>
              <a:rPr lang="de-DE" sz="22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I. Rechtsgrundlage: § 7 I SOG </a:t>
            </a:r>
            <a:r>
              <a:rPr lang="de-DE" sz="2200" b="1" dirty="0" err="1">
                <a:solidFill>
                  <a:schemeClr val="tx1">
                    <a:lumMod val="65000"/>
                    <a:lumOff val="35000"/>
                  </a:schemeClr>
                </a:solidFill>
                <a:latin typeface="JKRGNR+Arial-BoldMT"/>
              </a:rPr>
              <a:t>iVm</a:t>
            </a:r>
            <a:r>
              <a:rPr lang="de-DE" sz="2200" b="1" dirty="0">
                <a:solidFill>
                  <a:schemeClr val="tx1">
                    <a:lumMod val="65000"/>
                    <a:lumOff val="35000"/>
                  </a:schemeClr>
                </a:solidFill>
                <a:latin typeface="JKRGNR+Arial-BoldMT"/>
              </a:rPr>
              <a:t>. §§ 11 VwVG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II.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	1)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2)  </a:t>
            </a:r>
            <a:r>
              <a:rPr lang="de-DE" sz="2200" b="1" u="sng" dirty="0">
                <a:solidFill>
                  <a:schemeClr val="tx1">
                    <a:lumMod val="65000"/>
                    <a:lumOff val="35000"/>
                  </a:schemeClr>
                </a:solidFill>
                <a:latin typeface="JKRGNR+Arial-BoldMT"/>
              </a:rPr>
              <a:t>Materielle Voraussetzungen des § 7 I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a) Rechtmäßigkeit der hypothetischen Grundverfügung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b) Unmittelbar bevorstehende Gefahr oder Störung der 				öffentlichen Sicherheit/ Ordnung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c) Keine andersartige Abwendbarkeit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d) Ordnungspflicht des Betroffenen gemäß § 8 SOG bis § 10 			SOG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b="1" dirty="0">
                <a:solidFill>
                  <a:schemeClr val="tx1">
                    <a:lumMod val="65000"/>
                    <a:lumOff val="35000"/>
                  </a:schemeClr>
                </a:solidFill>
                <a:latin typeface="JKRGNR+Arial-BoldMT"/>
              </a:rPr>
              <a:t>	3) Rechtmäßigkeit der Art und Weise der ZV nach den §§ 11 ff.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200" dirty="0">
                <a:solidFill>
                  <a:schemeClr val="tx1">
                    <a:lumMod val="65000"/>
                    <a:lumOff val="35000"/>
                  </a:schemeClr>
                </a:solidFill>
                <a:latin typeface="JKRGNR+Arial-BoldMT"/>
              </a:rPr>
              <a:t>III. Rechtsfolge: Ermessen</a:t>
            </a:r>
          </a:p>
        </p:txBody>
      </p:sp>
      <p:sp>
        <p:nvSpPr>
          <p:cNvPr id="3" name="Textfeld 2"/>
          <p:cNvSpPr txBox="1"/>
          <p:nvPr/>
        </p:nvSpPr>
        <p:spPr>
          <a:xfrm>
            <a:off x="251520" y="304200"/>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3. Woche</a:t>
            </a:r>
          </a:p>
        </p:txBody>
      </p:sp>
    </p:spTree>
    <p:extLst>
      <p:ext uri="{BB962C8B-B14F-4D97-AF65-F5344CB8AC3E}">
        <p14:creationId xmlns:p14="http://schemas.microsoft.com/office/powerpoint/2010/main" val="27605696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0" end="10"/>
                                            </p:txEl>
                                          </p:spTgt>
                                        </p:tgtEl>
                                        <p:attrNameLst>
                                          <p:attrName>style.visibility</p:attrName>
                                        </p:attrNameLst>
                                      </p:cBhvr>
                                      <p:to>
                                        <p:strVal val="visible"/>
                                      </p:to>
                                    </p:set>
                                    <p:anim calcmode="lin" valueType="num">
                                      <p:cBhvr additive="base">
                                        <p:cTn id="61"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3995936" cy="1569660"/>
          </a:xfrm>
          <a:prstGeom prst="rect">
            <a:avLst/>
          </a:prstGeom>
          <a:noFill/>
        </p:spPr>
        <p:txBody>
          <a:bodyPr wrap="square" rtlCol="0">
            <a:spAutoFit/>
          </a:bodyPr>
          <a:lstStyle/>
          <a:p>
            <a:r>
              <a:rPr lang="de-DE" sz="3200" dirty="0">
                <a:solidFill>
                  <a:schemeClr val="bg1"/>
                </a:solidFill>
                <a:latin typeface="Frutiger LT 57 Cn" pitchFamily="34" charset="0"/>
              </a:rPr>
              <a:t>Polizei- und Ordnungsrecht</a:t>
            </a:r>
          </a:p>
          <a:p>
            <a:r>
              <a:rPr lang="de-DE" sz="3200" dirty="0">
                <a:solidFill>
                  <a:schemeClr val="bg1"/>
                </a:solidFill>
                <a:latin typeface="Frutiger LT 57 Cn" pitchFamily="34" charset="0"/>
              </a:rPr>
              <a:t>Fall 6</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26819"/>
            <a:ext cx="457200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4784"/>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Erster Teil: Haftung für Einsatz der GSG 9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Gegenstand des Begehrens der Ehefrau: </a:t>
            </a:r>
            <a:r>
              <a:rPr lang="de-DE" sz="2400" b="1" dirty="0">
                <a:solidFill>
                  <a:schemeClr val="tx1">
                    <a:lumMod val="65000"/>
                    <a:lumOff val="35000"/>
                  </a:schemeClr>
                </a:solidFill>
                <a:latin typeface="JKRGNR+Arial-BoldMT"/>
              </a:rPr>
              <a:t>Haftungs- und Ausgleichsansprüche</a:t>
            </a:r>
            <a:r>
              <a:rPr lang="de-DE" sz="2400" dirty="0">
                <a:solidFill>
                  <a:schemeClr val="tx1">
                    <a:lumMod val="65000"/>
                    <a:lumOff val="35000"/>
                  </a:schemeClr>
                </a:solidFill>
                <a:latin typeface="JKRGNR+Arial-BoldMT"/>
              </a:rPr>
              <a:t> gegenüber dem Staat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 dem Hintergrund der geringeren Anforderungen, vorrangig darzustellen: Haftung des Staates für rechtswidriges Handeln („</a:t>
            </a:r>
            <a:r>
              <a:rPr lang="de-DE" sz="2400" b="1" dirty="0">
                <a:solidFill>
                  <a:schemeClr val="tx1">
                    <a:lumMod val="65000"/>
                    <a:lumOff val="35000"/>
                  </a:schemeClr>
                </a:solidFill>
                <a:latin typeface="JKRGNR+Arial-BoldMT"/>
              </a:rPr>
              <a:t>Unrechtshaftung</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270371"/>
            <a:ext cx="4320480" cy="892552"/>
          </a:xfrm>
          <a:prstGeom prst="rect">
            <a:avLst/>
          </a:prstGeom>
          <a:noFill/>
        </p:spPr>
        <p:txBody>
          <a:bodyPr wrap="square" rtlCol="0">
            <a:spAutoFit/>
          </a:bodyPr>
          <a:lstStyle/>
          <a:p>
            <a:r>
              <a:rPr lang="de-DE" sz="2600" dirty="0">
                <a:solidFill>
                  <a:schemeClr val="bg1"/>
                </a:solidFill>
                <a:latin typeface="Frutiger LT 57 Cn" pitchFamily="34" charset="0"/>
              </a:rPr>
              <a:t>Polizei- und Ordnungsrecht</a:t>
            </a:r>
          </a:p>
          <a:p>
            <a:r>
              <a:rPr lang="de-DE" sz="2600" dirty="0">
                <a:solidFill>
                  <a:schemeClr val="bg1"/>
                </a:solidFill>
                <a:latin typeface="Frutiger Linotype" pitchFamily="34" charset="0"/>
              </a:rPr>
              <a:t>Fall 6</a:t>
            </a:r>
          </a:p>
        </p:txBody>
      </p:sp>
    </p:spTree>
    <p:extLst>
      <p:ext uri="{BB962C8B-B14F-4D97-AF65-F5344CB8AC3E}">
        <p14:creationId xmlns:p14="http://schemas.microsoft.com/office/powerpoint/2010/main" val="50733069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83168"/>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Staatshaftungsrechtliche Ansprüche bei rechtswidrigen staatlichen Maßnahmen („sog. Unrechtshaftung“)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Amtshaftungsanspruch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Schadensersatzansprüche aus öffentlich-rechtlichen Schuldverhältnissen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Hauptanwendungsfälle: öffentlich-rechtliche Verwahrung/ </a:t>
            </a:r>
            <a:r>
              <a:rPr lang="de-DE" sz="2400" dirty="0" err="1">
                <a:solidFill>
                  <a:schemeClr val="tx1">
                    <a:lumMod val="65000"/>
                    <a:lumOff val="35000"/>
                  </a:schemeClr>
                </a:solidFill>
                <a:latin typeface="JKRGNR+Arial-BoldMT"/>
              </a:rPr>
              <a:t>anstaltliche</a:t>
            </a:r>
            <a:r>
              <a:rPr lang="de-DE" sz="2400" dirty="0">
                <a:solidFill>
                  <a:schemeClr val="tx1">
                    <a:lumMod val="65000"/>
                    <a:lumOff val="35000"/>
                  </a:schemeClr>
                </a:solidFill>
                <a:latin typeface="JKRGNR+Arial-BoldMT"/>
              </a:rPr>
              <a:t> Nutzungsverhältnisse/ Betrieb der Wasserversorgung als öffentliche Einrichtung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Entschädigungsanspruch gemäß oder in Analogie zu § 10 III 1 SOG / gemäß § 51 </a:t>
            </a:r>
            <a:r>
              <a:rPr lang="de-DE" sz="2400" b="1" dirty="0" err="1">
                <a:solidFill>
                  <a:schemeClr val="tx1">
                    <a:lumMod val="65000"/>
                    <a:lumOff val="35000"/>
                  </a:schemeClr>
                </a:solidFill>
                <a:latin typeface="JKRGNR+Arial-BoldMT"/>
              </a:rPr>
              <a:t>BPolG</a:t>
            </a:r>
            <a:r>
              <a:rPr lang="de-DE" sz="2400" b="1" dirty="0">
                <a:solidFill>
                  <a:schemeClr val="tx1">
                    <a:lumMod val="65000"/>
                    <a:lumOff val="35000"/>
                  </a:schemeClr>
                </a:solidFill>
                <a:latin typeface="JKRGNR+Arial-BoldMT"/>
              </a:rPr>
              <a:t>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Anspruch aus enteignungsgleichem Eingriff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Anspruch aus aufopferungsgleichem Eingriff</a:t>
            </a:r>
          </a:p>
        </p:txBody>
      </p:sp>
      <p:sp>
        <p:nvSpPr>
          <p:cNvPr id="3" name="Textfeld 2"/>
          <p:cNvSpPr txBox="1"/>
          <p:nvPr/>
        </p:nvSpPr>
        <p:spPr>
          <a:xfrm>
            <a:off x="251520" y="304200"/>
            <a:ext cx="4320480" cy="923330"/>
          </a:xfrm>
          <a:prstGeom prst="rect">
            <a:avLst/>
          </a:prstGeom>
          <a:noFill/>
        </p:spPr>
        <p:txBody>
          <a:bodyPr wrap="square" rtlCol="0">
            <a:spAutoFit/>
          </a:bodyPr>
          <a:lstStyle/>
          <a:p>
            <a:r>
              <a:rPr lang="de-DE" sz="2800" dirty="0">
                <a:solidFill>
                  <a:schemeClr val="bg1"/>
                </a:solidFill>
                <a:latin typeface="Frutiger LT 57 Cn" pitchFamily="34" charset="0"/>
              </a:rPr>
              <a:t>Staatshaftungsrecht</a:t>
            </a:r>
          </a:p>
          <a:p>
            <a:r>
              <a:rPr lang="de-DE" sz="2600" dirty="0">
                <a:solidFill>
                  <a:schemeClr val="bg1"/>
                </a:solidFill>
                <a:latin typeface="Frutiger Linotype" pitchFamily="34" charset="0"/>
              </a:rPr>
              <a:t>1. Woche</a:t>
            </a:r>
          </a:p>
        </p:txBody>
      </p:sp>
    </p:spTree>
    <p:extLst>
      <p:ext uri="{BB962C8B-B14F-4D97-AF65-F5344CB8AC3E}">
        <p14:creationId xmlns:p14="http://schemas.microsoft.com/office/powerpoint/2010/main" val="29026684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2">
                                            <p:txEl>
                                              <p:pRg st="4" end="4"/>
                                            </p:txEl>
                                          </p:spTgt>
                                        </p:tgtEl>
                                        <p:attrNameLst>
                                          <p:attrName>style.visibility</p:attrName>
                                        </p:attrNameLst>
                                      </p:cBhvr>
                                      <p:to>
                                        <p:strVal val="visible"/>
                                      </p:to>
                                    </p:set>
                                    <p:anim calcmode="lin" valueType="num">
                                      <p:cBhvr additive="base">
                                        <p:cTn id="2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 calcmode="lin" valueType="num">
                                      <p:cBhvr additive="base">
                                        <p:cTn id="3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2">
                                            <p:txEl>
                                              <p:pRg st="6" end="6"/>
                                            </p:txEl>
                                          </p:spTgt>
                                        </p:tgtEl>
                                        <p:attrNameLst>
                                          <p:attrName>style.visibility</p:attrName>
                                        </p:attrNameLst>
                                      </p:cBhvr>
                                      <p:to>
                                        <p:strVal val="visible"/>
                                      </p:to>
                                    </p:set>
                                    <p:anim calcmode="lin" valueType="num">
                                      <p:cBhvr additive="base">
                                        <p:cTn id="4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3151</Words>
  <Application>Microsoft Macintosh PowerPoint</Application>
  <PresentationFormat>Bildschirmpräsentation (4:3)</PresentationFormat>
  <Paragraphs>335</Paragraphs>
  <Slides>40</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40</vt:i4>
      </vt:variant>
    </vt:vector>
  </HeadingPairs>
  <TitlesOfParts>
    <vt:vector size="48"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42</cp:revision>
  <dcterms:created xsi:type="dcterms:W3CDTF">2023-10-26T09:55:33Z</dcterms:created>
  <dcterms:modified xsi:type="dcterms:W3CDTF">2025-12-07T15:51:13Z</dcterms:modified>
</cp:coreProperties>
</file>