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6"/>
  </p:notesMasterIdLst>
  <p:sldIdLst>
    <p:sldId id="256" r:id="rId2"/>
    <p:sldId id="553" r:id="rId3"/>
    <p:sldId id="552" r:id="rId4"/>
    <p:sldId id="432" r:id="rId5"/>
    <p:sldId id="544" r:id="rId6"/>
    <p:sldId id="545" r:id="rId7"/>
    <p:sldId id="546" r:id="rId8"/>
    <p:sldId id="548" r:id="rId9"/>
    <p:sldId id="276" r:id="rId10"/>
    <p:sldId id="277" r:id="rId11"/>
    <p:sldId id="458" r:id="rId12"/>
    <p:sldId id="549" r:id="rId13"/>
    <p:sldId id="550" r:id="rId14"/>
    <p:sldId id="459" r:id="rId15"/>
    <p:sldId id="460" r:id="rId16"/>
    <p:sldId id="540" r:id="rId17"/>
    <p:sldId id="461" r:id="rId18"/>
    <p:sldId id="462" r:id="rId19"/>
    <p:sldId id="463" r:id="rId20"/>
    <p:sldId id="464" r:id="rId21"/>
    <p:sldId id="465" r:id="rId22"/>
    <p:sldId id="466" r:id="rId23"/>
    <p:sldId id="467" r:id="rId24"/>
    <p:sldId id="468" r:id="rId25"/>
    <p:sldId id="469" r:id="rId26"/>
    <p:sldId id="470" r:id="rId27"/>
    <p:sldId id="472" r:id="rId28"/>
    <p:sldId id="473" r:id="rId29"/>
    <p:sldId id="474" r:id="rId30"/>
    <p:sldId id="475" r:id="rId31"/>
    <p:sldId id="554" r:id="rId32"/>
    <p:sldId id="555" r:id="rId33"/>
    <p:sldId id="476" r:id="rId34"/>
    <p:sldId id="477" r:id="rId35"/>
    <p:sldId id="478" r:id="rId36"/>
    <p:sldId id="479" r:id="rId37"/>
    <p:sldId id="480" r:id="rId38"/>
    <p:sldId id="542" r:id="rId39"/>
    <p:sldId id="481" r:id="rId40"/>
    <p:sldId id="557" r:id="rId41"/>
    <p:sldId id="556" r:id="rId42"/>
    <p:sldId id="482" r:id="rId43"/>
    <p:sldId id="539" r:id="rId44"/>
    <p:sldId id="396" r:id="rId4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F775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947" autoAdjust="0"/>
    <p:restoredTop sz="92969"/>
  </p:normalViewPr>
  <p:slideViewPr>
    <p:cSldViewPr>
      <p:cViewPr varScale="1">
        <p:scale>
          <a:sx n="111" d="100"/>
          <a:sy n="111" d="100"/>
        </p:scale>
        <p:origin x="576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514C6A-EB18-46A0-A612-B77105F60B9D}" type="datetimeFigureOut">
              <a:rPr lang="de-DE" smtClean="0"/>
              <a:t>14.12.25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A97353-07D3-4549-9212-8D4A78C447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871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808"/>
            <a:ext cx="7956376" cy="4068601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7020272" y="1700808"/>
            <a:ext cx="2123728" cy="4068601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 userDrawn="1"/>
        </p:nvSpPr>
        <p:spPr>
          <a:xfrm>
            <a:off x="4860032" y="2069232"/>
            <a:ext cx="2123728" cy="2511896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458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9571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6632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2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0" indent="0" algn="l" defTabSz="914400" rtl="0" eaLnBrk="1" latinLnBrk="0" hangingPunct="1">
        <a:spcBef>
          <a:spcPts val="0"/>
        </a:spcBef>
        <a:buFont typeface="Arial" pitchFamily="34" charset="0"/>
        <a:buChar char="»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39959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5692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84784"/>
            <a:ext cx="8928992" cy="5534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Erster Teil: Gutachten über Sofortmaßnahme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zu untersuchen: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Rechtsnatur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Sofortmaßnahme,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Rechtmäßigkeit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Sofortmaßnahme und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Rechtsschutzmöglichkeiten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gegen die Sofortmaßnahme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Rechtsnatur der Sofortmaßnahme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Hinblick auf „Sofortmaßnahme“ denkbar: Verwaltungsvollstreckung im einaktigen oder mehraktigen Verfahren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mehraktigen Verfahren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1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a.E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verlangt: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„vollstreckbarer Titel“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hier: Einaktiges Verfahren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Arg: „niemand erreichbar“ = Erlass eines VA (-)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3830377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84784"/>
            <a:ext cx="8928992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Fällen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„Nichterreichbarkeit“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eines möglichen Verantwortlichen, typischerweise einschlägig: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„Unmittelbare Ausführung“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7 I SOG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Insofern fraglich: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Rechtsnatur der „unmittelbaren Ausführung“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Zunächst denkbar: Einstufung als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Verwaltungsakt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35 S. 1 VwVfG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fraglich: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Regelungswirkung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Dafür erforderlich: Setzen einer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verbindlichen Rechtsfolge 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Denkbar: sog. Konkludente Duldungsverfügung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2593407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84784"/>
            <a:ext cx="8928992" cy="50218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Exkurs: Konkludente Duldungsverfügung 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„Schwabinger Krawalle“ BVerwGE 26, 161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wendet sich gegen den Einsatz von Hiebwaffen durch Polizeibeamte. Im Juni 1962 kam es auf der Leopold-Straße in München zu großen, die öffentliche Sicherheit und Ordnung störenden Menschenansammlungen (»Schwabinger Krawalle«). Bei einem in diesem Zusammenhang stattfindenden Polizeieinsatz wurde der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in der Nacht vom 24.6.1962 durch den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Gebrauch eines Schlagstocks verletzt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Dem Schlagstockeinsatz war ein Platzverweis sowie die Androhung unmittelbaren Zwangs vorausgegangen. Der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erhob am 4.7.1962 verwaltungsgerichtliche Klage, mit der er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ua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die Feststellung begehrte, dass die Anwendung unmittelbaren Zwangs ihm gegenüber rechtswidrig gewesen war.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2838572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84784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Problem: Statthafte Klageart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Denkbar: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Fortsetzungsfeststellungsklage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gemäß § 113 I 4 VwGO analog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Dafür erforderlich: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VA-Qualität der Maßnahme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 § 35 S. 1 VwVfG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Fraglich: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Regelungswirkung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Damals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Mit Durchführung der Zwangsmaßnahme geht eine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Duldungsverfügung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(„Dulde den Eingriff in deine Rechte“) einher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Dann: Regelungswirkung (+)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Heute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Konstruktion unnötig; Rechtsschutz besteht auch gegen hoheitliches Realhandeln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Konkludente Duldungsverfügung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grds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(-)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974087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62923"/>
            <a:ext cx="8928992" cy="3736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Zum Fall: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 beachten: Betroffener abwesend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Falle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Abwesenheit des Betroffenen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hingegen einzig denkbar: Einordnung der Maßnahme als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Realakt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Arg.: (notwendige) Bekanntgabe des VA (vgl. § 43 I, 41 I 1 VwVfG) nicht möglich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Insofern in jedem Fall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Rechtsnatur der Sofortmaßnahme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Realakt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3183832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39704"/>
            <a:ext cx="8928992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Rechtmäßigkeit der Sofortmaßnahme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I) Rechtsgrundlage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64 III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LWasserG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vorhanden: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Befugnisnorm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für Gefahrenabwehr durch Wasserbehörde („notwendige Anordnungen“)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Gleichwohl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vorhanden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LWasserG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Rechtsgrundlage für unmittelbare Ausführung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(„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lex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imperfecta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Somit möglich: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Rückgriff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auf allgemeine Norm in § 7 I SOG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Rechtsgrundlage für unmittelbare Ausführung: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7 I SOG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3659613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62500"/>
            <a:ext cx="8928992" cy="58272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Übersicht: Rechtmäßigkeit der Verwaltungsvollstreckung im einaktigen Verfahren (</a:t>
            </a:r>
            <a:r>
              <a:rPr lang="de-DE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I) Rechtsgrundlage: § 7 I SOG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II) Voraussetzungen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1)  Formelle Voraussetzungen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	a) Zuständigkeit gemäß § 3 I SOG oder § 3 II 1 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lit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a SOG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	b) Anhörung (-); arg: kein VA gemäß § 28 I  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HmbVwVfG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</a:t>
            </a: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 Materielle Voraussetzungen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	</a:t>
            </a:r>
            <a:r>
              <a:rPr lang="de-DE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Voraussetzungen der unmittelbaren Ausführung gemäß § 7 I SOG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		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aa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Unmittelbar bevorstehende Gefahr für die öffentliche Sicherheit oder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		Ordnung oder Störung der öffentlichen Sicherheit oder Ordnung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		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bb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Keine andersartige Abwendbarkeit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		cc) Rechtmäßigkeit der hypothetischen Grundverfügung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	</a:t>
            </a:r>
            <a:r>
              <a:rPr lang="de-DE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Rechtmäßigkeit der Art und Weise der Verwaltungsvollstreckung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		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aa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Ordnungspflicht des Betroffenen gemäß § 8 SOG bis § 10 SOG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		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bb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Sonstige VS des jeweiligen Zwangsmittels §§ 11 ff. 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endParaRPr lang="de-DE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	</a:t>
            </a:r>
            <a:r>
              <a:rPr lang="de-DE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c) Keine Vollstreckungshindernisse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III) Rechtsfolge: Ermessen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559960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39704"/>
            <a:ext cx="8928992" cy="33034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II) Formelle Voraussetzungen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Grundsätzlich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zuständig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für Maßnahmen der Gefahrenabwehr gemäß § 3 I SOG: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„Verwaltungsbehörden“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Ferner bei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„unaufschiebbaren Maßnahmen“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begründet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3 II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lit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a SOG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Eilkompetenz der Polizei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Falle der unmittelbaren Ausführung nicht (!) erforderlich: Vorherige Anhörung des Betroffenen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28 I VwVfG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Formelle Rechtmäßigkeit (+)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2501190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39704"/>
            <a:ext cx="8928992" cy="4298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III) Materielle Voraussetzungen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u="sng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Voraussetzungen der unmittelbaren Ausführung gemäß § 7 I SOG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Unmittelbar bevorstehende Gefahr für öffentliche Sicherheit und Ordnung (bzw. Störung)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„unmittelbar bevorstehende Gefahr“: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besondere Schadensnähe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Vorliegende Sachlage: Teerschicht auf Grundwassersee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Betroffene Rechtsgüter: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Gesundheit der Anwohner (Art. 2 II 1 GG)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Unmittelbar bevorstehende Gefahr für öffentliche Sicherheit (+)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333938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39704"/>
            <a:ext cx="8928992" cy="6209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Keine andersartige Abwendbarkeit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Mangels Erreichbarkeit etwaiger Verantwortlicher wenig naheliegend: Anderweitige Möglichkeit zur Abwehr der Gefahr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c) Rechtmäßigkeit einer hypothetischen Grundverfügung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Als ungeschriebene Voraussetzung nach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erforderlich: dass Grundverfügung hypothetisch (!) rechtmäßig hätte ergehen können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Arg.: Gerichtliche Nachprüfbarkeit des Exekutivhandelns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Bedenke: Rechtmäßigkeit der Grundverfügung im gestreckten Verfahren nicht (!) Voraussetzung für eine rechtmäßige Vollstreckung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vorliegend inzident zu prüfen: Rechtmäßigkeit einer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Anordnung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gegenüber dem K,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Flüssigkeit zu beseitigen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2437612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25208"/>
            <a:ext cx="8928992" cy="57631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Übersicht: Rechtmäßigkeit der Verwaltungsvollstreckung im mehraktigen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gestreckten Verfahren (</a:t>
            </a:r>
            <a:r>
              <a:rPr lang="de-DE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I) Rechtsgrundlage: 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11 I Nr. … 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… 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/ SOG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II) Voraussetzungen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1)  Formelle Voraussetzungen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2)  Materielle Voraussetzungen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	</a:t>
            </a:r>
            <a:r>
              <a:rPr lang="de-DE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Vollstreckbare Grundverfügung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		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aa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Titel gemäß § 3 I 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		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bb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Wirksamkeit (insbesondere gemäß § 43 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HmbVwVfG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		cc) Vollziehbarkeit (insbesondere gemäß § 3 III 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	</a:t>
            </a:r>
            <a:r>
              <a:rPr lang="de-DE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Rechtmäßigkeit der Art und Weise der Verwaltungsvollstreckung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		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aa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Fristsetzung und Hinweis gemäß § 8 I 1 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(häufig im 					Gefahrenabwehrrecht entbehrlich gem. § 27 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!)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		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bb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Pflichtigkeit des Betroffenen gemäß § 9 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		cc) Spezifische Voraussetzungen des Zwangsmittels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	</a:t>
            </a:r>
            <a:r>
              <a:rPr lang="de-DE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c) Keine Vollstreckungshindernisse gemäß § 28 </a:t>
            </a:r>
            <a:r>
              <a:rPr lang="de-DE" b="1" u="sng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HmbVwVG</a:t>
            </a:r>
            <a:r>
              <a:rPr lang="de-DE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III) Rechtsfolge: Ermessen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966176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39704"/>
            <a:ext cx="8928992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aa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Rechtsgrundlage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Grundsätzlich zu bedenken: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Spezialitätsgrundsatz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sodass spezialgesetzliche Ermächtigungen vorrangig heranzuziehen wären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in Betracht kommend: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LWasserG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hierin enthalten: Generalklausel in § 64 II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LWasserG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indes: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LWasserG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ermächtigt ausschließlich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„Wasserbehörden“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Mithin Rechtsgrundlage der handelnden Vollzugspolizisten: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3 I SOG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1493852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39704"/>
            <a:ext cx="8928992" cy="6145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bb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Voraussetzungen für Erlass der Anordnung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Zuständigkeit: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Eilkompetenz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Polizei bei „unaufschiebbaren Maßnahmen“ gemäß § 3 II 1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a SOG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Entbehrlich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bei besonders eilbedürftigen Maßnahmen wegen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Gefahr im Verzug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Anhörung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28 II Nr. 1 VwVfG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materieller Hinsicht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bereits festgestellt: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Unmittelbar bevorstehende Gefahr für öffentliche Sicherheit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(s.o.)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Des weiteren zu prüfen: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Pflichtigkeit des Betroffenen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Vorliegend die polizeirechtliche Verantwortlichkeit des K begründend: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Eigentum an dem Grundwassersee, § 9 I SOG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die Begründung der Zustandsverantwortlichkeit irrelevant: Etwaige Pachtverhältnisse des K mit Fremdfirmen (Umkehrschluss zu § 9 II SOG)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3582626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39704"/>
            <a:ext cx="8928992" cy="3865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cc) Rechtsfolge: Ermessen § 3 I SOG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wegen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114 I 1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prüfen: Ob entsprechende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Anordnung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ermessensfehlerfrei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gegenüber dem K hätte ergehen können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Ermessensfehler hinsichtlich Maßnahme (-) 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Ermessensfehler hinsichtlich „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Störerauswahl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“? 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 beachten: Maßnahme zu Beginn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adressatenneutral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Rechtsfolge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2466609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39704"/>
            <a:ext cx="8928992" cy="1697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Somit festzuhalten: Rechtmäßigkeit der hypothetischen Grundverfügung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Voraussetzungen des § 7 I SOG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3423418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39704"/>
            <a:ext cx="8928992" cy="2564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Rechtmäßigkeit der Art und Weise der Maßnahme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 beachten: Unternehmer mit der Bindung und Beseitigung der Teerschicht beauftragt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Vertretbare Handlung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2112587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39704"/>
            <a:ext cx="8928992" cy="3367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IV) Rechtsfolge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Rechtsfolge des § 7 I SOG: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Ermessen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(„darf“)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Grundsätzlich wegen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114 I 1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prüfen, aber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ersichtlich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Ermessensfehler im Hinblick auf die Beauftragung des U im Wege einer unmittelbaren Ausführung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V) Ergebnis zum ersten Teil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Rechtmäßigkeit der Sofortmaßnahme der Polizei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777407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34931"/>
            <a:ext cx="8928992" cy="5711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C) Rechtsschutz gegen die Sofortmaßnahme der Polizei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Als tauglicher Rechtsbehelf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mangels VA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(s.o.) ausscheidend: Anfechtungsklage, § 42 I 1. Alt.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Denkbarer Rechtsbehelf: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Klage auf Feststellung des Nichtbestehens eines Rechtsverhältnisses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43 I 1. Alt. VwGO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Dem möglicherweise entgegenstehend: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Subsidiarität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Feststellungsklage,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43 II 1 VwGO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Insoweit denkbar: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Anfechtungsklage gegen den Kostenbescheid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Dessen ungeachtet: Feststellungsklage in jedem Fall unbegründet, da Sofortmaßnahme rechtmäßig war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aus anwaltlicher Sicht zu bedenken: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Kostentragungspflicht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aus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154 I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bei Unterliegen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Daher unzweckmäßig: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Klage gegen Sofortmaßnahme (-)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4000173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49258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Zweiter Teil: Gutachten über Mittelung der Polizei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Rechtsnatur der Mitteilung der Polizei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Einzig fraglich: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„Regelung“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35 S.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HmbVwVfG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Durchaus denkbar: bloße – rechtsunverbindliche – Mitteilung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7 II SOG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Dem entgegenzuhalten: Behörde stand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Auswahlermessen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(s.o.) hinsichtlich der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Störerauswahl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Sinn und Zweck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Mitteilungspflicht nach § 7 II SOG: Konkretisierung der Maßnahme 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Deshalb anzunehmen: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Regelungscharakter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anschließenden, feststellenden Mitteilung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(+)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Rechtsnatur der Mitteilung: Feststellender Verwaltungsakt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1576859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9569" y="1340768"/>
            <a:ext cx="8928992" cy="5904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Rechtmäßigkeit der Mitteilung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I) Rechtsgrundlage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Als Rechtsgrundlage in Betracht kommend: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7 II SOG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Allerdings zweifelhaft: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VA-Befugnis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bedenken: VA-Befugnis muss nicht ausdrücklich enthalten sein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(+), soweit durch Auslegung ermittelbar 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Vorliegend zu beachten: Mitteilung als bloß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feststellender Verwaltungsakt,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Rechtslage „wiedergibt“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idF: Anforderungen an die Regelungsdichte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Befugnisnorm weniger streng!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Rechtsgrundlage: § 7 II SOG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4291206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6698" y="1206475"/>
            <a:ext cx="8928992" cy="4973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II) Formelle Voraussetzungen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Zuständigkeit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Hinblick auf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„Verfahren“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vorliegend nicht erfolgt: vorherige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Anhörung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des Betroffenen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28 I VwVfG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Fraglich: Ob Mitteilung „in die Rechte des Betroffenen eingreift“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28 I VwVfG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Ungeachtet dessen jedenfalls möglich: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Heilung nach § 45 I, II VwVfG im Widerspruchsverfahren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Hinblick auf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„Form“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unterstellen: Ordnungsgemäße Begründung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39 I VwVfG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Formelle Voraussetzungen (+)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2459594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62500"/>
            <a:ext cx="8928992" cy="58272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Übersicht: Rechtmäßigkeit der Verwaltungsvollstreckung im einaktigen Verfahren (</a:t>
            </a:r>
            <a:r>
              <a:rPr lang="de-DE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I) Rechtsgrundlage: § 7 I SOG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II) Voraussetzungen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1)  Formelle Voraussetzungen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	a) Zuständigkeit gemäß § 3 I SOG oder § 3 II 1 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lit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a SOG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	b) Anhörung (-); arg: kein VA gemäß § 28 I  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HmbVwVfG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</a:t>
            </a: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 Materielle Voraussetzungen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	</a:t>
            </a:r>
            <a:r>
              <a:rPr lang="de-DE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Voraussetzungen der unmittelbaren Ausführung gemäß § 7 I SOG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		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aa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Unmittelbar bevorstehende Gefahr für die öffentliche Sicherheit oder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		Ordnung oder Störung der öffentlichen Sicherheit oder Ordnung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		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bb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Keine andersartige Abwendbarkeit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		cc) Rechtmäßigkeit der hypothetischen Grundverfügung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	</a:t>
            </a:r>
            <a:r>
              <a:rPr lang="de-DE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Rechtmäßigkeit der Art und Weise der Verwaltungsvollstreckung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		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aa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Ordnungspflicht des Betroffenen gemäß § 8 SOG bis § 10 SOG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		</a:t>
            </a:r>
            <a:r>
              <a:rPr lang="de-D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bb</a:t>
            </a: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Sonstige VS des unmittelbaren Zwanges, §§ 17 ff. SOG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	</a:t>
            </a:r>
            <a:r>
              <a:rPr lang="de-DE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c) Keine Vollstreckungshindernisse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III) Rechtsfolge: Ermessen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4139342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49258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III) Materielle Rechtmäßigkeit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Unproblematisch erfüllt: Tatbestand der unmittelbaren Ausführung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Zudem zu unterstellen: dass dem K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Nachteile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durch die Maßnahme entstanden sind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Ggf. Kostenlast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Zusätzlich naheliegend: Eigentum beeinträchtigt durch die Arbeiten des U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fraglich: Pflichtigkeit der K?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Zustandsverantwortlichkeit der K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9 I 1 SOG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Hinblick auf die unmittelbare Ausführung (+, s.o.)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Einwand der K: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„Veräußerung des Grundstücks“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Maßgeblich für Zustandsverantwortlichkeit: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Zivilrechtliche Eigentumssituation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3675094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34931"/>
            <a:ext cx="8928992" cy="5711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Ende der Zustandshaftung: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Verlust der Eigentümerposition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Eigentumswechsel an Grundstück erforderlich: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Eintragung der Rechtsänderung in das Grundbuch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vgl. § 873 I BGB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a.E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Ausweislich des Sachverhaltes noch nicht erfolgt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„Umschreibung“ im Grundbuch (-)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Somit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weiterhin begründet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Pflichtigkeit des K im Hinblick auf Kostenbescheid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9 I 1 SOG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Grundsätzlich maßgeblicher Zeitpunkt für Rechtmäßigkeit einer Amtshandlung: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Zeitpunkt der letzten Behördenentscheidung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(meist: Widerspruchsbescheid)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Beachte: Besonderheiten im gestuften Verfahren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(Maßnahme, Mitteilung, Kostenbescheid)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223172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34931"/>
            <a:ext cx="8928992" cy="5150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Hierzu OVG Hamburg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NVwZ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2001, 215, 218: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„Auch wenn die Zustandsverantwortlichkeit bei jedem Eigentumswechsel kraft Gesetzes in der Person des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Eigentümers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neu entsteht,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während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vorherige aus der Zustandshaftung ausscheidet..., liegt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- unteilbare -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behördliche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Maßnahme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der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Auftragserteilung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durch die unmittelbar auch die Kostenpflicht die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Behörde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gegenüber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dem Unternehmer entsteht.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Für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die Folgen dieser Maßnahme hat der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Eigentümer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aufzukommen, in dessen Eigentumszeit der Vertragsabschluss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fällt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Somit in jedem Fall begründet: Zustandsverantwortlichkeit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9 I 1 SOG des K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4205637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49258"/>
            <a:ext cx="8928992" cy="5968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IV) Rechtsfolge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Erneut in den Blick zu nehmen: Richtige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Störerauswahl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Dabei zu unterscheiden: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Primärebene und Sekundärebene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Fraglich: Rechtswirkungen der Mitteilung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Denkbar: Mitteilung begründet Kostenpflicht verbindlich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Dann: bereits an dieser Stelle zu diskutieren: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Richtige Auswahl des Kostenschuldners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Allerdings zu beachten: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Wortlaut von § 7 II, III SOG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Hiernach (wohl) einzig maßgeblich für Kostenpflicht: Kostenbescheid nach § 7 III SOG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V) Ergebnis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Rechtmäßigkeit der Mitteilung an den K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1127013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49258"/>
            <a:ext cx="8928992" cy="32393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C) Rechtsschutz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 es sich bei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Mitteilung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um einen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Verwaltungsakt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handelt, vorliegend statthafter Rechtsbehelf: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Anfechtungsklage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42 I 1. Alt.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Indes zu berücksichtigen: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Verwaltungsakt bereits bestandskräftig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(„Monate nach der Mitteilung“)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 diesem Hintergrund ebenfalls nicht zweckmäßig: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Gerichtliches Vorgehen gegen die Mitteilung (-)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3789311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49258"/>
            <a:ext cx="8928992" cy="5037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3. Teil: Der Kostenbescheid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Rechtsnatur der Maßnahme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Unproblematisch: Einstufung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Kostenbescheides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als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Verwaltungsakt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35 S. 1 VwVfG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Rechtmäßigkeit des Kostenbescheides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I) Rechtsgrundlage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Rechtsgrundlage: § 7 III 1 SOG,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wonach „die Verwaltungsbehörde die Kosten der unmittelbaren Ausführung (…) verlangen kann“ sowie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7 III 2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5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GebG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für Auslagen an Unternehmer U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387052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49258"/>
            <a:ext cx="8928992" cy="58400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II) Formelle Voraussetzungen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Unproblematisch anzunehmen: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Zuständigkeit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Verwaltungsbehörde und ordnungsgemäße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Begründung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39 I VwVfG 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Ausweislich des Sachverhaltes erfolgt: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Anhörung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28 I VwVfG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(„Gespräche zwischen den Beteiligten“) 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III) Materielle Voraussetzungen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materieller Hinsicht zu bedenken: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Vorschriften des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GebG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bleiben unberührt,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7 III 2 SOG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Materielle </a:t>
            </a:r>
            <a:r>
              <a:rPr lang="de-DE" sz="2400" b="1" u="sng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RechtmäßigkeitsVS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von Kostenbescheiden: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Rechtmäßigkeit der Amtshandlung, Art. 20 III GG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Häufig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Inzidentprüfung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!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Rechtmäßigkeit des Kostenansatzes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1735503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47376"/>
            <a:ext cx="8928992" cy="6145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Folglich zu prüfen: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Rechtmäßigkeit der kostenpflichtigen Amtshandlung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Bereits festgestellt: Rechtmäßigkeit der unmittelbaren Ausführung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Grundsätzlich ebenfalls zu prüfen: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Rechtmäßigkeit des Kostenansatzes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Dabei maßgeblich: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GebOSiO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Falle der Beauftragung eines Privatunternehmers zudem zu berücksichtigen: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5 I 2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GebG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Auslagen in tatsächlicher Höhe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erheben sind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Insoweit nicht zu beanstanden, weil Kosten durch Hinzuziehung eines Dritten entstanden sind: Rechtmäßigkeit des Kostenansatzes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4182543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47376"/>
            <a:ext cx="8928992" cy="41062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Schließlich zu prüfen: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Pflichtigkeit des Kostenschuldners?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Für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Pflichtigkeit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hinsichtlich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Kostenbescheides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maßgeblich: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7 III 1 SOG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„die Verwaltungsbehörde die Kosten der unmittelbaren Ausführung (…) von den nach den §§ 8 und 9 Verantwortlichen (…) erstattet verlangen kann“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Zustandsverantwortlichkeit der K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9 I 1 SOG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Hinblick auf die unmittelbare Ausführung (+, s.o.)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ZE: Pflichtigkeit der K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2516637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34115" y="1234931"/>
            <a:ext cx="8928992" cy="6209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IV) Rechtsfolge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Rechtsfolge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7 III 1 SOG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Ermessensentscheidung („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können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…erstattet verlangen“)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Erneut fraglich: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Ermessensfehlerfreie Auswahl des Kostenschuldners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Zunächst klärungsbedürftig: Vorliegen einer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Störermehrheit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?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Als Störer in Betracht kommend: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A, B und C als Pächter des Grundstücks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Verhaltensverantwortlichkeit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nach § 8 I SOG? </a:t>
            </a:r>
          </a:p>
          <a:p>
            <a:pPr marL="2171700" lvl="4" indent="-342900">
              <a:spcAft>
                <a:spcPts val="500"/>
              </a:spcAft>
              <a:buFont typeface="Wingdings" pitchFamily="2" charset="2"/>
              <a:buChar char="v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Dafür erforderlich: Verhalten der Pächter müsste Gefahr „verursacht“ haben („Theorie der unmittelbaren Verursachung“) </a:t>
            </a:r>
          </a:p>
          <a:p>
            <a:pPr marL="2171700" lvl="4" indent="-342900">
              <a:spcAft>
                <a:spcPts val="500"/>
              </a:spcAft>
              <a:buFont typeface="Wingdings" pitchFamily="2" charset="2"/>
              <a:buChar char="v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 (-)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1949970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556792"/>
            <a:ext cx="8964488" cy="5037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Schwerpunkt der heutigen Einheit: Verantwortlichkeiten im Ordnungsrecht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 den Vorschriften des SOG als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Verantwortliche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zur Beseitigung einer Gefahr heranzuziehen: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Verhaltensstörer, § 7 SOG  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Zustandsstörer, § 8 SOG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Ausnahmefällen: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„Dritte“ bzw. Nichtstörer, § 10 SOG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Soweit Besonderes Ordnungsrecht keine gesonderten Vorgaben zu den Verantwortlichen enthält: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Rückgriff auf die §§ 7 ff. SOG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Ergänzungslehre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3332307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34115" y="1234931"/>
            <a:ext cx="8928992" cy="6273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Einzig denkbar: Zustandsverantwortlichkeit nach § 9 I SOG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Dafür vorausgesetzt: Eigentum oder tatsächliche Sachherrschaft an gefahrbegründender Sache, vgl. § 9 I, II SOG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ausreichend: Besitz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A, B und C als Pächter: Besitzer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Mehrheit von Verantwortlichen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Durchaus vertretbar: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Verteilung der Kostenlast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Arg.: Gerechte Lastenverteilung auf der Sekundärebene (Art. 3 I GG)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Allerdings zu beachten: Wortlaut § 9 I 1 („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gegen Eigentümer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richten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“) gegenüber Wortlaut § 9 I 3 für den Besitzer („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darf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sich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gegen denjenigen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richten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…“)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2821104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34115" y="1234931"/>
            <a:ext cx="8928992" cy="2500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Indes möglich: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Ermessensüberschreitung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Grenze des Ermessens: (insb.) Grundrechte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Grundlage der Zustandshaftung: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Sozialbindung des Eigentums, Art. 14 I 2 GG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Insoweit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Extremfällen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denkbar: hieraus resultierende -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unverhältnismäßige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– Belastung mit Kosten (Art. 20 III GG)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2472383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49258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dem Zusammenhang maßgeblich: Überschreiten einer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sog. „Opfergrenze“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Anhaltspunkte: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wenn (Sanierungs-)Kosten den Verkehrswert des Grundstücks überschreiten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(BVerfG NJW 2000, 2573)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Daneben ein Indiz: Gefahrensituation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durch Dritte oder Naturereignisse verursacht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(Sanierungs-)Kosten: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98.000,- €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Verkehrswert des Grundstücks: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1.200.000, - € 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 diesem Hintergrund nicht erreicht: Opfergrenze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a.A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vertretbar, dann lediglich möglich: prozentualer Abschlag v. 10-20 %)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V) Ergebnis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Kostenbescheid rechtmäßig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3635736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49258"/>
            <a:ext cx="8928992" cy="2500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C) Rechtsschutz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Statthafter Rechtsbehelf gegen den Kostenbescheid: Anfechtungsklage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42 I 1. Alt. VwGO, der allerdings ebenfalls unzweckmäßig ist, da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Kostenbescheid rechtmäßig ergangen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4228328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23762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Ende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406644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26571" y="1340768"/>
            <a:ext cx="8964488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Problemlage: Mehrheit von Verantwortlichen („</a:t>
            </a:r>
            <a:r>
              <a:rPr lang="de-DE" sz="2400" b="1" u="sng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Störermehrheit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Bsp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.: Behörde stellt Umweltbelastungen auf einem Grundstück fest, die bereits seit 50 Jahren besteht und somit durch den vormaligen Eigentümer verursacht worden sein muss. An wen ist der Ordnungsbescheid zu richten?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Verantwortlichkeiten?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Zustandsverantwortlichkeit des Eigentümers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9 I SOG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sowie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Verhaltensverantwortlichkeit des vormaligen Eigentümers, vgl.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 SOG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Unter dem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Auswahlermessen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zu thematisieren: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Ermessensfehlerfreie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Störerauswahl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Indes zu unterscheiden: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Primärebene und Sekundärebene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3980758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89756" y="1225208"/>
            <a:ext cx="8964488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Primärebene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meint: Gefahrbeseitigung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Auf dieser Ebene hinsichtlich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Störerauswahl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allein maßgeblich: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Effektivität der Gefahrenabwehr!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Anhaltspunkte: Erreichbarkeit, Organisationskraft etc.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VGH BW ZUR 2013, 298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„Auf der primären Ebene geht es aus einer ex ante-Sicht um die Gefahrenabwehr.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Leitender Gesichtspunkt für die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Störerauswahl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ist die Effektivität der Gefahrenabwehr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; anzustreben ist die schnelle und wirksame Gefahrenbeseitigung. Ein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gesetzliches Rangverhältnis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zur gefahrenabwehrrechtlichen Heranziehung von Störern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gibt es grundsätzlich nicht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.“  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689847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329264"/>
            <a:ext cx="8964488" cy="5037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Sekundärebene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meint: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Kostentragungspflicht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Insofern nicht mehr relevant: Effektivitätsgesichtspunkte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Nunmehr u.a. zu gewichten: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Verursachungsanteile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Arg.: Gerechte Lastenverteilung (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3 I GG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Bedenke: Interner Kostenausgleich einfachgesetzlich meist nicht vorgesehen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Strittig: Analoge Anwendung des § 426 BGB (abgelehnt durch BGH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NVwZ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-RR 2014, 759)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Voraussetzung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Erreichbarkeit und Existenz der Störer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Typische Klausurperspektive: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Inanspruchnahme des Zustandsstörers aus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verfahrensökonomischen Gründen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2920923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26571" y="1340768"/>
            <a:ext cx="8964488" cy="4588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Vgl. hierzu VGH Mannheim,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NVwZ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-RR 2012, 387: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„Geht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es auf der Sekundärebene nach Maßgabe des Art. 3 I GG um die gerechte Lastenverteilung bei einer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Störermehrheit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muss eine gewisse Beliebigkeit bei der Beantwortung der Frage, wen es letztlich „trifft“, tunlichst vermieden werden (vgl. dazu auch: Garbe, DÖV 1998, 632 [634]).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Gerät die konkrete Lastentragung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 der Sicht mehrerer an sich Pflichtiger und von der Behörde sogar durch Verwaltungsakt gesamtschuldnerisch Verpflichteter gleichsam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einem Handeln nach dem Prinzip des mutmaßlich geringsten Aufwands und Widerstands, kann von einer sachgerechten Ermessensbetätigung bei der Auswahl des Kostenschuldners nicht mehr gesprochen werden.“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1000463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39959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Fall 7</a:t>
            </a:r>
          </a:p>
        </p:txBody>
      </p:sp>
    </p:spTree>
    <p:extLst>
      <p:ext uri="{BB962C8B-B14F-4D97-AF65-F5344CB8AC3E}">
        <p14:creationId xmlns:p14="http://schemas.microsoft.com/office/powerpoint/2010/main" val="942551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Repetitorium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_PPTX" id="{20EF44A1-9CCB-4FDF-80AC-F4ABCF6AD68B}" vid="{75BB5563-0F98-406E-898E-E499F06E5443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Vorlage_PPTX</Template>
  <TotalTime>0</TotalTime>
  <Words>3580</Words>
  <Application>Microsoft Macintosh PowerPoint</Application>
  <PresentationFormat>Bildschirmpräsentation (4:3)</PresentationFormat>
  <Paragraphs>401</Paragraphs>
  <Slides>44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44</vt:i4>
      </vt:variant>
    </vt:vector>
  </HeadingPairs>
  <TitlesOfParts>
    <vt:vector size="52" baseType="lpstr">
      <vt:lpstr>Arial</vt:lpstr>
      <vt:lpstr>Calibri</vt:lpstr>
      <vt:lpstr>Courier New</vt:lpstr>
      <vt:lpstr>Frutiger Linotype</vt:lpstr>
      <vt:lpstr>Frutiger LT 57 Cn</vt:lpstr>
      <vt:lpstr>JKRGNR+Arial-BoldMT</vt:lpstr>
      <vt:lpstr>Wingdings</vt:lpstr>
      <vt:lpstr>Repetitorium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Jana Panten</dc:creator>
  <cp:lastModifiedBy>Thure Höre</cp:lastModifiedBy>
  <cp:revision>60</cp:revision>
  <dcterms:created xsi:type="dcterms:W3CDTF">2023-10-26T09:55:33Z</dcterms:created>
  <dcterms:modified xsi:type="dcterms:W3CDTF">2025-12-14T18:34:46Z</dcterms:modified>
</cp:coreProperties>
</file>