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sldIdLst>
    <p:sldId id="256" r:id="rId2"/>
    <p:sldId id="451" r:id="rId3"/>
    <p:sldId id="458" r:id="rId4"/>
    <p:sldId id="460" r:id="rId5"/>
    <p:sldId id="462" r:id="rId6"/>
    <p:sldId id="463" r:id="rId7"/>
    <p:sldId id="465" r:id="rId8"/>
    <p:sldId id="473" r:id="rId9"/>
    <p:sldId id="474" r:id="rId10"/>
    <p:sldId id="466" r:id="rId11"/>
    <p:sldId id="467" r:id="rId12"/>
    <p:sldId id="468" r:id="rId13"/>
    <p:sldId id="469" r:id="rId14"/>
    <p:sldId id="470" r:id="rId15"/>
    <p:sldId id="471" r:id="rId16"/>
    <p:sldId id="472" r:id="rId17"/>
    <p:sldId id="276" r:id="rId18"/>
    <p:sldId id="422" r:id="rId19"/>
    <p:sldId id="424" r:id="rId20"/>
    <p:sldId id="425" r:id="rId21"/>
    <p:sldId id="426" r:id="rId22"/>
    <p:sldId id="427" r:id="rId23"/>
    <p:sldId id="428" r:id="rId24"/>
    <p:sldId id="429" r:id="rId25"/>
    <p:sldId id="430" r:id="rId26"/>
    <p:sldId id="431" r:id="rId27"/>
    <p:sldId id="432" r:id="rId28"/>
    <p:sldId id="433" r:id="rId29"/>
    <p:sldId id="434" r:id="rId30"/>
    <p:sldId id="435" r:id="rId31"/>
    <p:sldId id="436" r:id="rId32"/>
    <p:sldId id="437" r:id="rId33"/>
    <p:sldId id="438" r:id="rId34"/>
    <p:sldId id="439" r:id="rId35"/>
    <p:sldId id="440" r:id="rId36"/>
    <p:sldId id="441" r:id="rId37"/>
    <p:sldId id="442" r:id="rId38"/>
    <p:sldId id="443" r:id="rId39"/>
    <p:sldId id="444" r:id="rId40"/>
    <p:sldId id="445" r:id="rId41"/>
    <p:sldId id="447" r:id="rId42"/>
    <p:sldId id="448" r:id="rId43"/>
    <p:sldId id="449" r:id="rId44"/>
    <p:sldId id="450" r:id="rId45"/>
    <p:sldId id="396" r:id="rId4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36" autoAdjust="0"/>
    <p:restoredTop sz="92969"/>
  </p:normalViewPr>
  <p:slideViewPr>
    <p:cSldViewPr>
      <p:cViewPr varScale="1">
        <p:scale>
          <a:sx n="118" d="100"/>
          <a:sy n="118" d="100"/>
        </p:scale>
        <p:origin x="216" y="4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04.01.26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7.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„Gefahrbeseitigung“ durch Eingriffe in Freiheit und Freizügigkeit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Betroffene Grundrechte: Art. 2 II 1 GG, Art. 11 GG, Art. 2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Platzverweisung, § 12a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„vorübergehend Ort </a:t>
            </a:r>
            <a:r>
              <a:rPr lang="de-DE" sz="2400" dirty="0">
                <a:solidFill>
                  <a:schemeClr val="tx1">
                    <a:lumMod val="65000"/>
                    <a:lumOff val="35000"/>
                  </a:schemeClr>
                </a:solidFill>
                <a:latin typeface="JKRGNR+Arial-BoldMT"/>
              </a:rPr>
              <a:t>nicht betreten“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 wohl nicht länger als 24h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Sonst: Eingriff in Art. 11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Aufenthaltsverbot, § 12b II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„Anwesenheit an bestimmten Orten verboten“</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„längstens sechs Monate“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Meldeauflage, </a:t>
            </a:r>
            <a:r>
              <a:rPr lang="de-DE" sz="2400" b="1" dirty="0">
                <a:solidFill>
                  <a:schemeClr val="tx1">
                    <a:lumMod val="65000"/>
                    <a:lumOff val="35000"/>
                  </a:schemeClr>
                </a:solidFill>
                <a:latin typeface="JKRGNR+Arial-BoldMT"/>
              </a:rPr>
              <a:t>§ 11a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Hooligans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4875675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6630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„Gefahrbeseitigung“ durch Eingriffe in Freiheit und Freizügigkeit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Gewahrsam, § 13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in Art. 2 II 1 GG (</a:t>
            </a:r>
            <a:r>
              <a:rPr lang="de-DE" sz="2400" b="1" dirty="0">
                <a:solidFill>
                  <a:schemeClr val="tx1">
                    <a:lumMod val="65000"/>
                    <a:lumOff val="35000"/>
                  </a:schemeClr>
                </a:solidFill>
                <a:latin typeface="JKRGNR+Arial-BoldMT"/>
              </a:rPr>
              <a:t>Freiheitsentziehung</a:t>
            </a:r>
            <a:r>
              <a:rPr lang="de-DE" sz="2400" dirty="0">
                <a:solidFill>
                  <a:schemeClr val="tx1">
                    <a:lumMod val="65000"/>
                    <a:lumOff val="35000"/>
                  </a:schemeClr>
                </a:solidFill>
                <a:latin typeface="JKRGNR+Arial-BoldMT"/>
              </a:rPr>
              <a: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daher </a:t>
            </a:r>
            <a:r>
              <a:rPr lang="de-DE" sz="2400" b="1" dirty="0">
                <a:solidFill>
                  <a:schemeClr val="tx1">
                    <a:lumMod val="65000"/>
                    <a:lumOff val="35000"/>
                  </a:schemeClr>
                </a:solidFill>
                <a:latin typeface="JKRGNR+Arial-BoldMT"/>
              </a:rPr>
              <a:t>Richtervorbehalt</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Art. 104 II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Einfachgesetzlich: </a:t>
            </a:r>
            <a:r>
              <a:rPr lang="de-DE" sz="2400" b="1" dirty="0">
                <a:solidFill>
                  <a:schemeClr val="tx1">
                    <a:lumMod val="65000"/>
                    <a:lumOff val="35000"/>
                  </a:schemeClr>
                </a:solidFill>
                <a:latin typeface="JKRGNR+Arial-BoldMT"/>
              </a:rPr>
              <a:t>§ 13a 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 13a I 2 SOG (in Praxis häufig!)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Weitere Verfahrensvoraussetzungen: § 13b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Materiellrechtlich: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Schutzgewahrsam, § 13 I Nr. 1 ASOG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Durchsetzungsgewahrsam, § 13 I Nr. 3, 4, 5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1590656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3. Durchsuchungsmaßnahmen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Betroffene Grundrechte: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Art. 13 GG; Art. 14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Durchsuchung von Personen, § 15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in der Kleidung oder am Körper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Körperinneres: </a:t>
            </a:r>
            <a:r>
              <a:rPr lang="de-DE" sz="2400" b="1" dirty="0">
                <a:solidFill>
                  <a:schemeClr val="tx1">
                    <a:lumMod val="65000"/>
                    <a:lumOff val="35000"/>
                  </a:schemeClr>
                </a:solidFill>
                <a:latin typeface="JKRGNR+Arial-BoldMT"/>
              </a:rPr>
              <a:t>ED-Maßnahme, § 23 </a:t>
            </a:r>
            <a:r>
              <a:rPr lang="de-DE" sz="2400" b="1" dirty="0" err="1">
                <a:solidFill>
                  <a:schemeClr val="tx1">
                    <a:lumMod val="65000"/>
                    <a:lumOff val="35000"/>
                  </a:schemeClr>
                </a:solidFill>
                <a:latin typeface="JKRGNR+Arial-BoldMT"/>
              </a:rPr>
              <a:t>PolDVG</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Häufig als Begleit- und Vorbereitungsmaßnahme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 15 I Nr. 1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Durchsuchung von Sachen, § 15a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Ebenfalls meist Begleit- und Vorbereitungsmaßnahme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6637560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 calcmode="lin" valueType="num">
                                      <p:cBhvr additive="base">
                                        <p:cTn id="5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66428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3. Durchsuchungsmaßnahmen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Betroffene Grundrechte: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Art. 13 GG; Art. 14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Durchsuchung und Betreten von Wohnungen, § 16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Unverletzlichkeit der Wohnung, </a:t>
            </a:r>
            <a:r>
              <a:rPr lang="de-DE" sz="2400" b="1" dirty="0">
                <a:solidFill>
                  <a:schemeClr val="tx1">
                    <a:lumMod val="65000"/>
                    <a:lumOff val="35000"/>
                  </a:schemeClr>
                </a:solidFill>
                <a:latin typeface="JKRGNR+Arial-BoldMT"/>
              </a:rPr>
              <a:t>Art. 13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Richtervorbehalt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Art. 13 II GG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Einfachgesetzlich: </a:t>
            </a:r>
            <a:r>
              <a:rPr lang="de-DE" sz="2400" b="1" dirty="0">
                <a:solidFill>
                  <a:schemeClr val="tx1">
                    <a:lumMod val="65000"/>
                    <a:lumOff val="35000"/>
                  </a:schemeClr>
                </a:solidFill>
                <a:latin typeface="JKRGNR+Arial-BoldMT"/>
              </a:rPr>
              <a:t>§ 16a Abs. 1 S. 1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„Durchsuchen“ </a:t>
            </a:r>
            <a:r>
              <a:rPr lang="de-DE" sz="2400" dirty="0">
                <a:solidFill>
                  <a:schemeClr val="tx1">
                    <a:lumMod val="65000"/>
                    <a:lumOff val="35000"/>
                  </a:schemeClr>
                </a:solidFill>
                <a:latin typeface="JKRGNR+Arial-BoldMT"/>
              </a:rPr>
              <a:t>als </a:t>
            </a:r>
            <a:r>
              <a:rPr lang="de-DE" sz="2400" i="1" dirty="0">
                <a:solidFill>
                  <a:schemeClr val="tx1">
                    <a:lumMod val="65000"/>
                    <a:lumOff val="35000"/>
                  </a:schemeClr>
                </a:solidFill>
                <a:latin typeface="JKRGNR+Arial-BoldMT"/>
              </a:rPr>
              <a:t>„das ziel- und zweckgerichtete Suchen staatlicher Organe nach Personen oder Sachen oder zur Ermittlung eines Sachverhaltes, um etwas aufzuspüren, was der Inhaber der Wohnung von sich aus nicht offenlegen oder herausgeben will“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7248573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9235" y="1270320"/>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4. Sicherstellung, § 14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Begriff: Entziehung der tatsächlichen Gewalt über eine Sache und die Begründung neuer tatsächlicher Gewalt über die Sache durch die Polizei</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 </a:t>
            </a:r>
            <a:r>
              <a:rPr lang="de-DE" sz="2400" b="1" dirty="0">
                <a:solidFill>
                  <a:schemeClr val="tx1">
                    <a:lumMod val="65000"/>
                    <a:lumOff val="35000"/>
                  </a:schemeClr>
                </a:solidFill>
                <a:latin typeface="JKRGNR+Arial-BoldMT"/>
              </a:rPr>
              <a:t>Muss Zweck der Sicherstellung auch der Ausschluss anderer sein?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 Einweisung Obdachloser in Wohnung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7372902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Rechtsnatur: </a:t>
            </a:r>
            <a:r>
              <a:rPr lang="de-DE" sz="2400" b="1" dirty="0">
                <a:solidFill>
                  <a:schemeClr val="tx1">
                    <a:lumMod val="65000"/>
                    <a:lumOff val="35000"/>
                  </a:schemeClr>
                </a:solidFill>
                <a:latin typeface="JKRGNR+Arial-BoldMT"/>
              </a:rPr>
              <a:t>Verwaltungs- oder Realakt?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Stichwort: Anordnungs- und/oder Handlungsbefugnis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Bedeutung in der Klausur: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Wahl der </a:t>
            </a:r>
            <a:r>
              <a:rPr lang="de-DE" sz="2400" b="1" dirty="0">
                <a:solidFill>
                  <a:schemeClr val="tx1">
                    <a:lumMod val="65000"/>
                    <a:lumOff val="35000"/>
                  </a:schemeClr>
                </a:solidFill>
                <a:latin typeface="JKRGNR+Arial-BoldMT"/>
              </a:rPr>
              <a:t>statthaften Klageart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Verfahrens- und Formvorgaben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a:t>
            </a:r>
            <a:r>
              <a:rPr lang="de-DE" sz="2400" b="1" dirty="0">
                <a:solidFill>
                  <a:schemeClr val="tx1">
                    <a:lumMod val="65000"/>
                    <a:lumOff val="35000"/>
                  </a:schemeClr>
                </a:solidFill>
                <a:latin typeface="JKRGNR+Arial-BoldMT"/>
              </a:rPr>
              <a:t>§ 35 S. 1 VwVfG </a:t>
            </a:r>
            <a:r>
              <a:rPr lang="de-DE" sz="2400" dirty="0">
                <a:solidFill>
                  <a:schemeClr val="tx1">
                    <a:lumMod val="65000"/>
                    <a:lumOff val="35000"/>
                  </a:schemeClr>
                </a:solidFill>
                <a:latin typeface="JKRGNR+Arial-BoldMT"/>
              </a:rPr>
              <a:t>problematisch: </a:t>
            </a:r>
            <a:r>
              <a:rPr lang="de-DE" sz="2400" b="1" dirty="0">
                <a:solidFill>
                  <a:schemeClr val="tx1">
                    <a:lumMod val="65000"/>
                    <a:lumOff val="35000"/>
                  </a:schemeClr>
                </a:solidFill>
                <a:latin typeface="JKRGNR+Arial-BoldMT"/>
              </a:rPr>
              <a:t>Regelungswirkung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„Regelung“: </a:t>
            </a:r>
            <a:r>
              <a:rPr lang="de-DE" sz="2400" i="1" dirty="0">
                <a:solidFill>
                  <a:schemeClr val="tx1">
                    <a:lumMod val="65000"/>
                    <a:lumOff val="35000"/>
                  </a:schemeClr>
                </a:solidFill>
                <a:latin typeface="JKRGNR+Arial-BoldMT"/>
              </a:rPr>
              <a:t>ist anzunehmen, wenn die Maßnahme der Behörde darauf gerichtet ist, eine verbindliche Rechtsfolge zu setzen, d.h. wenn Rechte des Betroffenen unmittelbar begründet, geändert, aufgehoben, mit bindender Wirkung festgestellt oder verneint werden </a:t>
            </a:r>
            <a:r>
              <a:rPr lang="de-DE" sz="2400" dirty="0">
                <a:solidFill>
                  <a:schemeClr val="tx1">
                    <a:lumMod val="65000"/>
                    <a:lumOff val="35000"/>
                  </a:schemeClr>
                </a:solidFill>
                <a:latin typeface="JKRGNR+Arial-BoldMT"/>
              </a:rPr>
              <a:t>(BVerwG)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3297737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781" y="1234931"/>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sinnvoll: Unterscheidung nach </a:t>
            </a:r>
            <a:r>
              <a:rPr lang="de-DE" sz="2400" b="1" dirty="0">
                <a:solidFill>
                  <a:schemeClr val="tx1">
                    <a:lumMod val="65000"/>
                    <a:lumOff val="35000"/>
                  </a:schemeClr>
                </a:solidFill>
                <a:latin typeface="JKRGNR+Arial-BoldMT"/>
              </a:rPr>
              <a:t>äußerem Erscheinungsbild</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Maßnahme</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Maßnahmen die von einem </a:t>
            </a:r>
            <a:r>
              <a:rPr lang="de-DE" sz="2400" b="1" dirty="0">
                <a:solidFill>
                  <a:schemeClr val="tx1">
                    <a:lumMod val="65000"/>
                    <a:lumOff val="35000"/>
                  </a:schemeClr>
                </a:solidFill>
                <a:latin typeface="JKRGNR+Arial-BoldMT"/>
              </a:rPr>
              <a:t>faktischen Erfolg leben</a:t>
            </a:r>
            <a:r>
              <a:rPr lang="de-DE" sz="2400" dirty="0">
                <a:solidFill>
                  <a:schemeClr val="tx1">
                    <a:lumMod val="65000"/>
                    <a:lumOff val="35000"/>
                  </a:schemeClr>
                </a:solidFill>
                <a:latin typeface="JKRGNR+Arial-BoldMT"/>
              </a:rPr>
              <a:t>: Sicherstellung, Durchsuchung, Ingewahrsamnahme etc.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 oder Verbote</a:t>
            </a:r>
            <a:r>
              <a:rPr lang="de-DE" sz="2400" dirty="0">
                <a:solidFill>
                  <a:schemeClr val="tx1">
                    <a:lumMod val="65000"/>
                    <a:lumOff val="35000"/>
                  </a:schemeClr>
                </a:solidFill>
                <a:latin typeface="JKRGNR+Arial-BoldMT"/>
              </a:rPr>
              <a:t>: Aufenthaltsverbot, Platzverweis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stets anzusprechen: Fiktion einer </a:t>
            </a:r>
            <a:r>
              <a:rPr lang="de-DE" sz="2400" b="1" dirty="0">
                <a:solidFill>
                  <a:schemeClr val="tx1">
                    <a:lumMod val="65000"/>
                    <a:lumOff val="35000"/>
                  </a:schemeClr>
                </a:solidFill>
                <a:latin typeface="JKRGNR+Arial-BoldMT"/>
              </a:rPr>
              <a:t>„konkludenten Duldungsverfügung“ </a:t>
            </a:r>
            <a:r>
              <a:rPr lang="de-DE" sz="2400" dirty="0">
                <a:solidFill>
                  <a:schemeClr val="tx1">
                    <a:lumMod val="65000"/>
                    <a:lumOff val="35000"/>
                  </a:schemeClr>
                </a:solidFill>
                <a:latin typeface="JKRGNR+Arial-BoldMT"/>
              </a:rPr>
              <a:t>auch bei Maßnahmen mit rein faktischem Erfolg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 diese Konstruktion anzuführen: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Inkonsequenz bei abwesenden, erkennbar volltrunkenen oder bewusstlosen Betroffenen (</a:t>
            </a:r>
            <a:r>
              <a:rPr lang="de-DE" sz="2400" b="1" dirty="0">
                <a:solidFill>
                  <a:schemeClr val="tx1">
                    <a:lumMod val="65000"/>
                    <a:lumOff val="35000"/>
                  </a:schemeClr>
                </a:solidFill>
                <a:latin typeface="JKRGNR+Arial-BoldMT"/>
              </a:rPr>
              <a:t>keine Bekanntgabe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41 VwVfG möglich!</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Fiktion im Hinblick auf </a:t>
            </a:r>
            <a:r>
              <a:rPr lang="de-DE" sz="2400" b="1" dirty="0">
                <a:solidFill>
                  <a:schemeClr val="tx1">
                    <a:lumMod val="65000"/>
                    <a:lumOff val="35000"/>
                  </a:schemeClr>
                </a:solidFill>
                <a:latin typeface="JKRGNR+Arial-BoldMT"/>
              </a:rPr>
              <a:t>Rechtsschutzmöglichkeiten</a:t>
            </a:r>
            <a:r>
              <a:rPr lang="de-DE" sz="2400" dirty="0">
                <a:solidFill>
                  <a:schemeClr val="tx1">
                    <a:lumMod val="65000"/>
                    <a:lumOff val="35000"/>
                  </a:schemeClr>
                </a:solidFill>
                <a:latin typeface="JKRGNR+Arial-BoldMT"/>
              </a:rPr>
              <a:t> auch gegen Realakte heutzutage </a:t>
            </a:r>
            <a:r>
              <a:rPr lang="de-DE" sz="2400" b="1" dirty="0">
                <a:solidFill>
                  <a:schemeClr val="tx1">
                    <a:lumMod val="65000"/>
                    <a:lumOff val="35000"/>
                  </a:schemeClr>
                </a:solidFill>
                <a:latin typeface="JKRGNR+Arial-BoldMT"/>
              </a:rPr>
              <a:t>nicht mehr notwendig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1378242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8</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Rechtmäßigkeit des Herausgabeverlangens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Generalklausel des § 3 I SOG </a:t>
            </a:r>
            <a:r>
              <a:rPr lang="de-DE" sz="2400" dirty="0">
                <a:solidFill>
                  <a:schemeClr val="tx1">
                    <a:lumMod val="65000"/>
                    <a:lumOff val="35000"/>
                  </a:schemeClr>
                </a:solidFill>
                <a:latin typeface="JKRGNR+Arial-BoldMT"/>
              </a:rPr>
              <a:t>zulässig: Erlass der im Einzelfall „erforderlichen Maßnahmen“ zur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Lex specialis</a:t>
            </a:r>
            <a:r>
              <a:rPr lang="de-DE" sz="2400" dirty="0">
                <a:solidFill>
                  <a:schemeClr val="tx1">
                    <a:lumMod val="65000"/>
                    <a:lumOff val="35000"/>
                  </a:schemeClr>
                </a:solidFill>
                <a:latin typeface="JKRGNR+Arial-BoldMT"/>
              </a:rPr>
              <a:t>: sog. „</a:t>
            </a: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kommend: </a:t>
            </a:r>
            <a:r>
              <a:rPr lang="de-DE" sz="2400" b="1" dirty="0">
                <a:solidFill>
                  <a:schemeClr val="tx1">
                    <a:lumMod val="65000"/>
                    <a:lumOff val="35000"/>
                  </a:schemeClr>
                </a:solidFill>
                <a:latin typeface="JKRGNR+Arial-BoldMT"/>
              </a:rPr>
              <a:t>Sicherstellung von Sachen nach § 14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Definition für Sicherstellung: </a:t>
            </a:r>
            <a:r>
              <a:rPr lang="de-DE" sz="2400" i="1" dirty="0">
                <a:solidFill>
                  <a:schemeClr val="tx1">
                    <a:lumMod val="65000"/>
                    <a:lumOff val="35000"/>
                  </a:schemeClr>
                </a:solidFill>
                <a:latin typeface="JKRGNR+Arial-BoldMT"/>
              </a:rPr>
              <a:t>Beendigung des Gewahrsams des Eigentümers oder sonstigen Berechtigten einer Sache unter </a:t>
            </a:r>
            <a:r>
              <a:rPr lang="de-DE" sz="2400" b="1" i="1" dirty="0">
                <a:solidFill>
                  <a:schemeClr val="tx1">
                    <a:lumMod val="65000"/>
                    <a:lumOff val="35000"/>
                  </a:schemeClr>
                </a:solidFill>
                <a:latin typeface="JKRGNR+Arial-BoldMT"/>
              </a:rPr>
              <a:t>Begründung neuen Gewahrsams </a:t>
            </a:r>
            <a:r>
              <a:rPr lang="de-DE" sz="2400" i="1" dirty="0">
                <a:solidFill>
                  <a:schemeClr val="tx1">
                    <a:lumMod val="65000"/>
                    <a:lumOff val="35000"/>
                  </a:schemeClr>
                </a:solidFill>
                <a:latin typeface="JKRGNR+Arial-BoldMT"/>
              </a:rPr>
              <a:t>durch die Polizei oder eine Verwaltungsbehörde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Rechtsgrundlage für die Anordnung: </a:t>
            </a:r>
            <a:r>
              <a:rPr lang="de-DE" sz="2400" b="1" dirty="0">
                <a:solidFill>
                  <a:schemeClr val="tx1">
                    <a:lumMod val="65000"/>
                    <a:lumOff val="35000"/>
                  </a:schemeClr>
                </a:solidFill>
                <a:latin typeface="JKRGNR+Arial-BoldMT"/>
              </a:rPr>
              <a:t>§ 14 I 1 SOG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2801119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Eilfallkompetenz</a:t>
            </a:r>
            <a:r>
              <a:rPr lang="de-DE" sz="2400" dirty="0">
                <a:solidFill>
                  <a:schemeClr val="tx1">
                    <a:lumMod val="65000"/>
                    <a:lumOff val="35000"/>
                  </a:schemeClr>
                </a:solidFill>
                <a:latin typeface="JKRGNR+Arial-BoldMT"/>
              </a:rPr>
              <a:t> der Vollzugspolizei bei „unaufschiebbaren Maßnahmen“ nach </a:t>
            </a:r>
            <a:r>
              <a:rPr lang="de-DE" sz="2400" b="1" dirty="0">
                <a:solidFill>
                  <a:schemeClr val="tx1">
                    <a:lumMod val="65000"/>
                    <a:lumOff val="35000"/>
                  </a:schemeClr>
                </a:solidFill>
                <a:latin typeface="JKRGNR+Arial-BoldMT"/>
              </a:rPr>
              <a:t>§ 3 II 1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a SOG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Verfahren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Anhörung des Betroffenen nach § 28 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Hinblick auf den </a:t>
            </a:r>
            <a:r>
              <a:rPr lang="de-DE" sz="2400" b="1" dirty="0">
                <a:solidFill>
                  <a:schemeClr val="tx1">
                    <a:lumMod val="65000"/>
                    <a:lumOff val="35000"/>
                  </a:schemeClr>
                </a:solidFill>
                <a:latin typeface="JKRGNR+Arial-BoldMT"/>
              </a:rPr>
              <a:t>Austausch zwischen dem N und dem Polizeibeamten </a:t>
            </a:r>
            <a:r>
              <a:rPr lang="de-DE" sz="2400" dirty="0">
                <a:solidFill>
                  <a:schemeClr val="tx1">
                    <a:lumMod val="65000"/>
                    <a:lumOff val="35000"/>
                  </a:schemeClr>
                </a:solidFill>
                <a:latin typeface="JKRGNR+Arial-BoldMT"/>
              </a:rPr>
              <a:t>bereits als erfolgt anzusehen: Vorherige </a:t>
            </a:r>
            <a:r>
              <a:rPr lang="de-DE" sz="2400" b="1" dirty="0">
                <a:solidFill>
                  <a:schemeClr val="tx1">
                    <a:lumMod val="65000"/>
                    <a:lumOff val="35000"/>
                  </a:schemeClr>
                </a:solidFill>
                <a:latin typeface="JKRGNR+Arial-BoldMT"/>
              </a:rPr>
              <a:t>Anhörung nach § 28 I VwVfG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zu bedenken: im Falle von „</a:t>
            </a:r>
            <a:r>
              <a:rPr lang="de-DE" sz="2400" b="1" dirty="0">
                <a:solidFill>
                  <a:schemeClr val="tx1">
                    <a:lumMod val="65000"/>
                    <a:lumOff val="35000"/>
                  </a:schemeClr>
                </a:solidFill>
                <a:latin typeface="JKRGNR+Arial-BoldMT"/>
              </a:rPr>
              <a:t>Gefahr im Verzug</a:t>
            </a:r>
            <a:r>
              <a:rPr lang="de-DE" sz="2400" dirty="0">
                <a:solidFill>
                  <a:schemeClr val="tx1">
                    <a:lumMod val="65000"/>
                    <a:lumOff val="35000"/>
                  </a:schemeClr>
                </a:solidFill>
                <a:latin typeface="JKRGNR+Arial-BoldMT"/>
              </a:rPr>
              <a:t>“ Entbehrlichkeit der Anhörung nach </a:t>
            </a:r>
            <a:r>
              <a:rPr lang="de-DE" sz="2400" b="1" dirty="0">
                <a:solidFill>
                  <a:schemeClr val="tx1">
                    <a:lumMod val="65000"/>
                    <a:lumOff val="35000"/>
                  </a:schemeClr>
                </a:solidFill>
                <a:latin typeface="JKRGNR+Arial-BoldMT"/>
              </a:rPr>
              <a:t>§ 28 II Nr.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Form</a:t>
            </a:r>
            <a:r>
              <a:rPr lang="de-DE" sz="2400" dirty="0">
                <a:solidFill>
                  <a:schemeClr val="tx1">
                    <a:lumMod val="65000"/>
                    <a:lumOff val="35000"/>
                  </a:schemeClr>
                </a:solidFill>
                <a:latin typeface="JKRGNR+Arial-BoldMT"/>
              </a:rPr>
              <a:t>: Erlass eines mündlichen Verwaltungsaktes nach </a:t>
            </a:r>
            <a:r>
              <a:rPr lang="de-DE" sz="2400" b="1" dirty="0">
                <a:solidFill>
                  <a:schemeClr val="tx1">
                    <a:lumMod val="65000"/>
                    <a:lumOff val="35000"/>
                  </a:schemeClr>
                </a:solidFill>
                <a:latin typeface="JKRGNR+Arial-BoldMT"/>
              </a:rPr>
              <a:t>§ 37 II 1 VwVfG </a:t>
            </a:r>
            <a:r>
              <a:rPr lang="de-DE" sz="2400" dirty="0">
                <a:solidFill>
                  <a:schemeClr val="tx1">
                    <a:lumMod val="65000"/>
                    <a:lumOff val="35000"/>
                  </a:schemeClr>
                </a:solidFill>
                <a:latin typeface="JKRGNR+Arial-BoldMT"/>
              </a:rPr>
              <a:t>zulässig</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211076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Nachtrag Montag: Rechtsnachfolge in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Wäre Eigentumsübertragung vollständig erfolgt, ergibt sich hier das </a:t>
            </a:r>
            <a:r>
              <a:rPr lang="de-DE" sz="2400" b="1" dirty="0">
                <a:solidFill>
                  <a:schemeClr val="tx1">
                    <a:lumMod val="65000"/>
                    <a:lumOff val="35000"/>
                  </a:schemeClr>
                </a:solidFill>
                <a:latin typeface="JKRGNR+Arial-BoldMT"/>
              </a:rPr>
              <a:t>Problem der „Rechtsnachfolge“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Rechtsnachfolge in Handlungshaftung:</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 </a:t>
            </a:r>
            <a:r>
              <a:rPr lang="de-DE" sz="2400" dirty="0">
                <a:solidFill>
                  <a:schemeClr val="tx1">
                    <a:lumMod val="65000"/>
                    <a:lumOff val="35000"/>
                  </a:schemeClr>
                </a:solidFill>
                <a:latin typeface="JKRGNR+Arial-BoldMT"/>
              </a:rPr>
              <a:t>Verhaltensverantwortlichkeit höchstpersönlicher Natur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Rechtsnachfolge in Zustandshaftung: nach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zulässig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Wirkt eine Abrissverfügung auch gegen den neuen Eigentümer des Grundstücks?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Gesamtrechtsnachfolge (+): §§ 1922, 1967 BGB analog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Einzelrechtsnachfolge: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zwar kein „Nachfolgetatbestand“ aber Zustandsverantwortlichkeit „hafte“ an 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3976254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923"/>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Voraussetzungen gefahrenabwehrrechtlicher Maßnahmen regelmäßig: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Gefahrentatbestand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 des Adressaten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a:t>
            </a:r>
            <a:r>
              <a:rPr lang="de-DE" sz="2400" b="1" dirty="0">
                <a:solidFill>
                  <a:schemeClr val="tx1">
                    <a:lumMod val="65000"/>
                    <a:lumOff val="35000"/>
                  </a:schemeClr>
                </a:solidFill>
                <a:latin typeface="JKRGNR+Arial-BoldMT"/>
              </a:rPr>
              <a:t>§ 14 I 1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a SOG </a:t>
            </a:r>
            <a:r>
              <a:rPr lang="de-DE" sz="2400" dirty="0">
                <a:solidFill>
                  <a:schemeClr val="tx1">
                    <a:lumMod val="65000"/>
                    <a:lumOff val="35000"/>
                  </a:schemeClr>
                </a:solidFill>
                <a:latin typeface="JKRGNR+Arial-BoldMT"/>
              </a:rPr>
              <a:t>vorausgesetzt: </a:t>
            </a:r>
            <a:r>
              <a:rPr lang="de-DE" sz="2400" i="1" dirty="0">
                <a:solidFill>
                  <a:schemeClr val="tx1">
                    <a:lumMod val="65000"/>
                    <a:lumOff val="35000"/>
                  </a:schemeClr>
                </a:solidFill>
                <a:latin typeface="JKRGNR+Arial-BoldMT"/>
              </a:rPr>
              <a:t>„unmittelbar bevorstehende Gefahr für die öffentliche Sicherheit oder Ordnung“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Begriff der unmittelbar bevorstehenden Gefahr erfordert eine </a:t>
            </a:r>
            <a:r>
              <a:rPr lang="de-DE" sz="2400" b="1" i="1" dirty="0">
                <a:solidFill>
                  <a:schemeClr val="tx1">
                    <a:lumMod val="65000"/>
                    <a:lumOff val="35000"/>
                  </a:schemeClr>
                </a:solidFill>
                <a:latin typeface="JKRGNR+Arial-BoldMT"/>
              </a:rPr>
              <a:t>besondere zeitliche Nähe </a:t>
            </a:r>
            <a:r>
              <a:rPr lang="de-DE" sz="2400" i="1" dirty="0">
                <a:solidFill>
                  <a:schemeClr val="tx1">
                    <a:lumMod val="65000"/>
                    <a:lumOff val="35000"/>
                  </a:schemeClr>
                </a:solidFill>
                <a:latin typeface="JKRGNR+Arial-BoldMT"/>
              </a:rPr>
              <a:t>der Gefahrenentwicklung sowie ein </a:t>
            </a:r>
            <a:r>
              <a:rPr lang="de-DE" sz="2400" b="1" i="1" dirty="0">
                <a:solidFill>
                  <a:schemeClr val="tx1">
                    <a:lumMod val="65000"/>
                    <a:lumOff val="35000"/>
                  </a:schemeClr>
                </a:solidFill>
                <a:latin typeface="JKRGNR+Arial-BoldMT"/>
              </a:rPr>
              <a:t>gesteigertes Maß der Wahrscheinlichkeit </a:t>
            </a:r>
            <a:r>
              <a:rPr lang="de-DE" sz="2400" i="1" dirty="0">
                <a:solidFill>
                  <a:schemeClr val="tx1">
                    <a:lumMod val="65000"/>
                    <a:lumOff val="35000"/>
                  </a:schemeClr>
                </a:solidFill>
                <a:latin typeface="JKRGNR+Arial-BoldMT"/>
              </a:rPr>
              <a:t>eines Schadenseintritts</a:t>
            </a:r>
            <a:r>
              <a:rPr lang="de-DE" sz="2400" dirty="0">
                <a:solidFill>
                  <a:schemeClr val="tx1">
                    <a:lumMod val="65000"/>
                    <a:lumOff val="35000"/>
                  </a:schemeClr>
                </a:solidFill>
                <a:latin typeface="JKRGNR+Arial-BoldMT"/>
              </a:rPr>
              <a:t> (vgl. VG Hamburg Beschluss vom 22.06.2018 - 1 E 2009/18)</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2584831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öffentlicher Sicherheit umfasste Schutzgüter: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Unverletzlichkeit der Rechtsordnung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Unverletzlichkeit der Rechtsgüter des Einzelnen sowie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Bestand des Staates und seiner Einrichtungen und Veranstaltungen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drohend: Verstoß gegen </a:t>
            </a:r>
            <a:r>
              <a:rPr lang="de-DE" sz="2400" b="1" dirty="0">
                <a:solidFill>
                  <a:schemeClr val="tx1">
                    <a:lumMod val="65000"/>
                    <a:lumOff val="35000"/>
                  </a:schemeClr>
                </a:solidFill>
                <a:latin typeface="JKRGNR+Arial-BoldMT"/>
              </a:rPr>
              <a:t>§ 2 Nr. 1 TierSchG</a:t>
            </a:r>
            <a:r>
              <a:rPr lang="de-DE" sz="2400" dirty="0">
                <a:solidFill>
                  <a:schemeClr val="tx1">
                    <a:lumMod val="65000"/>
                    <a:lumOff val="35000"/>
                  </a:schemeClr>
                </a:solidFill>
                <a:latin typeface="JKRGNR+Arial-BoldMT"/>
              </a:rPr>
              <a:t>, wonach derjenige, der ein </a:t>
            </a:r>
            <a:r>
              <a:rPr lang="de-DE" sz="2400" i="1" dirty="0">
                <a:solidFill>
                  <a:schemeClr val="tx1">
                    <a:lumMod val="65000"/>
                    <a:lumOff val="35000"/>
                  </a:schemeClr>
                </a:solidFill>
                <a:latin typeface="JKRGNR+Arial-BoldMT"/>
              </a:rPr>
              <a:t>„Tier hält, betreut oder zu betreuen hat, „das Tier seiner Art und seinen Bedürfnissen entsprechend angemessen ernähren, pflegen und verhaltensgerecht unterbringen“ </a:t>
            </a:r>
            <a:r>
              <a:rPr lang="de-DE" sz="2400" dirty="0">
                <a:solidFill>
                  <a:schemeClr val="tx1">
                    <a:lumMod val="65000"/>
                    <a:lumOff val="35000"/>
                  </a:schemeClr>
                </a:solidFill>
                <a:latin typeface="JKRGNR+Arial-BoldMT"/>
              </a:rPr>
              <a:t>muss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Außerdem unmittelbar betroffen: Individualrechtsgüter der Eigentümer aus </a:t>
            </a:r>
            <a:r>
              <a:rPr lang="de-DE" sz="2400" b="1" dirty="0">
                <a:solidFill>
                  <a:schemeClr val="tx1">
                    <a:lumMod val="65000"/>
                    <a:lumOff val="35000"/>
                  </a:schemeClr>
                </a:solidFill>
                <a:latin typeface="JKRGNR+Arial-BoldMT"/>
              </a:rPr>
              <a:t>Art. 14 I 1 GG </a:t>
            </a:r>
            <a:r>
              <a:rPr lang="de-DE" sz="2400" dirty="0">
                <a:solidFill>
                  <a:schemeClr val="tx1">
                    <a:lumMod val="65000"/>
                    <a:lumOff val="35000"/>
                  </a:schemeClr>
                </a:solidFill>
                <a:latin typeface="JKRGNR+Arial-BoldMT"/>
              </a:rPr>
              <a:t>(vgl. § 90a S. 2 BGB)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Unmittelbar bevorstehende Gefahr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wohl: </a:t>
            </a:r>
            <a:r>
              <a:rPr lang="de-DE" sz="2400" b="1" dirty="0">
                <a:solidFill>
                  <a:schemeClr val="tx1">
                    <a:lumMod val="65000"/>
                    <a:lumOff val="35000"/>
                  </a:schemeClr>
                </a:solidFill>
                <a:latin typeface="JKRGNR+Arial-BoldMT"/>
              </a:rPr>
              <a:t>Störung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Gefahrentatbestand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2807629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Ordnungspflicht des Adressaten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Verhaltensverantwortlichkeit des N (-) </a:t>
            </a:r>
            <a:r>
              <a:rPr lang="de-DE" sz="2400" dirty="0">
                <a:solidFill>
                  <a:schemeClr val="tx1">
                    <a:lumMod val="65000"/>
                    <a:lumOff val="35000"/>
                  </a:schemeClr>
                </a:solidFill>
                <a:latin typeface="JKRGNR+Arial-BoldMT"/>
              </a:rPr>
              <a:t>mangels „Verursachung“ der Gefahr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Zustandsverantwortlichkeit gemäß § 9 I SOG (-), </a:t>
            </a:r>
            <a:r>
              <a:rPr lang="de-DE" sz="2400" dirty="0">
                <a:solidFill>
                  <a:schemeClr val="tx1">
                    <a:lumMod val="65000"/>
                    <a:lumOff val="35000"/>
                  </a:schemeClr>
                </a:solidFill>
                <a:latin typeface="JKRGNR+Arial-BoldMT"/>
              </a:rPr>
              <a:t>da nicht „Eigentum“ des N Gefahr verursacht </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Möglichkeit der Inanspruchnahme des N als sog. </a:t>
            </a:r>
            <a:r>
              <a:rPr lang="de-DE" sz="2400" b="1" dirty="0">
                <a:solidFill>
                  <a:schemeClr val="tx1">
                    <a:lumMod val="65000"/>
                    <a:lumOff val="35000"/>
                  </a:schemeClr>
                </a:solidFill>
                <a:latin typeface="JKRGNR+Arial-BoldMT"/>
              </a:rPr>
              <a:t>„Nichtstörer“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10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 bevorstehende Gefahr“ (+, s.o.)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andersartige Abwendbarkeit“?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Gewaltsames Öffnen der Tür durch Polizei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2245112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61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 von der Subsidiaritätsklausel:</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Verhältnismäßigkeitsgrundsatz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sich </a:t>
            </a:r>
            <a:r>
              <a:rPr lang="de-DE" sz="2400" b="1" dirty="0">
                <a:solidFill>
                  <a:schemeClr val="tx1">
                    <a:lumMod val="65000"/>
                    <a:lumOff val="35000"/>
                  </a:schemeClr>
                </a:solidFill>
                <a:latin typeface="JKRGNR+Arial-BoldMT"/>
              </a:rPr>
              <a:t>gegenüberstehende Interessen</a:t>
            </a:r>
            <a:r>
              <a:rPr lang="de-DE" sz="2400" dirty="0">
                <a:solidFill>
                  <a:schemeClr val="tx1">
                    <a:lumMod val="65000"/>
                    <a:lumOff val="35000"/>
                  </a:schemeClr>
                </a:solidFill>
                <a:latin typeface="JKRGNR+Arial-BoldMT"/>
              </a:rPr>
              <a:t>: Wortbruch des N gegenüber A zu erheblichen Kosten, die letztlich den Störer A treffen würden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trotz „andersartiger Abwendbarkeit“ rechtmäßig: Inanspruchnahme eines Nichtstörers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Unechter polizeilicher Notstand“</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Voraussetzungen des § 10 I SOG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2549165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14 I 1 SOG: Ermessen </a:t>
            </a:r>
            <a:r>
              <a:rPr lang="de-DE" sz="2400" b="1" dirty="0">
                <a:solidFill>
                  <a:schemeClr val="tx1">
                    <a:lumMod val="65000"/>
                    <a:lumOff val="35000"/>
                  </a:schemeClr>
                </a:solidFill>
                <a:latin typeface="JKRGNR+Arial-BoldMT"/>
              </a:rPr>
              <a:t>(„dürfen“)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wegen </a:t>
            </a:r>
            <a:r>
              <a:rPr lang="de-DE" sz="2400" b="1" dirty="0">
                <a:solidFill>
                  <a:schemeClr val="tx1">
                    <a:lumMod val="65000"/>
                    <a:lumOff val="35000"/>
                  </a:schemeClr>
                </a:solidFill>
                <a:latin typeface="JKRGNR+Arial-BoldMT"/>
              </a:rPr>
              <a:t>§ 114 S. 1 VwGO</a:t>
            </a:r>
            <a:r>
              <a:rPr lang="de-DE" sz="2400" dirty="0">
                <a:solidFill>
                  <a:schemeClr val="tx1">
                    <a:lumMod val="65000"/>
                    <a:lumOff val="35000"/>
                  </a:schemeClr>
                </a:solidFill>
                <a:latin typeface="JKRGNR+Arial-BoldMT"/>
              </a:rPr>
              <a:t>: Ermessensfehler der Behörde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Typischerweise anzusprechen: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Ermessensbegrenzender Umstand: </a:t>
            </a:r>
            <a:r>
              <a:rPr lang="de-DE" sz="2400" b="1" dirty="0">
                <a:solidFill>
                  <a:schemeClr val="tx1">
                    <a:lumMod val="65000"/>
                    <a:lumOff val="35000"/>
                  </a:schemeClr>
                </a:solidFill>
                <a:latin typeface="JKRGNR+Arial-BoldMT"/>
              </a:rPr>
              <a:t>Grundsatz der Verhältnismäßigkeit gemäß § 4 SOG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Legitimer Zweck </a:t>
            </a:r>
            <a:r>
              <a:rPr lang="de-DE" sz="2400" dirty="0">
                <a:solidFill>
                  <a:schemeClr val="tx1">
                    <a:lumMod val="65000"/>
                    <a:lumOff val="35000"/>
                  </a:schemeClr>
                </a:solidFill>
                <a:latin typeface="JKRGNR+Arial-BoldMT"/>
              </a:rPr>
              <a:t>der Gefahrenabwehr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Geeignetheit</a:t>
            </a:r>
            <a:r>
              <a:rPr lang="de-DE" sz="2400" dirty="0">
                <a:solidFill>
                  <a:schemeClr val="tx1">
                    <a:lumMod val="65000"/>
                    <a:lumOff val="35000"/>
                  </a:schemeClr>
                </a:solidFill>
                <a:latin typeface="JKRGNR+Arial-BoldMT"/>
              </a:rPr>
              <a:t> der 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Erforderlichkeit</a:t>
            </a:r>
            <a:r>
              <a:rPr lang="de-DE" sz="2400" dirty="0">
                <a:solidFill>
                  <a:schemeClr val="tx1">
                    <a:lumMod val="65000"/>
                    <a:lumOff val="35000"/>
                  </a:schemeClr>
                </a:solidFill>
                <a:latin typeface="JKRGNR+Arial-BoldMT"/>
              </a:rPr>
              <a: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Angemessenheit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 III SOG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nicht ersichtlich: Ermessensfehler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6085820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des Herausgabeverlangens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1258359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Rechtmäßigkeit der gewaltsamen </a:t>
            </a:r>
            <a:r>
              <a:rPr lang="de-DE" sz="2400" b="1" dirty="0" err="1">
                <a:solidFill>
                  <a:schemeClr val="tx1">
                    <a:lumMod val="65000"/>
                    <a:lumOff val="35000"/>
                  </a:schemeClr>
                </a:solidFill>
                <a:latin typeface="JKRGNR+Arial-BoldMT"/>
              </a:rPr>
              <a:t>Ansichnahme</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Subsidiaritätsklausel in </a:t>
            </a:r>
            <a:r>
              <a:rPr lang="de-DE" sz="2400" b="1" dirty="0">
                <a:solidFill>
                  <a:schemeClr val="tx1">
                    <a:lumMod val="65000"/>
                    <a:lumOff val="35000"/>
                  </a:schemeClr>
                </a:solidFill>
                <a:latin typeface="JKRGNR+Arial-BoldMT"/>
              </a:rPr>
              <a:t>§ 2 III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vorrangig heranzuziehen: (insb.) Vorschriften über die </a:t>
            </a:r>
            <a:r>
              <a:rPr lang="de-DE" sz="2400" b="1" dirty="0">
                <a:solidFill>
                  <a:schemeClr val="tx1">
                    <a:lumMod val="65000"/>
                    <a:lumOff val="35000"/>
                  </a:schemeClr>
                </a:solidFill>
                <a:latin typeface="JKRGNR+Arial-BoldMT"/>
              </a:rPr>
              <a:t>Standardmaßnahmen des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 Ob und inwieweit enthalten die Standardmaßnahmen </a:t>
            </a:r>
            <a:r>
              <a:rPr lang="de-DE" sz="2400" b="1" dirty="0">
                <a:solidFill>
                  <a:schemeClr val="tx1">
                    <a:lumMod val="65000"/>
                    <a:lumOff val="35000"/>
                  </a:schemeClr>
                </a:solidFill>
                <a:latin typeface="JKRGNR+Arial-BoldMT"/>
              </a:rPr>
              <a:t>neben einer Anordnungsbefugnis auch eine Handlungsbefugnis</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a:t>
            </a:r>
            <a:r>
              <a:rPr lang="de-DE" sz="2400" b="1" dirty="0">
                <a:solidFill>
                  <a:schemeClr val="tx1">
                    <a:lumMod val="65000"/>
                    <a:lumOff val="35000"/>
                  </a:schemeClr>
                </a:solidFill>
                <a:latin typeface="JKRGNR+Arial-BoldMT"/>
              </a:rPr>
              <a:t>Wortlaut der Vorschrift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in den Blick zu nehmen: Wortlaut des </a:t>
            </a:r>
            <a:r>
              <a:rPr lang="de-DE" sz="2400" b="1" dirty="0">
                <a:solidFill>
                  <a:schemeClr val="tx1">
                    <a:lumMod val="65000"/>
                    <a:lumOff val="35000"/>
                  </a:schemeClr>
                </a:solidFill>
                <a:latin typeface="JKRGNR+Arial-BoldMT"/>
              </a:rPr>
              <a:t>§ 14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a:t>
            </a:r>
            <a:r>
              <a:rPr lang="de-DE" sz="2400" b="1" dirty="0">
                <a:solidFill>
                  <a:schemeClr val="tx1">
                    <a:lumMod val="65000"/>
                    <a:lumOff val="35000"/>
                  </a:schemeClr>
                </a:solidFill>
                <a:latin typeface="JKRGNR+Arial-BoldMT"/>
              </a:rPr>
              <a:t>vom Wortlaut gedeckt</a:t>
            </a:r>
            <a:r>
              <a:rPr lang="de-DE" sz="2400" dirty="0">
                <a:solidFill>
                  <a:schemeClr val="tx1">
                    <a:lumMod val="65000"/>
                    <a:lumOff val="35000"/>
                  </a:schemeClr>
                </a:solidFill>
                <a:latin typeface="JKRGNR+Arial-BoldMT"/>
              </a:rPr>
              <a:t>: tatsächliche </a:t>
            </a:r>
            <a:r>
              <a:rPr lang="de-DE" sz="2400" b="1" dirty="0">
                <a:solidFill>
                  <a:schemeClr val="tx1">
                    <a:lumMod val="65000"/>
                    <a:lumOff val="35000"/>
                  </a:schemeClr>
                </a:solidFill>
                <a:latin typeface="JKRGNR+Arial-BoldMT"/>
              </a:rPr>
              <a:t>Vornahme der Sicherstellung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Handlungsbefugnis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6743880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3874" y="1243553"/>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u="sng" dirty="0">
                <a:solidFill>
                  <a:schemeClr val="tx1">
                    <a:lumMod val="65000"/>
                    <a:lumOff val="35000"/>
                  </a:schemeClr>
                </a:solidFill>
                <a:latin typeface="JKRGNR+Arial-BoldMT"/>
              </a:rPr>
              <a:t>Reichweite der Handlungsbefugnis?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Grenze: </a:t>
            </a:r>
            <a:r>
              <a:rPr lang="de-DE" sz="2400" b="1" dirty="0">
                <a:solidFill>
                  <a:schemeClr val="tx1">
                    <a:lumMod val="65000"/>
                    <a:lumOff val="35000"/>
                  </a:schemeClr>
                </a:solidFill>
                <a:latin typeface="JKRGNR+Arial-BoldMT"/>
              </a:rPr>
              <a:t>Entgegenstehender Wille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Gewaltsame Durchsetzung der Maßnahme nicht gedeckt!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Standardmaßnahmen enthalten nicht die </a:t>
            </a:r>
            <a:r>
              <a:rPr lang="de-DE" sz="2400" b="1" dirty="0">
                <a:solidFill>
                  <a:schemeClr val="tx1">
                    <a:lumMod val="65000"/>
                    <a:lumOff val="35000"/>
                  </a:schemeClr>
                </a:solidFill>
                <a:latin typeface="JKRGNR+Arial-BoldMT"/>
              </a:rPr>
              <a:t>notwendige Regelungsdichte</a:t>
            </a:r>
            <a:r>
              <a:rPr lang="de-DE" sz="2400" dirty="0">
                <a:solidFill>
                  <a:schemeClr val="tx1">
                    <a:lumMod val="65000"/>
                    <a:lumOff val="35000"/>
                  </a:schemeClr>
                </a:solidFill>
                <a:latin typeface="JKRGNR+Arial-BoldMT"/>
              </a:rPr>
              <a:t> für derartige Eingriffe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Schlüssel gewaltsam dem N weggenommen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14 I SOG als Ermächtigungsgrundlage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anzunehmen: </a:t>
            </a:r>
            <a:r>
              <a:rPr lang="de-DE" sz="2400" b="1" dirty="0">
                <a:solidFill>
                  <a:schemeClr val="tx1">
                    <a:lumMod val="65000"/>
                    <a:lumOff val="35000"/>
                  </a:schemeClr>
                </a:solidFill>
                <a:latin typeface="JKRGNR+Arial-BoldMT"/>
              </a:rPr>
              <a:t>unmittelbarer Zwang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11 Nr. 3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15, 17, 19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sowie §§ 17 ff.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Ausdrücklich geregelt: </a:t>
            </a:r>
            <a:r>
              <a:rPr lang="de-DE" sz="2400" b="1" dirty="0">
                <a:solidFill>
                  <a:schemeClr val="tx1">
                    <a:lumMod val="65000"/>
                    <a:lumOff val="35000"/>
                  </a:schemeClr>
                </a:solidFill>
                <a:latin typeface="JKRGNR+Arial-BoldMT"/>
              </a:rPr>
              <a:t>Wegnahme einer beweglichen Sache durch Vollziehungsperson, § 17 I </a:t>
            </a:r>
            <a:r>
              <a:rPr lang="de-DE" sz="2400" b="1" dirty="0" err="1">
                <a:solidFill>
                  <a:schemeClr val="tx1">
                    <a:lumMod val="65000"/>
                    <a:lumOff val="35000"/>
                  </a:schemeClr>
                </a:solidFill>
                <a:latin typeface="JKRGNR+Arial-BoldMT"/>
              </a:rPr>
              <a:t>HmbVwVG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für die gewaltsame </a:t>
            </a:r>
            <a:r>
              <a:rPr lang="de-DE" sz="2400" dirty="0" err="1">
                <a:solidFill>
                  <a:schemeClr val="tx1">
                    <a:lumMod val="65000"/>
                    <a:lumOff val="35000"/>
                  </a:schemeClr>
                </a:solidFill>
                <a:latin typeface="JKRGNR+Arial-BoldMT"/>
              </a:rPr>
              <a:t>Ansichnahme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11 I Nr. 3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17 I </a:t>
            </a:r>
            <a:r>
              <a:rPr lang="de-DE" sz="2400" b="1" dirty="0" err="1">
                <a:solidFill>
                  <a:schemeClr val="tx1">
                    <a:lumMod val="65000"/>
                    <a:lumOff val="35000"/>
                  </a:schemeClr>
                </a:solidFill>
                <a:latin typeface="JKRGNR+Arial-BoldMT"/>
              </a:rPr>
              <a:t>HmbVwVG</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232946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der „Vollziehungsperson“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17 I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AWB d. Anhörung nach § 28 I VwVfG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Unmittelbarer Zwang stellt Realhandeln dar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Anhörung im Vollstreckungsverfahren nach § 28 II Nr. 5 VwVfG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132704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Vollstreckbare Grundverfügung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gemäß </a:t>
            </a:r>
            <a:r>
              <a:rPr lang="de-DE" sz="2400" b="1" dirty="0">
                <a:solidFill>
                  <a:schemeClr val="tx1">
                    <a:lumMod val="65000"/>
                    <a:lumOff val="35000"/>
                  </a:schemeClr>
                </a:solidFill>
                <a:latin typeface="JKRGNR+Arial-BoldMT"/>
              </a:rPr>
              <a:t>§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erforderlich: </a:t>
            </a:r>
            <a:r>
              <a:rPr lang="de-DE" sz="2400" b="1" dirty="0">
                <a:solidFill>
                  <a:schemeClr val="tx1">
                    <a:lumMod val="65000"/>
                    <a:lumOff val="35000"/>
                  </a:schemeClr>
                </a:solidFill>
                <a:latin typeface="JKRGNR+Arial-BoldMT"/>
              </a:rPr>
              <a:t>Vollstreckbarer Titel</a:t>
            </a:r>
            <a:r>
              <a:rPr lang="de-DE" sz="2400" dirty="0">
                <a:solidFill>
                  <a:schemeClr val="tx1">
                    <a:lumMod val="65000"/>
                    <a:lumOff val="35000"/>
                  </a:schemeClr>
                </a:solidFill>
                <a:latin typeface="JKRGNR+Arial-BoldMT"/>
              </a:rPr>
              <a:t>, der auf eine Handlung, Duldung oder Unterlassung gerichtet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Titel:</a:t>
            </a:r>
            <a:r>
              <a:rPr lang="de-DE" sz="2400" dirty="0">
                <a:solidFill>
                  <a:schemeClr val="tx1">
                    <a:lumMod val="65000"/>
                    <a:lumOff val="35000"/>
                  </a:schemeClr>
                </a:solidFill>
                <a:latin typeface="JKRGNR+Arial-BoldMT"/>
              </a:rPr>
              <a:t> Verwaltungsakt in Form einer </a:t>
            </a:r>
            <a:r>
              <a:rPr lang="de-DE" sz="2400" b="1" dirty="0">
                <a:solidFill>
                  <a:schemeClr val="tx1">
                    <a:lumMod val="65000"/>
                    <a:lumOff val="35000"/>
                  </a:schemeClr>
                </a:solidFill>
                <a:latin typeface="JKRGNR+Arial-BoldMT"/>
              </a:rPr>
              <a:t>Sicherstellungsanordnung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Wirksamkeit</a:t>
            </a:r>
            <a:r>
              <a:rPr lang="de-DE" sz="2400" dirty="0">
                <a:solidFill>
                  <a:schemeClr val="tx1">
                    <a:lumMod val="65000"/>
                    <a:lumOff val="35000"/>
                  </a:schemeClr>
                </a:solidFill>
                <a:latin typeface="JKRGNR+Arial-BoldMT"/>
              </a:rPr>
              <a:t> des Verwaltungsakts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43 I VwVfG</a:t>
            </a:r>
            <a:r>
              <a:rPr lang="de-DE" sz="2400" dirty="0">
                <a:solidFill>
                  <a:schemeClr val="tx1">
                    <a:lumMod val="65000"/>
                    <a:lumOff val="35000"/>
                  </a:schemeClr>
                </a:solidFill>
                <a:latin typeface="JKRGNR+Arial-BoldMT"/>
              </a:rPr>
              <a: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Vollziehbarkeit des Verwaltungsakts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 III Nr. 1 – 3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Nr. 1: Verwaltungsakt unanfechtbar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Nr. 2: Sofortige Vollziehung angeordnet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Nr. 3: Rechtsbehelfen kommt kraft Gesetzes keine 	aufschiebende Wirkung zu (+) </a:t>
            </a:r>
            <a:r>
              <a:rPr lang="de-DE" sz="2400" dirty="0">
                <a:solidFill>
                  <a:schemeClr val="tx1">
                    <a:lumMod val="65000"/>
                    <a:lumOff val="35000"/>
                  </a:schemeClr>
                </a:solidFill>
                <a:latin typeface="JKRGNR+Arial-BoldMT"/>
                <a:sym typeface="Wingdings" pitchFamily="2" charset="2"/>
              </a:rPr>
              <a:t> „unaufschiebbare 	Anordnung“ der Vollzugspolizei, § 80 II 1 Nr. 2 VwGO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8750896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Nachtrag Montag: Rechtsnachfolge in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a:t>
            </a:r>
            <a:r>
              <a:rPr lang="de-DE" sz="2400" b="1" dirty="0">
                <a:solidFill>
                  <a:schemeClr val="tx1">
                    <a:lumMod val="65000"/>
                    <a:lumOff val="35000"/>
                  </a:schemeClr>
                </a:solidFill>
                <a:latin typeface="JKRGNR+Arial-BoldMT"/>
              </a:rPr>
              <a:t>VGH München (15. Senat), Beschluss vom 23.03.2023 – 15 ZB 22.2634</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Verwaltungsgericht hat im Ergebnis darauf abgestellt, dass die Klägerin </a:t>
            </a:r>
            <a:r>
              <a:rPr lang="de-DE" sz="2400" b="1" i="1" dirty="0">
                <a:solidFill>
                  <a:schemeClr val="tx1">
                    <a:lumMod val="65000"/>
                    <a:lumOff val="35000"/>
                  </a:schemeClr>
                </a:solidFill>
                <a:latin typeface="JKRGNR+Arial-BoldMT"/>
              </a:rPr>
              <a:t>infolge des Erwerbs </a:t>
            </a:r>
            <a:r>
              <a:rPr lang="de-DE" sz="2400" i="1" dirty="0">
                <a:solidFill>
                  <a:schemeClr val="tx1">
                    <a:lumMod val="65000"/>
                    <a:lumOff val="35000"/>
                  </a:schemeClr>
                </a:solidFill>
                <a:latin typeface="JKRGNR+Arial-BoldMT"/>
              </a:rPr>
              <a:t>der Erbbauberechtigung am Baugrundstück von der bisherigen Eigentümerin und Bauherrin sowie die Eintragung ins Grundbuch als Erbbauberechtigte </a:t>
            </a:r>
            <a:r>
              <a:rPr lang="de-DE" sz="2400" b="1" i="1" dirty="0">
                <a:solidFill>
                  <a:schemeClr val="tx1">
                    <a:lumMod val="65000"/>
                    <a:lumOff val="35000"/>
                  </a:schemeClr>
                </a:solidFill>
                <a:latin typeface="JKRGNR+Arial-BoldMT"/>
              </a:rPr>
              <a:t>im Wege der Einzelrechtsnachfolge (auch) Rechtsnachfolgerin der Bauherrin geworden ist und damit (auch) deren Verpflichtung aus Art. 2 Abs. 1 Satz 1 KG hinsichtlich der noch offenen Auslagenforderung übernommen habe</a:t>
            </a:r>
            <a:r>
              <a:rPr lang="de-DE" sz="2400" i="1" dirty="0">
                <a:solidFill>
                  <a:schemeClr val="tx1">
                    <a:lumMod val="65000"/>
                    <a:lumOff val="35000"/>
                  </a:schemeClr>
                </a:solidFill>
                <a:latin typeface="JKRGNR+Arial-BoldMT"/>
              </a:rPr>
              <a:t> (UA S. 12). Hiergegen ist nichts zu erinnern.“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0528298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erforderlich: sog. </a:t>
            </a:r>
            <a:r>
              <a:rPr lang="de-DE" sz="2400" b="1" dirty="0">
                <a:solidFill>
                  <a:schemeClr val="tx1">
                    <a:lumMod val="65000"/>
                    <a:lumOff val="35000"/>
                  </a:schemeClr>
                </a:solidFill>
                <a:latin typeface="JKRGNR+Arial-BoldMT"/>
              </a:rPr>
              <a:t>„Rechtswidrigkeitszusammenhanges“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Ohnehin schon festgestellt: </a:t>
            </a:r>
            <a:r>
              <a:rPr lang="de-DE" sz="2400" b="1" dirty="0">
                <a:solidFill>
                  <a:schemeClr val="tx1">
                    <a:lumMod val="65000"/>
                    <a:lumOff val="35000"/>
                  </a:schemeClr>
                </a:solidFill>
                <a:latin typeface="JKRGNR+Arial-BoldMT"/>
              </a:rPr>
              <a:t>Rechtmäßigkeit der Sicherstellungsanordnung </a:t>
            </a:r>
            <a:r>
              <a:rPr lang="de-DE" sz="2400" dirty="0">
                <a:solidFill>
                  <a:schemeClr val="tx1">
                    <a:lumMod val="65000"/>
                    <a:lumOff val="35000"/>
                  </a:schemeClr>
                </a:solidFill>
                <a:latin typeface="JKRGNR+Arial-BoldMT"/>
              </a:rPr>
              <a:t>als Grundverfügung für die Vollstreckungsmaßnahme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Vollstreckbare Grundverfügung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9494958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Rechtmäßigkeit der Art und Weise der Verwaltungsvollstreckung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8 I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grundsätzlich vor der Vornahme der Vollstreckungshandlung erforderlich: </a:t>
            </a:r>
            <a:r>
              <a:rPr lang="de-DE" sz="2400" b="1" dirty="0">
                <a:solidFill>
                  <a:schemeClr val="tx1">
                    <a:lumMod val="65000"/>
                    <a:lumOff val="35000"/>
                  </a:schemeClr>
                </a:solidFill>
                <a:latin typeface="JKRGNR+Arial-BoldMT"/>
              </a:rPr>
              <a:t>Fristsetzung und Hinweis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Bescheid: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Sie werden aufgefordert, sich am 13.2.2023, 15.00 Uhr, im Polizeipräsidium Hamburg </a:t>
            </a:r>
            <a:r>
              <a:rPr lang="de-DE" sz="2400" i="1">
                <a:solidFill>
                  <a:schemeClr val="tx1">
                    <a:lumMod val="65000"/>
                    <a:lumOff val="35000"/>
                  </a:schemeClr>
                </a:solidFill>
                <a:latin typeface="JKRGNR+Arial-BoldMT"/>
              </a:rPr>
              <a:t>(Alsterdorf) </a:t>
            </a:r>
            <a:r>
              <a:rPr lang="de-DE" sz="2400" i="1" dirty="0">
                <a:solidFill>
                  <a:schemeClr val="tx1">
                    <a:lumMod val="65000"/>
                    <a:lumOff val="35000"/>
                  </a:schemeClr>
                </a:solidFill>
                <a:latin typeface="JKRGNR+Arial-BoldMT"/>
              </a:rPr>
              <a:t>zur erkennungsdienstlichen Behandlung (Abnahme von Finger- und Handflächenabdrücken, Fertigung von Lichtbildern) einzufinden.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Sollten Sie dieser Vorladung keine Folge leisten, weisen wir Sie bereits hiermit darauf hin, dass eine zwangsweise Vorführung erfolgen kann.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1649658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3553"/>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Vollstreckungsmaßnahmen in der Gefahrenabwehr </a:t>
            </a:r>
            <a:r>
              <a:rPr lang="de-DE" sz="2400" dirty="0">
                <a:solidFill>
                  <a:schemeClr val="tx1">
                    <a:lumMod val="65000"/>
                    <a:lumOff val="35000"/>
                  </a:schemeClr>
                </a:solidFill>
                <a:latin typeface="JKRGNR+Arial-BoldMT"/>
              </a:rPr>
              <a:t>vorgesehen: Entbehrlichkeit nach </a:t>
            </a:r>
            <a:r>
              <a:rPr lang="de-DE" sz="2400" b="1" dirty="0">
                <a:solidFill>
                  <a:schemeClr val="tx1">
                    <a:lumMod val="65000"/>
                    <a:lumOff val="35000"/>
                  </a:schemeClr>
                </a:solidFill>
                <a:latin typeface="JKRGNR+Arial-BoldMT"/>
              </a:rPr>
              <a:t>§ 27 I Nr. 2 </a:t>
            </a:r>
            <a:r>
              <a:rPr lang="de-DE" sz="2400" b="1" dirty="0" err="1">
                <a:solidFill>
                  <a:schemeClr val="tx1">
                    <a:lumMod val="65000"/>
                    <a:lumOff val="35000"/>
                  </a:schemeClr>
                </a:solidFill>
                <a:latin typeface="JKRGNR+Arial-BoldMT"/>
              </a:rPr>
              <a:t>HmbVwVG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bereits festgestellt: Eilbedürftigkeit der polizeilichen Maßnahme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Entbehrlichkeit der </a:t>
            </a:r>
            <a:r>
              <a:rPr lang="de-DE" sz="2400" dirty="0">
                <a:solidFill>
                  <a:schemeClr val="tx1">
                    <a:lumMod val="65000"/>
                    <a:lumOff val="35000"/>
                  </a:schemeClr>
                </a:solidFill>
                <a:latin typeface="JKRGNR+Arial-BoldMT"/>
              </a:rPr>
              <a:t>Fristsetzung und Hinweis gemäß § 27 I Nr. 2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15 I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22 I 1 SOG</a:t>
            </a:r>
            <a:r>
              <a:rPr lang="de-DE" sz="2400" dirty="0">
                <a:solidFill>
                  <a:schemeClr val="tx1">
                    <a:lumMod val="65000"/>
                    <a:lumOff val="35000"/>
                  </a:schemeClr>
                </a:solidFill>
                <a:latin typeface="JKRGNR+Arial-BoldMT"/>
              </a:rPr>
              <a:t>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Androhung</a:t>
            </a:r>
            <a:r>
              <a:rPr lang="de-DE" sz="2400" dirty="0">
                <a:solidFill>
                  <a:schemeClr val="tx1">
                    <a:lumMod val="65000"/>
                    <a:lumOff val="35000"/>
                  </a:schemeClr>
                </a:solidFill>
                <a:latin typeface="JKRGNR+Arial-BoldMT"/>
              </a:rPr>
              <a:t> des unmittelbaren Zwanges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22 I 2 SOG </a:t>
            </a:r>
            <a:r>
              <a:rPr lang="de-DE" sz="2400" dirty="0">
                <a:solidFill>
                  <a:schemeClr val="tx1">
                    <a:lumMod val="65000"/>
                    <a:lumOff val="35000"/>
                  </a:schemeClr>
                </a:solidFill>
                <a:latin typeface="JKRGNR+Arial-BoldMT"/>
              </a:rPr>
              <a:t>normiert: Ausnahme, „insbesondere wenn die sofortige Anwendung des Zwangsmittels zur Abwehr einer </a:t>
            </a:r>
            <a:r>
              <a:rPr lang="de-DE" sz="2400" b="1" dirty="0">
                <a:solidFill>
                  <a:schemeClr val="tx1">
                    <a:lumMod val="65000"/>
                    <a:lumOff val="35000"/>
                  </a:schemeClr>
                </a:solidFill>
                <a:latin typeface="JKRGNR+Arial-BoldMT"/>
              </a:rPr>
              <a:t>unmittelbar bevorstehenden Gefahr </a:t>
            </a:r>
            <a:r>
              <a:rPr lang="de-DE" sz="2400" dirty="0">
                <a:solidFill>
                  <a:schemeClr val="tx1">
                    <a:lumMod val="65000"/>
                    <a:lumOff val="35000"/>
                  </a:schemeClr>
                </a:solidFill>
                <a:latin typeface="JKRGNR+Arial-BoldMT"/>
              </a:rPr>
              <a:t>notwendig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(wohl) ohne weiteres möglich: Vorherige Androhung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3478383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636" y="141277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Vollstreckungshindernisse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aber nicht einschlägig: Einstellungsgründe nach </a:t>
            </a:r>
            <a:r>
              <a:rPr lang="de-DE" sz="2400" b="1" dirty="0">
                <a:solidFill>
                  <a:schemeClr val="tx1">
                    <a:lumMod val="65000"/>
                    <a:lumOff val="35000"/>
                  </a:schemeClr>
                </a:solidFill>
                <a:latin typeface="JKRGNR+Arial-BoldMT"/>
              </a:rPr>
              <a:t>§ 28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Rechtmäßigkeit der Vollstreckungsmaßnahme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4600956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Rechtsfolge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 wie stets – zu prüfen, soweit der Behörde “Ermessen“ zusteht: </a:t>
            </a:r>
            <a:r>
              <a:rPr lang="de-DE" sz="2400" b="1" dirty="0">
                <a:solidFill>
                  <a:schemeClr val="tx1">
                    <a:lumMod val="65000"/>
                    <a:lumOff val="35000"/>
                  </a:schemeClr>
                </a:solidFill>
                <a:latin typeface="JKRGNR+Arial-BoldMT"/>
              </a:rPr>
              <a:t>Etwaige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Typischerweise zu prüfen: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(„gesetzlichen Grenzen des Ermessens einzuhalten“)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Ermessensbegrenzender Umstand: </a:t>
            </a:r>
            <a:r>
              <a:rPr lang="de-DE" sz="2400" b="1" dirty="0">
                <a:solidFill>
                  <a:schemeClr val="tx1">
                    <a:lumMod val="65000"/>
                    <a:lumOff val="35000"/>
                  </a:schemeClr>
                </a:solidFill>
                <a:latin typeface="JKRGNR+Arial-BoldMT"/>
              </a:rPr>
              <a:t>Grundsatz der Verhältnismäßigkeit gemäß § 12 I </a:t>
            </a:r>
            <a:r>
              <a:rPr lang="de-DE" sz="2400" b="1" dirty="0" err="1">
                <a:solidFill>
                  <a:schemeClr val="tx1">
                    <a:lumMod val="65000"/>
                    <a:lumOff val="35000"/>
                  </a:schemeClr>
                </a:solidFill>
                <a:latin typeface="JKRGNR+Arial-BoldMT"/>
              </a:rPr>
              <a:t>HmbVwVG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eine Unverhältnismäßigkeit sprechend: Der N wurde lediglich als </a:t>
            </a:r>
            <a:r>
              <a:rPr lang="de-DE" sz="2400" b="1" dirty="0">
                <a:solidFill>
                  <a:schemeClr val="tx1">
                    <a:lumMod val="65000"/>
                    <a:lumOff val="35000"/>
                  </a:schemeClr>
                </a:solidFill>
                <a:latin typeface="JKRGNR+Arial-BoldMT"/>
              </a:rPr>
              <a:t>„unechter Nichtstörer“ </a:t>
            </a:r>
            <a:r>
              <a:rPr lang="de-DE" sz="2400" dirty="0">
                <a:solidFill>
                  <a:schemeClr val="tx1">
                    <a:lumMod val="65000"/>
                    <a:lumOff val="35000"/>
                  </a:schemeClr>
                </a:solidFill>
                <a:latin typeface="JKRGNR+Arial-BoldMT"/>
              </a:rPr>
              <a:t>in Anspruch genommen, gegen den nunmehr auch noch Zwangsmittel angewendet wurden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durchaus vertretbar: </a:t>
            </a:r>
            <a:r>
              <a:rPr lang="de-DE" sz="2400" dirty="0">
                <a:solidFill>
                  <a:schemeClr val="tx1">
                    <a:lumMod val="65000"/>
                    <a:lumOff val="35000"/>
                  </a:schemeClr>
                </a:solidFill>
                <a:latin typeface="JKRGNR+Arial-BoldMT"/>
              </a:rPr>
              <a:t>ursprüngliches Missverhältnis (Sicherstellungsanordnung Schlüssel gegen Schlüsseldienst bzw. gewaltsames Öffnen der Tür) als aufgehoben anzusehen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585415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 entgegenzuhalten: Durch die Sicherstellungsanordnung wurde </a:t>
            </a:r>
            <a:r>
              <a:rPr lang="de-DE" sz="2400" b="1" dirty="0">
                <a:solidFill>
                  <a:schemeClr val="tx1">
                    <a:lumMod val="65000"/>
                    <a:lumOff val="35000"/>
                  </a:schemeClr>
                </a:solidFill>
                <a:latin typeface="JKRGNR+Arial-BoldMT"/>
              </a:rPr>
              <a:t>verbindlich Recht gesetzt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nicht einzusehen: dass die insoweit auferlegte Pflicht alleine wegen der Subsidiarität des § 10 I SOG nicht durchsetzbar sein soll (sog. „</a:t>
            </a:r>
            <a:r>
              <a:rPr lang="de-DE" sz="2400" b="1" dirty="0">
                <a:solidFill>
                  <a:schemeClr val="tx1">
                    <a:lumMod val="65000"/>
                    <a:lumOff val="35000"/>
                  </a:schemeClr>
                </a:solidFill>
                <a:latin typeface="JKRGNR+Arial-BoldMT"/>
              </a:rPr>
              <a:t>Gebot konsequenten Verhaltens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nicht ersichtlich: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der gewaltsamen </a:t>
            </a:r>
            <a:r>
              <a:rPr lang="de-DE" sz="2400" b="1" dirty="0" err="1">
                <a:solidFill>
                  <a:schemeClr val="tx1">
                    <a:lumMod val="65000"/>
                    <a:lumOff val="35000"/>
                  </a:schemeClr>
                </a:solidFill>
                <a:latin typeface="JKRGNR+Arial-BoldMT"/>
              </a:rPr>
              <a:t>Ansichnahme</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7262105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Dritter Teil: Rechtmäßigkeit der Durchsuchung des Tierheims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Erneut zunächst zu klären: </a:t>
            </a:r>
            <a:r>
              <a:rPr lang="de-DE" sz="2400" dirty="0">
                <a:solidFill>
                  <a:schemeClr val="tx1">
                    <a:lumMod val="65000"/>
                    <a:lumOff val="35000"/>
                  </a:schemeClr>
                </a:solidFill>
                <a:latin typeface="JKRGNR+Arial-BoldMT"/>
              </a:rPr>
              <a:t>Verhältnis der Standardmaßnahme zum Vollstreckungsrecht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a:t>
            </a:r>
            <a:r>
              <a:rPr lang="de-DE" sz="2400" b="1" dirty="0">
                <a:solidFill>
                  <a:schemeClr val="tx1">
                    <a:lumMod val="65000"/>
                    <a:lumOff val="35000"/>
                  </a:schemeClr>
                </a:solidFill>
                <a:latin typeface="JKRGNR+Arial-BoldMT"/>
              </a:rPr>
              <a:t>Unmittelbare Ausführung nach §§ 3 I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7 I SOG</a:t>
            </a:r>
            <a:r>
              <a:rPr lang="de-DE" sz="2400" dirty="0">
                <a:solidFill>
                  <a:schemeClr val="tx1">
                    <a:lumMod val="65000"/>
                    <a:lumOff val="35000"/>
                  </a:schemeClr>
                </a:solidFill>
                <a:latin typeface="JKRGNR+Arial-BoldMT"/>
              </a:rPr>
              <a:t>, da keine Durchsuchungsanordnung gegenüber dem A ergangen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fraglich: Ob </a:t>
            </a:r>
            <a:r>
              <a:rPr lang="de-DE" sz="2400" b="1" dirty="0">
                <a:solidFill>
                  <a:schemeClr val="tx1">
                    <a:lumMod val="65000"/>
                    <a:lumOff val="35000"/>
                  </a:schemeClr>
                </a:solidFill>
                <a:latin typeface="JKRGNR+Arial-BoldMT"/>
              </a:rPr>
              <a:t>Standardmaßnahme Handlungselement </a:t>
            </a:r>
            <a:r>
              <a:rPr lang="de-DE" sz="2400" dirty="0">
                <a:solidFill>
                  <a:schemeClr val="tx1">
                    <a:lumMod val="65000"/>
                    <a:lumOff val="35000"/>
                  </a:schemeClr>
                </a:solidFill>
                <a:latin typeface="JKRGNR+Arial-BoldMT"/>
              </a:rPr>
              <a:t>enthält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16 II SOG</a:t>
            </a:r>
            <a:r>
              <a:rPr lang="de-DE" sz="2400" dirty="0">
                <a:solidFill>
                  <a:schemeClr val="tx1">
                    <a:lumMod val="65000"/>
                    <a:lumOff val="35000"/>
                  </a:schemeClr>
                </a:solidFill>
                <a:latin typeface="JKRGNR+Arial-BoldMT"/>
              </a:rPr>
              <a:t>: Rechtsgrundlage für </a:t>
            </a:r>
            <a:r>
              <a:rPr lang="de-DE" sz="2400" b="1" dirty="0">
                <a:solidFill>
                  <a:schemeClr val="tx1">
                    <a:lumMod val="65000"/>
                    <a:lumOff val="35000"/>
                  </a:schemeClr>
                </a:solidFill>
                <a:latin typeface="JKRGNR+Arial-BoldMT"/>
              </a:rPr>
              <a:t>Betreten</a:t>
            </a:r>
            <a:r>
              <a:rPr lang="de-DE" sz="2400" dirty="0">
                <a:solidFill>
                  <a:schemeClr val="tx1">
                    <a:lumMod val="65000"/>
                    <a:lumOff val="35000"/>
                  </a:schemeClr>
                </a:solidFill>
                <a:latin typeface="JKRGNR+Arial-BoldMT"/>
              </a:rPr>
              <a:t> und Durchsuchung von Wohnung ohne Einwilligung des Inhabers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Bereits nach Wortlaut anzunehmen: Handlungsbefugnis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9243981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ebenfalls von der Maßnahme gedeckt: Betreten und Durchsuchung </a:t>
            </a:r>
            <a:r>
              <a:rPr lang="de-DE" sz="2400" b="1" dirty="0">
                <a:solidFill>
                  <a:schemeClr val="tx1">
                    <a:lumMod val="65000"/>
                    <a:lumOff val="35000"/>
                  </a:schemeClr>
                </a:solidFill>
                <a:latin typeface="JKRGNR+Arial-BoldMT"/>
              </a:rPr>
              <a:t>in Abwesenheit </a:t>
            </a:r>
            <a:r>
              <a:rPr lang="de-DE" sz="2400" dirty="0">
                <a:solidFill>
                  <a:schemeClr val="tx1">
                    <a:lumMod val="65000"/>
                    <a:lumOff val="35000"/>
                  </a:schemeClr>
                </a:solidFill>
                <a:latin typeface="JKRGNR+Arial-BoldMT"/>
              </a:rPr>
              <a:t>des Betroffenen (</a:t>
            </a:r>
            <a:r>
              <a:rPr lang="de-DE" sz="2400" b="1" dirty="0">
                <a:solidFill>
                  <a:schemeClr val="tx1">
                    <a:lumMod val="65000"/>
                    <a:lumOff val="35000"/>
                  </a:schemeClr>
                </a:solidFill>
                <a:latin typeface="JKRGNR+Arial-BoldMT"/>
              </a:rPr>
              <a:t>arg. </a:t>
            </a:r>
            <a:r>
              <a:rPr lang="de-DE" sz="2400" b="1" dirty="0" err="1">
                <a:solidFill>
                  <a:schemeClr val="tx1">
                    <a:lumMod val="65000"/>
                    <a:lumOff val="35000"/>
                  </a:schemeClr>
                </a:solidFill>
                <a:latin typeface="JKRGNR+Arial-BoldMT"/>
              </a:rPr>
              <a:t>e</a:t>
            </a:r>
            <a:r>
              <a:rPr lang="de-DE" sz="2400" b="1" dirty="0">
                <a:solidFill>
                  <a:schemeClr val="tx1">
                    <a:lumMod val="65000"/>
                    <a:lumOff val="35000"/>
                  </a:schemeClr>
                </a:solidFill>
                <a:latin typeface="JKRGNR+Arial-BoldMT"/>
              </a:rPr>
              <a:t> contrario zu § 16a II 2 SOG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Dann nicht notwendig</a:t>
            </a:r>
            <a:r>
              <a:rPr lang="de-DE" sz="2400" dirty="0">
                <a:solidFill>
                  <a:schemeClr val="tx1">
                    <a:lumMod val="65000"/>
                    <a:lumOff val="35000"/>
                  </a:schemeClr>
                </a:solidFill>
                <a:latin typeface="JKRGNR+Arial-BoldMT"/>
              </a:rPr>
              <a:t>: Rückgriff auf unmittelbare Ausführung nach § 3 I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7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16 I SOG </a:t>
            </a:r>
            <a:r>
              <a:rPr lang="de-DE" sz="2400" dirty="0">
                <a:solidFill>
                  <a:schemeClr val="tx1">
                    <a:lumMod val="65000"/>
                    <a:lumOff val="35000"/>
                  </a:schemeClr>
                </a:solidFill>
                <a:latin typeface="JKRGNR+Arial-BoldMT"/>
              </a:rPr>
              <a:t>enthalten: Legaldefinition für Wohnung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16 II SOG</a:t>
            </a:r>
            <a:r>
              <a:rPr lang="de-DE" sz="2400" dirty="0">
                <a:solidFill>
                  <a:schemeClr val="tx1">
                    <a:lumMod val="65000"/>
                    <a:lumOff val="35000"/>
                  </a:schemeClr>
                </a:solidFill>
                <a:latin typeface="JKRGNR+Arial-BoldMT"/>
              </a:rPr>
              <a:t>, „die Wohn- und Nebenräume, </a:t>
            </a:r>
            <a:r>
              <a:rPr lang="de-DE" sz="2400" b="1" dirty="0">
                <a:solidFill>
                  <a:schemeClr val="tx1">
                    <a:lumMod val="65000"/>
                    <a:lumOff val="35000"/>
                  </a:schemeClr>
                </a:solidFill>
                <a:latin typeface="JKRGNR+Arial-BoldMT"/>
              </a:rPr>
              <a:t>Arbeits-, Betriebs- und Geschäftsräume </a:t>
            </a:r>
            <a:r>
              <a:rPr lang="de-DE" sz="2400" dirty="0">
                <a:solidFill>
                  <a:schemeClr val="tx1">
                    <a:lumMod val="65000"/>
                    <a:lumOff val="35000"/>
                  </a:schemeClr>
                </a:solidFill>
                <a:latin typeface="JKRGNR+Arial-BoldMT"/>
              </a:rPr>
              <a:t>sowie anderes befriedetes Besitztum, das mit diesen Räumen in Zusammenhang steht“ umfassen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für die Durchsuchung des Tierheims: </a:t>
            </a:r>
            <a:r>
              <a:rPr lang="de-DE" sz="2400" b="1" dirty="0">
                <a:solidFill>
                  <a:schemeClr val="tx1">
                    <a:lumMod val="65000"/>
                    <a:lumOff val="35000"/>
                  </a:schemeClr>
                </a:solidFill>
                <a:latin typeface="JKRGNR+Arial-BoldMT"/>
              </a:rPr>
              <a:t>§ 16 II SOG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12890487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a:t>
            </a:r>
            <a:r>
              <a:rPr lang="de-DE" sz="2400" b="1" dirty="0">
                <a:solidFill>
                  <a:schemeClr val="tx1">
                    <a:lumMod val="65000"/>
                    <a:lumOff val="35000"/>
                  </a:schemeClr>
                </a:solidFill>
                <a:latin typeface="JKRGNR+Arial-BoldMT"/>
              </a:rPr>
              <a:t>zuständig</a:t>
            </a:r>
            <a:r>
              <a:rPr lang="de-DE" sz="2400" dirty="0">
                <a:solidFill>
                  <a:schemeClr val="tx1">
                    <a:lumMod val="65000"/>
                    <a:lumOff val="35000"/>
                  </a:schemeClr>
                </a:solidFill>
                <a:latin typeface="JKRGNR+Arial-BoldMT"/>
              </a:rPr>
              <a:t> für Maßnahmen der Gefahrenabwehr gemäß § 3 I SOG: „</a:t>
            </a:r>
            <a:r>
              <a:rPr lang="de-DE" sz="2400" b="1" dirty="0">
                <a:solidFill>
                  <a:schemeClr val="tx1">
                    <a:lumMod val="65000"/>
                    <a:lumOff val="35000"/>
                  </a:schemeClr>
                </a:solidFill>
                <a:latin typeface="JKRGNR+Arial-BoldMT"/>
              </a:rPr>
              <a:t>Verwaltungsbehörden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Verfahren, vgl. § 16a I SOG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Anordnung der Durchsuchung nur durch den Richter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Gefahr im Verzug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Anordnung durch den Richter vorliegend (-)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zu prüfen: ob Ausnahme vom Richtervorbehalt wegen </a:t>
            </a:r>
            <a:r>
              <a:rPr lang="de-DE" sz="2400" b="1" dirty="0">
                <a:solidFill>
                  <a:schemeClr val="tx1">
                    <a:lumMod val="65000"/>
                    <a:lumOff val="35000"/>
                  </a:schemeClr>
                </a:solidFill>
                <a:latin typeface="JKRGNR+Arial-BoldMT"/>
              </a:rPr>
              <a:t>„Gefahr im Verzug“</a:t>
            </a:r>
            <a:r>
              <a:rPr lang="de-DE" sz="2400" dirty="0">
                <a:solidFill>
                  <a:schemeClr val="tx1">
                    <a:lumMod val="65000"/>
                    <a:lumOff val="35000"/>
                  </a:schemeClr>
                </a:solidFill>
                <a:latin typeface="JKRGNR+Arial-BoldMT"/>
              </a:rPr>
              <a:t> vorlag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Definition für „Gefahr im Verzug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Wenn die richterliche Anordnung nicht mehr eingeholt werden kann, ohne dass der Zweck der Maßnahme gefährdet wird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7326492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43814"/>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Gefahr im Verzug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Berichterstattung in der Zeitung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Ebenso wenig gewahrt: Vorgabe des </a:t>
            </a:r>
            <a:r>
              <a:rPr lang="de-DE" sz="2400" b="1" dirty="0">
                <a:solidFill>
                  <a:schemeClr val="tx1">
                    <a:lumMod val="65000"/>
                    <a:lumOff val="35000"/>
                  </a:schemeClr>
                </a:solidFill>
                <a:latin typeface="JKRGNR+Arial-BoldMT"/>
              </a:rPr>
              <a:t>§ 16a II 2 SOG</a:t>
            </a:r>
            <a:r>
              <a:rPr lang="de-DE" sz="2400" dirty="0">
                <a:solidFill>
                  <a:schemeClr val="tx1">
                    <a:lumMod val="65000"/>
                    <a:lumOff val="35000"/>
                  </a:schemeClr>
                </a:solidFill>
                <a:latin typeface="JKRGNR+Arial-BoldMT"/>
              </a:rPr>
              <a:t>, wonach – im Falle der Abwesenheit des Betroffenen – sog. „</a:t>
            </a:r>
            <a:r>
              <a:rPr lang="de-DE" sz="2400" b="1" dirty="0">
                <a:solidFill>
                  <a:schemeClr val="tx1">
                    <a:lumMod val="65000"/>
                    <a:lumOff val="35000"/>
                  </a:schemeClr>
                </a:solidFill>
                <a:latin typeface="JKRGNR+Arial-BoldMT"/>
              </a:rPr>
              <a:t>Durchsuchungszeugen</a:t>
            </a:r>
            <a:r>
              <a:rPr lang="de-DE" sz="2400" dirty="0">
                <a:solidFill>
                  <a:schemeClr val="tx1">
                    <a:lumMod val="65000"/>
                    <a:lumOff val="35000"/>
                  </a:schemeClr>
                </a:solidFill>
                <a:latin typeface="JKRGNR+Arial-BoldMT"/>
              </a:rPr>
              <a:t>“ hinzuzuziehen sind (jedenfalls: Nachbar 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Rechtmäßigkeit (-)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 rein formellen Fehlern beachten: § 46 VwVfG, wobei bzgl. Durchsuchung als Realakt einzig analoge Anwendung denkbar!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der Durchsuchung des Tierheims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6166533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Standardmaßnahmen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Gefahrenabwehrrecht </a:t>
            </a:r>
            <a:r>
              <a:rPr lang="de-DE" sz="2400" dirty="0">
                <a:solidFill>
                  <a:schemeClr val="tx1">
                    <a:lumMod val="65000"/>
                    <a:lumOff val="35000"/>
                  </a:schemeClr>
                </a:solidFill>
                <a:latin typeface="JKRGNR+Arial-BoldMT"/>
                <a:sym typeface="Wingdings" pitchFamily="2" charset="2"/>
              </a:rPr>
              <a:t> tiefgreifende GG-Eingriffe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Generalklausel (§ 3 I SOG) nicht ausreichend!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Gesetzgeber muss „Standardmaßnahmen“ typisieren und eigenständig regeln (vgl. §§ 11 ff.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mangelnde </a:t>
            </a:r>
            <a:r>
              <a:rPr lang="de-DE" sz="2400" b="1" dirty="0">
                <a:solidFill>
                  <a:schemeClr val="tx1">
                    <a:lumMod val="65000"/>
                    <a:lumOff val="35000"/>
                  </a:schemeClr>
                </a:solidFill>
                <a:latin typeface="JKRGNR+Arial-BoldMT"/>
              </a:rPr>
              <a:t>Regelungsdichte</a:t>
            </a:r>
            <a:r>
              <a:rPr lang="de-DE" sz="2400" dirty="0">
                <a:solidFill>
                  <a:schemeClr val="tx1">
                    <a:lumMod val="65000"/>
                    <a:lumOff val="35000"/>
                  </a:schemeClr>
                </a:solidFill>
                <a:latin typeface="JKRGNR+Arial-BoldMT"/>
              </a:rPr>
              <a:t> des § 3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Bestimmtheitsgebot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Parlamentsvorbehalt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 Wann entsteht Regelungsbedürfnis einer „Standardmaßnahme“?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5046574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Vierter Teil: Rechtmäßigkeit des Verbringens der Tiere ins Tierheim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naheliegend: </a:t>
            </a:r>
            <a:r>
              <a:rPr lang="de-DE" sz="2400" b="1" dirty="0">
                <a:solidFill>
                  <a:schemeClr val="tx1">
                    <a:lumMod val="65000"/>
                    <a:lumOff val="35000"/>
                  </a:schemeClr>
                </a:solidFill>
                <a:latin typeface="JKRGNR+Arial-BoldMT"/>
              </a:rPr>
              <a:t>§ 14 I 1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Handlungsbefugnis (+, s.o.)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Grenze der Norm</a:t>
            </a:r>
            <a:r>
              <a:rPr lang="de-DE" sz="2400" dirty="0">
                <a:solidFill>
                  <a:schemeClr val="tx1">
                    <a:lumMod val="65000"/>
                    <a:lumOff val="35000"/>
                  </a:schemeClr>
                </a:solidFill>
                <a:latin typeface="JKRGNR+Arial-BoldMT"/>
              </a:rPr>
              <a:t>: soweit der entgegenstehende Wille des Betroffenen gebrochen werden muss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Verwaltungsvollstreckung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Unmittelbarem Zwang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hier: </a:t>
            </a:r>
            <a:r>
              <a:rPr lang="de-DE" sz="2400" b="1" dirty="0">
                <a:solidFill>
                  <a:schemeClr val="tx1">
                    <a:lumMod val="65000"/>
                    <a:lumOff val="35000"/>
                  </a:schemeClr>
                </a:solidFill>
                <a:latin typeface="JKRGNR+Arial-BoldMT"/>
              </a:rPr>
              <a:t>§ 14 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unproblematisch: Formelle Voraussetzungen (s.o.)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5798466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1561" y="1340768"/>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Gefahrentatbestand (+): </a:t>
            </a:r>
            <a:r>
              <a:rPr lang="de-DE" sz="2400" dirty="0">
                <a:solidFill>
                  <a:schemeClr val="tx1">
                    <a:lumMod val="65000"/>
                    <a:lumOff val="35000"/>
                  </a:schemeClr>
                </a:solidFill>
                <a:latin typeface="JKRGNR+Arial-BoldMT"/>
              </a:rPr>
              <a:t>da – wie bereits festgestellt – ein Verstoß gegen das TierSchG vorlag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Ordnungspflicht: Maßnahme richtet sich gegen die Eigentümer der Hunde gemäß § 9 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ersichtlich: Ermessensfehler (§ 114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des Verbringens der Tiere ins Tierheim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4252705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Fünfter Teil: Erstattung der Kosten für Verpflegung und Unterbringung der Tiere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Anspruch auf Herausgabe der Tiere?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985 BGB?</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a:t>
            </a:r>
            <a:r>
              <a:rPr lang="de-DE" sz="2400" b="1" dirty="0">
                <a:solidFill>
                  <a:schemeClr val="tx1">
                    <a:lumMod val="65000"/>
                    <a:lumOff val="35000"/>
                  </a:schemeClr>
                </a:solidFill>
                <a:latin typeface="JKRGNR+Arial-BoldMT"/>
              </a:rPr>
              <a:t>Privatrechtliche AGL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Anwendbarkeit maßgeblich: Rechtsnatur des Anspruchs der Eigentümer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a:t>
            </a:r>
            <a:r>
              <a:rPr lang="de-DE" sz="2400" b="1" dirty="0">
                <a:solidFill>
                  <a:schemeClr val="tx1">
                    <a:lumMod val="65000"/>
                    <a:lumOff val="35000"/>
                  </a:schemeClr>
                </a:solidFill>
                <a:latin typeface="JKRGNR+Arial-BoldMT"/>
              </a:rPr>
              <a:t>Rechtsnatur der Handlung der Polizei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Öffentlich-rechtlich, da Sicherstellung zur Gefahrenabwehr erfolgte (s.o.)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 aus § 985 BGB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2333729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47072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 aus öffentlich-rechtlicher Verwahrung?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Bedenke: </a:t>
            </a: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Schuldverhältnisse können auch ohne übereinstimmende Willenserklärungen zustande kommen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a:t>
            </a: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Verwahrungsverhältnis durch Inbesitznahme einer Sache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auf Herausgabe: § 14 III 1 SOG (arg. 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Folgenbeseitigungsanspruch</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Herleitung: Grundrechte bzw. Rechtsstaatsprinzip (Art. 20 III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betroffen: Art. 14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VS für Sicherstellung zwischenzeitlich entfallen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Folgen (Besitz der Verwaltung) nunmehr rechtswidrig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166673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923"/>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Zurückbehaltungsrecht des Staates?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14 III 3 SOG begründet: </a:t>
            </a:r>
            <a:r>
              <a:rPr lang="de-DE" sz="2400" b="1" dirty="0">
                <a:solidFill>
                  <a:schemeClr val="tx1">
                    <a:lumMod val="65000"/>
                    <a:lumOff val="35000"/>
                  </a:schemeClr>
                </a:solidFill>
                <a:latin typeface="JKRGNR+Arial-BoldMT"/>
              </a:rPr>
              <a:t>Kostenerstattungsanspruch aus § 14 III 3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 gemäß </a:t>
            </a:r>
            <a:r>
              <a:rPr lang="de-DE" sz="2400" b="1" dirty="0">
                <a:solidFill>
                  <a:schemeClr val="tx1">
                    <a:lumMod val="65000"/>
                    <a:lumOff val="35000"/>
                  </a:schemeClr>
                </a:solidFill>
                <a:latin typeface="JKRGNR+Arial-BoldMT"/>
              </a:rPr>
              <a:t>§ 14 III 5 SOG</a:t>
            </a:r>
            <a:r>
              <a:rPr lang="de-DE" sz="2400" dirty="0">
                <a:solidFill>
                  <a:schemeClr val="tx1">
                    <a:lumMod val="65000"/>
                    <a:lumOff val="35000"/>
                  </a:schemeClr>
                </a:solidFill>
                <a:latin typeface="JKRGNR+Arial-BoldMT"/>
              </a:rPr>
              <a:t>: Herausgabe der Sache „von der Zahlung der Kosten abhängig“ zu machen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vorhanden: </a:t>
            </a:r>
            <a:r>
              <a:rPr lang="de-DE" sz="2400" b="1" dirty="0">
                <a:solidFill>
                  <a:schemeClr val="tx1">
                    <a:lumMod val="65000"/>
                    <a:lumOff val="35000"/>
                  </a:schemeClr>
                </a:solidFill>
                <a:latin typeface="JKRGNR+Arial-BoldMT"/>
              </a:rPr>
              <a:t>Zurückbehaltungsrecht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Ergebnis: Herausgabe kann von Zahlung abhängig gemacht werden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86285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7.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40768"/>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 </a:t>
            </a:r>
            <a:r>
              <a:rPr lang="de-DE" sz="2400" b="1" dirty="0">
                <a:solidFill>
                  <a:schemeClr val="tx1">
                    <a:lumMod val="65000"/>
                    <a:lumOff val="35000"/>
                  </a:schemeClr>
                </a:solidFill>
                <a:latin typeface="JKRGNR+Arial-BoldMT"/>
              </a:rPr>
              <a:t>Übereinstimmung</a:t>
            </a:r>
            <a:r>
              <a:rPr lang="de-DE" sz="2400" dirty="0">
                <a:solidFill>
                  <a:schemeClr val="tx1">
                    <a:lumMod val="65000"/>
                    <a:lumOff val="35000"/>
                  </a:schemeClr>
                </a:solidFill>
                <a:latin typeface="JKRGNR+Arial-BoldMT"/>
              </a:rPr>
              <a:t> der Generalklausel und der Standardmaßnahmen: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Pflichtigkeit des Adressaten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Unterschiede</a:t>
            </a:r>
            <a:r>
              <a:rPr lang="de-DE" sz="2400" dirty="0">
                <a:solidFill>
                  <a:schemeClr val="tx1">
                    <a:lumMod val="65000"/>
                    <a:lumOff val="35000"/>
                  </a:schemeClr>
                </a:solidFill>
                <a:latin typeface="JKRGNR+Arial-BoldMT"/>
              </a:rPr>
              <a: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Verfahrensvorgaben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Anforderungen an die „Gefahr“ im Konkreten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046203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Systematisierung: </a:t>
            </a:r>
            <a:r>
              <a:rPr lang="de-DE" sz="2400" b="1" dirty="0">
                <a:solidFill>
                  <a:schemeClr val="tx1">
                    <a:lumMod val="65000"/>
                    <a:lumOff val="35000"/>
                  </a:schemeClr>
                </a:solidFill>
                <a:latin typeface="JKRGNR+Arial-BoldMT"/>
              </a:rPr>
              <a:t>Unterscheidung der Standardmaßnahmen nach ihrem Regelungsgehalt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Maßnahmen zur Informationsermittlung: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Betroffene Grundrechte: insb. Allgemeines Persönlichkeitsrecht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Befragungen: § 12 </a:t>
            </a:r>
            <a:r>
              <a:rPr lang="de-DE" sz="2400" dirty="0" err="1">
                <a:solidFill>
                  <a:schemeClr val="tx1">
                    <a:lumMod val="65000"/>
                    <a:lumOff val="35000"/>
                  </a:schemeClr>
                </a:solidFill>
                <a:latin typeface="JKRGNR+Arial-BoldMT"/>
              </a:rPr>
              <a:t>PolDVG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Vorladung: § 11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Identitätsfeststellung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 Vollzugspolizei: § 13 </a:t>
            </a:r>
            <a:r>
              <a:rPr lang="de-DE" sz="2400" b="1" dirty="0" err="1">
                <a:solidFill>
                  <a:schemeClr val="tx1">
                    <a:lumMod val="65000"/>
                    <a:lumOff val="35000"/>
                  </a:schemeClr>
                </a:solidFill>
                <a:latin typeface="JKRGNR+Arial-BoldMT"/>
              </a:rPr>
              <a:t>PolDVG</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Im Übrigen: § 12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Erkennungsdienstliche Maßnahmen § 16 </a:t>
            </a:r>
            <a:r>
              <a:rPr lang="de-DE" sz="2400" b="1" dirty="0" err="1">
                <a:solidFill>
                  <a:schemeClr val="tx1">
                    <a:lumMod val="65000"/>
                    <a:lumOff val="35000"/>
                  </a:schemeClr>
                </a:solidFill>
                <a:latin typeface="JKRGNR+Arial-BoldMT"/>
              </a:rPr>
              <a:t>PolDVG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669556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Identitätsfeststellung, § 13 </a:t>
            </a:r>
            <a:r>
              <a:rPr lang="de-DE" sz="2400" b="1" u="sng" dirty="0" err="1">
                <a:solidFill>
                  <a:schemeClr val="tx1">
                    <a:lumMod val="65000"/>
                    <a:lumOff val="35000"/>
                  </a:schemeClr>
                </a:solidFill>
                <a:latin typeface="JKRGNR+Arial-BoldMT"/>
              </a:rPr>
              <a:t>PolDCG</a:t>
            </a:r>
            <a:r>
              <a:rPr lang="de-DE" sz="2400" b="1" u="sng"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Nr. 1: bei Vorliegen einer </a:t>
            </a:r>
            <a:r>
              <a:rPr lang="de-DE" sz="2400" b="1" dirty="0">
                <a:solidFill>
                  <a:schemeClr val="tx1">
                    <a:lumMod val="65000"/>
                    <a:lumOff val="35000"/>
                  </a:schemeClr>
                </a:solidFill>
                <a:latin typeface="JKRGNR+Arial-BoldMT"/>
              </a:rPr>
              <a:t>konkrete Gefahr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Nr. 2: bei Vorliegen einer </a:t>
            </a:r>
            <a:r>
              <a:rPr lang="de-DE" sz="2400" b="1" dirty="0">
                <a:solidFill>
                  <a:schemeClr val="tx1">
                    <a:lumMod val="65000"/>
                    <a:lumOff val="35000"/>
                  </a:schemeClr>
                </a:solidFill>
                <a:latin typeface="JKRGNR+Arial-BoldMT"/>
              </a:rPr>
              <a:t>„abstrakten Gefahr“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Besonderheit: </a:t>
            </a:r>
            <a:r>
              <a:rPr lang="de-DE" sz="2400" b="1" dirty="0">
                <a:solidFill>
                  <a:schemeClr val="tx1">
                    <a:lumMod val="65000"/>
                    <a:lumOff val="35000"/>
                  </a:schemeClr>
                </a:solidFill>
                <a:latin typeface="JKRGNR+Arial-BoldMT"/>
              </a:rPr>
              <a:t>Identitätsfeststellung an „gefährlichen“ Orten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Meist Bezug zu Straftaten oder Straftätern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beachte: § 13 IV </a:t>
            </a:r>
            <a:r>
              <a:rPr lang="de-DE" sz="2400" b="1" dirty="0" err="1">
                <a:solidFill>
                  <a:schemeClr val="tx1">
                    <a:lumMod val="65000"/>
                    <a:lumOff val="35000"/>
                  </a:schemeClr>
                </a:solidFill>
                <a:latin typeface="JKRGNR+Arial-BoldMT"/>
              </a:rPr>
              <a:t>PolDVG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Begleitverfügungen</a:t>
            </a:r>
            <a:r>
              <a:rPr lang="de-DE" sz="2400" dirty="0">
                <a:solidFill>
                  <a:schemeClr val="tx1">
                    <a:lumMod val="65000"/>
                    <a:lumOff val="35000"/>
                  </a:schemeClr>
                </a:solidFill>
                <a:latin typeface="JKRGNR+Arial-BoldMT"/>
              </a:rPr>
              <a:t> zulässig </a:t>
            </a:r>
            <a:r>
              <a:rPr lang="de-DE" sz="2400" b="1" dirty="0">
                <a:solidFill>
                  <a:schemeClr val="tx1">
                    <a:lumMod val="65000"/>
                    <a:lumOff val="35000"/>
                  </a:schemeClr>
                </a:solidFill>
                <a:latin typeface="JKRGNR+Arial-BoldMT"/>
              </a:rPr>
              <a:t>(„erforderliche Maßnahmen“)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U.a. Personen </a:t>
            </a:r>
            <a:r>
              <a:rPr lang="de-DE" sz="2400" b="1" dirty="0">
                <a:solidFill>
                  <a:schemeClr val="tx1">
                    <a:lumMod val="65000"/>
                    <a:lumOff val="35000"/>
                  </a:schemeClr>
                </a:solidFill>
                <a:latin typeface="JKRGNR+Arial-BoldMT"/>
              </a:rPr>
              <a:t>festhalten und zur Dienststelle verbringen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Sowie Erkennungsdienstliche Maßnahmen nach § 16 </a:t>
            </a:r>
            <a:r>
              <a:rPr lang="de-DE" sz="2400" dirty="0" err="1">
                <a:solidFill>
                  <a:schemeClr val="tx1">
                    <a:lumMod val="65000"/>
                    <a:lumOff val="35000"/>
                  </a:schemeClr>
                </a:solidFill>
                <a:latin typeface="JKRGNR+Arial-BoldMT"/>
              </a:rPr>
              <a:t>PolDVG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der </a:t>
            </a:r>
            <a:r>
              <a:rPr lang="de-DE" sz="2400" b="1" dirty="0">
                <a:solidFill>
                  <a:schemeClr val="tx1">
                    <a:lumMod val="65000"/>
                    <a:lumOff val="35000"/>
                  </a:schemeClr>
                </a:solidFill>
                <a:latin typeface="JKRGNR+Arial-BoldMT"/>
              </a:rPr>
              <a:t>Praxis häufig bei Informationsermittlung: </a:t>
            </a: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Datenabgleich nach § 48 </a:t>
            </a:r>
            <a:r>
              <a:rPr lang="de-DE" sz="2400" b="1" dirty="0" err="1">
                <a:solidFill>
                  <a:schemeClr val="tx1">
                    <a:lumMod val="65000"/>
                    <a:lumOff val="35000"/>
                  </a:schemeClr>
                </a:solidFill>
                <a:latin typeface="JKRGNR+Arial-BoldMT"/>
              </a:rPr>
              <a:t>PolDVG</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8260727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17620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Problemfall: Identitätsfeststellung nach § 13 Abs. 1 Nr. 2 </a:t>
            </a:r>
            <a:r>
              <a:rPr lang="de-DE" sz="2400" b="1" dirty="0" err="1">
                <a:solidFill>
                  <a:schemeClr val="tx1">
                    <a:lumMod val="65000"/>
                    <a:lumOff val="35000"/>
                  </a:schemeClr>
                </a:solidFill>
                <a:latin typeface="JKRGNR+Arial-BoldMT"/>
              </a:rPr>
              <a:t>PolDVG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 Tatbestandliche Weite des § 13 I Nr. 2 </a:t>
            </a:r>
            <a:r>
              <a:rPr lang="de-DE" sz="2400" dirty="0" err="1">
                <a:solidFill>
                  <a:schemeClr val="tx1">
                    <a:lumMod val="65000"/>
                    <a:lumOff val="35000"/>
                  </a:schemeClr>
                </a:solidFill>
                <a:latin typeface="JKRGNR+Arial-BoldMT"/>
              </a:rPr>
              <a:t>PolDVG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Reines „Antreffen“ an gefährlichem Ort ausreichend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„Anlasslose Kontrollen“ verfassungsrechtlich zulässig?</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36634442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0366"/>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OVG Hamburg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2022, 1219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86: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Vor diesem Hintergrund ist auf der Ebene der materiellen Verfassungsmäßigkeit eine verfassungskonforme Auslegung der Norm dahingehend, dass </a:t>
            </a:r>
            <a:r>
              <a:rPr lang="de-DE" sz="2400" b="1" i="1" dirty="0">
                <a:solidFill>
                  <a:schemeClr val="tx1">
                    <a:lumMod val="65000"/>
                    <a:lumOff val="35000"/>
                  </a:schemeClr>
                </a:solidFill>
                <a:latin typeface="JKRGNR+Arial-BoldMT"/>
              </a:rPr>
              <a:t>gewisse </a:t>
            </a:r>
            <a:r>
              <a:rPr lang="de-DE" sz="2400" b="1" i="1" u="sng" dirty="0">
                <a:solidFill>
                  <a:schemeClr val="tx1">
                    <a:lumMod val="65000"/>
                    <a:lumOff val="35000"/>
                  </a:schemeClr>
                </a:solidFill>
                <a:latin typeface="JKRGNR+Arial-BoldMT"/>
              </a:rPr>
              <a:t>objektive Anhaltspunkte </a:t>
            </a:r>
            <a:r>
              <a:rPr lang="de-DE" sz="2400" b="1" i="1" dirty="0">
                <a:solidFill>
                  <a:schemeClr val="tx1">
                    <a:lumMod val="65000"/>
                    <a:lumOff val="35000"/>
                  </a:schemeClr>
                </a:solidFill>
                <a:latin typeface="JKRGNR+Arial-BoldMT"/>
              </a:rPr>
              <a:t>für einen </a:t>
            </a:r>
            <a:r>
              <a:rPr lang="de-DE" sz="2400" b="1" i="1" u="sng" dirty="0">
                <a:solidFill>
                  <a:schemeClr val="tx1">
                    <a:lumMod val="65000"/>
                    <a:lumOff val="35000"/>
                  </a:schemeClr>
                </a:solidFill>
                <a:latin typeface="JKRGNR+Arial-BoldMT"/>
              </a:rPr>
              <a:t>Bezug der betroffenen Person zu der von dem jeweiligen Ort ausgehenden Gefahr</a:t>
            </a:r>
            <a:r>
              <a:rPr lang="de-DE" sz="2400" b="1" i="1" dirty="0">
                <a:solidFill>
                  <a:schemeClr val="tx1">
                    <a:lumMod val="65000"/>
                    <a:lumOff val="35000"/>
                  </a:schemeClr>
                </a:solidFill>
                <a:latin typeface="JKRGNR+Arial-BoldMT"/>
              </a:rPr>
              <a:t> bestehen müssen, aus Gründen der Verhältnismäßigkeit im engeren Sinn </a:t>
            </a:r>
            <a:r>
              <a:rPr lang="de-DE" sz="2400" b="1" i="1" u="sng" dirty="0">
                <a:solidFill>
                  <a:schemeClr val="tx1">
                    <a:lumMod val="65000"/>
                    <a:lumOff val="35000"/>
                  </a:schemeClr>
                </a:solidFill>
                <a:latin typeface="JKRGNR+Arial-BoldMT"/>
              </a:rPr>
              <a:t>nicht zu fordern</a:t>
            </a:r>
            <a:r>
              <a:rPr lang="de-DE" sz="2400" b="1" i="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(so jedoch das VG in der angefochtenen Entscheidung, insbesondere Alberts/Merten </a:t>
            </a:r>
            <a:r>
              <a:rPr lang="de-DE" sz="2400" i="1" dirty="0" err="1">
                <a:solidFill>
                  <a:schemeClr val="tx1">
                    <a:lumMod val="65000"/>
                    <a:lumOff val="35000"/>
                  </a:schemeClr>
                </a:solidFill>
                <a:latin typeface="JKRGNR+Arial-BoldMT"/>
              </a:rPr>
              <a:t>PolDVG</a:t>
            </a:r>
            <a:r>
              <a:rPr lang="de-DE" sz="2400" i="1" dirty="0">
                <a:solidFill>
                  <a:schemeClr val="tx1">
                    <a:lumMod val="65000"/>
                    <a:lumOff val="35000"/>
                  </a:schemeClr>
                </a:solidFill>
                <a:latin typeface="JKRGNR+Arial-BoldMT"/>
              </a:rPr>
              <a:t>, 3. Aufl. 2002, </a:t>
            </a:r>
            <a:r>
              <a:rPr lang="de-DE" sz="2400" i="1" dirty="0" err="1">
                <a:solidFill>
                  <a:schemeClr val="tx1">
                    <a:lumMod val="65000"/>
                    <a:lumOff val="35000"/>
                  </a:schemeClr>
                </a:solidFill>
                <a:latin typeface="JKRGNR+Arial-BoldMT"/>
              </a:rPr>
              <a:t>PolDVG</a:t>
            </a:r>
            <a:r>
              <a:rPr lang="de-DE" sz="2400" i="1" dirty="0">
                <a:solidFill>
                  <a:schemeClr val="tx1">
                    <a:lumMod val="65000"/>
                    <a:lumOff val="35000"/>
                  </a:schemeClr>
                </a:solidFill>
                <a:latin typeface="JKRGNR+Arial-BoldMT"/>
              </a:rPr>
              <a:t> § 4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5). </a:t>
            </a:r>
            <a:r>
              <a:rPr lang="de-DE" sz="2400" b="1" i="1" dirty="0">
                <a:solidFill>
                  <a:schemeClr val="tx1">
                    <a:lumMod val="65000"/>
                    <a:lumOff val="35000"/>
                  </a:schemeClr>
                </a:solidFill>
                <a:latin typeface="JKRGNR+Arial-BoldMT"/>
              </a:rPr>
              <a:t>Situationen, in denen offensichtlich ist, dass eine Person in keinem Bezug zu den den gefährlichen Ort prägenden Gefahren steht, können und müssen auf Ebene des durch § 4 I Nr. 2 a </a:t>
            </a:r>
            <a:r>
              <a:rPr lang="de-DE" sz="2400" b="1" i="1" dirty="0" err="1">
                <a:solidFill>
                  <a:schemeClr val="tx1">
                    <a:lumMod val="65000"/>
                    <a:lumOff val="35000"/>
                  </a:schemeClr>
                </a:solidFill>
                <a:latin typeface="JKRGNR+Arial-BoldMT"/>
              </a:rPr>
              <a:t>PolDVG</a:t>
            </a:r>
            <a:r>
              <a:rPr lang="de-DE" sz="2400" b="1" i="1" dirty="0">
                <a:solidFill>
                  <a:schemeClr val="tx1">
                    <a:lumMod val="65000"/>
                    <a:lumOff val="35000"/>
                  </a:schemeClr>
                </a:solidFill>
                <a:latin typeface="JKRGNR+Arial-BoldMT"/>
              </a:rPr>
              <a:t> aF eröffneten Auswahl- und Entschließungsermessens berücksichtigt und bewältigt werden.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8</a:t>
            </a:r>
          </a:p>
        </p:txBody>
      </p:sp>
    </p:spTree>
    <p:extLst>
      <p:ext uri="{BB962C8B-B14F-4D97-AF65-F5344CB8AC3E}">
        <p14:creationId xmlns:p14="http://schemas.microsoft.com/office/powerpoint/2010/main" val="244896785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3397</Words>
  <Application>Microsoft Macintosh PowerPoint</Application>
  <PresentationFormat>Bildschirmpräsentation (4:3)</PresentationFormat>
  <Paragraphs>420</Paragraphs>
  <Slides>45</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45</vt:i4>
      </vt:variant>
    </vt:vector>
  </HeadingPairs>
  <TitlesOfParts>
    <vt:vector size="53"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54</cp:revision>
  <dcterms:created xsi:type="dcterms:W3CDTF">2023-10-26T09:55:33Z</dcterms:created>
  <dcterms:modified xsi:type="dcterms:W3CDTF">2026-01-04T11:33:39Z</dcterms:modified>
</cp:coreProperties>
</file>