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sldIdLst>
    <p:sldId id="256" r:id="rId2"/>
    <p:sldId id="481" r:id="rId3"/>
    <p:sldId id="557" r:id="rId4"/>
    <p:sldId id="556" r:id="rId5"/>
    <p:sldId id="482" r:id="rId6"/>
    <p:sldId id="539" r:id="rId7"/>
    <p:sldId id="460" r:id="rId8"/>
    <p:sldId id="462" r:id="rId9"/>
    <p:sldId id="463" r:id="rId10"/>
    <p:sldId id="465" r:id="rId11"/>
    <p:sldId id="473" r:id="rId12"/>
    <p:sldId id="474" r:id="rId13"/>
    <p:sldId id="466" r:id="rId14"/>
    <p:sldId id="467" r:id="rId15"/>
    <p:sldId id="468" r:id="rId16"/>
    <p:sldId id="469" r:id="rId17"/>
    <p:sldId id="470" r:id="rId18"/>
    <p:sldId id="471" r:id="rId19"/>
    <p:sldId id="472" r:id="rId20"/>
    <p:sldId id="276" r:id="rId21"/>
    <p:sldId id="422" r:id="rId22"/>
    <p:sldId id="424" r:id="rId23"/>
    <p:sldId id="425" r:id="rId24"/>
    <p:sldId id="426" r:id="rId25"/>
    <p:sldId id="427" r:id="rId26"/>
    <p:sldId id="428" r:id="rId27"/>
    <p:sldId id="429" r:id="rId28"/>
    <p:sldId id="430" r:id="rId29"/>
    <p:sldId id="431" r:id="rId30"/>
    <p:sldId id="432" r:id="rId31"/>
    <p:sldId id="433" r:id="rId32"/>
    <p:sldId id="434" r:id="rId33"/>
    <p:sldId id="435" r:id="rId34"/>
    <p:sldId id="436" r:id="rId35"/>
    <p:sldId id="437" r:id="rId36"/>
    <p:sldId id="438" r:id="rId37"/>
    <p:sldId id="439" r:id="rId38"/>
    <p:sldId id="440" r:id="rId39"/>
    <p:sldId id="441" r:id="rId40"/>
    <p:sldId id="442" r:id="rId41"/>
    <p:sldId id="443" r:id="rId42"/>
    <p:sldId id="444" r:id="rId43"/>
    <p:sldId id="445" r:id="rId44"/>
    <p:sldId id="447" r:id="rId45"/>
    <p:sldId id="448" r:id="rId46"/>
    <p:sldId id="449" r:id="rId47"/>
    <p:sldId id="450" r:id="rId48"/>
    <p:sldId id="396" r:id="rId4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36" autoAdjust="0"/>
    <p:restoredTop sz="92969"/>
  </p:normalViewPr>
  <p:slideViewPr>
    <p:cSldViewPr>
      <p:cViewPr varScale="1">
        <p:scale>
          <a:sx n="111" d="100"/>
          <a:sy n="111" d="100"/>
        </p:scale>
        <p:origin x="416"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14.06.26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569660"/>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7.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4115" y="1234931"/>
            <a:ext cx="8928992" cy="664284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Fortsetzung letzte Woche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Rechtsfolge des </a:t>
            </a:r>
            <a:r>
              <a:rPr lang="de-DE" sz="2400" b="1" dirty="0">
                <a:solidFill>
                  <a:schemeClr val="tx1">
                    <a:lumMod val="65000"/>
                    <a:lumOff val="35000"/>
                  </a:schemeClr>
                </a:solidFill>
                <a:latin typeface="JKRGNR+Arial-BoldMT"/>
              </a:rPr>
              <a:t>§ 7 III 1 SOG</a:t>
            </a:r>
            <a:r>
              <a:rPr lang="de-DE" sz="2400" dirty="0">
                <a:solidFill>
                  <a:schemeClr val="tx1">
                    <a:lumMod val="65000"/>
                    <a:lumOff val="35000"/>
                  </a:schemeClr>
                </a:solidFill>
                <a:latin typeface="JKRGNR+Arial-BoldMT"/>
              </a:rPr>
              <a:t>: Ermessensentscheidung („</a:t>
            </a:r>
            <a:r>
              <a:rPr lang="de-DE" sz="2400" b="1" dirty="0">
                <a:solidFill>
                  <a:schemeClr val="tx1">
                    <a:lumMod val="65000"/>
                    <a:lumOff val="35000"/>
                  </a:schemeClr>
                </a:solidFill>
                <a:latin typeface="JKRGNR+Arial-BoldMT"/>
              </a:rPr>
              <a:t>können</a:t>
            </a:r>
            <a:r>
              <a:rPr lang="de-DE" sz="2400" dirty="0">
                <a:solidFill>
                  <a:schemeClr val="tx1">
                    <a:lumMod val="65000"/>
                    <a:lumOff val="35000"/>
                  </a:schemeClr>
                </a:solidFill>
                <a:latin typeface="JKRGNR+Arial-BoldMT"/>
              </a:rPr>
              <a:t>…erstattet verlangen“)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Erneut fraglich: </a:t>
            </a:r>
            <a:r>
              <a:rPr lang="de-DE" sz="2400" b="1" dirty="0">
                <a:solidFill>
                  <a:schemeClr val="tx1">
                    <a:lumMod val="65000"/>
                    <a:lumOff val="35000"/>
                  </a:schemeClr>
                </a:solidFill>
                <a:highlight>
                  <a:srgbClr val="FFFF00"/>
                </a:highlight>
                <a:latin typeface="JKRGNR+Arial-BoldMT"/>
              </a:rPr>
              <a:t>Ermessensfehlerfreie Auswahl des Kostenschuldners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Zunächst klärungsbedürftig: Vorliegen einer </a:t>
            </a:r>
            <a:r>
              <a:rPr lang="de-DE" sz="2400" b="1" dirty="0" err="1">
                <a:solidFill>
                  <a:schemeClr val="tx1">
                    <a:lumMod val="65000"/>
                    <a:lumOff val="35000"/>
                  </a:schemeClr>
                </a:solidFill>
                <a:latin typeface="JKRGNR+Arial-BoldMT"/>
              </a:rPr>
              <a:t>Störermehrheit</a:t>
            </a:r>
            <a:r>
              <a:rPr lang="de-DE" sz="2400" b="1"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Störer in Betracht kommend: </a:t>
            </a:r>
            <a:r>
              <a:rPr lang="de-DE" sz="2400" b="1" dirty="0">
                <a:solidFill>
                  <a:schemeClr val="tx1">
                    <a:lumMod val="65000"/>
                    <a:lumOff val="35000"/>
                  </a:schemeClr>
                </a:solidFill>
                <a:latin typeface="JKRGNR+Arial-BoldMT"/>
              </a:rPr>
              <a:t>A, B und C als Pächter des Grundstücks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Verhaltensverantwortlichkeit</a:t>
            </a:r>
            <a:r>
              <a:rPr lang="de-DE" sz="2400" dirty="0">
                <a:solidFill>
                  <a:schemeClr val="tx1">
                    <a:lumMod val="65000"/>
                    <a:lumOff val="35000"/>
                  </a:schemeClr>
                </a:solidFill>
                <a:latin typeface="JKRGNR+Arial-BoldMT"/>
              </a:rPr>
              <a:t> nach § 8 I SOG? </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Dafür erforderlich: Verhalten der Pächter müsste Gefahr „verursacht“ haben („Theorie der unmittelbaren Verursachung“) </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7</a:t>
            </a:r>
          </a:p>
        </p:txBody>
      </p:sp>
    </p:spTree>
    <p:extLst>
      <p:ext uri="{BB962C8B-B14F-4D97-AF65-F5344CB8AC3E}">
        <p14:creationId xmlns:p14="http://schemas.microsoft.com/office/powerpoint/2010/main" val="19499701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4115" y="1234931"/>
            <a:ext cx="8928992" cy="62735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Einzig denkbar: Zustandsverantwortlichkeit nach § 9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Dafür vorausgesetzt: Eigentum oder tatsächliche Sachherrschaft an gefahrbegründender Sache, vgl. § 9 I, II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ausreichend: Besitz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 B und C als Pächter: Besitzer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Mehrheit von Verantwortlichen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Durchaus vertretbar: </a:t>
            </a:r>
            <a:r>
              <a:rPr lang="de-DE" sz="2400" b="1" dirty="0">
                <a:solidFill>
                  <a:schemeClr val="tx1">
                    <a:lumMod val="65000"/>
                    <a:lumOff val="35000"/>
                  </a:schemeClr>
                </a:solidFill>
                <a:latin typeface="JKRGNR+Arial-BoldMT"/>
              </a:rPr>
              <a:t>Verteilung der Kostenlast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Gerechte Lastenverteilung auf der Sekundärebene (Art. 3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Allerdings zu beachten: Wortlaut § 9 I 1 („</a:t>
            </a:r>
            <a:r>
              <a:rPr lang="de-DE" sz="2400" b="1" dirty="0">
                <a:solidFill>
                  <a:schemeClr val="tx1">
                    <a:lumMod val="65000"/>
                    <a:lumOff val="35000"/>
                  </a:schemeClr>
                </a:solidFill>
                <a:latin typeface="JKRGNR+Arial-BoldMT"/>
              </a:rPr>
              <a:t>ist</a:t>
            </a:r>
            <a:r>
              <a:rPr lang="de-DE" sz="2400" dirty="0">
                <a:solidFill>
                  <a:schemeClr val="tx1">
                    <a:lumMod val="65000"/>
                    <a:lumOff val="35000"/>
                  </a:schemeClr>
                </a:solidFill>
                <a:latin typeface="JKRGNR+Arial-BoldMT"/>
              </a:rPr>
              <a:t> gegen Eigentümer </a:t>
            </a:r>
            <a:r>
              <a:rPr lang="de-DE" sz="2400" b="1" dirty="0">
                <a:solidFill>
                  <a:schemeClr val="tx1">
                    <a:lumMod val="65000"/>
                    <a:lumOff val="35000"/>
                  </a:schemeClr>
                </a:solidFill>
                <a:latin typeface="JKRGNR+Arial-BoldMT"/>
              </a:rPr>
              <a:t>zu richten</a:t>
            </a:r>
            <a:r>
              <a:rPr lang="de-DE" sz="2400" dirty="0">
                <a:solidFill>
                  <a:schemeClr val="tx1">
                    <a:lumMod val="65000"/>
                    <a:lumOff val="35000"/>
                  </a:schemeClr>
                </a:solidFill>
                <a:latin typeface="JKRGNR+Arial-BoldMT"/>
              </a:rPr>
              <a:t>“) gegenüber Wortlaut § 9 I 3 für den Besitzer („</a:t>
            </a:r>
            <a:r>
              <a:rPr lang="de-DE" sz="2400" b="1" dirty="0">
                <a:solidFill>
                  <a:schemeClr val="tx1">
                    <a:lumMod val="65000"/>
                    <a:lumOff val="35000"/>
                  </a:schemeClr>
                </a:solidFill>
                <a:latin typeface="JKRGNR+Arial-BoldMT"/>
              </a:rPr>
              <a:t>darf</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sich </a:t>
            </a:r>
            <a:r>
              <a:rPr lang="de-DE" sz="2400" dirty="0">
                <a:solidFill>
                  <a:schemeClr val="tx1">
                    <a:lumMod val="65000"/>
                    <a:lumOff val="35000"/>
                  </a:schemeClr>
                </a:solidFill>
                <a:latin typeface="JKRGNR+Arial-BoldMT"/>
              </a:rPr>
              <a:t>gegen denjenigen </a:t>
            </a:r>
            <a:r>
              <a:rPr lang="de-DE" sz="2400" b="1" dirty="0">
                <a:solidFill>
                  <a:schemeClr val="tx1">
                    <a:lumMod val="65000"/>
                    <a:lumOff val="35000"/>
                  </a:schemeClr>
                </a:solidFill>
                <a:latin typeface="JKRGNR+Arial-BoldMT"/>
              </a:rPr>
              <a:t>richten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7</a:t>
            </a:r>
          </a:p>
        </p:txBody>
      </p:sp>
    </p:spTree>
    <p:extLst>
      <p:ext uri="{BB962C8B-B14F-4D97-AF65-F5344CB8AC3E}">
        <p14:creationId xmlns:p14="http://schemas.microsoft.com/office/powerpoint/2010/main" val="28211043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4115" y="1234931"/>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möglich: </a:t>
            </a:r>
            <a:r>
              <a:rPr lang="de-DE" sz="2400" b="1" dirty="0">
                <a:solidFill>
                  <a:schemeClr val="tx1">
                    <a:lumMod val="65000"/>
                    <a:lumOff val="35000"/>
                  </a:schemeClr>
                </a:solidFill>
                <a:latin typeface="JKRGNR+Arial-BoldMT"/>
              </a:rPr>
              <a:t>Ermessensüberschreitung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Grenze des Ermessens: (insb.) Grundrechte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Grundlage der Zustandshaftung: </a:t>
            </a:r>
            <a:r>
              <a:rPr lang="de-DE" sz="2400" b="1" dirty="0">
                <a:solidFill>
                  <a:schemeClr val="tx1">
                    <a:lumMod val="65000"/>
                    <a:lumOff val="35000"/>
                  </a:schemeClr>
                </a:solidFill>
                <a:latin typeface="JKRGNR+Arial-BoldMT"/>
              </a:rPr>
              <a:t>Sozialbindung des Eigentums, Art. 14 I 2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in </a:t>
            </a:r>
            <a:r>
              <a:rPr lang="de-DE" sz="2400" b="1" dirty="0">
                <a:solidFill>
                  <a:schemeClr val="tx1">
                    <a:lumMod val="65000"/>
                    <a:lumOff val="35000"/>
                  </a:schemeClr>
                </a:solidFill>
                <a:latin typeface="JKRGNR+Arial-BoldMT"/>
              </a:rPr>
              <a:t>Extremfällen</a:t>
            </a:r>
            <a:r>
              <a:rPr lang="de-DE" sz="2400" dirty="0">
                <a:solidFill>
                  <a:schemeClr val="tx1">
                    <a:lumMod val="65000"/>
                    <a:lumOff val="35000"/>
                  </a:schemeClr>
                </a:solidFill>
                <a:latin typeface="JKRGNR+Arial-BoldMT"/>
              </a:rPr>
              <a:t> denkbar: hieraus resultierende - </a:t>
            </a:r>
            <a:r>
              <a:rPr lang="de-DE" sz="2400" b="1" dirty="0">
                <a:solidFill>
                  <a:schemeClr val="tx1">
                    <a:lumMod val="65000"/>
                    <a:lumOff val="35000"/>
                  </a:schemeClr>
                </a:solidFill>
                <a:latin typeface="JKRGNR+Arial-BoldMT"/>
              </a:rPr>
              <a:t>unverhältnismäßige</a:t>
            </a:r>
            <a:r>
              <a:rPr lang="de-DE" sz="2400" dirty="0">
                <a:solidFill>
                  <a:schemeClr val="tx1">
                    <a:lumMod val="65000"/>
                    <a:lumOff val="35000"/>
                  </a:schemeClr>
                </a:solidFill>
                <a:latin typeface="JKRGNR+Arial-BoldMT"/>
              </a:rPr>
              <a:t> – Belastung mit Kosten (Art. 20 III GG)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7</a:t>
            </a:r>
          </a:p>
        </p:txBody>
      </p:sp>
    </p:spTree>
    <p:extLst>
      <p:ext uri="{BB962C8B-B14F-4D97-AF65-F5344CB8AC3E}">
        <p14:creationId xmlns:p14="http://schemas.microsoft.com/office/powerpoint/2010/main" val="24723831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49258"/>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 dem Zusammenhang maßgeblich: Überschreiten einer </a:t>
            </a:r>
            <a:r>
              <a:rPr lang="de-DE" sz="2400" b="1" dirty="0">
                <a:solidFill>
                  <a:schemeClr val="tx1">
                    <a:lumMod val="65000"/>
                    <a:lumOff val="35000"/>
                  </a:schemeClr>
                </a:solidFill>
                <a:highlight>
                  <a:srgbClr val="FFFF00"/>
                </a:highlight>
                <a:latin typeface="JKRGNR+Arial-BoldMT"/>
              </a:rPr>
              <a:t>sog. „Opfergrenze“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Anhaltspunkte: </a:t>
            </a:r>
            <a:r>
              <a:rPr lang="de-DE" sz="2400" b="1" dirty="0">
                <a:solidFill>
                  <a:schemeClr val="tx1">
                    <a:lumMod val="65000"/>
                    <a:lumOff val="35000"/>
                  </a:schemeClr>
                </a:solidFill>
                <a:latin typeface="JKRGNR+Arial-BoldMT"/>
              </a:rPr>
              <a:t>wenn (Sanierungs-)Kosten den Verkehrswert des Grundstücks überschreiten </a:t>
            </a:r>
            <a:r>
              <a:rPr lang="de-DE" sz="2400" dirty="0">
                <a:solidFill>
                  <a:schemeClr val="tx1">
                    <a:lumMod val="65000"/>
                    <a:lumOff val="35000"/>
                  </a:schemeClr>
                </a:solidFill>
                <a:latin typeface="JKRGNR+Arial-BoldMT"/>
              </a:rPr>
              <a:t>(BVerfG NJW 2000, 2573)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Daneben ein Indiz: Gefahrensituation </a:t>
            </a:r>
            <a:r>
              <a:rPr lang="de-DE" sz="2400" b="1" dirty="0">
                <a:solidFill>
                  <a:schemeClr val="tx1">
                    <a:lumMod val="65000"/>
                    <a:lumOff val="35000"/>
                  </a:schemeClr>
                </a:solidFill>
                <a:latin typeface="JKRGNR+Arial-BoldMT"/>
              </a:rPr>
              <a:t>durch Dritte oder Naturereignisse verursacht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(Sanierungs-)Kosten: </a:t>
            </a:r>
            <a:r>
              <a:rPr lang="de-DE" sz="2400" b="1" dirty="0">
                <a:solidFill>
                  <a:schemeClr val="tx1">
                    <a:lumMod val="65000"/>
                    <a:lumOff val="35000"/>
                  </a:schemeClr>
                </a:solidFill>
                <a:latin typeface="JKRGNR+Arial-BoldMT"/>
              </a:rPr>
              <a:t>98.000,-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Verkehrswert des Grundstücks: </a:t>
            </a:r>
            <a:r>
              <a:rPr lang="de-DE" sz="2400" b="1" dirty="0">
                <a:solidFill>
                  <a:schemeClr val="tx1">
                    <a:lumMod val="65000"/>
                    <a:lumOff val="35000"/>
                  </a:schemeClr>
                </a:solidFill>
                <a:latin typeface="JKRGNR+Arial-BoldMT"/>
              </a:rPr>
              <a:t>1.200.000, -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diesem Hintergrund nicht erreicht: Opfergrenze (</a:t>
            </a: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vertretbar, dann lediglich möglich: prozentualer Abschlag v. 10-20 %)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Kostenbescheid rechtmäßig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7</a:t>
            </a:r>
          </a:p>
        </p:txBody>
      </p:sp>
    </p:spTree>
    <p:extLst>
      <p:ext uri="{BB962C8B-B14F-4D97-AF65-F5344CB8AC3E}">
        <p14:creationId xmlns:p14="http://schemas.microsoft.com/office/powerpoint/2010/main" val="36357369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49258"/>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Rechtsschutz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Statthafter Rechtsbehelf gegen den Kostenbescheid: Anfechtungsklage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42 I 1. Alt. VwGO, der allerdings ebenfalls unzweckmäßig ist, da </a:t>
            </a:r>
            <a:r>
              <a:rPr lang="de-DE" sz="2400" b="1" dirty="0">
                <a:solidFill>
                  <a:schemeClr val="tx1">
                    <a:lumMod val="65000"/>
                    <a:lumOff val="35000"/>
                  </a:schemeClr>
                </a:solidFill>
                <a:latin typeface="JKRGNR+Arial-BoldMT"/>
              </a:rPr>
              <a:t>Kostenbescheid rechtmäßig ergangen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7</a:t>
            </a:r>
          </a:p>
        </p:txBody>
      </p:sp>
    </p:spTree>
    <p:extLst>
      <p:ext uri="{BB962C8B-B14F-4D97-AF65-F5344CB8AC3E}">
        <p14:creationId xmlns:p14="http://schemas.microsoft.com/office/powerpoint/2010/main" val="4228328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473206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Standardmaßnahmen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Gefahrenabwehrrecht </a:t>
            </a:r>
            <a:r>
              <a:rPr lang="de-DE" sz="2400" dirty="0">
                <a:solidFill>
                  <a:schemeClr val="tx1">
                    <a:lumMod val="65000"/>
                    <a:lumOff val="35000"/>
                  </a:schemeClr>
                </a:solidFill>
                <a:latin typeface="JKRGNR+Arial-BoldMT"/>
                <a:sym typeface="Wingdings" pitchFamily="2" charset="2"/>
              </a:rPr>
              <a:t> tiefgreifende GG-Eingriffe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Generalklausel (§ 3 I SOG) nicht ausreichend!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Gesetzgeber muss „Standardmaßnahmen“ typisieren und eigenständig regeln (vgl. §§ 11 ff.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mangelnde </a:t>
            </a:r>
            <a:r>
              <a:rPr lang="de-DE" sz="2400" b="1" dirty="0">
                <a:solidFill>
                  <a:schemeClr val="tx1">
                    <a:lumMod val="65000"/>
                    <a:lumOff val="35000"/>
                  </a:schemeClr>
                </a:solidFill>
                <a:latin typeface="JKRGNR+Arial-BoldMT"/>
              </a:rPr>
              <a:t>Regelungsdichte</a:t>
            </a:r>
            <a:r>
              <a:rPr lang="de-DE" sz="2400" dirty="0">
                <a:solidFill>
                  <a:schemeClr val="tx1">
                    <a:lumMod val="65000"/>
                    <a:lumOff val="35000"/>
                  </a:schemeClr>
                </a:solidFill>
                <a:latin typeface="JKRGNR+Arial-BoldMT"/>
              </a:rPr>
              <a:t> des § 3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Bestimmtheitsgebot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Parlamentsvorbehalt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 Wann entsteht Regelungsbedürfnis einer „Standardmaßnahme“?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5046574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340768"/>
            <a:ext cx="8928992" cy="386516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Wesentliche </a:t>
            </a:r>
            <a:r>
              <a:rPr lang="de-DE" sz="2400" b="1" dirty="0">
                <a:solidFill>
                  <a:schemeClr val="tx1">
                    <a:lumMod val="65000"/>
                    <a:lumOff val="35000"/>
                  </a:schemeClr>
                </a:solidFill>
                <a:latin typeface="JKRGNR+Arial-BoldMT"/>
              </a:rPr>
              <a:t>Übereinstimmung</a:t>
            </a:r>
            <a:r>
              <a:rPr lang="de-DE" sz="2400" dirty="0">
                <a:solidFill>
                  <a:schemeClr val="tx1">
                    <a:lumMod val="65000"/>
                    <a:lumOff val="35000"/>
                  </a:schemeClr>
                </a:solidFill>
                <a:latin typeface="JKRGNR+Arial-BoldMT"/>
              </a:rPr>
              <a:t> der Generalklausel und der Standardmaßnahmen: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Gefahrentatbestand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Pflichtigkeit des Adressaten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Unterschiede</a:t>
            </a:r>
            <a:r>
              <a:rPr lang="de-DE" sz="2400" dirty="0">
                <a:solidFill>
                  <a:schemeClr val="tx1">
                    <a:lumMod val="65000"/>
                    <a:lumOff val="35000"/>
                  </a:schemeClr>
                </a:solidFill>
                <a:latin typeface="JKRGNR+Arial-BoldMT"/>
              </a:rPr>
              <a:t>:</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Verfahrensvorgaben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Anforderungen an die „Gefahr“ im Konkreten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046203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9683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Standardmaßnahmen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 Systematisierung: </a:t>
            </a:r>
            <a:r>
              <a:rPr lang="de-DE" sz="2400" b="1" dirty="0">
                <a:solidFill>
                  <a:schemeClr val="tx1">
                    <a:lumMod val="65000"/>
                    <a:lumOff val="35000"/>
                  </a:schemeClr>
                </a:solidFill>
                <a:latin typeface="JKRGNR+Arial-BoldMT"/>
              </a:rPr>
              <a:t>Unterscheidung der Standardmaßnahmen nach ihrem Regelungsgehalt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1.) Maßnahmen zur Informationsermittlung: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Betroffene Grundrechte: insb. Allgemeines Persönlichkeitsrecht (Art. 2 I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1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Befragungen: § 12 </a:t>
            </a:r>
            <a:r>
              <a:rPr lang="de-DE" sz="2400" dirty="0" err="1">
                <a:solidFill>
                  <a:schemeClr val="tx1">
                    <a:lumMod val="65000"/>
                    <a:lumOff val="35000"/>
                  </a:schemeClr>
                </a:solidFill>
                <a:latin typeface="JKRGNR+Arial-BoldMT"/>
              </a:rPr>
              <a:t>PolDVG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Vorladung: § 11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Identitätsfeststellung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Durch Vollzugspolizei: § 13 </a:t>
            </a:r>
            <a:r>
              <a:rPr lang="de-DE" sz="2400" b="1" dirty="0" err="1">
                <a:solidFill>
                  <a:schemeClr val="tx1">
                    <a:lumMod val="65000"/>
                    <a:lumOff val="35000"/>
                  </a:schemeClr>
                </a:solidFill>
                <a:latin typeface="JKRGNR+Arial-BoldMT"/>
              </a:rPr>
              <a:t>PolDVG</a:t>
            </a:r>
            <a:r>
              <a:rPr lang="de-DE" sz="2400" b="1"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Im Übrigen: § 12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Erkennungsdienstliche Maßnahmen § 16 </a:t>
            </a:r>
            <a:r>
              <a:rPr lang="de-DE" sz="2400" b="1" dirty="0" err="1">
                <a:solidFill>
                  <a:schemeClr val="tx1">
                    <a:lumMod val="65000"/>
                    <a:lumOff val="35000"/>
                  </a:schemeClr>
                </a:solidFill>
                <a:latin typeface="JKRGNR+Arial-BoldMT"/>
              </a:rPr>
              <a:t>PolDVG</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8669556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Identitätsfeststellung, § 13 </a:t>
            </a:r>
            <a:r>
              <a:rPr lang="de-DE" sz="2400" b="1" u="sng" dirty="0" err="1">
                <a:solidFill>
                  <a:schemeClr val="tx1">
                    <a:lumMod val="65000"/>
                    <a:lumOff val="35000"/>
                  </a:schemeClr>
                </a:solidFill>
                <a:highlight>
                  <a:srgbClr val="FFFF00"/>
                </a:highlight>
                <a:latin typeface="JKRGNR+Arial-BoldMT"/>
              </a:rPr>
              <a:t>PolDVG</a:t>
            </a:r>
            <a:r>
              <a:rPr lang="de-DE" sz="2400" b="1" u="sng"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Nr. 1: bei Vorliegen einer </a:t>
            </a:r>
            <a:r>
              <a:rPr lang="de-DE" sz="2400" b="1" dirty="0">
                <a:solidFill>
                  <a:schemeClr val="tx1">
                    <a:lumMod val="65000"/>
                    <a:lumOff val="35000"/>
                  </a:schemeClr>
                </a:solidFill>
                <a:latin typeface="JKRGNR+Arial-BoldMT"/>
              </a:rPr>
              <a:t>konkrete Gefahr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Nr. 2: bei Vorliegen einer </a:t>
            </a:r>
            <a:r>
              <a:rPr lang="de-DE" sz="2400" b="1" dirty="0">
                <a:solidFill>
                  <a:schemeClr val="tx1">
                    <a:lumMod val="65000"/>
                    <a:lumOff val="35000"/>
                  </a:schemeClr>
                </a:solidFill>
                <a:latin typeface="JKRGNR+Arial-BoldMT"/>
              </a:rPr>
              <a:t>„abstrakten Gefahr“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Besonderheit: </a:t>
            </a:r>
            <a:r>
              <a:rPr lang="de-DE" sz="2400" b="1" dirty="0">
                <a:solidFill>
                  <a:schemeClr val="tx1">
                    <a:lumMod val="65000"/>
                    <a:lumOff val="35000"/>
                  </a:schemeClr>
                </a:solidFill>
                <a:latin typeface="JKRGNR+Arial-BoldMT"/>
              </a:rPr>
              <a:t>Identitätsfeststellung an „gefährlichen“ Orten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Meist Bezug zu Straftaten oder Straftätern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beachte: § 13 IV </a:t>
            </a:r>
            <a:r>
              <a:rPr lang="de-DE" sz="2400" b="1" dirty="0" err="1">
                <a:solidFill>
                  <a:schemeClr val="tx1">
                    <a:lumMod val="65000"/>
                    <a:lumOff val="35000"/>
                  </a:schemeClr>
                </a:solidFill>
                <a:highlight>
                  <a:srgbClr val="FFFF00"/>
                </a:highlight>
                <a:latin typeface="JKRGNR+Arial-BoldMT"/>
              </a:rPr>
              <a:t>PolDVG</a:t>
            </a:r>
            <a:r>
              <a:rPr lang="de-DE" sz="2400" b="1"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a:t>
            </a:r>
            <a:r>
              <a:rPr lang="de-DE" sz="2400" b="1" dirty="0">
                <a:solidFill>
                  <a:schemeClr val="tx1">
                    <a:lumMod val="65000"/>
                    <a:lumOff val="35000"/>
                  </a:schemeClr>
                </a:solidFill>
                <a:latin typeface="JKRGNR+Arial-BoldMT"/>
              </a:rPr>
              <a:t>Begleitverfügungen</a:t>
            </a:r>
            <a:r>
              <a:rPr lang="de-DE" sz="2400" dirty="0">
                <a:solidFill>
                  <a:schemeClr val="tx1">
                    <a:lumMod val="65000"/>
                    <a:lumOff val="35000"/>
                  </a:schemeClr>
                </a:solidFill>
                <a:latin typeface="JKRGNR+Arial-BoldMT"/>
              </a:rPr>
              <a:t> zulässig </a:t>
            </a:r>
            <a:r>
              <a:rPr lang="de-DE" sz="2400" b="1" dirty="0">
                <a:solidFill>
                  <a:schemeClr val="tx1">
                    <a:lumMod val="65000"/>
                    <a:lumOff val="35000"/>
                  </a:schemeClr>
                </a:solidFill>
                <a:latin typeface="JKRGNR+Arial-BoldMT"/>
              </a:rPr>
              <a:t>(„erforderliche Maßnahmen“)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U.a. Personen </a:t>
            </a:r>
            <a:r>
              <a:rPr lang="de-DE" sz="2400" b="1" dirty="0">
                <a:solidFill>
                  <a:schemeClr val="tx1">
                    <a:lumMod val="65000"/>
                    <a:lumOff val="35000"/>
                  </a:schemeClr>
                </a:solidFill>
                <a:latin typeface="JKRGNR+Arial-BoldMT"/>
              </a:rPr>
              <a:t>festhalten und zur Dienststelle verbringen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Sowie Erkennungsdienstliche Maßnahmen nach § 16 </a:t>
            </a:r>
            <a:r>
              <a:rPr lang="de-DE" sz="2400" dirty="0" err="1">
                <a:solidFill>
                  <a:schemeClr val="tx1">
                    <a:lumMod val="65000"/>
                    <a:lumOff val="35000"/>
                  </a:schemeClr>
                </a:solidFill>
                <a:latin typeface="JKRGNR+Arial-BoldMT"/>
              </a:rPr>
              <a:t>PolDVG</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der </a:t>
            </a:r>
            <a:r>
              <a:rPr lang="de-DE" sz="2400" b="1" dirty="0">
                <a:solidFill>
                  <a:schemeClr val="tx1">
                    <a:lumMod val="65000"/>
                    <a:lumOff val="35000"/>
                  </a:schemeClr>
                </a:solidFill>
                <a:latin typeface="JKRGNR+Arial-BoldMT"/>
              </a:rPr>
              <a:t>Praxis häufig bei Informationsermittlung: </a:t>
            </a:r>
            <a:r>
              <a:rPr lang="de-DE" sz="2400" dirty="0">
                <a:solidFill>
                  <a:schemeClr val="tx1">
                    <a:lumMod val="65000"/>
                    <a:lumOff val="35000"/>
                  </a:schemeClr>
                </a:solidFill>
                <a:latin typeface="JKRGNR+Arial-BoldMT"/>
              </a:rPr>
              <a:t>sog. </a:t>
            </a:r>
            <a:r>
              <a:rPr lang="de-DE" sz="2400" b="1" dirty="0">
                <a:solidFill>
                  <a:schemeClr val="tx1">
                    <a:lumMod val="65000"/>
                    <a:lumOff val="35000"/>
                  </a:schemeClr>
                </a:solidFill>
                <a:latin typeface="JKRGNR+Arial-BoldMT"/>
              </a:rPr>
              <a:t>Datenabgleich nach § 48 </a:t>
            </a:r>
            <a:r>
              <a:rPr lang="de-DE" sz="2400" b="1" dirty="0" err="1">
                <a:solidFill>
                  <a:schemeClr val="tx1">
                    <a:lumMod val="65000"/>
                    <a:lumOff val="35000"/>
                  </a:schemeClr>
                </a:solidFill>
                <a:latin typeface="JKRGNR+Arial-BoldMT"/>
              </a:rPr>
              <a:t>PolDVG</a:t>
            </a:r>
            <a:r>
              <a:rPr lang="de-DE" sz="2400" b="1" dirty="0">
                <a:solidFill>
                  <a:schemeClr val="tx1">
                    <a:lumMod val="65000"/>
                    <a:lumOff val="35000"/>
                  </a:schemeClr>
                </a:solidFill>
                <a:latin typeface="JKRGNR+Arial-BoldMT"/>
              </a:rPr>
              <a: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8260727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176202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Problemfall: Identitätsfeststellung nach § 13 Abs. 1 Nr. 2 </a:t>
            </a:r>
            <a:r>
              <a:rPr lang="de-DE" sz="2400" b="1" dirty="0" err="1">
                <a:solidFill>
                  <a:schemeClr val="tx1">
                    <a:lumMod val="65000"/>
                    <a:lumOff val="35000"/>
                  </a:schemeClr>
                </a:solidFill>
                <a:latin typeface="JKRGNR+Arial-BoldMT"/>
              </a:rPr>
              <a:t>PolDVG</a:t>
            </a:r>
            <a:r>
              <a:rPr lang="de-DE" sz="2400" b="1"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 Tatbestandliche Weite des § 13 I Nr. 2 </a:t>
            </a:r>
            <a:r>
              <a:rPr lang="de-DE" sz="2400" dirty="0" err="1">
                <a:solidFill>
                  <a:schemeClr val="tx1">
                    <a:lumMod val="65000"/>
                    <a:lumOff val="35000"/>
                  </a:schemeClr>
                </a:solidFill>
                <a:latin typeface="JKRGNR+Arial-BoldMT"/>
              </a:rPr>
              <a:t>PolDVG</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Reines „Antreffen“ an gefährlichem Ort ausreichend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„Anlasslose Kontrollen“ verfassungsrechtlich zulässig?</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663444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495776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OVG Hamburg </a:t>
            </a:r>
            <a:r>
              <a:rPr lang="de-DE" sz="2400" dirty="0" err="1">
                <a:solidFill>
                  <a:schemeClr val="tx1">
                    <a:lumMod val="65000"/>
                    <a:lumOff val="35000"/>
                  </a:schemeClr>
                </a:solidFill>
                <a:latin typeface="JKRGNR+Arial-BoldMT"/>
              </a:rPr>
              <a:t>NVwZ</a:t>
            </a:r>
            <a:r>
              <a:rPr lang="de-DE" sz="2400" dirty="0">
                <a:solidFill>
                  <a:schemeClr val="tx1">
                    <a:lumMod val="65000"/>
                    <a:lumOff val="35000"/>
                  </a:schemeClr>
                </a:solidFill>
                <a:latin typeface="JKRGNR+Arial-BoldMT"/>
              </a:rPr>
              <a:t> 2022, 1219 </a:t>
            </a:r>
            <a:r>
              <a:rPr lang="de-DE" sz="2400" dirty="0" err="1">
                <a:solidFill>
                  <a:schemeClr val="tx1">
                    <a:lumMod val="65000"/>
                    <a:lumOff val="35000"/>
                  </a:schemeClr>
                </a:solidFill>
                <a:latin typeface="JKRGNR+Arial-BoldMT"/>
              </a:rPr>
              <a:t>Rn</a:t>
            </a:r>
            <a:r>
              <a:rPr lang="de-DE" sz="2400" dirty="0">
                <a:solidFill>
                  <a:schemeClr val="tx1">
                    <a:lumMod val="65000"/>
                    <a:lumOff val="35000"/>
                  </a:schemeClr>
                </a:solidFill>
                <a:latin typeface="JKRGNR+Arial-BoldMT"/>
              </a:rPr>
              <a:t>. 86: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Vor diesem Hintergrund ist auf der Ebene der materiellen Verfassungsmäßigkeit eine verfassungskonforme Auslegung der Norm dahingehend, dass </a:t>
            </a:r>
            <a:r>
              <a:rPr lang="de-DE" sz="2400" b="1" i="1" dirty="0">
                <a:solidFill>
                  <a:schemeClr val="tx1">
                    <a:lumMod val="65000"/>
                    <a:lumOff val="35000"/>
                  </a:schemeClr>
                </a:solidFill>
                <a:latin typeface="JKRGNR+Arial-BoldMT"/>
              </a:rPr>
              <a:t>gewisse </a:t>
            </a:r>
            <a:r>
              <a:rPr lang="de-DE" sz="2400" b="1" i="1" u="sng" dirty="0">
                <a:solidFill>
                  <a:schemeClr val="tx1">
                    <a:lumMod val="65000"/>
                    <a:lumOff val="35000"/>
                  </a:schemeClr>
                </a:solidFill>
                <a:latin typeface="JKRGNR+Arial-BoldMT"/>
              </a:rPr>
              <a:t>objektive Anhaltspunkte </a:t>
            </a:r>
            <a:r>
              <a:rPr lang="de-DE" sz="2400" b="1" i="1" dirty="0">
                <a:solidFill>
                  <a:schemeClr val="tx1">
                    <a:lumMod val="65000"/>
                    <a:lumOff val="35000"/>
                  </a:schemeClr>
                </a:solidFill>
                <a:latin typeface="JKRGNR+Arial-BoldMT"/>
              </a:rPr>
              <a:t>für einen </a:t>
            </a:r>
            <a:r>
              <a:rPr lang="de-DE" sz="2400" b="1" i="1" u="sng" dirty="0">
                <a:solidFill>
                  <a:schemeClr val="tx1">
                    <a:lumMod val="65000"/>
                    <a:lumOff val="35000"/>
                  </a:schemeClr>
                </a:solidFill>
                <a:latin typeface="JKRGNR+Arial-BoldMT"/>
              </a:rPr>
              <a:t>Bezug der betroffenen Person zu der von dem jeweiligen Ort ausgehenden Gefahr</a:t>
            </a:r>
            <a:r>
              <a:rPr lang="de-DE" sz="2400" b="1" i="1" dirty="0">
                <a:solidFill>
                  <a:schemeClr val="tx1">
                    <a:lumMod val="65000"/>
                    <a:lumOff val="35000"/>
                  </a:schemeClr>
                </a:solidFill>
                <a:latin typeface="JKRGNR+Arial-BoldMT"/>
              </a:rPr>
              <a:t> bestehen müssen, aus Gründen der Verhältnismäßigkeit im engeren Sinn </a:t>
            </a:r>
            <a:r>
              <a:rPr lang="de-DE" sz="2400" b="1" i="1" u="sng" dirty="0">
                <a:solidFill>
                  <a:schemeClr val="tx1">
                    <a:lumMod val="65000"/>
                    <a:lumOff val="35000"/>
                  </a:schemeClr>
                </a:solidFill>
                <a:latin typeface="JKRGNR+Arial-BoldMT"/>
              </a:rPr>
              <a:t>nicht zu fordern</a:t>
            </a:r>
            <a:r>
              <a:rPr lang="de-DE" sz="2400" b="1" i="1"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(so jedoch das VG in der angefochtenen Entscheidung, insbesondere Alberts/Merten </a:t>
            </a:r>
            <a:r>
              <a:rPr lang="de-DE" sz="2400" i="1" dirty="0" err="1">
                <a:solidFill>
                  <a:schemeClr val="tx1">
                    <a:lumMod val="65000"/>
                    <a:lumOff val="35000"/>
                  </a:schemeClr>
                </a:solidFill>
                <a:latin typeface="JKRGNR+Arial-BoldMT"/>
              </a:rPr>
              <a:t>PolDVG</a:t>
            </a:r>
            <a:r>
              <a:rPr lang="de-DE" sz="2400" i="1" dirty="0">
                <a:solidFill>
                  <a:schemeClr val="tx1">
                    <a:lumMod val="65000"/>
                    <a:lumOff val="35000"/>
                  </a:schemeClr>
                </a:solidFill>
                <a:latin typeface="JKRGNR+Arial-BoldMT"/>
              </a:rPr>
              <a:t>, 3. Aufl. 2002, </a:t>
            </a:r>
            <a:r>
              <a:rPr lang="de-DE" sz="2400" i="1" dirty="0" err="1">
                <a:solidFill>
                  <a:schemeClr val="tx1">
                    <a:lumMod val="65000"/>
                    <a:lumOff val="35000"/>
                  </a:schemeClr>
                </a:solidFill>
                <a:latin typeface="JKRGNR+Arial-BoldMT"/>
              </a:rPr>
              <a:t>PolDVG</a:t>
            </a:r>
            <a:r>
              <a:rPr lang="de-DE" sz="2400" i="1" dirty="0">
                <a:solidFill>
                  <a:schemeClr val="tx1">
                    <a:lumMod val="65000"/>
                    <a:lumOff val="35000"/>
                  </a:schemeClr>
                </a:solidFill>
                <a:latin typeface="JKRGNR+Arial-BoldMT"/>
              </a:rPr>
              <a:t> § 4 </a:t>
            </a:r>
            <a:r>
              <a:rPr lang="de-DE" sz="2400" i="1" dirty="0" err="1">
                <a:solidFill>
                  <a:schemeClr val="tx1">
                    <a:lumMod val="65000"/>
                    <a:lumOff val="35000"/>
                  </a:schemeClr>
                </a:solidFill>
                <a:latin typeface="JKRGNR+Arial-BoldMT"/>
              </a:rPr>
              <a:t>Rn</a:t>
            </a:r>
            <a:r>
              <a:rPr lang="de-DE" sz="2400" i="1" dirty="0">
                <a:solidFill>
                  <a:schemeClr val="tx1">
                    <a:lumMod val="65000"/>
                    <a:lumOff val="35000"/>
                  </a:schemeClr>
                </a:solidFill>
                <a:latin typeface="JKRGNR+Arial-BoldMT"/>
              </a:rPr>
              <a:t>. 5). </a:t>
            </a:r>
            <a:r>
              <a:rPr lang="de-DE" sz="2400" b="1" i="1" dirty="0">
                <a:solidFill>
                  <a:schemeClr val="tx1">
                    <a:lumMod val="65000"/>
                    <a:lumOff val="35000"/>
                  </a:schemeClr>
                </a:solidFill>
                <a:latin typeface="JKRGNR+Arial-BoldMT"/>
              </a:rPr>
              <a:t>Situationen, in denen offensichtlich ist, dass eine Person in keinem Bezug zu den den gefährlichen Ort prägenden Gefahren steht, können und müssen auf Ebene des durch § 4 I Nr. 2 a </a:t>
            </a:r>
            <a:r>
              <a:rPr lang="de-DE" sz="2400" b="1" i="1" dirty="0" err="1">
                <a:solidFill>
                  <a:schemeClr val="tx1">
                    <a:lumMod val="65000"/>
                    <a:lumOff val="35000"/>
                  </a:schemeClr>
                </a:solidFill>
                <a:latin typeface="JKRGNR+Arial-BoldMT"/>
              </a:rPr>
              <a:t>PolDVG</a:t>
            </a:r>
            <a:r>
              <a:rPr lang="de-DE" sz="2400" b="1" i="1" dirty="0">
                <a:solidFill>
                  <a:schemeClr val="tx1">
                    <a:lumMod val="65000"/>
                    <a:lumOff val="35000"/>
                  </a:schemeClr>
                </a:solidFill>
                <a:latin typeface="JKRGNR+Arial-BoldMT"/>
              </a:rPr>
              <a:t> aF eröffneten Auswahl- und Entschließungsermessens berücksichtigt und bewältigt werden.</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4489678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2296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Standardmaßnahmen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2. „Gefahrbeseitigung“ durch Eingriffe in Freiheit und Freizügigkeit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Betroffene Grundrechte: Art. 2 II 1 GG, Art. 11 GG, Art. 2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Platzverweisung, § 12a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„vorübergehend Ort </a:t>
            </a:r>
            <a:r>
              <a:rPr lang="de-DE" sz="2400" dirty="0">
                <a:solidFill>
                  <a:schemeClr val="tx1">
                    <a:lumMod val="65000"/>
                    <a:lumOff val="35000"/>
                  </a:schemeClr>
                </a:solidFill>
                <a:latin typeface="JKRGNR+Arial-BoldMT"/>
              </a:rPr>
              <a:t>nicht betreten“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 wohl nicht länger als 24h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Sonst: Eingriff in Art. 11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Aufenthaltsverbot, § 12b II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„Anwesenheit an bestimmten Orten verboten“</a:t>
            </a:r>
            <a:endParaRPr lang="de-DE" sz="2400"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„längstens sechs Monate“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Meldeauflage, </a:t>
            </a:r>
            <a:r>
              <a:rPr lang="de-DE" sz="2400" b="1" dirty="0">
                <a:solidFill>
                  <a:schemeClr val="tx1">
                    <a:lumMod val="65000"/>
                    <a:lumOff val="35000"/>
                  </a:schemeClr>
                </a:solidFill>
                <a:highlight>
                  <a:srgbClr val="FFFF00"/>
                </a:highlight>
                <a:latin typeface="JKRGNR+Arial-BoldMT"/>
              </a:rPr>
              <a:t>§ 11a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a:t>
            </a:r>
            <a:r>
              <a:rPr lang="de-DE" sz="2400" dirty="0" err="1">
                <a:solidFill>
                  <a:schemeClr val="tx1">
                    <a:lumMod val="65000"/>
                    <a:lumOff val="35000"/>
                  </a:schemeClr>
                </a:solidFill>
                <a:latin typeface="JKRGNR+Arial-BoldMT"/>
              </a:rPr>
              <a:t>iZm</a:t>
            </a:r>
            <a:r>
              <a:rPr lang="de-DE" sz="2400" dirty="0">
                <a:solidFill>
                  <a:schemeClr val="tx1">
                    <a:lumMod val="65000"/>
                    <a:lumOff val="35000"/>
                  </a:schemeClr>
                </a:solidFill>
                <a:latin typeface="JKRGNR+Arial-BoldMT"/>
              </a:rPr>
              <a:t>.: Hooligans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4875675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anim calcmode="lin" valueType="num">
                                      <p:cBhvr additive="base">
                                        <p:cTn id="6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
                                            <p:txEl>
                                              <p:pRg st="11" end="11"/>
                                            </p:txEl>
                                          </p:spTgt>
                                        </p:tgtEl>
                                        <p:attrNameLst>
                                          <p:attrName>style.visibility</p:attrName>
                                        </p:attrNameLst>
                                      </p:cBhvr>
                                      <p:to>
                                        <p:strVal val="visible"/>
                                      </p:to>
                                    </p:set>
                                    <p:anim calcmode="lin" valueType="num">
                                      <p:cBhvr additive="base">
                                        <p:cTn id="73"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6630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Standardmaßnahmen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2. „Gefahrbeseitigung“ durch Eingriffe in Freiheit und Freizügigkeit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Gewahrsam, § 13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Eingriff in Art. 2 II 1 GG (</a:t>
            </a:r>
            <a:r>
              <a:rPr lang="de-DE" sz="2400" b="1" dirty="0">
                <a:solidFill>
                  <a:schemeClr val="tx1">
                    <a:lumMod val="65000"/>
                    <a:lumOff val="35000"/>
                  </a:schemeClr>
                </a:solidFill>
                <a:latin typeface="JKRGNR+Arial-BoldMT"/>
              </a:rPr>
              <a:t>Freiheitsentziehung</a:t>
            </a:r>
            <a:r>
              <a:rPr lang="de-DE" sz="2400" dirty="0">
                <a:solidFill>
                  <a:schemeClr val="tx1">
                    <a:lumMod val="65000"/>
                    <a:lumOff val="35000"/>
                  </a:schemeClr>
                </a:solidFill>
                <a:latin typeface="JKRGNR+Arial-BoldMT"/>
              </a:rPr>
              <a: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daher </a:t>
            </a:r>
            <a:r>
              <a:rPr lang="de-DE" sz="2400" b="1" dirty="0">
                <a:solidFill>
                  <a:srgbClr val="FF0000"/>
                </a:solidFill>
                <a:latin typeface="JKRGNR+Arial-BoldMT"/>
              </a:rPr>
              <a:t>Richtervorbehalt</a:t>
            </a:r>
            <a:r>
              <a:rPr lang="de-DE" sz="2400" dirty="0">
                <a:solidFill>
                  <a:schemeClr val="tx1">
                    <a:lumMod val="65000"/>
                    <a:lumOff val="35000"/>
                  </a:schemeClr>
                </a:solidFill>
                <a:latin typeface="JKRGNR+Arial-BoldMT"/>
              </a:rPr>
              <a:t> nach </a:t>
            </a:r>
            <a:r>
              <a:rPr lang="de-DE" sz="2400" b="1" dirty="0">
                <a:solidFill>
                  <a:schemeClr val="tx1">
                    <a:lumMod val="65000"/>
                    <a:lumOff val="35000"/>
                  </a:schemeClr>
                </a:solidFill>
                <a:latin typeface="JKRGNR+Arial-BoldMT"/>
              </a:rPr>
              <a:t>Art. 104 II GG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Einfachgesetzlich: </a:t>
            </a:r>
            <a:r>
              <a:rPr lang="de-DE" sz="2400" b="1" dirty="0">
                <a:solidFill>
                  <a:schemeClr val="tx1">
                    <a:lumMod val="65000"/>
                    <a:lumOff val="35000"/>
                  </a:schemeClr>
                </a:solidFill>
                <a:latin typeface="JKRGNR+Arial-BoldMT"/>
              </a:rPr>
              <a:t>§ 13a SOG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Ausnahme</a:t>
            </a:r>
            <a:r>
              <a:rPr lang="de-DE" sz="2400" dirty="0">
                <a:solidFill>
                  <a:schemeClr val="tx1">
                    <a:lumMod val="65000"/>
                    <a:lumOff val="35000"/>
                  </a:schemeClr>
                </a:solidFill>
                <a:latin typeface="JKRGNR+Arial-BoldMT"/>
              </a:rPr>
              <a:t>: § 13a I 2 SOG (in Praxis häufig!)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Weitere Verfahrensvoraussetzungen: § 13b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Materiellrechtlich: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Schutzgewahrsam, § 13 I Nr. 1 ASOG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Durchsetzungsgewahrsam, § 13 I Nr. 3, 4, 5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1590656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11" end="11"/>
                                            </p:txEl>
                                          </p:spTgt>
                                        </p:tgtEl>
                                        <p:attrNameLst>
                                          <p:attrName>style.visibility</p:attrName>
                                        </p:attrNameLst>
                                      </p:cBhvr>
                                      <p:to>
                                        <p:strVal val="visible"/>
                                      </p:to>
                                    </p:set>
                                    <p:anim calcmode="lin" valueType="num">
                                      <p:cBhvr additive="base">
                                        <p:cTn id="67"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5989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Standardmaßnahmen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3. Durchsuchungsmaßnahmen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Betroffene Grundrechte: Art. 2 I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1 I GG; Art. 13 GG; Art. 14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Durchsuchung von Personen, § 15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Nur in der Kleidung oder am Körper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Körperinneres: </a:t>
            </a:r>
            <a:r>
              <a:rPr lang="de-DE" sz="2400" b="1" dirty="0">
                <a:solidFill>
                  <a:schemeClr val="tx1">
                    <a:lumMod val="65000"/>
                    <a:lumOff val="35000"/>
                  </a:schemeClr>
                </a:solidFill>
                <a:latin typeface="JKRGNR+Arial-BoldMT"/>
              </a:rPr>
              <a:t>ED-Maßnahme, vgl. § 15 IV SOG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Häufig als Begleit- und Vorbereitungsmaßnahme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Vgl. § 15 I Nr. 1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Durchsuchung von Sachen, § 15a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Ebenfalls meist Begleit- und Vorbereitungsmaßnahme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6637560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10" end="10"/>
                                            </p:txEl>
                                          </p:spTgt>
                                        </p:tgtEl>
                                        <p:attrNameLst>
                                          <p:attrName>style.visibility</p:attrName>
                                        </p:attrNameLst>
                                      </p:cBhvr>
                                      <p:to>
                                        <p:strVal val="visible"/>
                                      </p:to>
                                    </p:set>
                                    <p:anim calcmode="lin" valueType="num">
                                      <p:cBhvr additive="base">
                                        <p:cTn id="5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
                                            <p:txEl>
                                              <p:pRg st="11" end="11"/>
                                            </p:txEl>
                                          </p:spTgt>
                                        </p:tgtEl>
                                        <p:attrNameLst>
                                          <p:attrName>style.visibility</p:attrName>
                                        </p:attrNameLst>
                                      </p:cBhvr>
                                      <p:to>
                                        <p:strVal val="visible"/>
                                      </p:to>
                                    </p:set>
                                    <p:anim calcmode="lin" valueType="num">
                                      <p:cBhvr additive="base">
                                        <p:cTn id="59"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664284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Standardmaßnahmen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3. Durchsuchungsmaßnahmen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Betroffene Grundrechte: Art. 2 I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1 I GG; Art. 13 GG; Art. 14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Durchsuchung und Betreten von Wohnungen, § 16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Unverletzlichkeit der Wohnung, </a:t>
            </a:r>
            <a:r>
              <a:rPr lang="de-DE" sz="2400" b="1" dirty="0">
                <a:solidFill>
                  <a:schemeClr val="tx1">
                    <a:lumMod val="65000"/>
                    <a:lumOff val="35000"/>
                  </a:schemeClr>
                </a:solidFill>
                <a:latin typeface="JKRGNR+Arial-BoldMT"/>
              </a:rPr>
              <a:t>Art. 13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Richtervorbehalt</a:t>
            </a:r>
            <a:r>
              <a:rPr lang="de-DE" sz="2400" dirty="0">
                <a:solidFill>
                  <a:srgbClr val="FF0000"/>
                </a:solidFill>
                <a:latin typeface="JKRGNR+Arial-BoldMT"/>
              </a:rPr>
              <a:t>, </a:t>
            </a:r>
            <a:r>
              <a:rPr lang="de-DE" sz="2400" b="1" dirty="0">
                <a:solidFill>
                  <a:srgbClr val="FF0000"/>
                </a:solidFill>
                <a:latin typeface="JKRGNR+Arial-BoldMT"/>
              </a:rPr>
              <a:t>Art. 13 II GG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Einfachgesetzlich: </a:t>
            </a:r>
            <a:r>
              <a:rPr lang="de-DE" sz="2400" b="1" dirty="0">
                <a:solidFill>
                  <a:schemeClr val="tx1">
                    <a:lumMod val="65000"/>
                    <a:lumOff val="35000"/>
                  </a:schemeClr>
                </a:solidFill>
                <a:latin typeface="JKRGNR+Arial-BoldMT"/>
              </a:rPr>
              <a:t>§ 16a Abs. 1 S. 1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„Durchsuchen“ </a:t>
            </a:r>
            <a:r>
              <a:rPr lang="de-DE" sz="2400" dirty="0">
                <a:solidFill>
                  <a:schemeClr val="tx1">
                    <a:lumMod val="65000"/>
                    <a:lumOff val="35000"/>
                  </a:schemeClr>
                </a:solidFill>
                <a:latin typeface="JKRGNR+Arial-BoldMT"/>
              </a:rPr>
              <a:t>als </a:t>
            </a:r>
            <a:r>
              <a:rPr lang="de-DE" sz="2400" i="1" dirty="0">
                <a:solidFill>
                  <a:schemeClr val="tx1">
                    <a:lumMod val="65000"/>
                    <a:lumOff val="35000"/>
                  </a:schemeClr>
                </a:solidFill>
                <a:latin typeface="JKRGNR+Arial-BoldMT"/>
              </a:rPr>
              <a:t>„das ziel- und zweckgerichtete Suchen staatlicher Organe nach Personen oder Sachen oder zur Ermittlung eines Sachverhaltes, um etwas aufzuspüren, was der Inhaber der Wohnung von sich aus nicht offenlegen oder herausgeben will“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7248573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9235" y="1270320"/>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Standardmaßnahmen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4. Sicherstellung, § 14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Begriff: Entziehung der tatsächlichen Gewalt über eine Sache und die Begründung neuer tatsächlicher Gewalt über die Sache durch die Polizei</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 </a:t>
            </a:r>
            <a:r>
              <a:rPr lang="de-DE" sz="2400" b="1" dirty="0">
                <a:solidFill>
                  <a:schemeClr val="tx1">
                    <a:lumMod val="65000"/>
                    <a:lumOff val="35000"/>
                  </a:schemeClr>
                </a:solidFill>
                <a:latin typeface="JKRGNR+Arial-BoldMT"/>
              </a:rPr>
              <a:t>Muss Zweck der Sicherstellung auch der Ausschluss anderer sein? </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 Einweisung Obdachloser in Wohnung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7372902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Standardmaßnahmen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 Rechtsnatur: </a:t>
            </a:r>
            <a:r>
              <a:rPr lang="de-DE" sz="2400" b="1" dirty="0">
                <a:solidFill>
                  <a:schemeClr val="tx1">
                    <a:lumMod val="65000"/>
                    <a:lumOff val="35000"/>
                  </a:schemeClr>
                </a:solidFill>
                <a:latin typeface="JKRGNR+Arial-BoldMT"/>
              </a:rPr>
              <a:t>Verwaltungs- oder Realakt?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Stichwort: Anordnungs- und/oder Handlungsbefugnis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Bedeutung in der Klausur: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Wahl der </a:t>
            </a:r>
            <a:r>
              <a:rPr lang="de-DE" sz="2400" b="1" dirty="0">
                <a:solidFill>
                  <a:schemeClr val="tx1">
                    <a:lumMod val="65000"/>
                    <a:lumOff val="35000"/>
                  </a:schemeClr>
                </a:solidFill>
                <a:latin typeface="JKRGNR+Arial-BoldMT"/>
              </a:rPr>
              <a:t>statthaften Klageart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Verfahrens- und Formvorgaben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Im Hinblick auf </a:t>
            </a:r>
            <a:r>
              <a:rPr lang="de-DE" sz="2400" b="1" dirty="0">
                <a:solidFill>
                  <a:srgbClr val="FF0000"/>
                </a:solidFill>
                <a:latin typeface="JKRGNR+Arial-BoldMT"/>
              </a:rPr>
              <a:t>§ 35 S. 1 VwVfG </a:t>
            </a:r>
            <a:r>
              <a:rPr lang="de-DE" sz="2400" dirty="0">
                <a:solidFill>
                  <a:srgbClr val="FF0000"/>
                </a:solidFill>
                <a:latin typeface="JKRGNR+Arial-BoldMT"/>
              </a:rPr>
              <a:t>problematisch: </a:t>
            </a:r>
            <a:r>
              <a:rPr lang="de-DE" sz="2400" b="1" dirty="0">
                <a:solidFill>
                  <a:srgbClr val="FF0000"/>
                </a:solidFill>
                <a:latin typeface="JKRGNR+Arial-BoldMT"/>
              </a:rPr>
              <a:t>Regelungswirkung</a:t>
            </a:r>
            <a:r>
              <a:rPr lang="de-DE" sz="2400" dirty="0">
                <a:solidFill>
                  <a:srgbClr val="FF0000"/>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„Regelung“: </a:t>
            </a:r>
            <a:r>
              <a:rPr lang="de-DE" sz="2400" i="1" dirty="0">
                <a:solidFill>
                  <a:schemeClr val="tx1">
                    <a:lumMod val="65000"/>
                    <a:lumOff val="35000"/>
                  </a:schemeClr>
                </a:solidFill>
                <a:latin typeface="JKRGNR+Arial-BoldMT"/>
              </a:rPr>
              <a:t>ist anzunehmen, wenn die Maßnahme der Behörde darauf gerichtet ist, eine verbindliche Rechtsfolge zu setzen, d.h. wenn Rechte des Betroffenen unmittelbar begründet, geändert, aufgehoben, mit bindender Wirkung festgestellt oder verneint werden </a:t>
            </a:r>
            <a:r>
              <a:rPr lang="de-DE" sz="2400" dirty="0">
                <a:solidFill>
                  <a:schemeClr val="tx1">
                    <a:lumMod val="65000"/>
                    <a:lumOff val="35000"/>
                  </a:schemeClr>
                </a:solidFill>
                <a:latin typeface="JKRGNR+Arial-BoldMT"/>
              </a:rPr>
              <a:t>(BVerwG)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3297737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781" y="1234931"/>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&gt; sinnvoll: Unterscheidung nach </a:t>
            </a:r>
            <a:r>
              <a:rPr lang="de-DE" sz="2400" b="1" dirty="0">
                <a:solidFill>
                  <a:schemeClr val="tx1">
                    <a:lumMod val="65000"/>
                    <a:lumOff val="35000"/>
                  </a:schemeClr>
                </a:solidFill>
                <a:latin typeface="JKRGNR+Arial-BoldMT"/>
              </a:rPr>
              <a:t>äußerem Erscheinungsbild</a:t>
            </a:r>
            <a:r>
              <a:rPr lang="de-DE" sz="2400" dirty="0">
                <a:solidFill>
                  <a:schemeClr val="tx1">
                    <a:lumMod val="65000"/>
                    <a:lumOff val="35000"/>
                  </a:schemeClr>
                </a:solidFill>
                <a:latin typeface="JKRGNR+Arial-BoldMT"/>
              </a:rPr>
              <a:t> der </a:t>
            </a:r>
            <a:r>
              <a:rPr lang="de-DE" sz="2400" b="1" dirty="0">
                <a:solidFill>
                  <a:schemeClr val="tx1">
                    <a:lumMod val="65000"/>
                    <a:lumOff val="35000"/>
                  </a:schemeClr>
                </a:solidFill>
                <a:latin typeface="JKRGNR+Arial-BoldMT"/>
              </a:rPr>
              <a:t>Maßnahme</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Maßnahmen die von einem </a:t>
            </a:r>
            <a:r>
              <a:rPr lang="de-DE" sz="2400" b="1" dirty="0">
                <a:solidFill>
                  <a:schemeClr val="tx1">
                    <a:lumMod val="65000"/>
                    <a:lumOff val="35000"/>
                  </a:schemeClr>
                </a:solidFill>
                <a:highlight>
                  <a:srgbClr val="FFFF00"/>
                </a:highlight>
                <a:latin typeface="JKRGNR+Arial-BoldMT"/>
              </a:rPr>
              <a:t>faktischen Erfolg leben</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Sicherstellung, Durchsuchung, Ingewahrsamnahme etc.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Ge- oder Verbote</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Aufenthaltsverbot, Platzverweis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stets anzusprechen: Fiktion einer </a:t>
            </a:r>
            <a:r>
              <a:rPr lang="de-DE" sz="2400" b="1" dirty="0">
                <a:solidFill>
                  <a:schemeClr val="tx1">
                    <a:lumMod val="65000"/>
                    <a:lumOff val="35000"/>
                  </a:schemeClr>
                </a:solidFill>
                <a:highlight>
                  <a:srgbClr val="FFFF00"/>
                </a:highlight>
                <a:latin typeface="JKRGNR+Arial-BoldMT"/>
              </a:rPr>
              <a:t>„konkludenten Duldungsverfügung“ </a:t>
            </a:r>
            <a:r>
              <a:rPr lang="de-DE" sz="2400" dirty="0">
                <a:solidFill>
                  <a:schemeClr val="tx1">
                    <a:lumMod val="65000"/>
                    <a:lumOff val="35000"/>
                  </a:schemeClr>
                </a:solidFill>
                <a:latin typeface="JKRGNR+Arial-BoldMT"/>
              </a:rPr>
              <a:t>auch bei Maßnahmen mit rein faktischem Erfolg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Gegen diese Konstruktion anzuführen: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Fiktion im Hinblick auf </a:t>
            </a:r>
            <a:r>
              <a:rPr lang="de-DE" sz="2400" b="1" dirty="0">
                <a:solidFill>
                  <a:schemeClr val="tx1">
                    <a:lumMod val="65000"/>
                    <a:lumOff val="35000"/>
                  </a:schemeClr>
                </a:solidFill>
                <a:latin typeface="JKRGNR+Arial-BoldMT"/>
              </a:rPr>
              <a:t>Rechtsschutzmöglichkeiten</a:t>
            </a:r>
            <a:r>
              <a:rPr lang="de-DE" sz="2400" dirty="0">
                <a:solidFill>
                  <a:schemeClr val="tx1">
                    <a:lumMod val="65000"/>
                    <a:lumOff val="35000"/>
                  </a:schemeClr>
                </a:solidFill>
                <a:latin typeface="JKRGNR+Arial-BoldMT"/>
              </a:rPr>
              <a:t> auch gegen Realakte heutzutage </a:t>
            </a:r>
            <a:r>
              <a:rPr lang="de-DE" sz="2400" b="1" dirty="0">
                <a:solidFill>
                  <a:schemeClr val="tx1">
                    <a:lumMod val="65000"/>
                    <a:lumOff val="35000"/>
                  </a:schemeClr>
                </a:solidFill>
                <a:latin typeface="JKRGNR+Arial-BoldMT"/>
              </a:rPr>
              <a:t>nicht mehr notwendig</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1378242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569660"/>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Fall 8</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Erster Teil: Rechtmäßigkeit des Herausgabeverlangens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Rechtsgrundlage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Generalklausel des § 3 I SOG </a:t>
            </a:r>
            <a:r>
              <a:rPr lang="de-DE" sz="2400" dirty="0">
                <a:solidFill>
                  <a:schemeClr val="tx1">
                    <a:lumMod val="65000"/>
                    <a:lumOff val="35000"/>
                  </a:schemeClr>
                </a:solidFill>
                <a:latin typeface="JKRGNR+Arial-BoldMT"/>
              </a:rPr>
              <a:t>zulässig: Erlass der im Einzelfall „erforderlichen Maßnahmen“ zur Gefahrenabwehr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Lex specialis</a:t>
            </a:r>
            <a:r>
              <a:rPr lang="de-DE" sz="2400" dirty="0">
                <a:solidFill>
                  <a:schemeClr val="tx1">
                    <a:lumMod val="65000"/>
                    <a:lumOff val="35000"/>
                  </a:schemeClr>
                </a:solidFill>
                <a:latin typeface="JKRGNR+Arial-BoldMT"/>
              </a:rPr>
              <a:t>: sog. „</a:t>
            </a:r>
            <a:r>
              <a:rPr lang="de-DE" sz="2400" b="1" dirty="0">
                <a:solidFill>
                  <a:schemeClr val="tx1">
                    <a:lumMod val="65000"/>
                    <a:lumOff val="35000"/>
                  </a:schemeClr>
                </a:solidFill>
                <a:latin typeface="JKRGNR+Arial-BoldMT"/>
              </a:rPr>
              <a:t>Standardmaßnahmen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in Betracht kommend: </a:t>
            </a:r>
            <a:r>
              <a:rPr lang="de-DE" sz="2400" b="1" dirty="0">
                <a:solidFill>
                  <a:schemeClr val="tx1">
                    <a:lumMod val="65000"/>
                    <a:lumOff val="35000"/>
                  </a:schemeClr>
                </a:solidFill>
                <a:highlight>
                  <a:srgbClr val="FFFF00"/>
                </a:highlight>
                <a:latin typeface="JKRGNR+Arial-BoldMT"/>
              </a:rPr>
              <a:t>Sicherstellung von Sachen nach § 14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Definition für Sicherstellung: </a:t>
            </a:r>
            <a:r>
              <a:rPr lang="de-DE" sz="2400" i="1" dirty="0">
                <a:solidFill>
                  <a:schemeClr val="tx1">
                    <a:lumMod val="65000"/>
                    <a:lumOff val="35000"/>
                  </a:schemeClr>
                </a:solidFill>
                <a:latin typeface="JKRGNR+Arial-BoldMT"/>
              </a:rPr>
              <a:t>Beendigung des Gewahrsams des Eigentümers oder sonstigen Berechtigten einer Sache unter </a:t>
            </a:r>
            <a:r>
              <a:rPr lang="de-DE" sz="2400" b="1" i="1" dirty="0">
                <a:solidFill>
                  <a:schemeClr val="tx1">
                    <a:lumMod val="65000"/>
                    <a:lumOff val="35000"/>
                  </a:schemeClr>
                </a:solidFill>
                <a:latin typeface="JKRGNR+Arial-BoldMT"/>
              </a:rPr>
              <a:t>Begründung neuen Gewahrsams </a:t>
            </a:r>
            <a:r>
              <a:rPr lang="de-DE" sz="2400" i="1" dirty="0">
                <a:solidFill>
                  <a:schemeClr val="tx1">
                    <a:lumMod val="65000"/>
                    <a:lumOff val="35000"/>
                  </a:schemeClr>
                </a:solidFill>
                <a:latin typeface="JKRGNR+Arial-BoldMT"/>
              </a:rPr>
              <a:t>durch die Polizei oder eine Verwaltungsbehörde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Demnach Rechtsgrundlage für die Anordnung: </a:t>
            </a:r>
            <a:r>
              <a:rPr lang="de-DE" sz="2400" b="1" dirty="0">
                <a:solidFill>
                  <a:schemeClr val="tx1">
                    <a:lumMod val="65000"/>
                    <a:lumOff val="35000"/>
                  </a:schemeClr>
                </a:solidFill>
                <a:latin typeface="JKRGNR+Arial-BoldMT"/>
              </a:rPr>
              <a:t>§ 14 I 1 SOG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4280111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34076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Zuständigkeit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Eilfallkompetenz</a:t>
            </a:r>
            <a:r>
              <a:rPr lang="de-DE" sz="2400" dirty="0">
                <a:solidFill>
                  <a:schemeClr val="tx1">
                    <a:lumMod val="65000"/>
                    <a:lumOff val="35000"/>
                  </a:schemeClr>
                </a:solidFill>
                <a:latin typeface="JKRGNR+Arial-BoldMT"/>
              </a:rPr>
              <a:t> der Vollzugspolizei bei „unaufschiebbaren Maßnahmen“ nach </a:t>
            </a:r>
            <a:r>
              <a:rPr lang="de-DE" sz="2400" b="1" dirty="0">
                <a:solidFill>
                  <a:schemeClr val="tx1">
                    <a:lumMod val="65000"/>
                    <a:lumOff val="35000"/>
                  </a:schemeClr>
                </a:solidFill>
                <a:latin typeface="JKRGNR+Arial-BoldMT"/>
              </a:rPr>
              <a:t>§ 3 II 1 </a:t>
            </a:r>
            <a:r>
              <a:rPr lang="de-DE" sz="2400" b="1" dirty="0" err="1">
                <a:solidFill>
                  <a:schemeClr val="tx1">
                    <a:lumMod val="65000"/>
                    <a:lumOff val="35000"/>
                  </a:schemeClr>
                </a:solidFill>
                <a:latin typeface="JKRGNR+Arial-BoldMT"/>
              </a:rPr>
              <a:t>lit</a:t>
            </a:r>
            <a:r>
              <a:rPr lang="de-DE" sz="2400" b="1" dirty="0">
                <a:solidFill>
                  <a:schemeClr val="tx1">
                    <a:lumMod val="65000"/>
                    <a:lumOff val="35000"/>
                  </a:schemeClr>
                </a:solidFill>
                <a:latin typeface="JKRGNR+Arial-BoldMT"/>
              </a:rPr>
              <a:t>. a SOG </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Verfahren</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Anhörung des Betroffenen nach § 28 I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Hinblick auf den </a:t>
            </a:r>
            <a:r>
              <a:rPr lang="de-DE" sz="2400" b="1" dirty="0">
                <a:solidFill>
                  <a:schemeClr val="tx1">
                    <a:lumMod val="65000"/>
                    <a:lumOff val="35000"/>
                  </a:schemeClr>
                </a:solidFill>
                <a:highlight>
                  <a:srgbClr val="FFFF00"/>
                </a:highlight>
                <a:latin typeface="JKRGNR+Arial-BoldMT"/>
              </a:rPr>
              <a:t>Austausch zwischen dem N und dem Polizeibeamten </a:t>
            </a:r>
            <a:r>
              <a:rPr lang="de-DE" sz="2400" dirty="0">
                <a:solidFill>
                  <a:schemeClr val="tx1">
                    <a:lumMod val="65000"/>
                    <a:lumOff val="35000"/>
                  </a:schemeClr>
                </a:solidFill>
                <a:latin typeface="JKRGNR+Arial-BoldMT"/>
              </a:rPr>
              <a:t>bereits als erfolgt anzusehen: Vorherige </a:t>
            </a:r>
            <a:r>
              <a:rPr lang="de-DE" sz="2400" b="1" dirty="0">
                <a:solidFill>
                  <a:schemeClr val="tx1">
                    <a:lumMod val="65000"/>
                    <a:lumOff val="35000"/>
                  </a:schemeClr>
                </a:solidFill>
                <a:latin typeface="JKRGNR+Arial-BoldMT"/>
              </a:rPr>
              <a:t>Anhörung nach § 28 I VwVfG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Form</a:t>
            </a:r>
            <a:r>
              <a:rPr lang="de-DE" sz="2400" dirty="0">
                <a:solidFill>
                  <a:schemeClr val="tx1">
                    <a:lumMod val="65000"/>
                    <a:lumOff val="35000"/>
                  </a:schemeClr>
                </a:solidFill>
                <a:latin typeface="JKRGNR+Arial-BoldMT"/>
              </a:rPr>
              <a:t>: Erlass eines mündlichen Verwaltungsaktes nach </a:t>
            </a:r>
            <a:r>
              <a:rPr lang="de-DE" sz="2400" b="1" dirty="0">
                <a:solidFill>
                  <a:schemeClr val="tx1">
                    <a:lumMod val="65000"/>
                    <a:lumOff val="35000"/>
                  </a:schemeClr>
                </a:solidFill>
                <a:latin typeface="JKRGNR+Arial-BoldMT"/>
              </a:rPr>
              <a:t>§ 37 II 1 VwVfG </a:t>
            </a:r>
            <a:r>
              <a:rPr lang="de-DE" sz="2400" dirty="0">
                <a:solidFill>
                  <a:schemeClr val="tx1">
                    <a:lumMod val="65000"/>
                    <a:lumOff val="35000"/>
                  </a:schemeClr>
                </a:solidFill>
                <a:latin typeface="JKRGNR+Arial-BoldMT"/>
              </a:rPr>
              <a:t>zulässig</a:t>
            </a:r>
            <a:r>
              <a:rPr lang="de-DE" sz="2400" b="1" dirty="0">
                <a:solidFill>
                  <a:schemeClr val="tx1">
                    <a:lumMod val="65000"/>
                    <a:lumOff val="35000"/>
                  </a:schemeClr>
                </a:solidFill>
                <a:latin typeface="JKRGNR+Arial-BoldMT"/>
              </a:rPr>
              <a: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2110768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2923"/>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Materielle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Voraussetzungen gefahrenabwehrrechtlicher Maßnahmen regelmäßig: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Gefahrentatbestand</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Ordnungspflicht des Adressaten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Gefahrentatbestand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Von </a:t>
            </a:r>
            <a:r>
              <a:rPr lang="de-DE" sz="2400" b="1" dirty="0">
                <a:solidFill>
                  <a:schemeClr val="tx1">
                    <a:lumMod val="65000"/>
                    <a:lumOff val="35000"/>
                  </a:schemeClr>
                </a:solidFill>
                <a:latin typeface="JKRGNR+Arial-BoldMT"/>
              </a:rPr>
              <a:t>§ 14 I 1 </a:t>
            </a:r>
            <a:r>
              <a:rPr lang="de-DE" sz="2400" b="1" dirty="0" err="1">
                <a:solidFill>
                  <a:schemeClr val="tx1">
                    <a:lumMod val="65000"/>
                    <a:lumOff val="35000"/>
                  </a:schemeClr>
                </a:solidFill>
                <a:latin typeface="JKRGNR+Arial-BoldMT"/>
              </a:rPr>
              <a:t>lit</a:t>
            </a:r>
            <a:r>
              <a:rPr lang="de-DE" sz="2400" b="1" dirty="0">
                <a:solidFill>
                  <a:schemeClr val="tx1">
                    <a:lumMod val="65000"/>
                    <a:lumOff val="35000"/>
                  </a:schemeClr>
                </a:solidFill>
                <a:latin typeface="JKRGNR+Arial-BoldMT"/>
              </a:rPr>
              <a:t>. a SOG </a:t>
            </a:r>
            <a:r>
              <a:rPr lang="de-DE" sz="2400" dirty="0">
                <a:solidFill>
                  <a:schemeClr val="tx1">
                    <a:lumMod val="65000"/>
                    <a:lumOff val="35000"/>
                  </a:schemeClr>
                </a:solidFill>
                <a:latin typeface="JKRGNR+Arial-BoldMT"/>
              </a:rPr>
              <a:t>vorausgesetzt: </a:t>
            </a:r>
            <a:r>
              <a:rPr lang="de-DE" sz="2400" b="1" i="1" dirty="0">
                <a:solidFill>
                  <a:schemeClr val="tx1">
                    <a:lumMod val="65000"/>
                    <a:lumOff val="35000"/>
                  </a:schemeClr>
                </a:solidFill>
                <a:highlight>
                  <a:srgbClr val="FFFF00"/>
                </a:highlight>
                <a:latin typeface="JKRGNR+Arial-BoldMT"/>
              </a:rPr>
              <a:t>„unmittelbar bevorstehende Gefahr für die öffentliche Sicherheit oder Ordnung“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Der Begriff der unmittelbar bevorstehenden Gefahr erfordert eine </a:t>
            </a:r>
            <a:r>
              <a:rPr lang="de-DE" sz="2400" b="1" i="1" dirty="0">
                <a:solidFill>
                  <a:schemeClr val="tx1">
                    <a:lumMod val="65000"/>
                    <a:lumOff val="35000"/>
                  </a:schemeClr>
                </a:solidFill>
                <a:latin typeface="JKRGNR+Arial-BoldMT"/>
              </a:rPr>
              <a:t>besondere zeitliche Nähe </a:t>
            </a:r>
            <a:r>
              <a:rPr lang="de-DE" sz="2400" i="1" dirty="0">
                <a:solidFill>
                  <a:schemeClr val="tx1">
                    <a:lumMod val="65000"/>
                    <a:lumOff val="35000"/>
                  </a:schemeClr>
                </a:solidFill>
                <a:latin typeface="JKRGNR+Arial-BoldMT"/>
              </a:rPr>
              <a:t>der Gefahrenentwicklung sowie ein </a:t>
            </a:r>
            <a:r>
              <a:rPr lang="de-DE" sz="2400" b="1" i="1" dirty="0">
                <a:solidFill>
                  <a:schemeClr val="tx1">
                    <a:lumMod val="65000"/>
                    <a:lumOff val="35000"/>
                  </a:schemeClr>
                </a:solidFill>
                <a:latin typeface="JKRGNR+Arial-BoldMT"/>
              </a:rPr>
              <a:t>gesteigertes Maß der Wahrscheinlichkeit </a:t>
            </a:r>
            <a:r>
              <a:rPr lang="de-DE" sz="2400" i="1" dirty="0">
                <a:solidFill>
                  <a:schemeClr val="tx1">
                    <a:lumMod val="65000"/>
                    <a:lumOff val="35000"/>
                  </a:schemeClr>
                </a:solidFill>
                <a:latin typeface="JKRGNR+Arial-BoldMT"/>
              </a:rPr>
              <a:t>eines Schadenseintritts</a:t>
            </a:r>
            <a:r>
              <a:rPr lang="de-DE" sz="2400" dirty="0">
                <a:solidFill>
                  <a:schemeClr val="tx1">
                    <a:lumMod val="65000"/>
                    <a:lumOff val="35000"/>
                  </a:schemeClr>
                </a:solidFill>
                <a:latin typeface="JKRGNR+Arial-BoldMT"/>
              </a:rPr>
              <a:t> (vgl. VG Hamburg Beschluss vom 22.06.2018 - 1 E 2009/18)</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42584831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Von öffentlicher Sicherheit umfasste Schutzgüter: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Unverletzlichkeit der Rechtsordnung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Unverletzlichkeit der Rechtsgüter des Einzelnen sowie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Bestand des Staates und seiner Einrichtungen und Veranstaltungen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Vorliegend drohend: Verstoß gegen </a:t>
            </a:r>
            <a:r>
              <a:rPr lang="de-DE" sz="2400" b="1" dirty="0">
                <a:solidFill>
                  <a:schemeClr val="tx1">
                    <a:lumMod val="65000"/>
                    <a:lumOff val="35000"/>
                  </a:schemeClr>
                </a:solidFill>
                <a:highlight>
                  <a:srgbClr val="FFFF00"/>
                </a:highlight>
                <a:latin typeface="JKRGNR+Arial-BoldMT"/>
              </a:rPr>
              <a:t>§ 2 Nr. 1 TierSchG</a:t>
            </a:r>
            <a:r>
              <a:rPr lang="de-DE" sz="2400" dirty="0">
                <a:solidFill>
                  <a:schemeClr val="tx1">
                    <a:lumMod val="65000"/>
                    <a:lumOff val="35000"/>
                  </a:schemeClr>
                </a:solidFill>
                <a:highlight>
                  <a:srgbClr val="FFFF00"/>
                </a:highlight>
                <a:latin typeface="JKRGNR+Arial-BoldMT"/>
              </a:rPr>
              <a:t>, wonach derjenige, der ein </a:t>
            </a:r>
            <a:r>
              <a:rPr lang="de-DE" sz="2400" i="1" dirty="0">
                <a:solidFill>
                  <a:schemeClr val="tx1">
                    <a:lumMod val="65000"/>
                    <a:lumOff val="35000"/>
                  </a:schemeClr>
                </a:solidFill>
                <a:highlight>
                  <a:srgbClr val="FFFF00"/>
                </a:highlight>
                <a:latin typeface="JKRGNR+Arial-BoldMT"/>
              </a:rPr>
              <a:t>„Tier hält, betreut oder zu betreuen hat, „das Tier seiner Art und seinen Bedürfnissen entsprechend angemessen ernähren, pflegen und verhaltensgerecht unterbringen“ </a:t>
            </a:r>
            <a:r>
              <a:rPr lang="de-DE" sz="2400" dirty="0">
                <a:solidFill>
                  <a:schemeClr val="tx1">
                    <a:lumMod val="65000"/>
                    <a:lumOff val="35000"/>
                  </a:schemeClr>
                </a:solidFill>
                <a:highlight>
                  <a:srgbClr val="FFFF00"/>
                </a:highlight>
                <a:latin typeface="JKRGNR+Arial-BoldMT"/>
              </a:rPr>
              <a:t>muss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Außerdem unmittelbar betroffen: Individualrechtsgüter der Eigentümer aus </a:t>
            </a:r>
            <a:r>
              <a:rPr lang="de-DE" sz="2400" b="1" dirty="0">
                <a:solidFill>
                  <a:schemeClr val="tx1">
                    <a:lumMod val="65000"/>
                    <a:lumOff val="35000"/>
                  </a:schemeClr>
                </a:solidFill>
                <a:latin typeface="JKRGNR+Arial-BoldMT"/>
              </a:rPr>
              <a:t>Art. 14 I 1 GG </a:t>
            </a:r>
            <a:r>
              <a:rPr lang="de-DE" sz="2400" dirty="0">
                <a:solidFill>
                  <a:schemeClr val="tx1">
                    <a:lumMod val="65000"/>
                    <a:lumOff val="35000"/>
                  </a:schemeClr>
                </a:solidFill>
                <a:latin typeface="JKRGNR+Arial-BoldMT"/>
              </a:rPr>
              <a:t>(vgl. § 90a S. 2 BGB)</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Unmittelbar bevorstehende Gefahr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wohl: </a:t>
            </a:r>
            <a:r>
              <a:rPr lang="de-DE" sz="2400" b="1" dirty="0">
                <a:solidFill>
                  <a:schemeClr val="tx1">
                    <a:lumMod val="65000"/>
                    <a:lumOff val="35000"/>
                  </a:schemeClr>
                </a:solidFill>
                <a:latin typeface="JKRGNR+Arial-BoldMT"/>
              </a:rPr>
              <a:t>Störung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Gefahrentatbestand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2807629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Ordnungspflicht des Adressaten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Verhaltensverantwortlichkeit des N (-) </a:t>
            </a:r>
            <a:r>
              <a:rPr lang="de-DE" sz="2400" dirty="0">
                <a:solidFill>
                  <a:schemeClr val="tx1">
                    <a:lumMod val="65000"/>
                    <a:lumOff val="35000"/>
                  </a:schemeClr>
                </a:solidFill>
                <a:latin typeface="JKRGNR+Arial-BoldMT"/>
              </a:rPr>
              <a:t>mangels „Verursachung“ der Gefahr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8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Zustandsverantwortlichkeit gemäß § 9 I SOG (-), </a:t>
            </a:r>
            <a:r>
              <a:rPr lang="de-DE" sz="2400" dirty="0">
                <a:solidFill>
                  <a:schemeClr val="tx1">
                    <a:lumMod val="65000"/>
                    <a:lumOff val="35000"/>
                  </a:schemeClr>
                </a:solidFill>
                <a:latin typeface="JKRGNR+Arial-BoldMT"/>
              </a:rPr>
              <a:t>da nicht „Eigentum“ des N Gefahr verursacht </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Möglichkeit der Inanspruchnahme des N als sog. </a:t>
            </a:r>
            <a:r>
              <a:rPr lang="de-DE" sz="2400" b="1" dirty="0">
                <a:solidFill>
                  <a:schemeClr val="tx1">
                    <a:lumMod val="65000"/>
                    <a:lumOff val="35000"/>
                  </a:schemeClr>
                </a:solidFill>
                <a:highlight>
                  <a:srgbClr val="FFFF00"/>
                </a:highlight>
                <a:latin typeface="JKRGNR+Arial-BoldMT"/>
              </a:rPr>
              <a:t>„Nichtstörer“ </a:t>
            </a:r>
            <a:r>
              <a:rPr lang="de-DE" sz="2400" b="1" dirty="0" err="1">
                <a:solidFill>
                  <a:schemeClr val="tx1">
                    <a:lumMod val="65000"/>
                    <a:lumOff val="35000"/>
                  </a:schemeClr>
                </a:solidFill>
                <a:highlight>
                  <a:srgbClr val="FFFF00"/>
                </a:highlight>
                <a:latin typeface="JKRGNR+Arial-BoldMT"/>
              </a:rPr>
              <a:t>iSv</a:t>
            </a:r>
            <a:r>
              <a:rPr lang="de-DE" sz="2400" b="1" dirty="0">
                <a:solidFill>
                  <a:schemeClr val="tx1">
                    <a:lumMod val="65000"/>
                    <a:lumOff val="35000"/>
                  </a:schemeClr>
                </a:solidFill>
                <a:highlight>
                  <a:srgbClr val="FFFF00"/>
                </a:highlight>
                <a:latin typeface="JKRGNR+Arial-BoldMT"/>
              </a:rPr>
              <a:t>. § 10 I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„Unmittelbar bevorstehende Gefahr“ (+, s.o.)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„Keine andersartige Abwendbarkeit“?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Denkbar: Gewaltsames Öffnen der Tür durch Polizei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42245112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614" y="1340768"/>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Ausnahme von der Subsidiaritätsklausel:</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Verhältnismäßigkeitsgrundsatz</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sich </a:t>
            </a:r>
            <a:r>
              <a:rPr lang="de-DE" sz="2400" b="1" dirty="0">
                <a:solidFill>
                  <a:schemeClr val="tx1">
                    <a:lumMod val="65000"/>
                    <a:lumOff val="35000"/>
                  </a:schemeClr>
                </a:solidFill>
                <a:latin typeface="JKRGNR+Arial-BoldMT"/>
              </a:rPr>
              <a:t>gegenüberstehende Interessen</a:t>
            </a:r>
            <a:r>
              <a:rPr lang="de-DE" sz="2400" dirty="0">
                <a:solidFill>
                  <a:schemeClr val="tx1">
                    <a:lumMod val="65000"/>
                    <a:lumOff val="35000"/>
                  </a:schemeClr>
                </a:solidFill>
                <a:latin typeface="JKRGNR+Arial-BoldMT"/>
              </a:rPr>
              <a:t>: Wortbruch des N gegenüber A zu erheblichen Kosten, die letztlich den Störer A treffen würden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diesen Fällen trotz „andersartiger Abwendbarkeit“ rechtmäßig: Inanspruchnahme eines Nichtstörers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sog. „</a:t>
            </a:r>
            <a:r>
              <a:rPr lang="de-DE" sz="2400" b="1" dirty="0">
                <a:solidFill>
                  <a:schemeClr val="tx1">
                    <a:lumMod val="65000"/>
                    <a:lumOff val="35000"/>
                  </a:schemeClr>
                </a:solidFill>
                <a:highlight>
                  <a:srgbClr val="FFFF00"/>
                </a:highlight>
                <a:latin typeface="JKRGNR+Arial-BoldMT"/>
              </a:rPr>
              <a:t>Unechter polizeilicher Notstand“</a:t>
            </a: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Voraussetzungen des § 10 I SOG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2549165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1655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Rechtsfolge des § 14 I 1 SOG: Ermessen </a:t>
            </a:r>
            <a:r>
              <a:rPr lang="de-DE" sz="2400" b="1" dirty="0">
                <a:solidFill>
                  <a:schemeClr val="tx1">
                    <a:lumMod val="65000"/>
                    <a:lumOff val="35000"/>
                  </a:schemeClr>
                </a:solidFill>
                <a:latin typeface="JKRGNR+Arial-BoldMT"/>
              </a:rPr>
              <a:t>(„dürfen“)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prüfen wegen </a:t>
            </a:r>
            <a:r>
              <a:rPr lang="de-DE" sz="2400" b="1" dirty="0">
                <a:solidFill>
                  <a:schemeClr val="tx1">
                    <a:lumMod val="65000"/>
                    <a:lumOff val="35000"/>
                  </a:schemeClr>
                </a:solidFill>
                <a:latin typeface="JKRGNR+Arial-BoldMT"/>
              </a:rPr>
              <a:t>§ 114 S. 1 VwGO</a:t>
            </a:r>
            <a:r>
              <a:rPr lang="de-DE" sz="2400" dirty="0">
                <a:solidFill>
                  <a:schemeClr val="tx1">
                    <a:lumMod val="65000"/>
                    <a:lumOff val="35000"/>
                  </a:schemeClr>
                </a:solidFill>
                <a:latin typeface="JKRGNR+Arial-BoldMT"/>
              </a:rPr>
              <a:t>: Ermessensfehler der Behörde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Typischerweise anzusprechen: </a:t>
            </a:r>
            <a:r>
              <a:rPr lang="de-DE" sz="2400" b="1" dirty="0">
                <a:solidFill>
                  <a:schemeClr val="tx1">
                    <a:lumMod val="65000"/>
                    <a:lumOff val="35000"/>
                  </a:schemeClr>
                </a:solidFill>
                <a:latin typeface="JKRGNR+Arial-BoldMT"/>
              </a:rPr>
              <a:t>Ermessensüberschreitung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Ermessensbegrenzender Umstand: </a:t>
            </a:r>
            <a:r>
              <a:rPr lang="de-DE" sz="2400" b="1" dirty="0">
                <a:solidFill>
                  <a:schemeClr val="tx1">
                    <a:lumMod val="65000"/>
                    <a:lumOff val="35000"/>
                  </a:schemeClr>
                </a:solidFill>
                <a:latin typeface="JKRGNR+Arial-BoldMT"/>
              </a:rPr>
              <a:t>Grundsatz der Verhältnismäßigkeit gemäß § 4 SOG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Legitimer Zweck </a:t>
            </a:r>
            <a:r>
              <a:rPr lang="de-DE" sz="2400" dirty="0">
                <a:solidFill>
                  <a:schemeClr val="tx1">
                    <a:lumMod val="65000"/>
                    <a:lumOff val="35000"/>
                  </a:schemeClr>
                </a:solidFill>
                <a:latin typeface="JKRGNR+Arial-BoldMT"/>
              </a:rPr>
              <a:t>der Gefahrenabwehr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Geeignetheit</a:t>
            </a:r>
            <a:r>
              <a:rPr lang="de-DE" sz="2400" dirty="0">
                <a:solidFill>
                  <a:schemeClr val="tx1">
                    <a:lumMod val="65000"/>
                    <a:lumOff val="35000"/>
                  </a:schemeClr>
                </a:solidFill>
                <a:latin typeface="JKRGNR+Arial-BoldMT"/>
              </a:rPr>
              <a:t> der Maßnahme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Erforderlichkeit</a:t>
            </a:r>
            <a:r>
              <a:rPr lang="de-DE" sz="2400" dirty="0">
                <a:solidFill>
                  <a:schemeClr val="tx1">
                    <a:lumMod val="65000"/>
                    <a:lumOff val="35000"/>
                  </a:schemeClr>
                </a:solidFill>
                <a:latin typeface="JKRGNR+Arial-BoldMT"/>
              </a:rPr>
              <a: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Angemessenheit</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4 III SOG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Demnach nicht ersichtlich: Ermessensfehler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6085820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13285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Rechtmäßigkeit des Herausgabeverlangens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1258359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Zweiter Teil: Rechtmäßigkeit der gewaltsamen </a:t>
            </a:r>
            <a:r>
              <a:rPr lang="de-DE" sz="2400" b="1" dirty="0" err="1">
                <a:solidFill>
                  <a:schemeClr val="tx1">
                    <a:lumMod val="65000"/>
                    <a:lumOff val="35000"/>
                  </a:schemeClr>
                </a:solidFill>
                <a:latin typeface="JKRGNR+Arial-BoldMT"/>
              </a:rPr>
              <a:t>Ansichnahme</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Rechtsgrundlage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Wegen Subsidiaritätsklausel in </a:t>
            </a:r>
            <a:r>
              <a:rPr lang="de-DE" sz="2400" b="1" dirty="0">
                <a:solidFill>
                  <a:schemeClr val="tx1">
                    <a:lumMod val="65000"/>
                    <a:lumOff val="35000"/>
                  </a:schemeClr>
                </a:solidFill>
                <a:highlight>
                  <a:srgbClr val="FFFF00"/>
                </a:highlight>
                <a:latin typeface="JKRGNR+Arial-BoldMT"/>
              </a:rPr>
              <a:t>§ 2 III 1 </a:t>
            </a:r>
            <a:r>
              <a:rPr lang="de-DE" sz="2400" b="1" dirty="0" err="1">
                <a:solidFill>
                  <a:schemeClr val="tx1">
                    <a:lumMod val="65000"/>
                    <a:lumOff val="35000"/>
                  </a:schemeClr>
                </a:solidFill>
                <a:highlight>
                  <a:srgbClr val="FFFF00"/>
                </a:highlight>
                <a:latin typeface="JKRGNR+Arial-BoldMT"/>
              </a:rPr>
              <a:t>HmbVwVG</a:t>
            </a:r>
            <a:r>
              <a:rPr lang="de-DE" sz="2400" b="1"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vorrangig heranzuziehen: (insb.) Vorschriften über die </a:t>
            </a:r>
            <a:r>
              <a:rPr lang="de-DE" sz="2400" b="1" dirty="0">
                <a:solidFill>
                  <a:schemeClr val="tx1">
                    <a:lumMod val="65000"/>
                    <a:lumOff val="35000"/>
                  </a:schemeClr>
                </a:solidFill>
                <a:highlight>
                  <a:srgbClr val="FFFF00"/>
                </a:highlight>
                <a:latin typeface="JKRGNR+Arial-BoldMT"/>
              </a:rPr>
              <a:t>Standardmaßnahmen</a:t>
            </a:r>
            <a:r>
              <a:rPr lang="de-DE" sz="2400" b="1" dirty="0">
                <a:solidFill>
                  <a:schemeClr val="tx1">
                    <a:lumMod val="65000"/>
                    <a:lumOff val="35000"/>
                  </a:schemeClr>
                </a:solidFill>
                <a:latin typeface="JKRGNR+Arial-BoldMT"/>
              </a:rPr>
              <a:t> des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Problem: </a:t>
            </a:r>
            <a:r>
              <a:rPr lang="de-DE" sz="2400" dirty="0">
                <a:solidFill>
                  <a:schemeClr val="tx1">
                    <a:lumMod val="65000"/>
                    <a:lumOff val="35000"/>
                  </a:schemeClr>
                </a:solidFill>
                <a:latin typeface="JKRGNR+Arial-BoldMT"/>
              </a:rPr>
              <a:t>Ob und inwieweit enthalten die Standardmaßnahmen </a:t>
            </a:r>
            <a:r>
              <a:rPr lang="de-DE" sz="2400" b="1" dirty="0">
                <a:solidFill>
                  <a:schemeClr val="tx1">
                    <a:lumMod val="65000"/>
                    <a:lumOff val="35000"/>
                  </a:schemeClr>
                </a:solidFill>
                <a:latin typeface="JKRGNR+Arial-BoldMT"/>
              </a:rPr>
              <a:t>neben einer Anordnungsbefugnis auch eine Handlungsbefugnis</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a:t>
            </a:r>
            <a:r>
              <a:rPr lang="de-DE" sz="2400" b="1" dirty="0">
                <a:solidFill>
                  <a:schemeClr val="tx1">
                    <a:lumMod val="65000"/>
                    <a:lumOff val="35000"/>
                  </a:schemeClr>
                </a:solidFill>
                <a:latin typeface="JKRGNR+Arial-BoldMT"/>
              </a:rPr>
              <a:t>Wortlaut der Vorschrift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in den Blick zu nehmen: Wortlaut des </a:t>
            </a:r>
            <a:r>
              <a:rPr lang="de-DE" sz="2400" b="1" dirty="0">
                <a:solidFill>
                  <a:schemeClr val="tx1">
                    <a:lumMod val="65000"/>
                    <a:lumOff val="35000"/>
                  </a:schemeClr>
                </a:solidFill>
                <a:latin typeface="JKRGNR+Arial-BoldMT"/>
              </a:rPr>
              <a:t>§ 14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Ohne weiteres </a:t>
            </a:r>
            <a:r>
              <a:rPr lang="de-DE" sz="2400" b="1" dirty="0">
                <a:solidFill>
                  <a:schemeClr val="tx1">
                    <a:lumMod val="65000"/>
                    <a:lumOff val="35000"/>
                  </a:schemeClr>
                </a:solidFill>
                <a:highlight>
                  <a:srgbClr val="FFFF00"/>
                </a:highlight>
                <a:latin typeface="JKRGNR+Arial-BoldMT"/>
              </a:rPr>
              <a:t>vom Wortlaut gedeckt</a:t>
            </a:r>
            <a:r>
              <a:rPr lang="de-DE" sz="2400" dirty="0">
                <a:solidFill>
                  <a:schemeClr val="tx1">
                    <a:lumMod val="65000"/>
                    <a:lumOff val="35000"/>
                  </a:schemeClr>
                </a:solidFill>
                <a:highlight>
                  <a:srgbClr val="FFFF00"/>
                </a:highlight>
                <a:latin typeface="JKRGNR+Arial-BoldMT"/>
              </a:rPr>
              <a:t>: tatsächliche </a:t>
            </a:r>
            <a:r>
              <a:rPr lang="de-DE" sz="2400" b="1" dirty="0">
                <a:solidFill>
                  <a:schemeClr val="tx1">
                    <a:lumMod val="65000"/>
                    <a:lumOff val="35000"/>
                  </a:schemeClr>
                </a:solidFill>
                <a:highlight>
                  <a:srgbClr val="FFFF00"/>
                </a:highlight>
                <a:latin typeface="JKRGNR+Arial-BoldMT"/>
              </a:rPr>
              <a:t>Vornahme der Sicherstellung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Handlungsbefugnis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6743880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3874" y="1243553"/>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Fraglich: </a:t>
            </a:r>
            <a:r>
              <a:rPr lang="de-DE" sz="2400" b="1" u="sng" dirty="0">
                <a:solidFill>
                  <a:srgbClr val="FF0000"/>
                </a:solidFill>
                <a:latin typeface="JKRGNR+Arial-BoldMT"/>
              </a:rPr>
              <a:t>Reichweite der Handlungsbefugnis?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Grenze: </a:t>
            </a:r>
            <a:r>
              <a:rPr lang="de-DE" sz="2400" b="1" dirty="0">
                <a:solidFill>
                  <a:schemeClr val="tx1">
                    <a:lumMod val="65000"/>
                    <a:lumOff val="35000"/>
                  </a:schemeClr>
                </a:solidFill>
                <a:latin typeface="JKRGNR+Arial-BoldMT"/>
              </a:rPr>
              <a:t>Entgegenstehender Wille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Gewaltsame Durchsetzung </a:t>
            </a:r>
            <a:r>
              <a:rPr lang="de-DE" sz="2400" dirty="0">
                <a:solidFill>
                  <a:schemeClr val="tx1">
                    <a:lumMod val="65000"/>
                    <a:lumOff val="35000"/>
                  </a:schemeClr>
                </a:solidFill>
                <a:latin typeface="JKRGNR+Arial-BoldMT"/>
              </a:rPr>
              <a:t>der Maßnahme nicht gedeckt!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Arg.: Standardmaßnahmen enthalten nicht die </a:t>
            </a:r>
            <a:r>
              <a:rPr lang="de-DE" sz="2400" b="1" dirty="0">
                <a:solidFill>
                  <a:srgbClr val="FF0000"/>
                </a:solidFill>
                <a:latin typeface="JKRGNR+Arial-BoldMT"/>
              </a:rPr>
              <a:t>notwendige Regelungsdichte</a:t>
            </a:r>
            <a:r>
              <a:rPr lang="de-DE" sz="2400" dirty="0">
                <a:solidFill>
                  <a:srgbClr val="FF0000"/>
                </a:solidFill>
                <a:latin typeface="JKRGNR+Arial-BoldMT"/>
              </a:rPr>
              <a:t> für derartige Eingriffe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Schlüssel gewaltsam dem N weggenommen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14 I SOG als Ermächtigungsgrundlage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anzunehmen: </a:t>
            </a:r>
            <a:r>
              <a:rPr lang="de-DE" sz="2400" b="1" dirty="0">
                <a:solidFill>
                  <a:schemeClr val="tx1">
                    <a:lumMod val="65000"/>
                    <a:lumOff val="35000"/>
                  </a:schemeClr>
                </a:solidFill>
                <a:latin typeface="JKRGNR+Arial-BoldMT"/>
              </a:rPr>
              <a:t>unmittelbarer Zwang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11 Nr. 3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15, 17, 19 </a:t>
            </a:r>
            <a:r>
              <a:rPr lang="de-DE" sz="2400" b="1" dirty="0" err="1">
                <a:solidFill>
                  <a:schemeClr val="tx1">
                    <a:lumMod val="65000"/>
                    <a:lumOff val="35000"/>
                  </a:schemeClr>
                </a:solidFill>
                <a:latin typeface="JKRGNR+Arial-BoldMT"/>
              </a:rPr>
              <a:t>HmbVwVG</a:t>
            </a:r>
            <a:r>
              <a:rPr lang="de-DE" sz="2400" b="1" dirty="0">
                <a:solidFill>
                  <a:schemeClr val="tx1">
                    <a:lumMod val="65000"/>
                    <a:lumOff val="35000"/>
                  </a:schemeClr>
                </a:solidFill>
                <a:latin typeface="JKRGNR+Arial-BoldMT"/>
              </a:rPr>
              <a:t> sowie §§ 17 ff.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Ausdrücklich geregelt: </a:t>
            </a:r>
            <a:r>
              <a:rPr lang="de-DE" sz="2400" b="1" dirty="0">
                <a:solidFill>
                  <a:schemeClr val="tx1">
                    <a:lumMod val="65000"/>
                    <a:lumOff val="35000"/>
                  </a:schemeClr>
                </a:solidFill>
                <a:latin typeface="JKRGNR+Arial-BoldMT"/>
              </a:rPr>
              <a:t>Wegnahme einer beweglichen Sache durch Vollziehungsperson, § 17 I </a:t>
            </a:r>
            <a:r>
              <a:rPr lang="de-DE" sz="2400" b="1" dirty="0" err="1">
                <a:solidFill>
                  <a:schemeClr val="tx1">
                    <a:lumMod val="65000"/>
                    <a:lumOff val="35000"/>
                  </a:schemeClr>
                </a:solidFill>
                <a:latin typeface="JKRGNR+Arial-BoldMT"/>
              </a:rPr>
              <a:t>HmbVwVG</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Rechtsgrundlage für die gewaltsame </a:t>
            </a:r>
            <a:r>
              <a:rPr lang="de-DE" sz="2400" dirty="0" err="1">
                <a:solidFill>
                  <a:schemeClr val="tx1">
                    <a:lumMod val="65000"/>
                    <a:lumOff val="35000"/>
                  </a:schemeClr>
                </a:solidFill>
                <a:highlight>
                  <a:srgbClr val="FFFF00"/>
                </a:highlight>
                <a:latin typeface="JKRGNR+Arial-BoldMT"/>
              </a:rPr>
              <a:t>Ansichnahme</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 11 I Nr. 3 </a:t>
            </a:r>
            <a:r>
              <a:rPr lang="de-DE" sz="2400" b="1" dirty="0" err="1">
                <a:solidFill>
                  <a:schemeClr val="tx1">
                    <a:lumMod val="65000"/>
                    <a:lumOff val="35000"/>
                  </a:schemeClr>
                </a:solidFill>
                <a:highlight>
                  <a:srgbClr val="FFFF00"/>
                </a:highlight>
                <a:latin typeface="JKRGNR+Arial-BoldMT"/>
              </a:rPr>
              <a:t>HmbVwVG</a:t>
            </a:r>
            <a:r>
              <a:rPr lang="de-DE" sz="2400" b="1" dirty="0">
                <a:solidFill>
                  <a:schemeClr val="tx1">
                    <a:lumMod val="65000"/>
                    <a:lumOff val="35000"/>
                  </a:schemeClr>
                </a:solidFill>
                <a:highlight>
                  <a:srgbClr val="FFFF00"/>
                </a:highlight>
                <a:latin typeface="JKRGNR+Arial-BoldMT"/>
              </a:rPr>
              <a:t> </a:t>
            </a:r>
            <a:r>
              <a:rPr lang="de-DE" sz="2400" b="1" dirty="0" err="1">
                <a:solidFill>
                  <a:schemeClr val="tx1">
                    <a:lumMod val="65000"/>
                    <a:lumOff val="35000"/>
                  </a:schemeClr>
                </a:solidFill>
                <a:highlight>
                  <a:srgbClr val="FFFF00"/>
                </a:highlight>
                <a:latin typeface="JKRGNR+Arial-BoldMT"/>
              </a:rPr>
              <a:t>iVm</a:t>
            </a:r>
            <a:r>
              <a:rPr lang="de-DE" sz="2400" b="1" dirty="0">
                <a:solidFill>
                  <a:schemeClr val="tx1">
                    <a:lumMod val="65000"/>
                    <a:lumOff val="35000"/>
                  </a:schemeClr>
                </a:solidFill>
                <a:highlight>
                  <a:srgbClr val="FFFF00"/>
                </a:highlight>
                <a:latin typeface="JKRGNR+Arial-BoldMT"/>
              </a:rPr>
              <a:t> § 17 I </a:t>
            </a:r>
            <a:r>
              <a:rPr lang="de-DE" sz="2400" b="1" dirty="0" err="1">
                <a:solidFill>
                  <a:schemeClr val="tx1">
                    <a:lumMod val="65000"/>
                    <a:lumOff val="35000"/>
                  </a:schemeClr>
                </a:solidFill>
                <a:highlight>
                  <a:srgbClr val="FFFF00"/>
                </a:highlight>
                <a:latin typeface="JKRGNR+Arial-BoldMT"/>
              </a:rPr>
              <a:t>HmbVwVG</a:t>
            </a:r>
            <a:endParaRPr lang="de-DE" sz="2400" b="1" dirty="0">
              <a:solidFill>
                <a:schemeClr val="tx1">
                  <a:lumMod val="65000"/>
                  <a:lumOff val="35000"/>
                </a:schemeClr>
              </a:solidFill>
              <a:highlight>
                <a:srgbClr val="FFFF00"/>
              </a:highlight>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8232946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Zuständigkeit der „Vollziehungsperson“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17 I </a:t>
            </a:r>
            <a:r>
              <a:rPr lang="de-DE" sz="2400" dirty="0" err="1">
                <a:solidFill>
                  <a:schemeClr val="tx1">
                    <a:lumMod val="65000"/>
                    <a:lumOff val="35000"/>
                  </a:schemeClr>
                </a:solidFill>
                <a:latin typeface="JKRGNR+Arial-BoldMT"/>
              </a:rPr>
              <a:t>HmbVwVG</a:t>
            </a:r>
            <a:r>
              <a:rPr lang="de-DE" sz="2400" dirty="0">
                <a:solidFill>
                  <a:schemeClr val="tx1">
                    <a:lumMod val="65000"/>
                    <a:lumOff val="35000"/>
                  </a:schemeClr>
                </a:solidFill>
                <a:latin typeface="JKRGNR+Arial-BoldMT"/>
              </a:rPr>
              <a: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Verfahren?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AWB d. Anhörung nach § 28 I VwVfG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Unmittelbarer Zwang stellt Realhandeln dar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Zudem: Anhörung im Vollstreckungsverfahren nach § 28 II Nr. 5 VwVfG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2132704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Vollstreckbare Grundverfügung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Zunächst gemäß </a:t>
            </a:r>
            <a:r>
              <a:rPr lang="de-DE" sz="2400" b="1" dirty="0">
                <a:solidFill>
                  <a:schemeClr val="tx1">
                    <a:lumMod val="65000"/>
                    <a:lumOff val="35000"/>
                  </a:schemeClr>
                </a:solidFill>
                <a:latin typeface="JKRGNR+Arial-BoldMT"/>
              </a:rPr>
              <a:t>§ 1 </a:t>
            </a:r>
            <a:r>
              <a:rPr lang="de-DE" sz="2400" b="1" dirty="0" err="1">
                <a:solidFill>
                  <a:schemeClr val="tx1">
                    <a:lumMod val="65000"/>
                    <a:lumOff val="35000"/>
                  </a:schemeClr>
                </a:solidFill>
                <a:latin typeface="JKRGNR+Arial-BoldMT"/>
              </a:rPr>
              <a:t>HmbVwVG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erforderlich: </a:t>
            </a:r>
            <a:r>
              <a:rPr lang="de-DE" sz="2400" b="1" dirty="0">
                <a:solidFill>
                  <a:schemeClr val="tx1">
                    <a:lumMod val="65000"/>
                    <a:lumOff val="35000"/>
                  </a:schemeClr>
                </a:solidFill>
                <a:latin typeface="JKRGNR+Arial-BoldMT"/>
              </a:rPr>
              <a:t>Vollstreckbarer Titel</a:t>
            </a:r>
            <a:r>
              <a:rPr lang="de-DE" sz="2400" dirty="0">
                <a:solidFill>
                  <a:schemeClr val="tx1">
                    <a:lumMod val="65000"/>
                    <a:lumOff val="35000"/>
                  </a:schemeClr>
                </a:solidFill>
                <a:latin typeface="JKRGNR+Arial-BoldMT"/>
              </a:rPr>
              <a:t>, der auf eine Handlung, Duldung oder Unterlassung gerichtet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Titel:</a:t>
            </a:r>
            <a:r>
              <a:rPr lang="de-DE" sz="2400" dirty="0">
                <a:solidFill>
                  <a:schemeClr val="tx1">
                    <a:lumMod val="65000"/>
                    <a:lumOff val="35000"/>
                  </a:schemeClr>
                </a:solidFill>
                <a:latin typeface="JKRGNR+Arial-BoldMT"/>
              </a:rPr>
              <a:t> Verwaltungsakt in Form einer </a:t>
            </a:r>
            <a:r>
              <a:rPr lang="de-DE" sz="2400" b="1" dirty="0">
                <a:solidFill>
                  <a:schemeClr val="tx1">
                    <a:lumMod val="65000"/>
                    <a:lumOff val="35000"/>
                  </a:schemeClr>
                </a:solidFill>
                <a:latin typeface="JKRGNR+Arial-BoldMT"/>
              </a:rPr>
              <a:t>Sicherstellungsanordnung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Wirksamkeit</a:t>
            </a:r>
            <a:r>
              <a:rPr lang="de-DE" sz="2400" dirty="0">
                <a:solidFill>
                  <a:schemeClr val="tx1">
                    <a:lumMod val="65000"/>
                    <a:lumOff val="35000"/>
                  </a:schemeClr>
                </a:solidFill>
                <a:latin typeface="JKRGNR+Arial-BoldMT"/>
              </a:rPr>
              <a:t> des Verwaltungsakts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43 I VwVfG</a:t>
            </a:r>
            <a:r>
              <a:rPr lang="de-DE" sz="2400" dirty="0">
                <a:solidFill>
                  <a:schemeClr val="tx1">
                    <a:lumMod val="65000"/>
                    <a:lumOff val="35000"/>
                  </a:schemeClr>
                </a:solidFill>
                <a:latin typeface="JKRGNR+Arial-BoldMT"/>
              </a:rPr>
              <a: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Vollziehbarkeit des Verwaltungsakts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3 III Nr. 1 – 3 </a:t>
            </a:r>
            <a:r>
              <a:rPr lang="de-DE" sz="2400" b="1" dirty="0" err="1">
                <a:solidFill>
                  <a:schemeClr val="tx1">
                    <a:lumMod val="65000"/>
                    <a:lumOff val="35000"/>
                  </a:schemeClr>
                </a:solidFill>
                <a:latin typeface="JKRGNR+Arial-BoldMT"/>
              </a:rPr>
              <a:t>HmbVwVG</a:t>
            </a:r>
            <a:r>
              <a:rPr lang="de-DE" sz="2400" b="1"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Nr. 1: Verwaltungsakt unanfechtbar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Nr. 2: Sofortige Vollziehung angeordnet (-)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Nr. 3: Rechtsbehelfen kommt kraft Gesetzes keine 	aufschiebende Wirkung zu (+) </a:t>
            </a:r>
            <a:r>
              <a:rPr lang="de-DE" sz="2400" dirty="0">
                <a:solidFill>
                  <a:schemeClr val="tx1">
                    <a:lumMod val="65000"/>
                    <a:lumOff val="35000"/>
                  </a:schemeClr>
                </a:solidFill>
                <a:highlight>
                  <a:srgbClr val="FFFF00"/>
                </a:highlight>
                <a:latin typeface="JKRGNR+Arial-BoldMT"/>
                <a:sym typeface="Wingdings" pitchFamily="2" charset="2"/>
              </a:rPr>
              <a:t> „unaufschiebbare 	Anordnung“ der Vollzugspolizei, § 80 II 1 Nr. 2 VwGO </a:t>
            </a:r>
            <a:endParaRPr lang="de-DE" sz="2400" dirty="0">
              <a:solidFill>
                <a:schemeClr val="tx1">
                  <a:lumMod val="65000"/>
                  <a:lumOff val="35000"/>
                </a:schemeClr>
              </a:solidFill>
              <a:highlight>
                <a:srgbClr val="FFFF00"/>
              </a:highlight>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8750896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12776"/>
            <a:ext cx="8928992" cy="21313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Nicht erforderlich: sog. </a:t>
            </a:r>
            <a:r>
              <a:rPr lang="de-DE" sz="2400" b="1" dirty="0">
                <a:solidFill>
                  <a:schemeClr val="tx1">
                    <a:lumMod val="65000"/>
                    <a:lumOff val="35000"/>
                  </a:schemeClr>
                </a:solidFill>
                <a:latin typeface="JKRGNR+Arial-BoldMT"/>
              </a:rPr>
              <a:t>„Rechtswidrigkeitszusammenhanges“</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Ohnehin: </a:t>
            </a:r>
            <a:r>
              <a:rPr lang="de-DE" sz="2400" b="1" dirty="0">
                <a:solidFill>
                  <a:schemeClr val="tx1">
                    <a:lumMod val="65000"/>
                    <a:lumOff val="35000"/>
                  </a:schemeClr>
                </a:solidFill>
                <a:latin typeface="JKRGNR+Arial-BoldMT"/>
              </a:rPr>
              <a:t>Rechtmäßigkeit der Sicherstellungsanordnung </a:t>
            </a:r>
            <a:r>
              <a:rPr lang="de-DE" sz="2400" dirty="0">
                <a:solidFill>
                  <a:schemeClr val="tx1">
                    <a:lumMod val="65000"/>
                    <a:lumOff val="35000"/>
                  </a:schemeClr>
                </a:solidFill>
                <a:latin typeface="JKRGNR+Arial-BoldMT"/>
              </a:rPr>
              <a:t>als Grundverfügung für die Vollstreckungsmaßnahme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Vollstreckbare Grundverfügung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9494958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Rechtmäßigkeit der Art und Weise der Verwaltungsvollstreckung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t>
            </a:r>
            <a:r>
              <a:rPr lang="de-DE" sz="2400" b="1" dirty="0">
                <a:solidFill>
                  <a:schemeClr val="tx1">
                    <a:lumMod val="65000"/>
                    <a:lumOff val="35000"/>
                  </a:schemeClr>
                </a:solidFill>
                <a:latin typeface="JKRGNR+Arial-BoldMT"/>
              </a:rPr>
              <a:t>§ 8 I 1 </a:t>
            </a:r>
            <a:r>
              <a:rPr lang="de-DE" sz="2400" b="1" dirty="0" err="1">
                <a:solidFill>
                  <a:schemeClr val="tx1">
                    <a:lumMod val="65000"/>
                    <a:lumOff val="35000"/>
                  </a:schemeClr>
                </a:solidFill>
                <a:latin typeface="JKRGNR+Arial-BoldMT"/>
              </a:rPr>
              <a:t>HmbVwVG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grundsätzlich vor der Vornahme der Vollstreckungshandlung erforderlich: </a:t>
            </a:r>
            <a:r>
              <a:rPr lang="de-DE" sz="2400" b="1" dirty="0">
                <a:solidFill>
                  <a:schemeClr val="tx1">
                    <a:lumMod val="65000"/>
                    <a:lumOff val="35000"/>
                  </a:schemeClr>
                </a:solidFill>
                <a:latin typeface="JKRGNR+Arial-BoldMT"/>
              </a:rPr>
              <a:t>Fristsetzung und Hinweis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Bescheid: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1. Sie werden aufgefordert, sich am 13.2.2023, 15.00 Uhr, im Polizeipräsidium Hamburg </a:t>
            </a:r>
            <a:r>
              <a:rPr lang="de-DE" sz="2400" i="1">
                <a:solidFill>
                  <a:schemeClr val="tx1">
                    <a:lumMod val="65000"/>
                    <a:lumOff val="35000"/>
                  </a:schemeClr>
                </a:solidFill>
                <a:latin typeface="JKRGNR+Arial-BoldMT"/>
              </a:rPr>
              <a:t>(Alsterdorf) </a:t>
            </a:r>
            <a:r>
              <a:rPr lang="de-DE" sz="2400" i="1" dirty="0">
                <a:solidFill>
                  <a:schemeClr val="tx1">
                    <a:lumMod val="65000"/>
                    <a:lumOff val="35000"/>
                  </a:schemeClr>
                </a:solidFill>
                <a:latin typeface="JKRGNR+Arial-BoldMT"/>
              </a:rPr>
              <a:t>zur erkennungsdienstlichen Behandlung (Abnahme von Finger- und Handflächenabdrücken, Fertigung von Lichtbildern) einzufinden.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2. Sollten Sie dieser Vorladung keine Folge leisten, weisen wir Sie bereits hiermit darauf hin, dass eine zwangsweise Vorführung erfolgen kann.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1649658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3553"/>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iFv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Vollstreckungsmaßnahmen in der Gefahrenabwehr </a:t>
            </a:r>
            <a:r>
              <a:rPr lang="de-DE" sz="2400" dirty="0">
                <a:solidFill>
                  <a:schemeClr val="tx1">
                    <a:lumMod val="65000"/>
                    <a:lumOff val="35000"/>
                  </a:schemeClr>
                </a:solidFill>
                <a:latin typeface="JKRGNR+Arial-BoldMT"/>
              </a:rPr>
              <a:t>vorgesehen: Entbehrlichkeit nach </a:t>
            </a:r>
            <a:r>
              <a:rPr lang="de-DE" sz="2400" b="1" dirty="0">
                <a:solidFill>
                  <a:schemeClr val="tx1">
                    <a:lumMod val="65000"/>
                    <a:lumOff val="35000"/>
                  </a:schemeClr>
                </a:solidFill>
                <a:latin typeface="JKRGNR+Arial-BoldMT"/>
              </a:rPr>
              <a:t>§ 27 I Nr. 2 </a:t>
            </a:r>
            <a:r>
              <a:rPr lang="de-DE" sz="2400" b="1" dirty="0" err="1">
                <a:solidFill>
                  <a:schemeClr val="tx1">
                    <a:lumMod val="65000"/>
                    <a:lumOff val="35000"/>
                  </a:schemeClr>
                </a:solidFill>
                <a:latin typeface="JKRGNR+Arial-BoldMT"/>
              </a:rPr>
              <a:t>HmbVwVG</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bereits festgestellt: Eilbedürftigkeit der polizeilichen Maßnahme (s.o.)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Entbehrlichkeit der </a:t>
            </a:r>
            <a:r>
              <a:rPr lang="de-DE" sz="2400" dirty="0">
                <a:solidFill>
                  <a:schemeClr val="tx1">
                    <a:lumMod val="65000"/>
                    <a:lumOff val="35000"/>
                  </a:schemeClr>
                </a:solidFill>
                <a:latin typeface="JKRGNR+Arial-BoldMT"/>
              </a:rPr>
              <a:t>Fristsetzung und Hinweis gemäß § 27 I Nr. 2 </a:t>
            </a:r>
            <a:r>
              <a:rPr lang="de-DE" sz="2400" dirty="0" err="1">
                <a:solidFill>
                  <a:schemeClr val="tx1">
                    <a:lumMod val="65000"/>
                    <a:lumOff val="35000"/>
                  </a:schemeClr>
                </a:solidFill>
                <a:latin typeface="JKRGNR+Arial-BoldMT"/>
              </a:rPr>
              <a:t>HmbVwVG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Gemäß </a:t>
            </a:r>
            <a:r>
              <a:rPr lang="de-DE" sz="2400" b="1" dirty="0">
                <a:solidFill>
                  <a:schemeClr val="tx1">
                    <a:lumMod val="65000"/>
                    <a:lumOff val="35000"/>
                  </a:schemeClr>
                </a:solidFill>
                <a:highlight>
                  <a:srgbClr val="FFFF00"/>
                </a:highlight>
                <a:latin typeface="JKRGNR+Arial-BoldMT"/>
              </a:rPr>
              <a:t>§ 15 I </a:t>
            </a:r>
            <a:r>
              <a:rPr lang="de-DE" sz="2400" b="1" dirty="0" err="1">
                <a:solidFill>
                  <a:schemeClr val="tx1">
                    <a:lumMod val="65000"/>
                    <a:lumOff val="35000"/>
                  </a:schemeClr>
                </a:solidFill>
                <a:highlight>
                  <a:srgbClr val="FFFF00"/>
                </a:highlight>
                <a:latin typeface="JKRGNR+Arial-BoldMT"/>
              </a:rPr>
              <a:t>HmbVwVG</a:t>
            </a:r>
            <a:r>
              <a:rPr lang="de-DE" sz="2400" b="1" dirty="0">
                <a:solidFill>
                  <a:schemeClr val="tx1">
                    <a:lumMod val="65000"/>
                    <a:lumOff val="35000"/>
                  </a:schemeClr>
                </a:solidFill>
                <a:highlight>
                  <a:srgbClr val="FFFF00"/>
                </a:highlight>
                <a:latin typeface="JKRGNR+Arial-BoldMT"/>
              </a:rPr>
              <a:t> </a:t>
            </a:r>
            <a:r>
              <a:rPr lang="de-DE" sz="2400" b="1" dirty="0" err="1">
                <a:solidFill>
                  <a:schemeClr val="tx1">
                    <a:lumMod val="65000"/>
                    <a:lumOff val="35000"/>
                  </a:schemeClr>
                </a:solidFill>
                <a:highlight>
                  <a:srgbClr val="FFFF00"/>
                </a:highlight>
                <a:latin typeface="JKRGNR+Arial-BoldMT"/>
              </a:rPr>
              <a:t>iVm</a:t>
            </a:r>
            <a:r>
              <a:rPr lang="de-DE" sz="2400" b="1" dirty="0">
                <a:solidFill>
                  <a:schemeClr val="tx1">
                    <a:lumMod val="65000"/>
                    <a:lumOff val="35000"/>
                  </a:schemeClr>
                </a:solidFill>
                <a:highlight>
                  <a:srgbClr val="FFFF00"/>
                </a:highlight>
                <a:latin typeface="JKRGNR+Arial-BoldMT"/>
              </a:rPr>
              <a:t> § 22 I 1 SOG</a:t>
            </a:r>
            <a:r>
              <a:rPr lang="de-DE" sz="2400" dirty="0">
                <a:solidFill>
                  <a:schemeClr val="tx1">
                    <a:lumMod val="65000"/>
                    <a:lumOff val="35000"/>
                  </a:schemeClr>
                </a:solidFill>
                <a:highlight>
                  <a:srgbClr val="FFFF00"/>
                </a:highlight>
                <a:latin typeface="JKRGNR+Arial-BoldMT"/>
              </a:rPr>
              <a:t> erforderlich: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Androhung</a:t>
            </a:r>
            <a:r>
              <a:rPr lang="de-DE" sz="2400" dirty="0">
                <a:solidFill>
                  <a:schemeClr val="tx1">
                    <a:lumMod val="65000"/>
                    <a:lumOff val="35000"/>
                  </a:schemeClr>
                </a:solidFill>
                <a:latin typeface="JKRGNR+Arial-BoldMT"/>
              </a:rPr>
              <a:t> des unmittelbaren Zwanges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a:t>
            </a:r>
            <a:r>
              <a:rPr lang="de-DE" sz="2400" b="1" dirty="0">
                <a:solidFill>
                  <a:schemeClr val="tx1">
                    <a:lumMod val="65000"/>
                    <a:lumOff val="35000"/>
                  </a:schemeClr>
                </a:solidFill>
                <a:latin typeface="JKRGNR+Arial-BoldMT"/>
              </a:rPr>
              <a:t>§ 22 I 2 SOG </a:t>
            </a:r>
            <a:r>
              <a:rPr lang="de-DE" sz="2400" dirty="0">
                <a:solidFill>
                  <a:schemeClr val="tx1">
                    <a:lumMod val="65000"/>
                    <a:lumOff val="35000"/>
                  </a:schemeClr>
                </a:solidFill>
                <a:latin typeface="JKRGNR+Arial-BoldMT"/>
              </a:rPr>
              <a:t>normiert: Ausnahme, „insbesondere wenn die sofortige Anwendung des Zwangsmittels zur Abwehr einer </a:t>
            </a:r>
            <a:r>
              <a:rPr lang="de-DE" sz="2400" b="1" dirty="0">
                <a:solidFill>
                  <a:schemeClr val="tx1">
                    <a:lumMod val="65000"/>
                    <a:lumOff val="35000"/>
                  </a:schemeClr>
                </a:solidFill>
                <a:latin typeface="JKRGNR+Arial-BoldMT"/>
              </a:rPr>
              <a:t>unmittelbar bevorstehenden Gefahr </a:t>
            </a:r>
            <a:r>
              <a:rPr lang="de-DE" sz="2400" dirty="0">
                <a:solidFill>
                  <a:schemeClr val="tx1">
                    <a:lumMod val="65000"/>
                    <a:lumOff val="35000"/>
                  </a:schemeClr>
                </a:solidFill>
                <a:latin typeface="JKRGNR+Arial-BoldMT"/>
              </a:rPr>
              <a:t>notwendig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(wohl) ohne weiteres möglich: Vorherige Androhung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3478383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636" y="1412776"/>
            <a:ext cx="8928992" cy="21313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Vollstreckungshindernisse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beachten, aber nicht einschlägig: Einstellungsgründe nach </a:t>
            </a:r>
            <a:r>
              <a:rPr lang="de-DE" sz="2400" b="1" dirty="0">
                <a:solidFill>
                  <a:schemeClr val="tx1">
                    <a:lumMod val="65000"/>
                    <a:lumOff val="35000"/>
                  </a:schemeClr>
                </a:solidFill>
                <a:latin typeface="JKRGNR+Arial-BoldMT"/>
              </a:rPr>
              <a:t>§ 28 </a:t>
            </a:r>
            <a:r>
              <a:rPr lang="de-DE" sz="2400" b="1" dirty="0" err="1">
                <a:solidFill>
                  <a:schemeClr val="tx1">
                    <a:lumMod val="65000"/>
                    <a:lumOff val="35000"/>
                  </a:schemeClr>
                </a:solidFill>
                <a:latin typeface="JKRGNR+Arial-BoldMT"/>
              </a:rPr>
              <a:t>HmbVwVG</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Materielle Rechtmäßigkeit der Vollstreckungsmaßnahme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4600956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Rechtsfolge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Wegen </a:t>
            </a:r>
            <a:r>
              <a:rPr lang="de-DE" sz="2400" b="1" dirty="0">
                <a:solidFill>
                  <a:schemeClr val="tx1">
                    <a:lumMod val="65000"/>
                    <a:lumOff val="35000"/>
                  </a:schemeClr>
                </a:solidFill>
                <a:latin typeface="JKRGNR+Arial-BoldMT"/>
              </a:rPr>
              <a:t>§ 114 S. 1 VwGO </a:t>
            </a:r>
            <a:r>
              <a:rPr lang="de-DE" sz="2400" dirty="0">
                <a:solidFill>
                  <a:schemeClr val="tx1">
                    <a:lumMod val="65000"/>
                    <a:lumOff val="35000"/>
                  </a:schemeClr>
                </a:solidFill>
                <a:latin typeface="JKRGNR+Arial-BoldMT"/>
              </a:rPr>
              <a:t>– wie stets – zu prüfen, soweit der Behörde “Ermessen“ zusteht: </a:t>
            </a:r>
            <a:r>
              <a:rPr lang="de-DE" sz="2400" b="1" dirty="0">
                <a:solidFill>
                  <a:schemeClr val="tx1">
                    <a:lumMod val="65000"/>
                    <a:lumOff val="35000"/>
                  </a:schemeClr>
                </a:solidFill>
                <a:latin typeface="JKRGNR+Arial-BoldMT"/>
              </a:rPr>
              <a:t>Etwaige Ermessensfehler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Ermessensüberschreitung</a:t>
            </a:r>
            <a:r>
              <a:rPr lang="de-DE" sz="2400" dirty="0">
                <a:solidFill>
                  <a:schemeClr val="tx1">
                    <a:lumMod val="65000"/>
                    <a:lumOff val="35000"/>
                  </a:schemeClr>
                </a:solidFill>
                <a:latin typeface="JKRGNR+Arial-BoldMT"/>
              </a:rPr>
              <a:t> („gesetzlichen Grenzen des Ermessens einzuhalten“)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Ermessensbegrenzender Umstand: </a:t>
            </a:r>
            <a:r>
              <a:rPr lang="de-DE" sz="2400" b="1" dirty="0">
                <a:solidFill>
                  <a:schemeClr val="tx1">
                    <a:lumMod val="65000"/>
                    <a:lumOff val="35000"/>
                  </a:schemeClr>
                </a:solidFill>
                <a:latin typeface="JKRGNR+Arial-BoldMT"/>
              </a:rPr>
              <a:t>Grundsatz der Verhältnismäßigkeit gemäß § 12 I </a:t>
            </a:r>
            <a:r>
              <a:rPr lang="de-DE" sz="2400" b="1" dirty="0" err="1">
                <a:solidFill>
                  <a:schemeClr val="tx1">
                    <a:lumMod val="65000"/>
                    <a:lumOff val="35000"/>
                  </a:schemeClr>
                </a:solidFill>
                <a:latin typeface="JKRGNR+Arial-BoldMT"/>
              </a:rPr>
              <a:t>HmbVwVG</a:t>
            </a:r>
            <a:endParaRPr lang="de-DE" sz="2400" b="1" dirty="0">
              <a:solidFill>
                <a:schemeClr val="tx1">
                  <a:lumMod val="65000"/>
                  <a:lumOff val="35000"/>
                </a:schemeClr>
              </a:solidFill>
              <a:latin typeface="JKRGNR+Arial-BoldMT"/>
            </a:endParaRP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Für eine Unverhältnismäßigkeit sprechend: Der N wurde lediglich als </a:t>
            </a:r>
            <a:r>
              <a:rPr lang="de-DE" sz="2400" b="1" dirty="0">
                <a:solidFill>
                  <a:srgbClr val="FF0000"/>
                </a:solidFill>
                <a:latin typeface="JKRGNR+Arial-BoldMT"/>
              </a:rPr>
              <a:t>„unechter Nichtstörer“ </a:t>
            </a:r>
            <a:r>
              <a:rPr lang="de-DE" sz="2400" dirty="0">
                <a:solidFill>
                  <a:srgbClr val="FF0000"/>
                </a:solidFill>
                <a:latin typeface="JKRGNR+Arial-BoldMT"/>
              </a:rPr>
              <a:t>in Anspruch genommen, gegen den nunmehr auch noch Zwangsmittel angewendet wurden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Ursprüngliches Missverhältnis aufgehoben?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2585415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charRg st="291" end="464"/>
                                            </p:txEl>
                                          </p:spTgt>
                                        </p:tgtEl>
                                        <p:attrNameLst>
                                          <p:attrName>style.visibility</p:attrName>
                                        </p:attrNameLst>
                                      </p:cBhvr>
                                      <p:to>
                                        <p:strVal val="visible"/>
                                      </p:to>
                                    </p:set>
                                    <p:anim calcmode="lin" valueType="num">
                                      <p:cBhvr additive="base">
                                        <p:cTn id="31" dur="500" fill="hold"/>
                                        <p:tgtEl>
                                          <p:spTgt spid="2">
                                            <p:txEl>
                                              <p:charRg st="291" end="46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charRg st="291" end="46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charRg st="464" end="507"/>
                                            </p:txEl>
                                          </p:spTgt>
                                        </p:tgtEl>
                                        <p:attrNameLst>
                                          <p:attrName>style.visibility</p:attrName>
                                        </p:attrNameLst>
                                      </p:cBhvr>
                                      <p:to>
                                        <p:strVal val="visible"/>
                                      </p:to>
                                    </p:set>
                                    <p:anim calcmode="lin" valueType="num">
                                      <p:cBhvr additive="base">
                                        <p:cTn id="37" dur="500" fill="hold"/>
                                        <p:tgtEl>
                                          <p:spTgt spid="2">
                                            <p:txEl>
                                              <p:charRg st="464" end="50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charRg st="464" end="50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12776"/>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dagegen: Durch die Sicherstellungsanordnung wurde </a:t>
            </a:r>
            <a:r>
              <a:rPr lang="de-DE" sz="2400" b="1" dirty="0">
                <a:solidFill>
                  <a:schemeClr val="tx1">
                    <a:lumMod val="65000"/>
                    <a:lumOff val="35000"/>
                  </a:schemeClr>
                </a:solidFill>
                <a:latin typeface="JKRGNR+Arial-BoldMT"/>
              </a:rPr>
              <a:t>verbindlich Recht gesetzt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Gebot konsequenten Verhaltens</a:t>
            </a:r>
            <a:r>
              <a:rPr lang="de-DE" sz="2400" dirty="0">
                <a:solidFill>
                  <a:schemeClr val="tx1">
                    <a:lumMod val="65000"/>
                    <a:lumOff val="35000"/>
                  </a:schemeClr>
                </a:solidFill>
                <a:latin typeface="JKRGNR+Arial-BoldMT"/>
              </a:rPr>
              <a:t>“ fordert Durchsetzung der Grundverfügung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vertretbar!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Ermessensfehler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Rechtmäßigkeit der gewaltsamen </a:t>
            </a:r>
            <a:r>
              <a:rPr lang="de-DE" sz="2400" b="1" dirty="0" err="1">
                <a:solidFill>
                  <a:schemeClr val="tx1">
                    <a:lumMod val="65000"/>
                    <a:lumOff val="35000"/>
                  </a:schemeClr>
                </a:solidFill>
                <a:latin typeface="JKRGNR+Arial-BoldMT"/>
              </a:rPr>
              <a:t>Ansichnahme</a:t>
            </a:r>
            <a:r>
              <a:rPr lang="de-DE" sz="2400" b="1" dirty="0">
                <a:solidFill>
                  <a:schemeClr val="tx1">
                    <a:lumMod val="65000"/>
                    <a:lumOff val="35000"/>
                  </a:schemeClr>
                </a:solidFill>
                <a:latin typeface="JKRGNR+Arial-BoldMT"/>
              </a:rPr>
              <a: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7262105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Dritter Teil: Rechtmäßigkeit der Durchsuchung des Tierheims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Rechtsgrundlage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Erneut zunächst zu klären: </a:t>
            </a:r>
            <a:r>
              <a:rPr lang="de-DE" sz="2400" dirty="0">
                <a:solidFill>
                  <a:schemeClr val="tx1">
                    <a:lumMod val="65000"/>
                    <a:lumOff val="35000"/>
                  </a:schemeClr>
                </a:solidFill>
                <a:latin typeface="JKRGNR+Arial-BoldMT"/>
              </a:rPr>
              <a:t>Verhältnis der Standardmaßnahme zum Vollstreckungsrecht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denkbar: </a:t>
            </a:r>
            <a:r>
              <a:rPr lang="de-DE" sz="2400" b="1" dirty="0">
                <a:solidFill>
                  <a:schemeClr val="tx1">
                    <a:lumMod val="65000"/>
                    <a:lumOff val="35000"/>
                  </a:schemeClr>
                </a:solidFill>
                <a:latin typeface="JKRGNR+Arial-BoldMT"/>
              </a:rPr>
              <a:t>Unmittelbare Ausführung nach §§ 3 I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7 I SOG</a:t>
            </a:r>
            <a:r>
              <a:rPr lang="de-DE" sz="2400" dirty="0">
                <a:solidFill>
                  <a:schemeClr val="tx1">
                    <a:lumMod val="65000"/>
                    <a:lumOff val="35000"/>
                  </a:schemeClr>
                </a:solidFill>
                <a:latin typeface="JKRGNR+Arial-BoldMT"/>
              </a:rPr>
              <a:t>, da keine Durchsuchungsanordnung gegenüber dem A ergangen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Erneut fraglich: Ob </a:t>
            </a:r>
            <a:r>
              <a:rPr lang="de-DE" sz="2400" b="1" dirty="0">
                <a:solidFill>
                  <a:schemeClr val="tx1">
                    <a:lumMod val="65000"/>
                    <a:lumOff val="35000"/>
                  </a:schemeClr>
                </a:solidFill>
                <a:highlight>
                  <a:srgbClr val="FFFF00"/>
                </a:highlight>
                <a:latin typeface="JKRGNR+Arial-BoldMT"/>
              </a:rPr>
              <a:t>Standardmaßnahme Handlungselement </a:t>
            </a:r>
            <a:r>
              <a:rPr lang="de-DE" sz="2400" dirty="0">
                <a:solidFill>
                  <a:schemeClr val="tx1">
                    <a:lumMod val="65000"/>
                    <a:lumOff val="35000"/>
                  </a:schemeClr>
                </a:solidFill>
                <a:highlight>
                  <a:srgbClr val="FFFF00"/>
                </a:highlight>
                <a:latin typeface="JKRGNR+Arial-BoldMT"/>
              </a:rPr>
              <a:t>enthält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a:t>
            </a:r>
            <a:r>
              <a:rPr lang="de-DE" sz="2400" b="1" dirty="0">
                <a:solidFill>
                  <a:schemeClr val="tx1">
                    <a:lumMod val="65000"/>
                    <a:lumOff val="35000"/>
                  </a:schemeClr>
                </a:solidFill>
                <a:latin typeface="JKRGNR+Arial-BoldMT"/>
              </a:rPr>
              <a:t>§ 16 II SOG</a:t>
            </a:r>
            <a:r>
              <a:rPr lang="de-DE" sz="2400" dirty="0">
                <a:solidFill>
                  <a:schemeClr val="tx1">
                    <a:lumMod val="65000"/>
                    <a:lumOff val="35000"/>
                  </a:schemeClr>
                </a:solidFill>
                <a:latin typeface="JKRGNR+Arial-BoldMT"/>
              </a:rPr>
              <a:t>: Rechtsgrundlage für </a:t>
            </a:r>
            <a:r>
              <a:rPr lang="de-DE" sz="2400" b="1" dirty="0">
                <a:solidFill>
                  <a:schemeClr val="tx1">
                    <a:lumMod val="65000"/>
                    <a:lumOff val="35000"/>
                  </a:schemeClr>
                </a:solidFill>
                <a:latin typeface="JKRGNR+Arial-BoldMT"/>
              </a:rPr>
              <a:t>Betreten</a:t>
            </a:r>
            <a:r>
              <a:rPr lang="de-DE" sz="2400" dirty="0">
                <a:solidFill>
                  <a:schemeClr val="tx1">
                    <a:lumMod val="65000"/>
                    <a:lumOff val="35000"/>
                  </a:schemeClr>
                </a:solidFill>
                <a:latin typeface="JKRGNR+Arial-BoldMT"/>
              </a:rPr>
              <a:t> und Durchsuchung von Wohnung ohne Einwilligung des Inhabers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Bereits nach Wortlaut anzunehmen: Handlungsbefugnis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9243981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Zudem ebenfalls von der Maßnahme gedeckt: Betreten und Durchsuchung </a:t>
            </a:r>
            <a:r>
              <a:rPr lang="de-DE" sz="2400" b="1" dirty="0">
                <a:solidFill>
                  <a:schemeClr val="tx1">
                    <a:lumMod val="65000"/>
                    <a:lumOff val="35000"/>
                  </a:schemeClr>
                </a:solidFill>
                <a:latin typeface="JKRGNR+Arial-BoldMT"/>
              </a:rPr>
              <a:t>in Abwesenheit </a:t>
            </a:r>
            <a:r>
              <a:rPr lang="de-DE" sz="2400" dirty="0">
                <a:solidFill>
                  <a:schemeClr val="tx1">
                    <a:lumMod val="65000"/>
                    <a:lumOff val="35000"/>
                  </a:schemeClr>
                </a:solidFill>
                <a:latin typeface="JKRGNR+Arial-BoldMT"/>
              </a:rPr>
              <a:t>des Betroffenen (</a:t>
            </a:r>
            <a:r>
              <a:rPr lang="de-DE" sz="2400" b="1" dirty="0">
                <a:solidFill>
                  <a:schemeClr val="tx1">
                    <a:lumMod val="65000"/>
                    <a:lumOff val="35000"/>
                  </a:schemeClr>
                </a:solidFill>
                <a:latin typeface="JKRGNR+Arial-BoldMT"/>
              </a:rPr>
              <a:t>arg. </a:t>
            </a:r>
            <a:r>
              <a:rPr lang="de-DE" sz="2400" b="1" dirty="0" err="1">
                <a:solidFill>
                  <a:schemeClr val="tx1">
                    <a:lumMod val="65000"/>
                    <a:lumOff val="35000"/>
                  </a:schemeClr>
                </a:solidFill>
                <a:latin typeface="JKRGNR+Arial-BoldMT"/>
              </a:rPr>
              <a:t>e</a:t>
            </a:r>
            <a:r>
              <a:rPr lang="de-DE" sz="2400" b="1" dirty="0">
                <a:solidFill>
                  <a:schemeClr val="tx1">
                    <a:lumMod val="65000"/>
                    <a:lumOff val="35000"/>
                  </a:schemeClr>
                </a:solidFill>
                <a:latin typeface="JKRGNR+Arial-BoldMT"/>
              </a:rPr>
              <a:t> contrario zu § 16a II 2 SOG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Dann nicht notwendig</a:t>
            </a:r>
            <a:r>
              <a:rPr lang="de-DE" sz="2400" dirty="0">
                <a:solidFill>
                  <a:schemeClr val="tx1">
                    <a:lumMod val="65000"/>
                    <a:lumOff val="35000"/>
                  </a:schemeClr>
                </a:solidFill>
                <a:latin typeface="JKRGNR+Arial-BoldMT"/>
              </a:rPr>
              <a:t>: Rückgriff auf unmittelbare Ausführung nach § 3 I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 7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 16 I SOG </a:t>
            </a:r>
            <a:r>
              <a:rPr lang="de-DE" sz="2400" dirty="0">
                <a:solidFill>
                  <a:schemeClr val="tx1">
                    <a:lumMod val="65000"/>
                    <a:lumOff val="35000"/>
                  </a:schemeClr>
                </a:solidFill>
                <a:latin typeface="JKRGNR+Arial-BoldMT"/>
              </a:rPr>
              <a:t>enthalten: Legaldefinition für Wohnung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16 II SOG</a:t>
            </a:r>
            <a:r>
              <a:rPr lang="de-DE" sz="2400" dirty="0">
                <a:solidFill>
                  <a:schemeClr val="tx1">
                    <a:lumMod val="65000"/>
                    <a:lumOff val="35000"/>
                  </a:schemeClr>
                </a:solidFill>
                <a:latin typeface="JKRGNR+Arial-BoldMT"/>
              </a:rPr>
              <a:t>, „die Wohn- und Nebenräume, </a:t>
            </a:r>
            <a:r>
              <a:rPr lang="de-DE" sz="2400" b="1" dirty="0">
                <a:solidFill>
                  <a:schemeClr val="tx1">
                    <a:lumMod val="65000"/>
                    <a:lumOff val="35000"/>
                  </a:schemeClr>
                </a:solidFill>
                <a:latin typeface="JKRGNR+Arial-BoldMT"/>
              </a:rPr>
              <a:t>Arbeits-, Betriebs- und Geschäftsräume </a:t>
            </a:r>
            <a:r>
              <a:rPr lang="de-DE" sz="2400" dirty="0">
                <a:solidFill>
                  <a:schemeClr val="tx1">
                    <a:lumMod val="65000"/>
                    <a:lumOff val="35000"/>
                  </a:schemeClr>
                </a:solidFill>
                <a:latin typeface="JKRGNR+Arial-BoldMT"/>
              </a:rPr>
              <a:t>sowie anderes befriedetes Besitztum, das mit diesen Räumen in Zusammenhang steht“ umfassen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Rechtsgrundlage</a:t>
            </a:r>
            <a:r>
              <a:rPr lang="de-DE" sz="2400" dirty="0">
                <a:solidFill>
                  <a:schemeClr val="tx1">
                    <a:lumMod val="65000"/>
                    <a:lumOff val="35000"/>
                  </a:schemeClr>
                </a:solidFill>
                <a:latin typeface="JKRGNR+Arial-BoldMT"/>
              </a:rPr>
              <a:t> für die Durchsuchung des Tierheims: </a:t>
            </a:r>
            <a:r>
              <a:rPr lang="de-DE" sz="2400" b="1" dirty="0">
                <a:solidFill>
                  <a:schemeClr val="tx1">
                    <a:lumMod val="65000"/>
                    <a:lumOff val="35000"/>
                  </a:schemeClr>
                </a:solidFill>
                <a:latin typeface="JKRGNR+Arial-BoldMT"/>
              </a:rPr>
              <a:t>§ 16 II SOG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2890487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a:t>
            </a:r>
            <a:r>
              <a:rPr lang="de-DE" sz="2400" b="1" dirty="0">
                <a:solidFill>
                  <a:schemeClr val="tx1">
                    <a:lumMod val="65000"/>
                    <a:lumOff val="35000"/>
                  </a:schemeClr>
                </a:solidFill>
                <a:latin typeface="JKRGNR+Arial-BoldMT"/>
              </a:rPr>
              <a:t>zuständig</a:t>
            </a:r>
            <a:r>
              <a:rPr lang="de-DE" sz="2400" dirty="0">
                <a:solidFill>
                  <a:schemeClr val="tx1">
                    <a:lumMod val="65000"/>
                    <a:lumOff val="35000"/>
                  </a:schemeClr>
                </a:solidFill>
                <a:latin typeface="JKRGNR+Arial-BoldMT"/>
              </a:rPr>
              <a:t> für Maßnahmen der Gefahrenabwehr gemäß § 3 I SOG: „</a:t>
            </a:r>
            <a:r>
              <a:rPr lang="de-DE" sz="2400" b="1" dirty="0">
                <a:solidFill>
                  <a:schemeClr val="tx1">
                    <a:lumMod val="65000"/>
                    <a:lumOff val="35000"/>
                  </a:schemeClr>
                </a:solidFill>
                <a:latin typeface="JKRGNR+Arial-BoldMT"/>
              </a:rPr>
              <a:t>Verwaltungsbehörden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Verfahren, vgl. § 16a I SOG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Anordnung der Durchsuchung nur durch den Richter (hier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Ausnahme: Gefahr im Verzug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zu prüfen: ob Ausnahme vom Richtervorbehalt wegen </a:t>
            </a:r>
            <a:r>
              <a:rPr lang="de-DE" sz="2400" b="1" dirty="0">
                <a:solidFill>
                  <a:schemeClr val="tx1">
                    <a:lumMod val="65000"/>
                    <a:lumOff val="35000"/>
                  </a:schemeClr>
                </a:solidFill>
                <a:latin typeface="JKRGNR+Arial-BoldMT"/>
              </a:rPr>
              <a:t>„Gefahr im Verzug“</a:t>
            </a:r>
            <a:r>
              <a:rPr lang="de-DE" sz="2400" dirty="0">
                <a:solidFill>
                  <a:schemeClr val="tx1">
                    <a:lumMod val="65000"/>
                    <a:lumOff val="35000"/>
                  </a:schemeClr>
                </a:solidFill>
                <a:latin typeface="JKRGNR+Arial-BoldMT"/>
              </a:rPr>
              <a:t> vorlag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Definition für „Gefahr im Verzug</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Wenn die richterliche Anordnung nicht mehr eingeholt werden kann, ohne dass der Zweck der Maßnahme gefährdet wird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732649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343814"/>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Gefahr im Verzug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Berichterstattung in der Zeitung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Ebenso wenig gewahrt: Vorgabe des </a:t>
            </a:r>
            <a:r>
              <a:rPr lang="de-DE" sz="2400" b="1" dirty="0">
                <a:solidFill>
                  <a:schemeClr val="tx1">
                    <a:lumMod val="65000"/>
                    <a:lumOff val="35000"/>
                  </a:schemeClr>
                </a:solidFill>
                <a:latin typeface="JKRGNR+Arial-BoldMT"/>
              </a:rPr>
              <a:t>§ 16a II 2 SOG</a:t>
            </a:r>
            <a:r>
              <a:rPr lang="de-DE" sz="2400" dirty="0">
                <a:solidFill>
                  <a:schemeClr val="tx1">
                    <a:lumMod val="65000"/>
                    <a:lumOff val="35000"/>
                  </a:schemeClr>
                </a:solidFill>
                <a:latin typeface="JKRGNR+Arial-BoldMT"/>
              </a:rPr>
              <a:t>, wonach – im Falle der Abwesenheit des Betroffenen – sog. „</a:t>
            </a:r>
            <a:r>
              <a:rPr lang="de-DE" sz="2400" b="1" dirty="0">
                <a:solidFill>
                  <a:schemeClr val="tx1">
                    <a:lumMod val="65000"/>
                    <a:lumOff val="35000"/>
                  </a:schemeClr>
                </a:solidFill>
                <a:latin typeface="JKRGNR+Arial-BoldMT"/>
              </a:rPr>
              <a:t>Durchsuchungszeugen</a:t>
            </a:r>
            <a:r>
              <a:rPr lang="de-DE" sz="2400" dirty="0">
                <a:solidFill>
                  <a:schemeClr val="tx1">
                    <a:lumMod val="65000"/>
                    <a:lumOff val="35000"/>
                  </a:schemeClr>
                </a:solidFill>
                <a:latin typeface="JKRGNR+Arial-BoldMT"/>
              </a:rPr>
              <a:t>“ hinzuzuziehen sind (jedenfalls: Nachbar 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Formelle Rechtmäßigkeit (-)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Bei rein formellen Fehlern beachten: § 46 VwVfG, wobei bzgl. Durchsuchung als Realakt einzig analoge Anwendung denkbar!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Rechtmäßigkeit der Durchsuchung des Tierheims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6166533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additive="base">
                                        <p:cTn id="3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anim calcmode="lin" valueType="num">
                                      <p:cBhvr additive="base">
                                        <p:cTn id="3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1655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Vierter Teil: Rechtmäßigkeit des Verbringens der Tiere ins Tierheim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Rechtsgrundlage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naheliegend: </a:t>
            </a:r>
            <a:r>
              <a:rPr lang="de-DE" sz="2400" b="1" dirty="0">
                <a:solidFill>
                  <a:schemeClr val="tx1">
                    <a:lumMod val="65000"/>
                    <a:lumOff val="35000"/>
                  </a:schemeClr>
                </a:solidFill>
                <a:latin typeface="JKRGNR+Arial-BoldMT"/>
              </a:rPr>
              <a:t>§ 14 I 1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Handlungsbefugnis (+, s.o.)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Grenze der Norm</a:t>
            </a:r>
            <a:r>
              <a:rPr lang="de-DE" sz="2400" dirty="0">
                <a:solidFill>
                  <a:schemeClr val="tx1">
                    <a:lumMod val="65000"/>
                    <a:lumOff val="35000"/>
                  </a:schemeClr>
                </a:solidFill>
                <a:latin typeface="JKRGNR+Arial-BoldMT"/>
              </a:rPr>
              <a:t>: soweit der entgegenstehende Wille des Betroffenen gebrochen werden muss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Verwaltungsvollstreckung </a:t>
            </a:r>
            <a:r>
              <a:rPr lang="de-DE" sz="2400" dirty="0" err="1">
                <a:solidFill>
                  <a:schemeClr val="tx1">
                    <a:lumMod val="65000"/>
                    <a:lumOff val="35000"/>
                  </a:schemeClr>
                </a:solidFill>
                <a:latin typeface="JKRGNR+Arial-BoldMT"/>
              </a:rPr>
              <a:t>iFv</a:t>
            </a:r>
            <a:r>
              <a:rPr lang="de-DE" sz="2400" dirty="0">
                <a:solidFill>
                  <a:schemeClr val="tx1">
                    <a:lumMod val="65000"/>
                    <a:lumOff val="35000"/>
                  </a:schemeClr>
                </a:solidFill>
                <a:latin typeface="JKRGNR+Arial-BoldMT"/>
              </a:rPr>
              <a:t>. Unmittelbarem Zwang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Rechtsgrundlage hier: </a:t>
            </a:r>
            <a:r>
              <a:rPr lang="de-DE" sz="2400" b="1" dirty="0">
                <a:solidFill>
                  <a:schemeClr val="tx1">
                    <a:lumMod val="65000"/>
                    <a:lumOff val="35000"/>
                  </a:schemeClr>
                </a:solidFill>
                <a:latin typeface="JKRGNR+Arial-BoldMT"/>
              </a:rPr>
              <a:t>§ 14 I 1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unproblematisch: Formelle Voraussetzungen (s.o.)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5798466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anim calcmode="lin" valueType="num">
                                      <p:cBhvr additive="base">
                                        <p:cTn id="49"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1561" y="1340768"/>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Gefahrentatbestand (+): </a:t>
            </a:r>
            <a:r>
              <a:rPr lang="de-DE" sz="2400" dirty="0">
                <a:solidFill>
                  <a:schemeClr val="tx1">
                    <a:lumMod val="65000"/>
                    <a:lumOff val="35000"/>
                  </a:schemeClr>
                </a:solidFill>
                <a:latin typeface="JKRGNR+Arial-BoldMT"/>
              </a:rPr>
              <a:t>da – wie bereits festgestellt – ein Verstoß gegen das TierSchG vorlag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Ordnungspflicht: Maßnahme richtet sich gegen die Eigentümer der Hunde gemäß § 9 I 1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Materielle Voraussetzungen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nicht ersichtlich: Ermessensfehler (§ 114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Rechtmäßigkeit des Verbringens der Tiere ins Tierheim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425270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Fünfter Teil: Erstattung der Kosten für Verpflegung und Unterbringung der Tiere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Anspruch auf Herausgabe der Tiere?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Anspruchsgrundlage?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985 BGB?</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 bedenken: </a:t>
            </a:r>
            <a:r>
              <a:rPr lang="de-DE" sz="2400" b="1" dirty="0">
                <a:solidFill>
                  <a:schemeClr val="tx1">
                    <a:lumMod val="65000"/>
                    <a:lumOff val="35000"/>
                  </a:schemeClr>
                </a:solidFill>
                <a:latin typeface="JKRGNR+Arial-BoldMT"/>
              </a:rPr>
              <a:t>Privatrechtliche AGL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Anwendbarkeit maßgeblich: Rechtsnatur des Anspruchs der Eigentümer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a:t>
            </a:r>
            <a:r>
              <a:rPr lang="de-DE" sz="2400" b="1" dirty="0">
                <a:solidFill>
                  <a:schemeClr val="tx1">
                    <a:lumMod val="65000"/>
                    <a:lumOff val="35000"/>
                  </a:schemeClr>
                </a:solidFill>
                <a:latin typeface="JKRGNR+Arial-BoldMT"/>
              </a:rPr>
              <a:t>Rechtsnatur der Handlung der Polizei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Öffentlich-rechtlich, da Sicherstellung zur Gefahrenabwehr erfolgte (s.o.)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Anspruch aus § 985 BGB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2333729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366"/>
            <a:ext cx="8928992" cy="5470728"/>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Anspruch aus öffentlich-rechtlicher Verwahrung?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Bedenke: </a:t>
            </a:r>
            <a:r>
              <a:rPr lang="de-DE" sz="2400" dirty="0" err="1">
                <a:solidFill>
                  <a:schemeClr val="tx1">
                    <a:lumMod val="65000"/>
                    <a:lumOff val="35000"/>
                  </a:schemeClr>
                </a:solidFill>
                <a:latin typeface="JKRGNR+Arial-BoldMT"/>
              </a:rPr>
              <a:t>öR</a:t>
            </a:r>
            <a:r>
              <a:rPr lang="de-DE" sz="2400" dirty="0">
                <a:solidFill>
                  <a:schemeClr val="tx1">
                    <a:lumMod val="65000"/>
                    <a:lumOff val="35000"/>
                  </a:schemeClr>
                </a:solidFill>
                <a:latin typeface="JKRGNR+Arial-BoldMT"/>
              </a:rPr>
              <a:t> Schuldverhältnisse können auch ohne übereinstimmende Willenserklärungen zustande kommen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a:t>
            </a:r>
            <a:r>
              <a:rPr lang="de-DE" sz="2400" dirty="0" err="1">
                <a:solidFill>
                  <a:schemeClr val="tx1">
                    <a:lumMod val="65000"/>
                    <a:lumOff val="35000"/>
                  </a:schemeClr>
                </a:solidFill>
                <a:latin typeface="JKRGNR+Arial-BoldMT"/>
              </a:rPr>
              <a:t>öR</a:t>
            </a:r>
            <a:r>
              <a:rPr lang="de-DE" sz="2400" dirty="0">
                <a:solidFill>
                  <a:schemeClr val="tx1">
                    <a:lumMod val="65000"/>
                    <a:lumOff val="35000"/>
                  </a:schemeClr>
                </a:solidFill>
                <a:latin typeface="JKRGNR+Arial-BoldMT"/>
              </a:rPr>
              <a:t> Verwahrungsverhältnis durch Inbesitznahme einer Sache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Anspruch auf Herausgabe: § 14 III 1 SOG (arg. e.)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Folgenbeseitigungsanspruch</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Herleitung: Grundrechte bzw. Rechtsstaatsprinzip (Art. 20 III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betroffen: Art. 14 I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VS für Sicherstellung zwischenzeitlich entfallen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Folgen (Besitz der Verwaltung) nunmehr rechtswidrig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16667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2923"/>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Zurückbehaltungsrecht des Staates?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Nach § 14 III 3 SOG begründet: </a:t>
            </a:r>
            <a:r>
              <a:rPr lang="de-DE" sz="2400" b="1" dirty="0">
                <a:solidFill>
                  <a:schemeClr val="tx1">
                    <a:lumMod val="65000"/>
                    <a:lumOff val="35000"/>
                  </a:schemeClr>
                </a:solidFill>
                <a:highlight>
                  <a:srgbClr val="FFFF00"/>
                </a:highlight>
                <a:latin typeface="JKRGNR+Arial-BoldMT"/>
              </a:rPr>
              <a:t>Kostenerstattungsanspruch aus § 14 III 3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Möglich gemäß </a:t>
            </a:r>
            <a:r>
              <a:rPr lang="de-DE" sz="2400" b="1" dirty="0">
                <a:solidFill>
                  <a:schemeClr val="tx1">
                    <a:lumMod val="65000"/>
                    <a:lumOff val="35000"/>
                  </a:schemeClr>
                </a:solidFill>
                <a:latin typeface="JKRGNR+Arial-BoldMT"/>
              </a:rPr>
              <a:t>§ 14 III 5 SOG</a:t>
            </a:r>
            <a:r>
              <a:rPr lang="de-DE" sz="2400" dirty="0">
                <a:solidFill>
                  <a:schemeClr val="tx1">
                    <a:lumMod val="65000"/>
                    <a:lumOff val="35000"/>
                  </a:schemeClr>
                </a:solidFill>
                <a:latin typeface="JKRGNR+Arial-BoldMT"/>
              </a:rPr>
              <a:t>: Herausgabe der Sache „von der Zahlung der Kosten abhängig“ zu machen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vorhanden: </a:t>
            </a:r>
            <a:r>
              <a:rPr lang="de-DE" sz="2400" b="1" dirty="0">
                <a:solidFill>
                  <a:schemeClr val="tx1">
                    <a:lumMod val="65000"/>
                    <a:lumOff val="35000"/>
                  </a:schemeClr>
                </a:solidFill>
                <a:latin typeface="JKRGNR+Arial-BoldMT"/>
              </a:rPr>
              <a:t>Zurückbehaltungsrecht der Behörde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Ergebnis: Herausgabe kann von Zahlung abhängig gemacht werden</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886285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7. Woche</a:t>
            </a:r>
          </a:p>
        </p:txBody>
      </p:sp>
    </p:spTree>
    <p:extLst>
      <p:ext uri="{BB962C8B-B14F-4D97-AF65-F5344CB8AC3E}">
        <p14:creationId xmlns:p14="http://schemas.microsoft.com/office/powerpoint/2010/main" val="4066448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3487</Words>
  <Application>Microsoft Macintosh PowerPoint</Application>
  <PresentationFormat>Bildschirmpräsentation (4:3)</PresentationFormat>
  <Paragraphs>444</Paragraphs>
  <Slides>48</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57</cp:revision>
  <dcterms:created xsi:type="dcterms:W3CDTF">2023-10-26T09:55:33Z</dcterms:created>
  <dcterms:modified xsi:type="dcterms:W3CDTF">2026-06-14T15:56:50Z</dcterms:modified>
</cp:coreProperties>
</file>