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6"/>
  </p:notesMasterIdLst>
  <p:sldIdLst>
    <p:sldId id="256" r:id="rId2"/>
    <p:sldId id="445" r:id="rId3"/>
    <p:sldId id="447" r:id="rId4"/>
    <p:sldId id="448" r:id="rId5"/>
    <p:sldId id="449" r:id="rId6"/>
    <p:sldId id="450" r:id="rId7"/>
    <p:sldId id="260" r:id="rId8"/>
    <p:sldId id="516" r:id="rId9"/>
    <p:sldId id="517" r:id="rId10"/>
    <p:sldId id="522" r:id="rId11"/>
    <p:sldId id="520" r:id="rId12"/>
    <p:sldId id="521" r:id="rId13"/>
    <p:sldId id="523" r:id="rId14"/>
    <p:sldId id="518" r:id="rId15"/>
    <p:sldId id="515" r:id="rId16"/>
    <p:sldId id="397" r:id="rId17"/>
    <p:sldId id="398" r:id="rId18"/>
    <p:sldId id="400" r:id="rId19"/>
    <p:sldId id="401" r:id="rId20"/>
    <p:sldId id="402" r:id="rId21"/>
    <p:sldId id="403" r:id="rId22"/>
    <p:sldId id="404" r:id="rId23"/>
    <p:sldId id="405" r:id="rId24"/>
    <p:sldId id="406" r:id="rId25"/>
    <p:sldId id="408" r:id="rId26"/>
    <p:sldId id="409" r:id="rId27"/>
    <p:sldId id="410" r:id="rId28"/>
    <p:sldId id="411" r:id="rId29"/>
    <p:sldId id="412" r:id="rId30"/>
    <p:sldId id="415" r:id="rId31"/>
    <p:sldId id="416" r:id="rId32"/>
    <p:sldId id="417" r:id="rId33"/>
    <p:sldId id="418" r:id="rId34"/>
    <p:sldId id="420" r:id="rId35"/>
    <p:sldId id="421" r:id="rId36"/>
    <p:sldId id="497" r:id="rId37"/>
    <p:sldId id="498" r:id="rId38"/>
    <p:sldId id="499" r:id="rId39"/>
    <p:sldId id="519" r:id="rId40"/>
    <p:sldId id="500" r:id="rId41"/>
    <p:sldId id="501" r:id="rId42"/>
    <p:sldId id="502" r:id="rId43"/>
    <p:sldId id="503" r:id="rId44"/>
    <p:sldId id="504" r:id="rId45"/>
    <p:sldId id="505" r:id="rId46"/>
    <p:sldId id="507" r:id="rId47"/>
    <p:sldId id="508" r:id="rId48"/>
    <p:sldId id="509" r:id="rId49"/>
    <p:sldId id="510" r:id="rId50"/>
    <p:sldId id="511" r:id="rId51"/>
    <p:sldId id="512" r:id="rId52"/>
    <p:sldId id="513" r:id="rId53"/>
    <p:sldId id="514" r:id="rId54"/>
    <p:sldId id="396" r:id="rId5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7" autoAdjust="0"/>
    <p:restoredTop sz="92969"/>
  </p:normalViewPr>
  <p:slideViewPr>
    <p:cSldViewPr>
      <p:cViewPr varScale="1">
        <p:scale>
          <a:sx n="111" d="100"/>
          <a:sy n="111" d="100"/>
        </p:scale>
        <p:origin x="145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11.01.26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323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Aktuell dazu: Demonstrationen im Vorfeld eines AFD-Parteitages (vgl. BVerwG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2024, 1008) </a:t>
            </a:r>
          </a:p>
          <a:p>
            <a:pPr marL="914400" lvl="1" indent="-4572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BVerwG: Versammlungscharakter einer Blockadeaktion erst dort zu verneinen, wo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„das kommunikative Anliegen und der Einsatz entsprechender Kommunikationsmittel in handgreiflicher Weise einen bloßen Vorwand darstellen“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19536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Schutzbereichsbeschränkung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„friedlich und ohne Waffen“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übersteigerten Forderungen an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Friedlichkeit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Versammlungen gerade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physische Präsenz, Unruhestiftung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etc. gekennzeichnet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maßgeblich: Gewaltbegriff des § 240 StGB (Blockadeaktionen)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Unfriedlichkeit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„Handlungen von einiger Gefährlichkeit, wie etwa Ausschreitungen gegen Personen oder Sachen stattfinden“ (BVerfG)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Gewalttätigkeiten müssen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einer größeren Gruppe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ausgehen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„Waffen“, vgl. § 1 WaffG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38643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Geschütztes Verhalten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umfasst: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Teilnahme an Versammlung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Veranstaltung der Versammlung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Selbstbestimmungsrecht des Veranstalters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Veranstalter darf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Ort, Zeit Art und Inhalt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Versammlung selbst bestimmen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generelles Zutrittsrecht zu beliebigen Orten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 wo ein kommunikativer Verkehr eröffnet ist; ausschlaggebend ist die tatsächliche Bereitstellung des Ortes und ob nach diesen Umständen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allgemeines öffentliches Forum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eröffnet ist (BVerfG)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40456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Sehr umstritten: ob und inwieweit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„infrastrukturelle Nebeneinrichtungen“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 Art. 8 I GG fallen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WCs, Schlafplätze, Imbissstände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Wohl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Logistische Erforderlichkeit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Weitere Indizien: Direkte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funktionale oder symbolische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Bedeutung für die kollektive Meinungskundgabe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Unproblematisch: Rednerpult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00770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55976" y="3284984"/>
            <a:ext cx="4788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Polizeirecht </a:t>
            </a:r>
          </a:p>
          <a:p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Fall 9</a:t>
            </a:r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6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prüfen, aber vorliegend nicht einschlägig: Aufdrängende Sonderzuweisung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126 I BBG / § 54 I BeamtStG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Stattdessen heranzuziehen: Verwaltungsrechtliche Generalklausel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vorausgesetzt: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nichtverfassungsrechtlicher Art handelt,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nicht durch eine abdrängende Sonderzuweisung einem anderen Gericht zugewiesen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3097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352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Natur des Rechtsverhältnisses (+), wenn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öffentlich-rechtlicher Natur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diese also ausschließlich einen Hoheitsträger berechtigt oder verpflichtet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 vorliegend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Kläger begehrt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Feststellung der Rechtswidrigkeit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von…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„vor Beginn der Versammlung ausgesprochenen Verboten und Beschränkungen“ sowie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polizeilichen Maßnahmen am Ort der Demonstration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alle angegriffenen Maßnahmen beruhen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des VersG, des SOG und / oder des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Streitigkeit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66945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Streit um einfaches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Streitigkeit auch nicht verfassungsrechtlicher Art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denkbar im Hinblick auf Maßnahmen der Polizei: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23 I 1 EGGVG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Rechtsweg zu den ordentlichen Gerichten eröffnet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Voraussetzung: Repressives Handeln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Zwecke der Strafverfolgung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Gefahrenabwehr (Präventiv!)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Verwaltungsrechtswegs nach § 40 I 1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02797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Beteiligungs-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Beteiligte des Rechtsstreits gemäß § 63 Nr. 1 VwGO und § 63 Nr. 2 VwGO: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 und Beklagte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des Klägers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natürliche Person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61 Nr. 1 1. Alt. VwGO (+)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Ebenso denkbar: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Vereinigung“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61 Nr.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aus Versammlungsfreiheit nach Art. 8 I GG „Recht zustehen kann“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(+), vgl. § 61 Nr. 1 Alt. 2 VwGO bzw. § 62 III VwGO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Beteiligungs- und Prozessfähigkeit der beklagten Gebietskörperschaft (+), vgl. 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2.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sowie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18163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Feststellung der Rechtswidrigkeit der vor Beginn der Versammlung ausgesprochenen Verbote und Beschränkungen sowie Maßnahmen der Polizei vor Ort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Bestimmung der statthaften Klageart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Differenzierung zwischen den einzelnen Klagebegehren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Feststellung der Rechtswidrigkeit der Verbote, Beschränkungen, polizeiliche Auflösung und Aufforderung Ort zu verlassen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im Hinblick auf diese Maßnahmen festzuhalten: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Verwaltungsaktscharakter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Regelungswirkung!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80833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366"/>
            <a:ext cx="892899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Vierter Teil: Rechtmäßigkeit des Verbringens der Tiere ins Tierheim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naheliegend: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14 I 1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Handlungsbefugnis (+, s.o.)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 der Norm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soweit der entgegenstehende Wille des Betroffenen gebrochen werden muss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dann: Verwaltungsvollstreckung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Unmittelbarem Zwang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14 I 1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unproblematisch: Formelle Voraussetzungen (s.o.)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8</a:t>
            </a:r>
          </a:p>
        </p:txBody>
      </p:sp>
    </p:spTree>
    <p:extLst>
      <p:ext uri="{BB962C8B-B14F-4D97-AF65-F5344CB8AC3E}">
        <p14:creationId xmlns:p14="http://schemas.microsoft.com/office/powerpoint/2010/main" val="257984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naheliegend: Unwirksamkeit der Verwaltungsakte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43 II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 Erledigung „auf andere Weise“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(durch Vollziehung)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zu erwägen: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 gem. § 113 I 4 VwGO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Unmittelbare Anwendung des § 113 I 4 VwGO nur bei Erledigung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Klageerhebung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Urteilsverkündung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Wortlaut und Systematik des § 113 I VwGO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113 I 4 VwGO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Analogie vorausgesetzt: Vorliegen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planwidrigen Regelungslücke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vergleichbare Interessenlage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43738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1277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Planwidrige Regelungslücke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gemäß § 43 I 1. Alt.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Feststellung des Bestehens bzw. Nichtbestehens eines Rechtsverhältnisses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Hiergegen sprechend: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Subsidiaritätsklausel des § 43 II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allgemeine FK (auch) unstatthaft, wenn Kläger seine Rechte durch Gestaltungsklage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hätte verfolgen können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Darüber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 2.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eine gesonderte Klageart zur Feststellung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„Nichtigkeit eines Verwaltungsaktes“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vorsieht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Statthaftigkeit der allgemeinen FK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16123" y="260648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6519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07934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Vergleichbare Interessenlage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Erledigungszeitpunkt hängt (häufig) vom Zufall ab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statthaft: Fortsetzungsfeststellungsklage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analoger Anwendung des § 113 I 4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80586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48745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Statthafte Klageart für Feststellung der Rechtswidrigkeit des Abdrängens der Menschen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Auch in diesem Fall zunächst in Betracht zu 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 nach § 113 I 4 VwGO analog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fraglich: 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unmittelbarer Zwang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„Regelung“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S. 1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einhergeht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diesem Zusammenhang anzusprechen: Fiktion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„konkludenten Duldungsverfügung“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diese Konstruktion anzuführen: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heutiger VwGO bestehen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Rechtsschutzmöglichkeiten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 Realakte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Konkludente Duldungsverfügung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251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„Regelung“ Rechtsnatur von Ersatzvornahme und unmittelbarem Zwang: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Realakte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 nach § 113 I 4 VwGO (analog)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nach § 43 I 1. Alt. VwGO?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(Fehlende) Berechtigung der Beklagten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Abdrängen der Menschen anlässlich der Demonstration auf der Autobahn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 Klageart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Allgemeine Feststellungsklage gerichtet auf die Feststellung des Nichtbestehens eines Rechtsverhältnisses gemäß § 43 I 1. Alt.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476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Sachentscheidungsvoraussetzungen der Fortsetzungsfeststellungsklage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Klagegegner in Analogie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78 I Nr.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Rechtsträger der den angegriffenen Verwaltungsakt erlassenden Behörde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Rechtsträgerprinzip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unterstellen: Angabe der FHH als Klagegegner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48452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Fortsetzungsfeststellungsinteresse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113 I 4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„…berechtigtes Interesse an dieser Feststellung“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Klassische Anwendungsfälle: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Wiederholungsgefahr,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Rehabilitationsinteresse,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Präjudizialität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späteren Schadensersatzanspruch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Problem: sich typischerweise kurzfristig erledigende Verwaltungsakte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Umständen des Einzelfalls jedenfalls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Tiefgreifender Grundrechtseingriff,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weil schwerwiegender Eingriff in die Versammlungsfreiheit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jedenfalls nicht ausgeschlossen werden kann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Fortsetzungsfeststellungsinteresse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31041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Klagebefugnis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unumstritten: Analoge Anwendung des § 42 II VwGO auf die FFK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indes: Streit kann dahinstehen, wenn Klagebefugnis jedenfalls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Kläger (auch)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Adressat dieser belastenden Verwaltungsakte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Möglichkeit einer Verletzung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 GG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16955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Vorverfahren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 gemäß § 68 I 1 VwGO vor Erhebung der Anfechtungsklage: Durchführung eines Vorverfahrens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auch im Falle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Vorverfahren erforderlich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Zeitpunkt der Erledigung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vor Klageerhebung: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Vorverfahren kann seinen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 der Selbstkorrektur der Behörde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mehr erfüllen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 zu fordern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dass VA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Zeitpunkt der Erledigung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bestandskräftig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(Monatsfrist § 70 I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Vorliegend: im Zeitpunkt der Erledigung Widerspruchsfrist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(!) abgelaufen!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83213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796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5) Klagefrist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ebenfalls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Einhaltung der Klagefrist aus § 74 I 1 VwGO bei Eintritt der Erledigung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nicht erforderlich: Einhaltung einer Klagefrist im Hinblick auf FFK in analoger Anwendung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Begrenzendes Moment: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Besondere Sachentscheidungsvoraussetzungen der FFK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3711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1561" y="1340768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Gefahrentatbestand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– wie bereits festgestellt – ein Verstoß gegen das TierSchG vorlag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Maßnahme richtet sich gegen die Eigentümer der Hunde gemäß § 9 I 1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Voraussetzungen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Ermessensfehler (§ 114 I 1 VwGO)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 des Verbringens der Tiere ins Tierheim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8</a:t>
            </a:r>
          </a:p>
        </p:txBody>
      </p:sp>
    </p:spTree>
    <p:extLst>
      <p:ext uri="{BB962C8B-B14F-4D97-AF65-F5344CB8AC3E}">
        <p14:creationId xmlns:p14="http://schemas.microsoft.com/office/powerpoint/2010/main" val="42527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2915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Besondere Sachentscheidungsvoraussetzungen der Feststellungsklage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s.o.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festgestellt: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FHH als Rechtsträger der handelnden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Abermals zu unterstellen: Angabe der FHH in Klageschrift als “Klagegegner“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44453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6646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Feststellungsinteresse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ausreichend: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schutzwürdig anzuerkennende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 rechtlicher, wirtschaftlicher oder auch ideeller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„erledigten Rechtsverhältnisses“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gleichfalls zu fordern: Fortsetzungsfeststellungsinteresse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Rehabilitationsinteresse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Klägers wegen des (möglichen) diskriminierenden Charakters der Maßnahme sowie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tiefgreifender Grundrechtseingriff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Feststellungsinteresse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793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Rechtsprechung des BVerwG auch im Falle einer allgemeinen Feststellungsklage zu fordern: Klagebefugnis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Klagebefugnis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Feststellungsklage zu prüfen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Kläger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dem Rechtsverhältnis selbst beteiligt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oder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eigene Rechte des Klägers hiervon abhängen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festzustellen: Kläger ist an dem Rechtsverhältnis selbst beteiligt als Adressat der 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63192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863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Keine Subsidiarität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Vorgesehen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Subsidiarität der Feststellungsklage gegenüber Gestaltungs- und Leistungsklagen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Statthaftigkeit etwaiger Gestaltungs- oder Leistungsklagen in vorliegender Konstellation gewahrt: Subsidiaritätsgrundsatz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insgesamt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Sachentscheidungsvoraussetzungen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3521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768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Objektive Klagehäufung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zu prüfen, da Kläger mehrere Klagebegehren in einer Klage verfolgt: Zulässigkeit der objektiven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erfüllt weil Begehren “sich gegen denselben Beklagten richten, im Zusammenhang stehen und dasselbe Gericht zuständig“ ist: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des § 44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Objektive Klagehäufung nach § 44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06234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05311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Sinnvollerweise zu unterscheiden: Begründetheit der Fortsetzungsfeststellungsklage und der Feststellungsklage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Begründetheit der FFK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Die Fortsetzungsfeststellungsklage ist begründet, soweit die Verwaltungsakte rechtswidrig waren und der Kläger dadurch in seinen Rechten verletzt wurde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Rechtswidrigkeit der Beschränkungen und Verbote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Spezialitätsgrundsatzes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vorrangig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VersG als besonderes Gefahrenabwehrgesetz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Sperrwirkung gegenüber dem SOG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(„Polizeifestigkeit des VersG“)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5990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75304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für Sperrwirkung: Vorliegen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„öffentlichen Versammlung“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 I VersG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jedem Fall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„Versammlung“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ausreichend: Örtliche Zusammenkunft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mindestens zwei Personen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gemeinschaftlichen,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Teilhabe an der öffentlichen Meinungsbildung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gerichteten Erörterung oder Kundgebung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Versammlungsbegriff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„Verbote und Beschränkungen“: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 VersG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zuständige Behörde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Versammlung von Auflagen abhängig machen kann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Rechtsgrundlage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22949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62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 zu unterstellen: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der Behörde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15 I VersG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Einhaltung der Vorschriften zur Form gemäß § 39 I 1 VwVfG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erfolgt: Anhörung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0487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15 I VersG vorausgesetzt nach Abschnittsüberschrift und § 14 I VersG: „Öffentliche Versammlung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 freiem Himmel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 erfasst: Versammlungen an Orten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allgemeinen kommunikativen Verkehrs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Gefahrentatbestand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Ergreifung von Maßnahmen nach § 15 I VersG vorausgesetzt: Dass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„nach den zur Zeit des Erlasses der Verfügung erkennbaren Umstände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Sicherheit oder Ordnung bei Durchführung der Versammlung oder des Aufzuges unmittelbar gefährdet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„unmittelbare Gefahr“: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Sachlage, bei der das schädigende Ereignis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begonnen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hat oder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allernächster Zeit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an Sicherheit grenzender Wahrscheinlichkeit bevorsteht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98924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6258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hierzu bspw.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 Hamburg Beschluss 5 E 5290/23 vom 8. Dezember 2023:  </a:t>
            </a: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„Unter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Berücksichtigung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Bedeutung der Versammlungsfreiheit darf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Behörde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keine zu geringen Anforderungen an die Gefahrenprognose stellen.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Grundlage der Gefahrenprognose sind konkrete und nachvollziehbare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tatsächliche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Anhaltspunkte erforderlich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Bloße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Verdachtsmomente oder Vermutungen reichen hierzu nicht aus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Die Darlegungs- und Beweislast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das Vorliegen von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Gründen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 Verbot oder eine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Beschränkung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liegt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grundsätzlich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bei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Behörde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(…). An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Wahrscheinlichkeit des Schadenseintritts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nach dem aus dem Grundgesetz ableitbaren Grundsatz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Verhältnismäßigkeit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umso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geringere Anforderungen zu stellen, je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größer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folgenschwerer der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möglicherweise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eintretende Schaden ist.“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99789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Fünfter Teil: Erstattung der Kosten für Verpflegung und Unterbringung der Tiere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auf Herausgabe der Tiere?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985 BGB?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Privatrechtliche AGL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Anwendbarkeit maßgeblich: Rechtsnatur des Anspruchs der Eigentümer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der Handlung der Polizei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Öffentlich-rechtlich, da Sicherstellung zur Gefahrenabwehr erfolgte (s.o.)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§ 985 BGB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8</a:t>
            </a:r>
          </a:p>
        </p:txBody>
      </p:sp>
    </p:spTree>
    <p:extLst>
      <p:ext uri="{BB962C8B-B14F-4D97-AF65-F5344CB8AC3E}">
        <p14:creationId xmlns:p14="http://schemas.microsoft.com/office/powerpoint/2010/main" val="223337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Durchführung der Versammlung jedenfalls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befürchten: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 Gefahren für –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II 1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geschützte – Rechtsgüter der Versammlungsteilnehmer sowie Dritter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Leben und körperliche Unversehrtheit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(insb. auch durch sog.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Gafferunfälle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 Gefährdung der öffentlichen Sicherheit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Gefahrentatbestand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4769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Ordnungspflicht des Adressaten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ergänzend heranzuziehen: Vorschriften über die Ordnungspflicht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 – § 10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für Verhaltensverantwortlichkeit: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Verursachung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Gefahr durch ein Tun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 I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 entstehen gerade durch die Versammlungsteilnehmer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der Autobahn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 des Adressaten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7404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 VersG: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Ermessensspielraum der Behörde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(„kann“)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Ermessensfehler der Behörde, vgl. § 114 S. 1 VwGO?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problematisch: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(„gesetzliche Grenzen des Ermessens einzuhalten“)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Ermessensbegrenzender Umstand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versammlungsrechtlichen Klausuren zu diskutieren: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Etwaige Verletzung der Versammlungsfreiheit aus Art. 8 I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67406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Persönlicher Schutzbereich (+) („alle Deutschen“)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Ebenso eröffnet, da Versammlung „friedlich und ohne Waffen“ stattfindet: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Schutzbereich des Art. 8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Rechtfertigung des Eingriffs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8 II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 VersG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Verfassungskonformität der Schranke (+)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beachten, da das Grundrecht gemäß Art. 8 II GG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19 I 1 GG „durch Gesetz oder auf Grund eines Gesetzes eingeschränkt werden kann“: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Zitiergebot des Art. 19 I 2 GG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gewahrt über § 20 VersG: Zitiergebot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Verfassungskonforme Anwendung des § 15 I VersG im Einzelfall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7271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Schranke-Schranke der Verhältnismäßigkeit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unproblematisch: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15 I VersG möglich: Verbot oder bloße Auflage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Problematisch: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Zeitliche bzw. örtliche Beschränkungen einer Versammlung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stets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Einzelfall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prüfen: ob die jeweilige zeitliche/ örtliche Beschränkung sich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bloße Auflage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darstellt oder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ein (partielles) Verbot begründet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Selbstbestimmungsrecht des Veranstalters!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 für Abgrenzung: Bedeutung des Tages/ Ortes für die Öffentlichkeitswirksamkeit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Besondere Bedeutung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Erforderlichkeit (+)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0493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Schließlich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der Beschränkungen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notwendigen Abwägung hilfreich: Bildung eines 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egel-Ausnahme-Verhältnisses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Rechtsgüter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 der – abstrakt höherwertigen – körperlichen Unversehrtheit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Versammlungsteilnehmer und Dritter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 kann trotzdem stattfinden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insb. sogar örtlicher Zusammenhang zur Autobahn gewahrt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des Eingriffs in Art. 8 I GG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ebenfalls gewahrt: Schranke-Schranke der Verhältnismäßigkeit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im Ergebnis nicht ersichtlich: Ermessenfehler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1):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Beschränkungen und Verbote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91085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Rechtswidrigkeit der Auflösung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prüfen: Rechtmäßigkeit der Auflösung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VersG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der zuständigen Behörde eine Auflösung der Versammlung erlaubt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unterstellen: Zuständigkeit der Polizei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Möglichkeiten zur Auflösung nach § 15 III VersG: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1., 2. Alt. VersG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Auflösung möglich soweit Versammlung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„nicht angemeldet“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1 3. Alt. VersG: „von den Angaben der Anmeldung abgewichen oder den Auflagen zuwidergehandelt wird“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3. Alt. VersG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soweit „die Voraussetzungen zu einem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Verbot nach § 15 I VersG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gegeben sind“ (s.o.)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34622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Ferner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Adressaten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für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Verursachung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Gefahr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8 I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ausreichend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notwendige Zurechnung: Rechtmäßige Wahrnehmung eigener 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Versammlungsteilnehmer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nehmen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ihre Rechte aus Art. 8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 einer angemeldeten Versammlung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problematisch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Figur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Zweckveranlassers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Versammlungen gerade darauf angelegt sind, eine Reaktion in der Öffentlichkeit zu verursachen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jedem Fall gegeben: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für die Inanspruchnahme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10 I 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Nichtstörer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72172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3495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ersichtlich: Etwaige Ermessensfehler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Vielmehr wohl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Ermessensreduktion auf Null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2): Rechtmäßigkeit der Auflösung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49297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Rechtswidrigkeit der Aufforderung zum Verlassen der Zufahrt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Zuvor erfolgt: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Auflösung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Versammlung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VersG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Anwendbarkeit des VersG (-),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versammlungstypische Gefahren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erfasst sind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heranzuziehen: Vorschriften über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Platzverweisung nach § 12a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Rechtmäßigkeit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0879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36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öffentlich-rechtlicher Verwahrung?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Schuldverhältnisse können auch ohne übereinstimmende Willenserklärungen zustande kommen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Verwahrungsverhältnis durch Inbesitznahme einer Sache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auf Herausgabe: § 14 III 1 SOG (arg. e.) 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Folgenbeseitigungsanspruch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Herleitung: Grundrechte bzw. Rechtsstaatsprinzip (Art. 20 III GG)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betroffen: Art. 14 I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VS für Sicherstellung zwischenzeitlich entfallen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 (Besitz der Verwaltung) nunmehr rechtswidrig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8</a:t>
            </a:r>
          </a:p>
        </p:txBody>
      </p:sp>
    </p:spTree>
    <p:extLst>
      <p:ext uri="{BB962C8B-B14F-4D97-AF65-F5344CB8AC3E}">
        <p14:creationId xmlns:p14="http://schemas.microsoft.com/office/powerpoint/2010/main" val="21666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Rechtmäßigkeit?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Gefahrentatbestand: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des sog. „Entfernungsgebotes“ aus § 18 I VersG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13 II VersG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Störung der Unverletzlichkeit der Rechtsordnung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Ebenso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Adressaten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8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des § 12a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Ermessen („darf“)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Ermessensfehler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114 S. 1 VwGO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3): Rechtmäßigkeit der Aufforderung zum Verlassen der Zufahrt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FFK: Unbegründet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25209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Begründetheit der allgemeinen FK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Die allgemeine Feststellungsklage ist begründet, soweit die Polizei nicht berechtigt war, die Versammlungsteilnehmer von der Autobahn zu drängen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„Abdrängens“ durch die Polizei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Rechtsgrundlage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Rechtsnatur der Maßnahme: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der zuvor ausgesprochene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Platzverweis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(gewaltsam)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 im gestreckten Verfahren!  </a:t>
            </a:r>
            <a:b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11 Nr. 3, 15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§§ 17 ff. 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(Unmittelbarer Zwang)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67836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Voraussetzungen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Anhörung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VwVfG nicht erforderlich mangels VA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ebenfalls unproblematisch: Vorliegen der materiellen Vollstreckungsvoraussetzungen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Vollstreckbarkeit der Platzverweisungsverfügung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(Wirksamkeit + Vollziehbarkeit), vgl. § 3 I, III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Art und Weise der Vollstreckung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insbesondere zu bedenken: Entbehrlichkeit von Frist und Hinweis gemäß § 27 I Nr.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wegen Eilbedürftigkeit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Pflichtigkeit des Klägers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gem. § 9 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Rechtsfolge (+)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88543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im Ergebnis ebenfalls rechtmäßig: Abdrängen der Versammlungsteilnehmer im Wege des unmittelbaren Zwanges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Gesamtergebnis: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Sachentscheidungsvoraussetzungen liegen vor, beide Klagen sind jedoch unbegründet.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18832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664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923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Zurückbehaltungsrecht des Staates?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14 III 3 SOG begründet: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Kostenerstattungsanspruch aus § 14 III 3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14 III 5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Herausgabe der Sache „von der Zahlung der Kosten abhängig“ zu machen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vorhanden: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Zurückbehaltungsrecht der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Ergebnis: Herausgabe kann von Zahlung abhängig gemacht werden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8</a:t>
            </a:r>
          </a:p>
        </p:txBody>
      </p:sp>
    </p:spTree>
    <p:extLst>
      <p:ext uri="{BB962C8B-B14F-4D97-AF65-F5344CB8AC3E}">
        <p14:creationId xmlns:p14="http://schemas.microsoft.com/office/powerpoint/2010/main" val="28862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Versammlungsrecht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höchster Examensrelevanz: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Gefahrenabwehrrechtliche Maßnahmen/ Fragestellungen im Zusammenhang mit Versammlungen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 [Versammlungsfreiheit]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Alle Deutschen haben das Recht, sich ohne Anmeldung oder Erlaubnis friedlich und ohne Waffen zu versammeln.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Der Versammlungsbegriff </a:t>
            </a:r>
            <a:endParaRPr lang="de-DE" sz="2400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Ausgangspunkt erforderlich: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Örtliche Zusammenkunft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Mehrerer Personen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Verfolgung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gemeinsamen Zwecks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Örtliche Zusammenkunft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Teilweise gefordert: Erstreckung des Versammlungsfreiheit in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digitalen Raum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Zusammenhang jedoch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aufgrund abweichender Gefährdungslage: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 auf Gewährleistung der Vertraulichkeit und Integrität informationstechnischer Systeme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(Art. 2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1 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weiterhin erforderlich für Versammlung: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physische Zusammenkunft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Mehrerer Personen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Umstritten aber nach überzeugender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ausreichend (aber auch erforderlich):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mindestens 2 Personen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55092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(3) Gemeinsamer Zweck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Anforderungen an den gemeinsamen Zweck?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Zweck des Merkmals: Abgrenzung zu bloßen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Ansammlungen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(bspw. wartende Personen an Bushaltestelle)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Materielle Anforderungen des gemeinsam Zwecks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Enge Auffassung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der gemeinsame Zweck muss in der 			Partizipation an öffentlicher Meinungsbildung liegen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Weite Auffassung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jeder Zweck genügt, gleich ob sozial, religiös, 		wirtschaftlich oder kulturell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Problemfälle: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„gemischte“ Veranstaltungen (vgl. BVerwG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2007, 1431)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Selbsthilfeähnliche Durchsetzung eigener Forderungen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Verhinderungsblockaden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95354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3919</Words>
  <Application>Microsoft Macintosh PowerPoint</Application>
  <PresentationFormat>Bildschirmpräsentation (4:3)</PresentationFormat>
  <Paragraphs>462</Paragraphs>
  <Slides>54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54</vt:i4>
      </vt:variant>
    </vt:vector>
  </HeadingPairs>
  <TitlesOfParts>
    <vt:vector size="62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58</cp:revision>
  <dcterms:created xsi:type="dcterms:W3CDTF">2023-10-26T09:55:33Z</dcterms:created>
  <dcterms:modified xsi:type="dcterms:W3CDTF">2026-01-11T15:40:40Z</dcterms:modified>
</cp:coreProperties>
</file>