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9"/>
  </p:notesMasterIdLst>
  <p:sldIdLst>
    <p:sldId id="256" r:id="rId2"/>
    <p:sldId id="432" r:id="rId3"/>
    <p:sldId id="433" r:id="rId4"/>
    <p:sldId id="434" r:id="rId5"/>
    <p:sldId id="435" r:id="rId6"/>
    <p:sldId id="436" r:id="rId7"/>
    <p:sldId id="437" r:id="rId8"/>
    <p:sldId id="438" r:id="rId9"/>
    <p:sldId id="439" r:id="rId10"/>
    <p:sldId id="440" r:id="rId11"/>
    <p:sldId id="441" r:id="rId12"/>
    <p:sldId id="442" r:id="rId13"/>
    <p:sldId id="443" r:id="rId14"/>
    <p:sldId id="444" r:id="rId15"/>
    <p:sldId id="524" r:id="rId16"/>
    <p:sldId id="525" r:id="rId17"/>
    <p:sldId id="526" r:id="rId18"/>
    <p:sldId id="527" r:id="rId19"/>
    <p:sldId id="528" r:id="rId20"/>
    <p:sldId id="260" r:id="rId21"/>
    <p:sldId id="516" r:id="rId22"/>
    <p:sldId id="517" r:id="rId23"/>
    <p:sldId id="522" r:id="rId24"/>
    <p:sldId id="520" r:id="rId25"/>
    <p:sldId id="521" r:id="rId26"/>
    <p:sldId id="523" r:id="rId27"/>
    <p:sldId id="518" r:id="rId28"/>
    <p:sldId id="515" r:id="rId29"/>
    <p:sldId id="397" r:id="rId30"/>
    <p:sldId id="398" r:id="rId31"/>
    <p:sldId id="400" r:id="rId32"/>
    <p:sldId id="401" r:id="rId33"/>
    <p:sldId id="402" r:id="rId34"/>
    <p:sldId id="403" r:id="rId35"/>
    <p:sldId id="404" r:id="rId36"/>
    <p:sldId id="405" r:id="rId37"/>
    <p:sldId id="406" r:id="rId38"/>
    <p:sldId id="408" r:id="rId39"/>
    <p:sldId id="409" r:id="rId40"/>
    <p:sldId id="410" r:id="rId41"/>
    <p:sldId id="411" r:id="rId42"/>
    <p:sldId id="412" r:id="rId43"/>
    <p:sldId id="415" r:id="rId44"/>
    <p:sldId id="416" r:id="rId45"/>
    <p:sldId id="417" r:id="rId46"/>
    <p:sldId id="418" r:id="rId47"/>
    <p:sldId id="420" r:id="rId48"/>
    <p:sldId id="421" r:id="rId49"/>
    <p:sldId id="497" r:id="rId50"/>
    <p:sldId id="498" r:id="rId51"/>
    <p:sldId id="499" r:id="rId52"/>
    <p:sldId id="519" r:id="rId53"/>
    <p:sldId id="500" r:id="rId54"/>
    <p:sldId id="501" r:id="rId55"/>
    <p:sldId id="502" r:id="rId56"/>
    <p:sldId id="503" r:id="rId57"/>
    <p:sldId id="504" r:id="rId58"/>
    <p:sldId id="505" r:id="rId59"/>
    <p:sldId id="507" r:id="rId60"/>
    <p:sldId id="508" r:id="rId61"/>
    <p:sldId id="509" r:id="rId62"/>
    <p:sldId id="510" r:id="rId63"/>
    <p:sldId id="511" r:id="rId64"/>
    <p:sldId id="512" r:id="rId65"/>
    <p:sldId id="513" r:id="rId66"/>
    <p:sldId id="514" r:id="rId67"/>
    <p:sldId id="396" r:id="rId6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F77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47" autoAdjust="0"/>
    <p:restoredTop sz="92969"/>
  </p:normalViewPr>
  <p:slideViewPr>
    <p:cSldViewPr>
      <p:cViewPr varScale="1">
        <p:scale>
          <a:sx n="111" d="100"/>
          <a:sy n="111" d="100"/>
        </p:scale>
        <p:origin x="145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14C6A-EB18-46A0-A612-B77105F60B9D}" type="datetimeFigureOut">
              <a:rPr lang="de-DE" smtClean="0"/>
              <a:t>22.06.26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97353-07D3-4549-9212-8D4A78C447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8871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7956376" cy="4068601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7020272" y="1700808"/>
            <a:ext cx="2123728" cy="4068601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 userDrawn="1"/>
        </p:nvSpPr>
        <p:spPr>
          <a:xfrm>
            <a:off x="4860032" y="2069232"/>
            <a:ext cx="2123728" cy="2511896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4582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57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Henning\Desktop\Unbenannt-1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6632"/>
            <a:ext cx="2424081" cy="11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2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buFont typeface="Arial" pitchFamily="34" charset="0"/>
        <a:buChar char="•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spcBef>
          <a:spcPts val="0"/>
        </a:spcBef>
        <a:buFont typeface="Arial" pitchFamily="34" charset="0"/>
        <a:buChar char="–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0" indent="0" algn="l" defTabSz="914400" rtl="0" eaLnBrk="1" latinLnBrk="0" hangingPunct="1">
        <a:spcBef>
          <a:spcPts val="0"/>
        </a:spcBef>
        <a:buFont typeface="Arial" pitchFamily="34" charset="0"/>
        <a:buChar char="•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0" indent="0" algn="l" defTabSz="914400" rtl="0" eaLnBrk="1" latinLnBrk="0" hangingPunct="1">
        <a:spcBef>
          <a:spcPts val="0"/>
        </a:spcBef>
        <a:buFont typeface="Arial" pitchFamily="34" charset="0"/>
        <a:buChar char="–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0" indent="0" algn="l" defTabSz="914400" rtl="0" eaLnBrk="1" latinLnBrk="0" hangingPunct="1">
        <a:spcBef>
          <a:spcPts val="0"/>
        </a:spcBef>
        <a:buFont typeface="Arial" pitchFamily="34" charset="0"/>
        <a:buChar char="»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284984"/>
            <a:ext cx="3995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56926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33874" y="1243553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&gt; Fraglich: </a:t>
            </a:r>
            <a:r>
              <a:rPr lang="de-DE" sz="2400" b="1" u="sng" dirty="0">
                <a:solidFill>
                  <a:srgbClr val="FF0000"/>
                </a:solidFill>
                <a:latin typeface="JKRGNR+Arial-BoldMT"/>
              </a:rPr>
              <a:t>Reichweite der Handlungsbefugnis?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Grenze: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Entgegenstehender Wille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Gewaltsame Durchsetzung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der Maßnahme nicht gedeckt! 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Arg.: Standardmaßnahmen enthalten nicht die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notwendige Regelungsdichte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 für derartige Eingriffe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Hier: Schlüssel gewaltsam dem N weggenommen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14 I SOG als Ermächtigungsgrundlage (-)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anzunehmen: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unmittelbarer Zwang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11 Nr. 3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15, 17, 19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sowie §§ 17 ff.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Ausdrücklich geregelt: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Wegnahme einer beweglichen Sache durch Vollziehungsperson, § 17 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Rechtsgrundlage für die gewaltsame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Ansichnahme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11 I Nr. 3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HmbVwVG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iVm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§ 17 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HmbVwVG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282329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0366"/>
            <a:ext cx="8928992" cy="299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Formelle Voraussetzungen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Zuständigkeit der „Vollziehungsperson“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17 I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Verfahren?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AWB d. Anhörung nach § 28 I VwVfG (-)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Unmittelbarer Zwang stellt Realhandeln dar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Zudem: Anhörung im Vollstreckungsverfahren nach § 28 II Nr. 5 VwVfG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221327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0366"/>
            <a:ext cx="8928992" cy="5775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III. Materielle Voraussetzungen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1. Vollstreckbare Grundverfügung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Zunächst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erforderlich: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Vollstreckbarer Titel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der auf eine Handlung, Duldung oder Unterlassung gerichtet ist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Titel: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Verwaltungsakt in Form einer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Sicherstellungsanordnung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(+)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Wirksamkeit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des Verwaltungsakts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43 I VwVfG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(+)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Vollziehbarkeit des Verwaltungsakts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3 III Nr. 1 – 3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Nr. 1: Verwaltungsakt unanfechtbar (-)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Nr. 2: Sofortige Vollziehung angeordnet (-)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Nr. 3: Rechtsbehelfen kommt kraft Gesetzes keine 	aufschiebende Wirkung zu (+)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  <a:sym typeface="Wingdings" pitchFamily="2" charset="2"/>
              </a:rPr>
              <a:t> „unaufschiebbare 	Anordnung“ der Vollzugspolizei, § 80 II 1 Nr. 2 VwGO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87508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412776"/>
            <a:ext cx="8928992" cy="2131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Nicht erforderlich: sog.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„Rechtswidrigkeitszusammenhanges“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Ohnehin: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Rechtmäßigkeit der Sicherstellungsanordnung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als Grundverfügung für die Vollstreckungsmaßnahme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Vollstreckbare Grundverfügung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2949495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0366"/>
            <a:ext cx="8928992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2. Rechtmäßigkeit der Art und Weise der Verwaltungsvollstreckung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8 I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grundsätzlich vor der Vornahme der Vollstreckungshandlung erforderlich: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Fristsetzung und Hinweis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216496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43553"/>
            <a:ext cx="8928992" cy="534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iFv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Vollstreckungsmaßnahmen in der Gefahrenabwehr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vorgesehen: Entbehrlichkeit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27 I Nr. 2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Vorliegend bereits festgestellt: Eilbedürftigkeit der polizeilichen Maßnahme (s.o.)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Entbehrlichkeit der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Fristsetzung und Hinweis gemäß § 27 I Nr. 2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15 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HmbVwVG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iVm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§ 22 I 1 SOG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erforderlich: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Androhung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des unmittelbaren Zwanges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22 I 2 SOG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normiert: Ausnahme, „insbesondere wenn die sofortige Anwendung des Zwangsmittels zur Abwehr einer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unmittelbar bevorstehenden Gefahr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notwendig ist“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 (wohl) ohne weiteres möglich: Vorherige Androhung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134783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636" y="1412776"/>
            <a:ext cx="8928992" cy="2131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3) Keine Vollstreckungshindernisse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 beachten, aber nicht einschlägig: Einstellungsgründe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28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Materielle Rechtmäßigkeit der Vollstreckungsmaßnahme (+/-)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146009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0366"/>
            <a:ext cx="8928992" cy="4844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IV. Rechtsfolge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Wegen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114 S. 1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– wie stets – zu prüfen, soweit der Behörde “Ermessen“ zusteht: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Etwaige Ermessensfehler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Ermessensüberschreitung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(„gesetzlichen Grenzen des Ermessens einzuhalten“)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Ermessensbegrenzender Umstand: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Grundsatz der Verhältnismäßigkeit gemäß § 12 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Für eine Unverhältnismäßigkeit sprechend: Der N wurde lediglich als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„unechter Nichtstörer“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in Anspruch genommen, gegen den nunmehr auch noch Zwangsmittel angewendet wurden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Ursprüngliches Missverhältnis aufgehoben?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225854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412776"/>
            <a:ext cx="8928992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dagegen: Durch die Sicherstellungsanordnung wurde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verbindlich Recht gesetzt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Gebot konsequenten Verhaltens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fordert Durchsetzung der Grundverfügung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aA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vertretbar!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Ermessensfehler (+/-)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V) Ergebnis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Rechtmäßigkeit der gewaltsamen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Ansichnahme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1726210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0366"/>
            <a:ext cx="8928992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Dritter Teil: Rechtmäßigkeit der Durchsuchung des Tierheims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Rechtsgrundlage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Erneut zunächst zu klären: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Verhältnis der Standardmaßnahme zum Vollstreckungsrecht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denkbar: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Unmittelbare Ausführung nach §§ 3 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7 I SOG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da keine Durchsuchungsanordnung gegenüber dem A ergangen ist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Erneut fraglich: Ob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Standardmaßnahme Handlungselement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enthält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vgl.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16 II SOG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Rechtsgrundlage für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Betreten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und Durchsuchung von Wohnung ohne Einwilligung des Inhabers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Bereits nach Wortlaut anzunehmen: Handlungsbefugnis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192439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0366"/>
            <a:ext cx="8928992" cy="4844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Zudem ebenfalls von der Maßnahme gedeckt: Betreten und Durchsuchung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Abwesenheit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des Betroffenen (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arg.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contrario zu § 16a II 2 SOG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Dann nicht notwendig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Rückgriff auf unmittelbare Ausführung nach § 3 I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7 I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16 I SOG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enthalten: Legaldefinition für Wohnung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16 II SOG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„die Wohn- und Nebenräume,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Arbeits-, Betriebs- und Geschäftsräume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sowie anderes befriedetes Besitztum, das mit diesen Räumen in Zusammenhang steht“ umfassen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Rechtsgrundlage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für die Durchsuchung des Tierheims: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16 II SOG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128904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0366"/>
            <a:ext cx="8928992" cy="4973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Formelle Voraussetzungen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Grundsätzlich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zuständig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für Maßnahmen der Gefahrenabwehr gemäß § 3 I SOG: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Verwaltungsbehörden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Verfahren, vgl. § 16a I SOG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Anordnung der Durchsuchung nur durch den Richter (hier (-))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Ausnahme: Gefahr im Verzug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Somit zu prüfen: ob Ausnahme vom Richtervorbehalt wegen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„Gefahr im Verzug“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vorlag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Definition für „Gefahr im Verzug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“: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Wenn die richterliche Anordnung nicht mehr eingeholt werden kann, ohne dass der Zweck der Maßnahme gefährdet wird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73264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343814"/>
            <a:ext cx="8928992" cy="5470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Gefahr im Verzug (-)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Arg.: Berichterstattung in der Zeitung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Ebenso wenig gewahrt: Vorgabe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16a II 2 SOG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wonach – im Falle der Abwesenheit des Betroffenen – sog.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Durchsuchungszeugen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hinzuzuziehen sind (jedenfalls: Nachbar N)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342900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Formelle Rechtmäßigkeit (-) </a:t>
            </a:r>
          </a:p>
          <a:p>
            <a:pPr marL="800100" lvl="1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Bei rein formellen Fehlern beachten: § 46 VwVfG, wobei bzgl. Durchsuchung als Realakt einzig analoge Anwendung denkbar!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III. Ergebnis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Rechtmäßigkeit der Durchsuchung des Tierheims (-)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3616653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0366"/>
            <a:ext cx="8928992" cy="5165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Vierter Teil: Rechtmäßigkeit des Verbringens der Tiere ins Tierheim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I) Rechtsgrundlage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naheliegend: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14 I 1 SOG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Handlungsbefugnis (+, s.o.)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Grenze der Norm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soweit der entgegenstehende Wille des Betroffenen gebrochen werden muss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dann: Verwaltungsvollstreckung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iFv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Unmittelbarem Zwang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Rechtsgrundlage hier: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14 I 1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unproblematisch: Formelle Voraussetzungen (s.o.)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355945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1561" y="1340768"/>
            <a:ext cx="8928992" cy="3367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Gefahrentatbestand (+):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 – wie bereits festgestellt – ein Verstoß gegen das TierSchG vorlag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Ordnungspflicht: Maßnahme richtet sich gegen die Eigentümer der Hunde gemäß § 9 I 1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Materielle Voraussetzungen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Ebenfalls nicht ersichtlich: Ermessensfehler (§ 114 I 1 VwGO)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Rechtmäßigkeit des Verbringens der Tiere ins Tierheim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398064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40768"/>
            <a:ext cx="8928992" cy="5470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Fünfter Teil: Erstattung der Kosten für Verpflegung und Unterbringung der Tiere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Anspruch auf Herausgabe der Tiere?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Anspruchsgrundlage?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985 BGB?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bedenken: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Privatrechtliche AGL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Für Anwendbarkeit maßgeblich: Rechtsnatur des Anspruchs der Eigentümer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Maßgeblich: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Rechtsnatur der Handlung der Polizei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Hier: Öffentlich-rechtlich, da Sicherstellung zur Gefahrenabwehr erfolgte (s.o.)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Anspruch aus § 985 BGB (-)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302382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0366"/>
            <a:ext cx="8928992" cy="5470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Anspruch aus öffentlich-rechtlicher Verwahrung?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Bedenke: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öR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Schuldverhältnisse können auch ohne übereinstimmende Willenserklärungen zustande kommen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Bsp.: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öR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Verwahrungsverhältnis durch Inbesitznahme einer Sache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Anspruch auf Herausgabe: § 14 III 1 SOG (arg. e.)  </a:t>
            </a: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Folgenbeseitigungsanspruch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Herleitung: Grundrechte bzw. Rechtsstaatsprinzip (Art. 20 III GG)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 betroffen: Art. 14 I GG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VS für Sicherstellung zwischenzeitlich entfallen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Folgen (Besitz der Verwaltung) nunmehr rechtswidrig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277767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2923"/>
            <a:ext cx="8928992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Zurückbehaltungsrecht des Staates?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Nach § 14 III 3 SOG begründet: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Kostenerstattungsanspruch aus § 14 III 3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Möglich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14 III 5 SOG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Herausgabe der Sache „von der Zahlung der Kosten abhängig“ zu machen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Damit vorhanden: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Zurückbehaltungsrecht der Behörde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Ergebnis: Herausgabe kann von Zahlung abhängig gemacht werden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77014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29207" y="1412776"/>
            <a:ext cx="8928992" cy="5101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Schwerpunkt der heutigen Einheit: Versammlungsrecht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Von höchster Examensrelevanz: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Gefahrenabwehrrechtliche Maßnahmen/ Fragestellungen im Zusammenhang mit Versammlungen</a:t>
            </a:r>
          </a:p>
          <a:p>
            <a:pPr algn="ctr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8 [Versammlungsfreiheit]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(1) Alle Deutschen haben das Recht, sich ohne Anmeldung oder Erlaubnis friedlich und ohne Waffen zu versammeln.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Der Versammlungsbegriff </a:t>
            </a:r>
            <a:endParaRPr lang="de-DE" sz="2400" u="sng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Im Ausgangspunkt erforderlich: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Örtliche Zusammenkunft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Mehrerer Personen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Zur Verfolgung eines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gemeinsamen Zwecks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271618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29207" y="1412776"/>
            <a:ext cx="8928992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(1) Örtliche Zusammenkunft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Teilweise gefordert: Erstreckung des Versammlungsfreiheit in den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digitalen Raum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diesem Zusammenhang jedoch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vorrangig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aufgrund abweichender Gefährdungslage: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Grundrecht auf Gewährleistung der Vertraulichkeit und Integrität informationstechnischer Systeme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(Art. 2 I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Art. 1 I GG)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weiterhin erforderlich für Versammlung: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physische Zusammenkunft (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(2) Mehrerer Personen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Umstritten aber nach überzeugender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ausreichend (aber auch erforderlich):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mindestens 2 Personen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25509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29207" y="1412776"/>
            <a:ext cx="8928992" cy="5470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(3) Gemeinsamer Zweck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str.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Anforderungen an den gemeinsamen Zweck?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Zweck des Merkmals: Abgrenzung zu bloßen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Ansammlungen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(bspw. wartende Personen an Bushaltestelle)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Problem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Materielle Anforderungen des gemeinsam Zwecks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(1) Enge Auffassung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der gemeinsame Zweck muss in der 			Partizipation an öffentlicher Meinungsbildung liegen (BVerfG)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(2) Weite Auffassung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jeder Zweck genügt, gleich ob sozial, religiös, 		wirtschaftlich oder kulturell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Problemfälle: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„gemischte“ Veranstaltungen (vgl. BVerwG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NVwZ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2007, 1431)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Selbsthilfeähnliche Durchsetzung eigener Forderungen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Verhinderungsblockaden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195354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29207" y="1412776"/>
            <a:ext cx="8928992" cy="3239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Aktuell dazu: Demonstrationen im Vorfeld eines AFD-Parteitages (vgl. BVerwG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NVwZ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2024, 1008) </a:t>
            </a:r>
          </a:p>
          <a:p>
            <a:pPr marL="914400" lvl="1" indent="-4572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BVerwG: Versammlungscharakter einer Blockadeaktion erst dort zu verneinen, wo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„das kommunikative Anliegen und der Einsatz entsprechender Kommunikationsmittel in handgreiflicher Weise einen bloßen Vorwand darstellen“ 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i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319536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29207" y="1412776"/>
            <a:ext cx="8928992" cy="534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Schutzbereichsbeschränkung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„friedlich und ohne Waffen“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Keine übersteigerten Forderungen an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Friedlichkeit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Versammlungen gerade durch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physische Präsenz, Unruhestiftung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etc. gekennzeichnet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 maßgeblich: Gewaltbegriff des § 240 StGB (Blockadeaktionen)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Unfriedlichkeit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(+),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wenn „Handlungen von einiger Gefährlichkeit, wie etwa Ausschreitungen gegen Personen oder Sachen stattfinden“ (BVerfG)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Maßgeblich: Gewalttätigkeiten müssen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von einer größeren Gruppe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ausgehen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„Waffen“, vgl. § 1 WaffG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138643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29207" y="1412776"/>
            <a:ext cx="8928992" cy="534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Geschütztes Verhalten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Ohne weiteres umfasst: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Teilnahme an Versammlung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Veranstaltung der Versammlung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 zu beachten: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Selbstbestimmungsrecht des Veranstalters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Veranstalter darf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grds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Ort, Zeit Art und Inhalt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der Versammlung selbst bestimmen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Aber: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kein generelles Zutrittsrecht zu beliebigen Orten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(+) wo ein kommunikativer Verkehr eröffnet ist; ausschlaggebend ist die tatsächliche Bereitstellung des Ortes und ob nach diesen Umständen ein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allgemeines öffentliches Forum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eröffnet ist (BVerfG)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240456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29207" y="1412776"/>
            <a:ext cx="8928992" cy="2934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Sehr umstritten: ob und inwieweit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„infrastrukturelle Nebeneinrichtungen“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unter Art. 8 I GG fallen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WCs, Schlafplätze, Imbissstände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Wohl maßgeblich: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Logistische Erforderlichkeit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Weitere Indizien: Direkte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funktionale oder symbolische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Bedeutung für die kollektive Meinungskundgabe 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Unproblematisch: Rednerpult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390077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4355976" y="3284984"/>
            <a:ext cx="47880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Polizeirecht </a:t>
            </a:r>
          </a:p>
          <a:p>
            <a:r>
              <a:rPr lang="de-DE" sz="3200">
                <a:solidFill>
                  <a:schemeClr val="bg1"/>
                </a:solidFill>
                <a:latin typeface="Frutiger LT 57 Cn" pitchFamily="34" charset="0"/>
              </a:rPr>
              <a:t>Fall 9</a:t>
            </a:r>
            <a:endParaRPr lang="de-DE" sz="3200" dirty="0">
              <a:solidFill>
                <a:schemeClr val="bg1"/>
              </a:solidFill>
              <a:latin typeface="Frutiger LT 57 C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66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29207" y="1412776"/>
            <a:ext cx="8928992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Sachentscheidungsvoraussetzungen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Eröffnung des Verwaltungsrechtswegs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Vorrangig zu prüfen, aber vorliegend nicht einschlägig: Aufdrängende Sonderzuweisung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(§ 126 I BBG / § 54 I BeamtStG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Stattdessen heranzuziehen: Verwaltungsrechtliche Generalklausel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40 I 1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Danach vorausgesetzt: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öffentlich-rechtliche Streitigkeit,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nichtverfassungsrechtlicher Art handelt,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nicht durch eine abdrängende Sonderzuweisung einem anderen Gericht zugewiesen ist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393097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73526"/>
            <a:ext cx="8928992" cy="534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Öffentlich-rechtliche Streitigkeit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öffentlich-rechtliche Natur des Rechtsverhältnisses (+), wenn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streitentscheidende Norm öffentlich-rechtlicher Natur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diese also ausschließlich einen Hoheitsträger berechtigt oder verpflichtet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Streit vorliegend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Kläger begehrt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Feststellung der Rechtswidrigkeit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von…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„vor Beginn der Versammlung ausgesprochenen Verboten und Beschränkungen“ sowie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der polizeilichen Maßnahmen am Ort der Demonstration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hier: alle angegriffenen Maßnahmen beruhen auf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Vorschriften des VersG, des SOG und / oder des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öffentlich-rechtliche Streitigkeit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366945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89802"/>
            <a:ext cx="8928992" cy="466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Nichtverfassungsrechtlicher Art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(+), Streit um einfaches Recht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Streitigkeit auch nicht verfassungsrechtlicher Art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3) Keine abdrängende Sonderzuweisung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Einzig denkbar im Hinblick auf Maßnahmen der Polizei: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23 I 1 EGGVG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der Rechtsweg zu den ordentlichen Gerichten eröffnet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Voraussetzung: Repressives Handeln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zum Zwecke der Strafverfolgung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hier: Gefahrenabwehr (Präventiv!)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Eröffnung des Verwaltungsrechtswegs nach § 40 I 1 VwGO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302797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89802"/>
            <a:ext cx="8928992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Beteiligungs- und Prozessfähigkeit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Beteiligte des Rechtsstreits gemäß § 63 Nr. 1 VwGO und § 63 Nr. 2 VwGO: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Kläger und Beklagte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Beteiligungsfähigkeit des Klägers als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natürliche Person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61 Nr. 1 1. Alt. VwGO (+) 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Ebenso denkbar: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Vereinigung“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61 Nr. 2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der aus Versammlungsfreiheit nach Art. 8 I GG „Recht zustehen kann“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Prozessfähigkeit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 (+), vgl. § 61 Nr. 1 Alt. 2 VwGO bzw. § 62 III VwGO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Beteiligungs- und Prozessfähigkeit der beklagten Gebietskörperschaft (+), vgl. 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61 Nr. 1 2. Alt.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sowie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62 III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218163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89802"/>
            <a:ext cx="8928992" cy="534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III. Statthafte Klageart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maßgeblich: Klagebegehren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88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Klagebegehren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Feststellung der Rechtswidrigkeit der vor Beginn der Versammlung ausgesprochenen Verbote und Beschränkungen sowie Maßnahmen der Polizei vor Ort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Zur Bestimmung der statthaften Klageart notwendig: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Differenzierung zwischen den einzelnen Klagebegehren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Feststellung der Rechtswidrigkeit der Verbote, Beschränkungen, polizeiliche Auflösung und Aufforderung Ort zu verlassen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Zunächst im Hinblick auf diese Maßnahmen festzuhalten: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Verwaltungsaktscharakter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(+)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insb. Regelungswirkung! 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80833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68760"/>
            <a:ext cx="8928992" cy="5711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naheliegend: Unwirksamkeit der Verwaltungsakte durch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Erledigung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43 II VwVfG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 (+) Erledigung „auf andere Weise“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43 II VwVfG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(durch Vollziehung)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somit zu erwägen: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Fortsetzungsfeststellungsklage gem. § 113 I 4 VwGO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Problem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Unmittelbare Anwendung des § 113 I 4 VwGO nur bei Erledigung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Klageerhebung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 Urteilsverkündung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Arg.: Wortlaut und Systematik des § 113 I VwGO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prüfen: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Analoge Anwendung des § 113 I 4 VwGO</a:t>
            </a:r>
          </a:p>
          <a:p>
            <a:pPr marL="2171700" lvl="4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Für Analogie vorausgesetzt: Vorliegen einer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planwidrigen Regelungslücke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sowie eine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vergleichbare Interessenlage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343738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412776"/>
            <a:ext cx="8928992" cy="5711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fraglich: Planwidrige Regelungslücke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denkbar: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Allgemeine Feststellungsklage gemäß § 43 I 1. Alt.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zur Feststellung des Bestehens bzw. Nichtbestehens eines Rechtsverhältnisses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Hiergegen sprechend: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Subsidiaritätsklausel des § 43 II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wonach allgemeine FK (auch) unstatthaft, wenn Kläger seine Rechte durch Gestaltungsklage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hätte verfolgen können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Darüber zu bedenken: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43 I 2. Alt.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der eine gesonderte Klageart zur Feststellung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„Nichtigkeit eines Verwaltungsaktes“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vorsieht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Statthaftigkeit der allgemeinen FK (-)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Planwidrige Regelungslücke (+)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i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16123" y="260648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6519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407934"/>
            <a:ext cx="8928992" cy="2131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Vergleichbare Interessenlage (+)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Arg.: Erledigungszeitpunkt hängt (häufig) vom Zufall ab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statthaft: Fortsetzungsfeststellungsklage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analoger Anwendung des § 113 I 4 VwGO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280586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148745"/>
            <a:ext cx="8928992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Statthafte Klageart für Feststellung der Rechtswidrigkeit des Abdrängens der Menschen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Auch in diesem Fall zunächst in Betracht zu ziehen: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Fortsetzungsfeststellungsklage nach § 113 I 4 VwGO analog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Allerdings fraglich: ob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unmittelbarer Zwang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mit einer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„Regelung“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35 S. 1 VwVfG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einhergeht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diesem Zusammenhang anzusprechen: Fiktion einer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„konkludenten Duldungsverfügung“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Gegen diese Konstruktion anzuführen: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heutiger VwGO bestehen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Rechtsschutzmöglichkeiten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gegen Realakte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Konkludente Duldungsverfügung (-)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39251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89802"/>
            <a:ext cx="8928992" cy="4475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Mangels „Regelung“ Rechtsnatur von Ersatzvornahme und unmittelbarem Zwang: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Realakte (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Fortsetzungsfeststellungsklage nach § 113 I 4 VwGO (analog) (-)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Allgemeine Feststellungsklage nach § 43 I 1. Alt. VwGO?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Rechtsverhältnis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(Fehlende) Berechtigung der Beklagten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zum Abdrängen der Menschen anlässlich der Demonstration auf der Autobahn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Statthafte Klageart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Allgemeine Feststellungsklage gerichtet auf die Feststellung des Nichtbestehens eines Rechtsverhältnisses gemäß § 43 I 1. Alt. VwGO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15476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89802"/>
            <a:ext cx="8928992" cy="3303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III. Sachentscheidungsvoraussetzungen der Fortsetzungsfeststellungsklage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Passive Prozessführungsbefugnis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Klagegegner in Analogie zu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78 I Nr. 1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Rechtsträger der den angegriffenen Verwaltungsakt erlassenden Behörde („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Rechtsträgerprinzip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 unterstellen: Angabe der FHH als Klagegegner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148452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89802"/>
            <a:ext cx="8928992" cy="6209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Fortsetzungsfeststellungsinteresse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Voraussetzung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113 I 4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„…berechtigtes Interesse an dieser Feststellung“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Klassische Anwendungsfälle: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Wiederholungsgefahr,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Rehabilitationsinteresse,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Präjudizialität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für späteren Schadensersatzanspruch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Problem: sich typischerweise kurzfristig erledigende Verwaltungsakte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Nach Umständen des Einzelfalls jedenfalls anzunehmen: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Tiefgreifender Grundrechtseingriff,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weil schwerwiegender Eingriff in die Versammlungsfreiheit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8 I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jedenfalls nicht ausgeschlossen werden kann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Fortsetzungsfeststellungsinteresse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331041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89802"/>
            <a:ext cx="8928992" cy="256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3) Klagebefugnis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Nicht unumstritten: Analoge Anwendung des § 42 II VwGO auf die FFK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indes: Streit kann dahinstehen, wenn Klagebefugnis jedenfalls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hier: Kläger (auch)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Adressat dieser belastenden Verwaltungsakte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Möglichkeit einer Verletzung 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2 I GG (+)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316955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89802"/>
            <a:ext cx="8928992" cy="6209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4) Vorverfahren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Erforderlich gemäß § 68 I 1 VwGO vor Erhebung der Anfechtungsklage: Durchführung eines Vorverfahrens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fraglich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ob auch im Falle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Fortsetzungsfeststellungsklage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Vorverfahren erforderlich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Grundsätzlich maßgeblich: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Zeitpunkt der Erledigung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Erledigung vor Klageerhebung: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Vorverfahren kann seinen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Zweck der Selbstkorrektur der Behörde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 mehr erfüllen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Allerdings zu fordern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dass VA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im Zeitpunkt der Erledigung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noch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 bestandskräftig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(Monatsfrist § 70 I VwGO)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Vorliegend: im Zeitpunkt der Erledigung Widerspruchsfrist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 (!) abgelaufen!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83213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92796"/>
            <a:ext cx="8928992" cy="3367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5) Klagefrist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Unproblematisch ebenfalls möglich: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Einhaltung der Klagefrist aus § 74 I 1 VwGO bei Eintritt der Erledigung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Darüber hinaus nicht erforderlich: Einhaltung einer Klagefrist im Hinblick auf FFK in analoger Anwendung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Begrenzendes Moment: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Verwirkung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(-)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Besondere Sachentscheidungsvoraussetzungen der FFK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403711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32915"/>
            <a:ext cx="8928992" cy="3367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VI) Besondere Sachentscheidungsvoraussetzungen der Feststellungsklage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Passive Prozessführungsbefugnis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s.o.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Bereits festgestellt: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FHH als Rechtsträger der handelnden Behörde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Abermals zu unterstellen: Angabe der FHH in Klageschrift als “Klagegegner“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34445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6646"/>
            <a:ext cx="8928992" cy="3736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Feststellungsinteresse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Grundsätzlich ausreichend: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jedes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als schutzwürdig anzuerkennende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Interesse rechtlicher, wirtschaftlicher oder auch ideeller Art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Im Falle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„erledigten Rechtsverhältnisses“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gleichfalls zu fordern: Fortsetzungsfeststellungsinteresse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Rehabilitationsinteresse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des Klägers wegen des (möglichen) diskriminierenden Charakters der Maßnahme sowie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tiefgreifender Grundrechtseingriff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Feststellungsinteresse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39793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3) Klagebefugnis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Nach Rechtsprechung des BVerwG auch im Falle einer allgemeinen Feststellungsklage zu fordern: Klagebefugnis (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str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Für Klagebefugnis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iRd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Feststellungsklage zu prüfen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Ob Kläger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 dem Rechtsverhältnis selbst beteiligt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ist oder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eigene Rechte des Klägers hiervon abhängen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unproblematisch festzustellen: Kläger ist an dem Rechtsverhältnis selbst beteiligt als Adressat der Maßnahme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Klagebefugnis (+)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363192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2863"/>
            <a:ext cx="8928992" cy="2934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4) Keine Subsidiarität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Vorgesehen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43 II 1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Subsidiarität der Feststellungsklage gegenüber Gestaltungs- und Leistungsklagen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Mangels Statthaftigkeit etwaiger Gestaltungs- oder Leistungsklagen in vorliegender Konstellation gewahrt: Subsidiaritätsgrundsatz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Damit insgesamt gegeben: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Sachentscheidungsvoraussetzungen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23521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42768"/>
            <a:ext cx="8928992" cy="287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Objektive Klagehäufung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Sodann zu prüfen, da Kläger mehrere Klagebegehren in einer Klage verfolgt: Zulässigkeit der objektiven Klagehäufung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Unproblematisch erfüllt weil Begehren “sich gegen denselben Beklagten richten, im Zusammenhang stehen und dasselbe Gericht zuständig“ ist: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Voraussetzungen des § 44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Damit zulässig: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Objektive Klagehäufung nach § 44 VwGO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106234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05311"/>
            <a:ext cx="8928992" cy="5775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C. Begründetheit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Sinnvollerweise zu unterscheiden: Begründetheit der Fortsetzungsfeststellungsklage und der Feststellungsklage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Begründetheit der FFK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Obersatz: Die Fortsetzungsfeststellungsklage ist begründet, soweit die Verwaltungsakte rechtswidrig waren und der Kläger dadurch in seinen Rechten verletzt wurde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Rechtswidrigkeit der Beschränkungen und Verbote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Wegen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Spezialitätsgrundsatzes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vorrangig in den Blick zu nehmen: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VersG als besonderes Gefahrenabwehrgesetz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Beachte: Sperrwirkung gegenüber dem SOG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(„Polizeifestigkeit des VersG“)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5990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375304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25208"/>
            <a:ext cx="8928992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Voraussetzung für Sperrwirkung: Vorliegen einer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„öffentlichen Versammlung“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1 I VersG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jedem Fall als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„Versammlung“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ausreichend: Örtliche Zusammenkunft 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mindestens zwei Personen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zur gemeinschaftlichen, auf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Teilhabe an der öffentlichen Meinungsbildung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gerichteten Erörterung oder Kundgebung (BVerfG)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Versammlungsbegriff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Rechtsgrundlage für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„Verbote und Beschränkungen“: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15 I VersG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wonach die zuständige Behörde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Versammlung von Auflagen abhängig machen kann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Rechtsgrundlage (+)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122949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2628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Formelle Voraussetzungen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Jedenfalls zu unterstellen: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Zuständigkeit der Behörde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15 I VersG und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Einhaltung der Vorschriften zur Form gemäß § 39 I 1 VwVfG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Ebenfalls erfolgt: Anhörung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Formelle Voraussetzungen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150487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25208"/>
            <a:ext cx="8928992" cy="6081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c) Materielle Voraussetzungen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Zunächst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iRv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15 I VersG vorausgesetzt nach Abschnittsüberschrift und § 14 I VersG: „Öffentliche Versammlung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unter freiem Himmel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Jedenfalls erfasst: Versammlungen an Orten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allgemeinen kommunikativen Verkehrs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aa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Gefahrentatbestand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Zur Ergreifung von Maßnahmen nach § 15 I VersG vorausgesetzt: Dass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„nach den zur Zeit des Erlasses der Verfügung erkennbaren Umstände die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öffentliche Sicherheit oder Ordnung bei Durchführung der Versammlung oder des Aufzuges unmittelbar gefährdet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„unmittelbare Gefahr“: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Sachlage, bei der das schädigende Ereignis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bereits begonnen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hat oder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allernächster Zeit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mit an Sicherheit grenzender Wahrscheinlichkeit bevorsteht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98924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25208"/>
            <a:ext cx="8928992" cy="6258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vgl. hierzu bspw.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VG Hamburg Beschluss 5 E 5290/23 vom 8. Dezember 2023:  </a:t>
            </a:r>
            <a:endParaRPr lang="de-DE" sz="2400" i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„Unter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Berücksichtigung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Bedeutung der Versammlungsfreiheit darf die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Behörde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keine zu geringen Anforderungen an die Gefahrenprognose stellen.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Als Grundlage der Gefahrenprognose sind konkrete und nachvollziehbare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tatsächliche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Anhaltspunkte erforderlich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Bloße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Verdachtsmomente oder Vermutungen reichen hierzu nicht aus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Die Darlegungs- und Beweislast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für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das Vorliegen von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Gründen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für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ein Verbot oder eine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Beschränkung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liegt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grundsätzlich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bei der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Behörde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(…). An die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Wahrscheinlichkeit des Schadenseintritts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sind nach dem aus dem Grundgesetz ableitbaren Grundsatz der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Verhältnismäßigkeit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umso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geringere Anforderungen zu stellen, je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größer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und folgenschwerer der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möglicherweise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eintretende Schaden ist.“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i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199789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25208"/>
            <a:ext cx="8928992" cy="287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Bei Durchführung der Versammlung jedenfalls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befürchten: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Unmittelbare Gefahren für –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2 II 1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geschützte – Rechtsgüter der Versammlungsteilnehmer sowie Dritter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 Leben und körperliche Unversehrtheit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(insb. auch durch sog. „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Gafferunfälle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“) 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Unmittelbare Gefährdung der öffentlichen Sicherheit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Gefahrentatbestand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154769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25208"/>
            <a:ext cx="8928992" cy="3303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bb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Ordnungspflicht des Adressaten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ergänzend heranzuziehen: Vorschriften über die Ordnungspflicht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8 – § 10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Voraussetzung für Verhaltensverantwortlichkeit: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Verursachung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der Gefahr durch ein Tun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8 I SOG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 (+):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Gefahren entstehen gerade durch die Versammlungsteilnehmer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auf der Autobahn 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Ordnungspflicht des Adressaten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4074045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25208"/>
            <a:ext cx="8928992" cy="3736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d) Rechtsfolge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Rechtsfolge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15 I VersG: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Ermessensspielraum der Behörde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(„kann“)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Ermessensfehler der Behörde, vgl. § 114 S. 1 VwGO?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Einzig problematisch: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Ermessensüberschreitung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(„gesetzliche Grenzen des Ermessens einzuhalten“)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Ermessensbegrenzender Umstand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Grundrechte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versammlungsrechtlichen Klausuren zu diskutieren: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Etwaige Verletzung der Versammlungsfreiheit aus Art. 8 I GG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67406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25208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Persönlicher Schutzbereich (+) („alle Deutschen“)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Ebenso eröffnet, da Versammlung „friedlich und ohne Waffen“ stattfindet: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Sachlicher Schutzbereich des Art. 8 I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Einzig fraglich: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Verfassungsrechtliche Rechtfertigung des Eingriffs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Schranke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iRd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Art. 8 II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heranzuziehen: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15 I VersG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Verfassungskonformität der Schranke (+)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idZ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zu beachten, da das Grundrecht gemäß Art. 8 II GG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Art. 19 I 1 GG „durch Gesetz oder auf Grund eines Gesetzes eingeschränkt werden kann“: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Zitiergebot des Art. 19 I 2 GG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Indes gewahrt über § 20 VersG: Zitiergebot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Einzig zu prüfen: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Verfassungskonforme Anwendung des § 15 I VersG im Einzelfall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157271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25208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 beachten: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Schranke-Schranke der Verhältnismäßigkeit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Nicht unproblematisch: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Erforderlichkeit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Nach § 15 I VersG möglich: Verbot oder bloße Auflage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Problematisch: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Zeitliche bzw. örtliche Beschränkungen einer Versammlung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Dabei stets im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Einzelfall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zu prüfen: ob die jeweilige zeitliche/ örtliche Beschränkung sich als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bloße Auflage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darstellt oder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bereits ein (partielles) Verbot begründet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Beachte: Selbstbestimmungsrecht des Veranstalters!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maßgeblich für Abgrenzung: Bedeutung des Tages/ Ortes für die Öffentlichkeitswirksamkeit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Hier: Besondere Bedeutung (-)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Erforderlichkeit (+) 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20493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5208"/>
            <a:ext cx="8928992" cy="6209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Schließlich zu prüfen: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Angemessenheit der Beschränkungen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iRd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notwendigen Abwägung hilfreich: Bildung eines R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egel-Ausnahme-Verhältnisses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für Rechtsgüter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Grundsätzlich: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Vorrang der – abstrakt höherwertigen – körperlichen Unversehrtheit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Versammlungsteilnehmer und Dritter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Zudem zu bedenken: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Versammlung kann trotzdem stattfinden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insb. sogar örtlicher Zusammenhang zur Autobahn gewahrt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mithin: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Angemessenheit des Eingriffs in Art. 8 I GG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Somit ebenfalls gewahrt: Schranke-Schranke der Verhältnismäßigkeit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Damit im Ergebnis nicht ersichtlich: Ermessenfehler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Ergebnis zu 1):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Rechtmäßigkeit der Beschränkungen und Verbote (+)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291085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5208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Rechtswidrigkeit der Auflösung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Nunmehr zu prüfen: Rechtmäßigkeit der Auflösung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Rechtsgrundlage: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15 III VersG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der der zuständigen Behörde eine Auflösung der Versammlung erlaubt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zu unterstellen: Zuständigkeit der Polizei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Möglichkeiten zur Auflösung nach § 15 III VersG: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15 III 1., 2. Alt. VersG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wonach Auflösung möglich soweit Versammlung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„nicht angemeldet“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oder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15 III 1 3. Alt. VersG: „von den Angaben der Anmeldung abgewichen oder den Auflagen zuwidergehandelt wird“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15 III 3. Alt. VersG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soweit „die Voraussetzungen zu einem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Verbot nach § 15 I VersG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gegeben sind“ (s.o.)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3346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5208"/>
            <a:ext cx="8928992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Ferner zu prüfen: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Ordnungspflicht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des Adressaten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Voraussetzung für eine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Verhaltensverantwortlichkeit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Verursachung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der Gefahr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8 I SOG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 ausreichend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für notwendige Zurechnung: Rechtmäßige Wahrnehmung eigener Rechte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bedenken: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Versammlungsteilnehmer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nehmen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ihre Rechte aus Art. 8 I GG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an einer angemeldeten Versammlung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wahr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Ebenfalls problematisch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Figur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Zweckveranlassers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da Versammlungen gerade darauf angelegt sind, eine Reaktion in der Öffentlichkeit zu verursachen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jedem Fall gegeben: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Voraussetzungen für die Inanspruchnahme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§ 10 I SOG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als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Nichtstörer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172172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5208"/>
            <a:ext cx="8928992" cy="3495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Ebenfalls nicht ersichtlich: Etwaige Ermessensfehler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Vielmehr wohl anzunehmen: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Ermessensreduktion auf Null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Ergebnis zu 2): Rechtmäßigkeit der Auflösung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149297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5208"/>
            <a:ext cx="8928992" cy="4234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3) Rechtswidrigkeit der Aufforderung zum Verlassen der Zufahrt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Rechtsgrundlage?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Zuvor erfolgt: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Auflösung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Versammlung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15 III VersG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Anwendbarkeit des VersG (-),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nur versammlungstypische Gefahren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erfasst sind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heranzuziehen: Vorschriften über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Platzverweisung nach § 12a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Formelle Rechtmäßigkeit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400879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5208"/>
            <a:ext cx="8928992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Materielle Rechtmäßigkeit?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Gefahrentatbestand: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Verletzung des sog. „Entfernungsgebotes“ aus § 18 I VersG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13 II VersG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Störung der Unverletzlichkeit der Rechtsordnung (+)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Ebenso gegeben: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Ordnungspflicht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Adressaten als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Verhaltensverantwortliche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8 I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Rechtsfolge des § 12a SOG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Ermessen („darf“)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Ermessensfehler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114 S. 1 VwGO (-)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Ergebnis zu 3): Rechtmäßigkeit der Aufforderung zum Verlassen der Zufahrt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Ergebnis zu FFK: Unbegründet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325209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5208"/>
            <a:ext cx="8928992" cy="5711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Begründetheit der allgemeinen FK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Obersatz: Die allgemeine Feststellungsklage ist begründet, soweit die Polizei nicht berechtigt war, die Versammlungsteilnehmer von der Autobahn zu drängen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Mithin zu prüfen: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Rechtmäßigkeit des „Abdrängens“ durch die Polizei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Rechtsgrundlage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Rechtsnatur der Maßnahme: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Verwaltungsvollstreckung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da der zuvor ausgesprochene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Platzverweis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(gewaltsam)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durchgesetzt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wird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Verwaltungsvollstreckung im gestreckten Verfahren!  </a:t>
            </a:r>
            <a:b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</a:b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Rechtsgrundlage: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§§ 11 Nr. 3, 15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§§ 17 ff. SOG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(Unmittelbarer Zwang)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167836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5208"/>
            <a:ext cx="8928992" cy="6209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Unproblematisch zu bejahen: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Formelle Voraussetzungen (+)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Beachte: Anhörung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28 VwVfG nicht erforderlich mangels VA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Letztlich ebenfalls unproblematisch: Vorliegen der materiellen Vollstreckungsvoraussetzungen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Vollstreckbarkeit der Platzverweisungsverfügung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(Wirksamkeit + Vollziehbarkeit), vgl. § 3 I, III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Rechtmäßigkeit der Art und Weise der Vollstreckung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insbesondere zu bedenken: Entbehrlichkeit von Frist und Hinweis gemäß § 27 I Nr. 2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HmbVwVG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 wegen Eilbedürftigkeit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Pflichtigkeit des Klägers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gem. § 9 I Nr. 1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HmbVwVG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 (+)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Rechtsfolge (+) 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88543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5208"/>
            <a:ext cx="8928992" cy="250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Damit im Ergebnis ebenfalls rechtmäßig: Abdrängen der Versammlungsteilnehmer im Wege des unmittelbaren Zwanges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Gesamtergebnis: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Sachentscheidungsvoraussetzungen liegen vor, beide Klagen sind jedoch unbegründet.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318832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284984"/>
            <a:ext cx="23762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Ende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40664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epetitorium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_PPTX" id="{20EF44A1-9CCB-4FDF-80AC-F4ABCF6AD68B}" vid="{75BB5563-0F98-406E-898E-E499F06E5443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Vorlage_PPTX</Template>
  <TotalTime>0</TotalTime>
  <Words>4875</Words>
  <Application>Microsoft Macintosh PowerPoint</Application>
  <PresentationFormat>Bildschirmpräsentation (4:3)</PresentationFormat>
  <Paragraphs>573</Paragraphs>
  <Slides>67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67</vt:i4>
      </vt:variant>
    </vt:vector>
  </HeadingPairs>
  <TitlesOfParts>
    <vt:vector size="75" baseType="lpstr">
      <vt:lpstr>Arial</vt:lpstr>
      <vt:lpstr>Calibri</vt:lpstr>
      <vt:lpstr>Courier New</vt:lpstr>
      <vt:lpstr>Frutiger Linotype</vt:lpstr>
      <vt:lpstr>Frutiger LT 57 Cn</vt:lpstr>
      <vt:lpstr>JKRGNR+Arial-BoldMT</vt:lpstr>
      <vt:lpstr>Wingdings</vt:lpstr>
      <vt:lpstr>Repetitorium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Jana Panten</dc:creator>
  <cp:lastModifiedBy>Thure Höre</cp:lastModifiedBy>
  <cp:revision>59</cp:revision>
  <dcterms:created xsi:type="dcterms:W3CDTF">2023-10-26T09:55:33Z</dcterms:created>
  <dcterms:modified xsi:type="dcterms:W3CDTF">2026-06-22T05:20:05Z</dcterms:modified>
</cp:coreProperties>
</file>