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sldIdLst>
    <p:sldId id="256" r:id="rId2"/>
    <p:sldId id="533" r:id="rId3"/>
    <p:sldId id="534" r:id="rId4"/>
    <p:sldId id="535" r:id="rId5"/>
    <p:sldId id="536" r:id="rId6"/>
    <p:sldId id="537" r:id="rId7"/>
    <p:sldId id="538" r:id="rId8"/>
    <p:sldId id="539" r:id="rId9"/>
    <p:sldId id="540" r:id="rId10"/>
    <p:sldId id="517" r:id="rId11"/>
    <p:sldId id="421" r:id="rId12"/>
    <p:sldId id="520" r:id="rId13"/>
    <p:sldId id="521" r:id="rId14"/>
    <p:sldId id="522" r:id="rId15"/>
    <p:sldId id="541" r:id="rId16"/>
    <p:sldId id="523" r:id="rId17"/>
    <p:sldId id="524" r:id="rId18"/>
    <p:sldId id="529" r:id="rId19"/>
    <p:sldId id="528" r:id="rId20"/>
    <p:sldId id="526" r:id="rId21"/>
    <p:sldId id="530" r:id="rId22"/>
    <p:sldId id="531" r:id="rId23"/>
    <p:sldId id="532" r:id="rId24"/>
    <p:sldId id="525" r:id="rId25"/>
    <p:sldId id="276" r:id="rId26"/>
    <p:sldId id="496" r:id="rId27"/>
    <p:sldId id="497" r:id="rId28"/>
    <p:sldId id="498" r:id="rId29"/>
    <p:sldId id="499" r:id="rId30"/>
    <p:sldId id="277" r:id="rId31"/>
    <p:sldId id="501" r:id="rId32"/>
    <p:sldId id="502" r:id="rId33"/>
    <p:sldId id="503" r:id="rId34"/>
    <p:sldId id="504" r:id="rId35"/>
    <p:sldId id="505" r:id="rId36"/>
    <p:sldId id="506" r:id="rId37"/>
    <p:sldId id="507" r:id="rId38"/>
    <p:sldId id="508" r:id="rId39"/>
    <p:sldId id="527" r:id="rId40"/>
    <p:sldId id="509" r:id="rId41"/>
    <p:sldId id="510" r:id="rId42"/>
    <p:sldId id="511" r:id="rId43"/>
    <p:sldId id="512" r:id="rId44"/>
    <p:sldId id="513" r:id="rId45"/>
    <p:sldId id="514" r:id="rId46"/>
    <p:sldId id="515" r:id="rId47"/>
    <p:sldId id="516" r:id="rId48"/>
    <p:sldId id="396" r:id="rId4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59" autoAdjust="0"/>
    <p:restoredTop sz="92969"/>
  </p:normalViewPr>
  <p:slideViewPr>
    <p:cSldViewPr>
      <p:cViewPr varScale="1">
        <p:scale>
          <a:sx n="111" d="100"/>
          <a:sy n="111" d="100"/>
        </p:scale>
        <p:origin x="148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18.01.26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9.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Versammlungsrecht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Die unterschiedlichen Versammlungsbegriffe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Verfassungsrechtlicher Versammlungsbegriff des </a:t>
            </a:r>
            <a:r>
              <a:rPr lang="de-DE" sz="2400" b="1" dirty="0">
                <a:solidFill>
                  <a:schemeClr val="tx1">
                    <a:lumMod val="65000"/>
                    <a:lumOff val="35000"/>
                  </a:schemeClr>
                </a:solidFill>
                <a:latin typeface="JKRGNR+Arial-BoldMT"/>
              </a:rPr>
              <a:t>Art. 8 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Einfachgesetzlicher Versammlungsbegriff des </a:t>
            </a:r>
            <a:r>
              <a:rPr lang="de-DE" sz="2400" b="1" dirty="0">
                <a:solidFill>
                  <a:schemeClr val="tx1">
                    <a:lumMod val="65000"/>
                    <a:lumOff val="35000"/>
                  </a:schemeClr>
                </a:solidFill>
                <a:latin typeface="JKRGNR+Arial-BoldMT"/>
              </a:rPr>
              <a:t>§ 1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Verfassungsrechtlicher Versammlungsbegriff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Art. 8 I GG haben alle Deutschen das Recht, sich ohne Anmeldung oder Erlaubnis friedlich und ohne Waffen zu versammeln.“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Persönlicher Schutzbereich</a:t>
            </a:r>
            <a:r>
              <a:rPr lang="de-DE" sz="2400" dirty="0">
                <a:solidFill>
                  <a:schemeClr val="tx1">
                    <a:lumMod val="65000"/>
                    <a:lumOff val="35000"/>
                  </a:schemeClr>
                </a:solidFill>
                <a:latin typeface="JKRGNR+Arial-BoldMT"/>
              </a:rPr>
              <a:t>: „alle Deutschen“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116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 europarechtskonformer Auslegung zudem umfasst: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EU-Ausländer (Art. 18 AEUV)</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8298619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a:t>
            </a:r>
            <a:r>
              <a:rPr lang="de-DE" sz="2400" dirty="0">
                <a:solidFill>
                  <a:schemeClr val="tx1">
                    <a:lumMod val="65000"/>
                    <a:lumOff val="35000"/>
                  </a:schemeClr>
                </a:solidFill>
                <a:latin typeface="JKRGNR+Arial-BoldMT"/>
              </a:rPr>
              <a:t>: unter einer „Versammlung“ wird eine örtliche Zusammenkunft mehrerer Personen zwecks gemeinschaftlicher Erörterung und Kundgebung mit dem Ziel der Teilhabe an der öffentlichen Meinungsbildung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Merkmale mithin: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Örtliche Zusammenkunft </a:t>
            </a:r>
            <a:r>
              <a:rPr lang="de-DE" sz="2400" dirty="0">
                <a:solidFill>
                  <a:schemeClr val="tx1">
                    <a:lumMod val="65000"/>
                    <a:lumOff val="35000"/>
                  </a:schemeClr>
                </a:solidFill>
                <a:latin typeface="JKRGNR+Arial-BoldMT"/>
              </a:rPr>
              <a:t>(nicht ausreichend: „digitale Versammlung“)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Mehrerer Personen </a:t>
            </a:r>
            <a:r>
              <a:rPr lang="de-DE" sz="2400" dirty="0">
                <a:solidFill>
                  <a:schemeClr val="tx1">
                    <a:lumMod val="65000"/>
                    <a:lumOff val="35000"/>
                  </a:schemeClr>
                </a:solidFill>
                <a:latin typeface="JKRGNR+Arial-BoldMT"/>
              </a:rPr>
              <a:t>(ausreichend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zwei Personen)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Besondere Anforderungen an den gemeinsamen Zweck</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nach </a:t>
            </a:r>
            <a:r>
              <a:rPr lang="de-DE" sz="2400" b="1" dirty="0">
                <a:solidFill>
                  <a:schemeClr val="tx1">
                    <a:lumMod val="65000"/>
                    <a:lumOff val="35000"/>
                  </a:schemeClr>
                </a:solidFill>
                <a:latin typeface="JKRGNR+Arial-BoldMT"/>
              </a:rPr>
              <a:t>BVerfG</a:t>
            </a:r>
            <a:r>
              <a:rPr lang="de-DE" sz="2400" dirty="0">
                <a:solidFill>
                  <a:schemeClr val="tx1">
                    <a:lumMod val="65000"/>
                    <a:lumOff val="35000"/>
                  </a:schemeClr>
                </a:solidFill>
                <a:latin typeface="JKRGNR+Arial-BoldMT"/>
              </a:rPr>
              <a:t>: der Zweck muss in der Partizipation an 			öffentlicher Meinungsbildung liegen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nach </a:t>
            </a:r>
            <a:r>
              <a:rPr lang="de-DE" sz="2400" b="1" dirty="0" err="1">
                <a:solidFill>
                  <a:schemeClr val="tx1">
                    <a:lumMod val="65000"/>
                    <a:lumOff val="35000"/>
                  </a:schemeClr>
                </a:solidFill>
                <a:latin typeface="JKRGNR+Arial-BoldMT"/>
              </a:rPr>
              <a:t>Lit</a:t>
            </a:r>
            <a:r>
              <a:rPr lang="de-DE" sz="2400" dirty="0">
                <a:solidFill>
                  <a:schemeClr val="tx1">
                    <a:lumMod val="65000"/>
                    <a:lumOff val="35000"/>
                  </a:schemeClr>
                </a:solidFill>
                <a:latin typeface="JKRGNR+Arial-BoldMT"/>
              </a:rPr>
              <a:t>.: jeder (soziale, kulturelle, religiöse, unterhaltende) 		Zweck reicht aus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Wichtigste Unterschiede </a:t>
            </a:r>
            <a:r>
              <a:rPr lang="de-DE" sz="2400" dirty="0">
                <a:solidFill>
                  <a:schemeClr val="tx1">
                    <a:lumMod val="65000"/>
                    <a:lumOff val="35000"/>
                  </a:schemeClr>
                </a:solidFill>
                <a:latin typeface="JKRGNR+Arial-BoldMT"/>
              </a:rPr>
              <a:t>zwischen dem </a:t>
            </a:r>
            <a:r>
              <a:rPr lang="de-DE" sz="2400" b="1" dirty="0">
                <a:solidFill>
                  <a:schemeClr val="tx1">
                    <a:lumMod val="65000"/>
                    <a:lumOff val="35000"/>
                  </a:schemeClr>
                </a:solidFill>
                <a:latin typeface="JKRGNR+Arial-BoldMT"/>
              </a:rPr>
              <a:t>verfassungsrechtlichen</a:t>
            </a:r>
            <a:r>
              <a:rPr lang="de-DE" sz="2400" dirty="0">
                <a:solidFill>
                  <a:schemeClr val="tx1">
                    <a:lumMod val="65000"/>
                    <a:lumOff val="35000"/>
                  </a:schemeClr>
                </a:solidFill>
                <a:latin typeface="JKRGNR+Arial-BoldMT"/>
              </a:rPr>
              <a:t> und dem </a:t>
            </a:r>
            <a:r>
              <a:rPr lang="de-DE" sz="2400" b="1" dirty="0">
                <a:solidFill>
                  <a:schemeClr val="tx1">
                    <a:lumMod val="65000"/>
                    <a:lumOff val="35000"/>
                  </a:schemeClr>
                </a:solidFill>
                <a:latin typeface="JKRGNR+Arial-BoldMT"/>
              </a:rPr>
              <a:t>einfachgesetzlichen</a:t>
            </a:r>
            <a:r>
              <a:rPr lang="de-DE" sz="2400" dirty="0">
                <a:solidFill>
                  <a:schemeClr val="tx1">
                    <a:lumMod val="65000"/>
                    <a:lumOff val="35000"/>
                  </a:schemeClr>
                </a:solidFill>
                <a:latin typeface="JKRGNR+Arial-BoldMT"/>
              </a:rPr>
              <a:t> Versammlungsbegriff: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Persönlicher Schutzbereich</a:t>
            </a:r>
            <a:r>
              <a:rPr lang="de-DE" sz="2400" dirty="0">
                <a:solidFill>
                  <a:schemeClr val="tx1">
                    <a:lumMod val="65000"/>
                    <a:lumOff val="35000"/>
                  </a:schemeClr>
                </a:solidFill>
                <a:latin typeface="JKRGNR+Arial-BoldMT"/>
              </a:rPr>
              <a:t>: § 1 VersG beschränkt den Anwendungsbereich nicht auf „Deutsche“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116 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Schutzbereichsrestriktion</a:t>
            </a:r>
            <a:r>
              <a:rPr lang="de-DE" sz="2400" dirty="0">
                <a:solidFill>
                  <a:schemeClr val="tx1">
                    <a:lumMod val="65000"/>
                    <a:lumOff val="35000"/>
                  </a:schemeClr>
                </a:solidFill>
                <a:latin typeface="JKRGNR+Arial-BoldMT"/>
              </a:rPr>
              <a:t>, sodass grundsätzlich auch für „unfriedliche“ Versammlungen das VersG gilt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 5 Nr. 3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Wichtigste Einschränkung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Art. 8 I GG: VersG gilt nur für </a:t>
            </a:r>
            <a:r>
              <a:rPr lang="de-DE" sz="2400" b="1" dirty="0">
                <a:solidFill>
                  <a:schemeClr val="tx1">
                    <a:lumMod val="65000"/>
                    <a:lumOff val="35000"/>
                  </a:schemeClr>
                </a:solidFill>
                <a:latin typeface="JKRGNR+Arial-BoldMT"/>
              </a:rPr>
              <a:t>„öffentliche Versammlungen“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Öffentlichkeit (+), wenn die Versammlung für jedermann 	zugänglich ist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Öffentlichkeit (-) bspw. im Falle von Parteitagen o.Ä.</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Str. Analoge Anwendung des VersG?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4394371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Innerhalb des VersG darüber hinaus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Versammlungen in geschlossenen Räumen (vgl. §§ 5 ff.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Versammlungen unter freiem Himmel (vgl. §§ 14 ff.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 freiem Himmel“ (+), wenn die Versammlung inmitten des </a:t>
            </a:r>
            <a:r>
              <a:rPr lang="de-DE" sz="2400" b="1" dirty="0">
                <a:solidFill>
                  <a:schemeClr val="tx1">
                    <a:lumMod val="65000"/>
                    <a:lumOff val="35000"/>
                  </a:schemeClr>
                </a:solidFill>
                <a:latin typeface="JKRGNR+Arial-BoldMT"/>
              </a:rPr>
              <a:t>freien Publikumsverkehrs </a:t>
            </a:r>
            <a:r>
              <a:rPr lang="de-DE" sz="2400" dirty="0">
                <a:solidFill>
                  <a:schemeClr val="tx1">
                    <a:lumMod val="65000"/>
                    <a:lumOff val="35000"/>
                  </a:schemeClr>
                </a:solidFill>
                <a:latin typeface="JKRGNR+Arial-BoldMT"/>
              </a:rPr>
              <a:t>stattfindet (BVerfGE 128, 226 (255) = NJW 2011, 1201 – Fraport)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zu beachten: </a:t>
            </a:r>
            <a:r>
              <a:rPr lang="de-DE" sz="2400" b="1" dirty="0">
                <a:solidFill>
                  <a:schemeClr val="tx1">
                    <a:lumMod val="65000"/>
                    <a:lumOff val="35000"/>
                  </a:schemeClr>
                </a:solidFill>
                <a:latin typeface="JKRGNR+Arial-BoldMT"/>
              </a:rPr>
              <a:t>Anmeldepflicht des § 14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Art. 8 I GG: „ohne Anmeldung“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14 I VersG greift nicht bei Spontanversammlungen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iÜ</a:t>
            </a:r>
            <a:r>
              <a:rPr lang="de-DE" sz="2400" dirty="0">
                <a:solidFill>
                  <a:schemeClr val="tx1">
                    <a:lumMod val="65000"/>
                    <a:lumOff val="35000"/>
                  </a:schemeClr>
                </a:solidFill>
                <a:latin typeface="JKRGNR+Arial-BoldMT"/>
              </a:rPr>
              <a:t> verfassungskonform auszulegen!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8816993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Versammlungsrechtliche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t>
            </a:r>
            <a:r>
              <a:rPr lang="de-DE" sz="2400" b="1" dirty="0">
                <a:solidFill>
                  <a:schemeClr val="tx1">
                    <a:lumMod val="65000"/>
                    <a:lumOff val="35000"/>
                  </a:schemeClr>
                </a:solidFill>
                <a:latin typeface="JKRGNR+Arial-BoldMT"/>
              </a:rPr>
              <a:t>Anwendungsbereich des VersG eröffnet </a:t>
            </a:r>
            <a:r>
              <a:rPr lang="de-DE" sz="2400" dirty="0">
                <a:solidFill>
                  <a:schemeClr val="tx1">
                    <a:lumMod val="65000"/>
                    <a:lumOff val="35000"/>
                  </a:schemeClr>
                </a:solidFill>
                <a:latin typeface="JKRGNR+Arial-BoldMT"/>
              </a:rPr>
              <a:t>(§ 1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Rückgriff auf das allgemeine Gefahrenabwehrrecht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ausgeschlossen (sog. „</a:t>
            </a:r>
            <a:r>
              <a:rPr lang="de-DE" sz="2400" b="1" dirty="0">
                <a:solidFill>
                  <a:schemeClr val="tx1">
                    <a:lumMod val="65000"/>
                    <a:lumOff val="35000"/>
                  </a:schemeClr>
                </a:solidFill>
                <a:latin typeface="JKRGNR+Arial-BoldMT"/>
              </a:rPr>
              <a:t>Polizeifestigkeit“ des VersG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Spezialitätsgrundsatz!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Maßnahmen in der Verwaltungsvollstreckung</a:t>
            </a:r>
            <a:r>
              <a:rPr lang="de-DE" sz="2400" dirty="0">
                <a:solidFill>
                  <a:schemeClr val="tx1">
                    <a:lumMod val="65000"/>
                    <a:lumOff val="35000"/>
                  </a:schemeClr>
                </a:solidFill>
                <a:latin typeface="JKRGNR+Arial-BoldMT"/>
              </a:rPr>
              <a:t>: weiterhin anwendbar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)VwVG, da VersG hierzu keine Regelungen enthält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a:t>
            </a:r>
            <a:r>
              <a:rPr lang="de-DE" sz="2400" b="1" dirty="0">
                <a:solidFill>
                  <a:schemeClr val="tx1">
                    <a:lumMod val="65000"/>
                    <a:lumOff val="35000"/>
                  </a:schemeClr>
                </a:solidFill>
                <a:latin typeface="JKRGNR+Arial-BoldMT"/>
              </a:rPr>
              <a:t>die keine versammlungsspezifischen Gefahren abwehren</a:t>
            </a:r>
            <a:r>
              <a:rPr lang="de-DE" sz="2400" dirty="0">
                <a:solidFill>
                  <a:schemeClr val="tx1">
                    <a:lumMod val="65000"/>
                    <a:lumOff val="35000"/>
                  </a:schemeClr>
                </a:solidFill>
                <a:latin typeface="JKRGNR+Arial-BoldMT"/>
              </a:rPr>
              <a:t> sollen: </a:t>
            </a:r>
            <a:r>
              <a:rPr lang="de-DE" sz="2400" dirty="0" err="1">
                <a:solidFill>
                  <a:schemeClr val="tx1">
                    <a:lumMod val="65000"/>
                    <a:lumOff val="35000"/>
                  </a:schemeClr>
                </a:solidFill>
                <a:latin typeface="JKRGNR+Arial-BoldMT"/>
              </a:rPr>
              <a:t>BauO</a:t>
            </a:r>
            <a:r>
              <a:rPr lang="de-DE" sz="2400" dirty="0">
                <a:solidFill>
                  <a:schemeClr val="tx1">
                    <a:lumMod val="65000"/>
                    <a:lumOff val="35000"/>
                  </a:schemeClr>
                </a:solidFill>
                <a:latin typeface="JKRGNR+Arial-BoldMT"/>
              </a:rPr>
              <a:t> weiterhin anwendbar, wenn Veranstaltungsraum droht einzustürzen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8367648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Aktuell hierzu: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Nutzungsuntersagung</a:t>
            </a:r>
            <a:r>
              <a:rPr lang="de-DE" sz="2400" dirty="0">
                <a:solidFill>
                  <a:schemeClr val="tx1">
                    <a:lumMod val="65000"/>
                    <a:lumOff val="35000"/>
                  </a:schemeClr>
                </a:solidFill>
                <a:latin typeface="JKRGNR+Arial-BoldMT"/>
              </a:rPr>
              <a:t> für geplante „Baumhäuser“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Versammlung/ Demonstration gegen </a:t>
            </a:r>
            <a:r>
              <a:rPr lang="de-DE" sz="2400" dirty="0" err="1">
                <a:solidFill>
                  <a:schemeClr val="tx1">
                    <a:lumMod val="65000"/>
                    <a:lumOff val="35000"/>
                  </a:schemeClr>
                </a:solidFill>
                <a:latin typeface="JKRGNR+Arial-BoldMT"/>
              </a:rPr>
              <a:t>Abrodungen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nach Bauordnungsrecht ohne „Standsicherheitsnachweis“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vgl. OVG Bautzen Beschl. v. 8.11.2022 – 5 B 195/22, BeckRS 2022, 34607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45</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„Es spricht nach alledem sehr Vieles dafür, dass die Spezialität des Versammlungsrechts - und damit auch seine Konzentrationswirkung - nicht greift, soweit es darum geht, Gefahren zu bekämpfen, die nicht spezifisch in Versammlungen und deren Ablauf ihre Ursache haben, insbesondere etwa nicht für Anordnungen aus bauordnungs-, feuersicherheits- und seuchenrechtlichen Gründen“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6288092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4482" y="1240304"/>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„vor Beginn“ einer Versammlung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problematisch: sog. </a:t>
            </a:r>
            <a:r>
              <a:rPr lang="de-DE" sz="2400" b="1" dirty="0">
                <a:solidFill>
                  <a:schemeClr val="tx1">
                    <a:lumMod val="65000"/>
                    <a:lumOff val="35000"/>
                  </a:schemeClr>
                </a:solidFill>
                <a:latin typeface="JKRGNR+Arial-BoldMT"/>
              </a:rPr>
              <a:t>Vorfeldmaßnahmen</a:t>
            </a:r>
            <a:r>
              <a:rPr lang="de-DE" sz="2400" dirty="0">
                <a:solidFill>
                  <a:schemeClr val="tx1">
                    <a:lumMod val="65000"/>
                    <a:lumOff val="35000"/>
                  </a:schemeClr>
                </a:solidFill>
                <a:latin typeface="JKRGNR+Arial-BoldMT"/>
              </a:rPr>
              <a:t>, (Bsp.: Durchsuchung eines Busses und Sicherstellung v. Sachen)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Schutzbereich des Art. 8 I GG (+)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Fall </a:t>
            </a:r>
            <a:r>
              <a:rPr lang="de-DE" sz="2400" b="1" dirty="0">
                <a:solidFill>
                  <a:schemeClr val="tx1">
                    <a:lumMod val="65000"/>
                    <a:lumOff val="35000"/>
                  </a:schemeClr>
                </a:solidFill>
                <a:latin typeface="JKRGNR+Arial-BoldMT"/>
              </a:rPr>
              <a:t>(noch) nicht eröffnet: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t>
            </a:r>
            <a:r>
              <a:rPr lang="de-DE" sz="2400" b="1" dirty="0">
                <a:solidFill>
                  <a:schemeClr val="tx1">
                    <a:lumMod val="65000"/>
                    <a:lumOff val="35000"/>
                  </a:schemeClr>
                </a:solidFill>
                <a:latin typeface="JKRGNR+Arial-BoldMT"/>
              </a:rPr>
              <a:t>nach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grundsätzlich möglich</a:t>
            </a:r>
            <a:r>
              <a:rPr lang="de-DE" sz="2400" dirty="0">
                <a:solidFill>
                  <a:schemeClr val="tx1">
                    <a:lumMod val="65000"/>
                    <a:lumOff val="35000"/>
                  </a:schemeClr>
                </a:solidFill>
                <a:latin typeface="JKRGNR+Arial-BoldMT"/>
              </a:rPr>
              <a:t>: Rückgriff auf das allgemeine Gefahrenabwehrrecht (vgl. Meldeauflage, § 11a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Problematisch: </a:t>
            </a:r>
            <a:r>
              <a:rPr lang="de-DE" sz="2400" b="1" dirty="0">
                <a:solidFill>
                  <a:schemeClr val="tx1">
                    <a:lumMod val="65000"/>
                    <a:lumOff val="35000"/>
                  </a:schemeClr>
                </a:solidFill>
                <a:latin typeface="JKRGNR+Arial-BoldMT"/>
                <a:sym typeface="Wingdings" pitchFamily="2" charset="2"/>
              </a:rPr>
              <a:t>Verstoß gegen Zitiergebot Art. 19 I 2 GG</a:t>
            </a:r>
            <a:r>
              <a:rPr lang="de-DE" sz="2400" dirty="0">
                <a:solidFill>
                  <a:schemeClr val="tx1">
                    <a:lumMod val="65000"/>
                    <a:lumOff val="35000"/>
                  </a:schemeClr>
                </a:solidFill>
                <a:latin typeface="JKRGNR+Arial-BoldMT"/>
                <a:sym typeface="Wingdings" pitchFamily="2" charset="2"/>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wichtig: </a:t>
            </a:r>
            <a:r>
              <a:rPr lang="de-DE" sz="2400" b="1" dirty="0">
                <a:solidFill>
                  <a:schemeClr val="tx1">
                    <a:lumMod val="65000"/>
                    <a:lumOff val="35000"/>
                  </a:schemeClr>
                </a:solidFill>
                <a:latin typeface="JKRGNR+Arial-BoldMT"/>
              </a:rPr>
              <a:t>Schutzwirkungen</a:t>
            </a:r>
            <a:r>
              <a:rPr lang="de-DE" sz="2400" dirty="0">
                <a:solidFill>
                  <a:schemeClr val="tx1">
                    <a:lumMod val="65000"/>
                    <a:lumOff val="35000"/>
                  </a:schemeClr>
                </a:solidFill>
                <a:latin typeface="JKRGNR+Arial-BoldMT"/>
              </a:rPr>
              <a:t> von </a:t>
            </a:r>
            <a:r>
              <a:rPr lang="de-DE" sz="2400" b="1" dirty="0">
                <a:solidFill>
                  <a:schemeClr val="tx1">
                    <a:lumMod val="65000"/>
                    <a:lumOff val="35000"/>
                  </a:schemeClr>
                </a:solidFill>
                <a:latin typeface="JKRGNR+Arial-BoldMT"/>
              </a:rPr>
              <a:t>Art. 8 I GG </a:t>
            </a:r>
            <a:r>
              <a:rPr lang="de-DE" sz="2400" dirty="0">
                <a:solidFill>
                  <a:schemeClr val="tx1">
                    <a:lumMod val="65000"/>
                    <a:lumOff val="35000"/>
                  </a:schemeClr>
                </a:solidFill>
                <a:latin typeface="JKRGNR+Arial-BoldMT"/>
              </a:rPr>
              <a:t>auf der </a:t>
            </a:r>
            <a:r>
              <a:rPr lang="de-DE" sz="2400" b="1" dirty="0">
                <a:solidFill>
                  <a:schemeClr val="tx1">
                    <a:lumMod val="65000"/>
                    <a:lumOff val="35000"/>
                  </a:schemeClr>
                </a:solidFill>
                <a:latin typeface="JKRGNR+Arial-BoldMT"/>
              </a:rPr>
              <a:t>Ermessensebene</a:t>
            </a:r>
            <a:r>
              <a:rPr lang="de-DE" sz="2400" dirty="0">
                <a:solidFill>
                  <a:schemeClr val="tx1">
                    <a:lumMod val="65000"/>
                    <a:lumOff val="35000"/>
                  </a:schemeClr>
                </a:solidFill>
                <a:latin typeface="JKRGNR+Arial-BoldMT"/>
              </a:rPr>
              <a:t> anzusprechen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von Art. 8 I GG denkbar, wenn Maßnahmen </a:t>
            </a:r>
            <a:r>
              <a:rPr lang="de-DE" sz="2400" b="1" dirty="0">
                <a:solidFill>
                  <a:schemeClr val="tx1">
                    <a:lumMod val="65000"/>
                    <a:lumOff val="35000"/>
                  </a:schemeClr>
                </a:solidFill>
                <a:latin typeface="JKRGNR+Arial-BoldMT"/>
              </a:rPr>
              <a:t>Teilnahme und Durchführung der Versammlung unnötig erschweren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8089798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778" y="1149751"/>
            <a:ext cx="8928992" cy="56964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Maßnahmen während der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a:t>
            </a:r>
            <a:r>
              <a:rPr lang="de-DE" sz="2400" i="1" dirty="0">
                <a:solidFill>
                  <a:schemeClr val="tx1">
                    <a:lumMod val="65000"/>
                    <a:lumOff val="35000"/>
                  </a:schemeClr>
                </a:solidFill>
                <a:latin typeface="JKRGNR+Arial-BoldMT"/>
              </a:rPr>
              <a:t>Der Kläger nahm am 1. Juni 2013 an einem angemeldeten Aufzug in Frankfurt teil („Blockupy“). Nachdem die Spitze des Aufzugs die Hofstraße erreicht hatte, wurden gegen 12.49 Uhr vor dem Einschwenken auf die umstritten gewesene Streckenführung zwei </a:t>
            </a:r>
            <a:r>
              <a:rPr lang="de-DE" sz="2400" b="1" i="1" dirty="0">
                <a:solidFill>
                  <a:schemeClr val="tx1">
                    <a:lumMod val="65000"/>
                    <a:lumOff val="35000"/>
                  </a:schemeClr>
                </a:solidFill>
                <a:latin typeface="JKRGNR+Arial-BoldMT"/>
              </a:rPr>
              <a:t>Polizeiketten in den Aufzug eingezogen und der Aufzug so zum Stehen gebracht</a:t>
            </a:r>
            <a:r>
              <a:rPr lang="de-DE" sz="2400" i="1" dirty="0">
                <a:solidFill>
                  <a:schemeClr val="tx1">
                    <a:lumMod val="65000"/>
                    <a:lumOff val="35000"/>
                  </a:schemeClr>
                </a:solidFill>
                <a:latin typeface="JKRGNR+Arial-BoldMT"/>
              </a:rPr>
              <a:t>; Anlass hierfür war die Formation, die der Aufzug in diesem abgrenzbaren Bereich des „antikapitalistischen Blocks“ eingenommen hatte, und weitere Feststellungen: Vor und hinter dem dort befindlichen Lautsprecherwagen hatten sich zwei Blöcke gebildet, die sich insbesondere im vorderen Bereich nach den Seiten durch </a:t>
            </a:r>
            <a:r>
              <a:rPr lang="de-DE" sz="2400" b="1" i="1" dirty="0">
                <a:solidFill>
                  <a:schemeClr val="tx1">
                    <a:lumMod val="65000"/>
                    <a:lumOff val="35000"/>
                  </a:schemeClr>
                </a:solidFill>
                <a:latin typeface="JKRGNR+Arial-BoldMT"/>
              </a:rPr>
              <a:t>zusammengeknotete Transparente </a:t>
            </a:r>
            <a:r>
              <a:rPr lang="de-DE" sz="2400" i="1" dirty="0">
                <a:solidFill>
                  <a:schemeClr val="tx1">
                    <a:lumMod val="65000"/>
                    <a:lumOff val="35000"/>
                  </a:schemeClr>
                </a:solidFill>
                <a:latin typeface="JKRGNR+Arial-BoldMT"/>
              </a:rPr>
              <a:t>sowie nach oben durch </a:t>
            </a:r>
            <a:r>
              <a:rPr lang="de-DE" sz="2400" b="1" i="1" dirty="0">
                <a:solidFill>
                  <a:schemeClr val="tx1">
                    <a:lumMod val="65000"/>
                    <a:lumOff val="35000"/>
                  </a:schemeClr>
                </a:solidFill>
                <a:latin typeface="JKRGNR+Arial-BoldMT"/>
              </a:rPr>
              <a:t>aufgespannte Schirme</a:t>
            </a:r>
            <a:r>
              <a:rPr lang="de-DE" sz="2400" i="1" dirty="0">
                <a:solidFill>
                  <a:schemeClr val="tx1">
                    <a:lumMod val="65000"/>
                    <a:lumOff val="35000"/>
                  </a:schemeClr>
                </a:solidFill>
                <a:latin typeface="JKRGNR+Arial-BoldMT"/>
              </a:rPr>
              <a:t>, deren es wetterbedingt nicht bedurft hätte, weitgehend der Sicht entzogen, während sich im hinteren Bereich ein „schwarzer Block“ gebildet hatte, in dem die </a:t>
            </a:r>
            <a:r>
              <a:rPr lang="de-DE" sz="2400" b="1" i="1" dirty="0">
                <a:solidFill>
                  <a:schemeClr val="tx1">
                    <a:lumMod val="65000"/>
                    <a:lumOff val="35000"/>
                  </a:schemeClr>
                </a:solidFill>
                <a:latin typeface="JKRGNR+Arial-BoldMT"/>
              </a:rPr>
              <a:t>Vermummung</a:t>
            </a:r>
            <a:r>
              <a:rPr lang="de-DE" sz="2400" i="1" dirty="0">
                <a:solidFill>
                  <a:schemeClr val="tx1">
                    <a:lumMod val="65000"/>
                    <a:lumOff val="35000"/>
                  </a:schemeClr>
                </a:solidFill>
                <a:latin typeface="JKRGNR+Arial-BoldMT"/>
              </a:rPr>
              <a:t> zunahm.</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804235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Nachdem um 14.37 Uhr der Versammlungsleiter den polizeilichen Gesamteinsatzleiter davon unterrichtet hatte, dass die eingekesselten Teilnehmer zwar bereit seien, Gegenstände an der Seite abzulegen, nicht aber, sich einer weitergehenden polizeilichen Kontrolle zu unterziehen, wurde ihm gegenüber der Teilausschluss dieser Personengruppe erklärt.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Kläger begehrt gerichtliche Prüfung der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Anhalten des Aufzuges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Einkesselung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Ausschluss der Teilnehmer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645786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778" y="114975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Maßnahmen während der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 Maßnahme nach dem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Auflösung der Versammlung</a:t>
            </a:r>
            <a:r>
              <a:rPr lang="de-DE" sz="2400" dirty="0">
                <a:solidFill>
                  <a:schemeClr val="tx1">
                    <a:lumMod val="65000"/>
                    <a:lumOff val="35000"/>
                  </a:schemeClr>
                </a:solidFill>
                <a:latin typeface="JKRGNR+Arial-BoldMT"/>
              </a:rPr>
              <a:t> nach § 15 III VersG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15 I VersG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Ausschluss einzelner Teilnehmer </a:t>
            </a:r>
            <a:r>
              <a:rPr lang="de-DE" sz="2400" dirty="0">
                <a:solidFill>
                  <a:schemeClr val="tx1">
                    <a:lumMod val="65000"/>
                    <a:lumOff val="35000"/>
                  </a:schemeClr>
                </a:solidFill>
                <a:latin typeface="JKRGNR+Arial-BoldMT"/>
              </a:rPr>
              <a:t>nach § 18 III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fraglich: </a:t>
            </a:r>
            <a:r>
              <a:rPr lang="de-DE" sz="2400" b="1" dirty="0">
                <a:solidFill>
                  <a:schemeClr val="tx1">
                    <a:lumMod val="65000"/>
                    <a:lumOff val="35000"/>
                  </a:schemeClr>
                </a:solidFill>
                <a:latin typeface="JKRGNR+Arial-BoldMT"/>
              </a:rPr>
              <a:t>Zulässigkeit</a:t>
            </a:r>
            <a:r>
              <a:rPr lang="de-DE" sz="2400" dirty="0">
                <a:solidFill>
                  <a:schemeClr val="tx1">
                    <a:lumMod val="65000"/>
                    <a:lumOff val="35000"/>
                  </a:schemeClr>
                </a:solidFill>
                <a:latin typeface="JKRGNR+Arial-BoldMT"/>
              </a:rPr>
              <a:t> „milderer“ gefahrenabwehrrechtlicher Maßnahmen (sog. </a:t>
            </a:r>
            <a:r>
              <a:rPr lang="de-DE" sz="2400" b="1" dirty="0">
                <a:solidFill>
                  <a:schemeClr val="tx1">
                    <a:lumMod val="65000"/>
                    <a:lumOff val="35000"/>
                  </a:schemeClr>
                </a:solidFill>
                <a:latin typeface="JKRGNR+Arial-BoldMT"/>
              </a:rPr>
              <a:t>Minusmaßnahmen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Zulässigkeit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Hingegen sehr umstritten: Dogmatische Herleitung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extensive Auslegung des Begriffs „Auflage“ in § 15 I VersG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Erst-Recht-Schluss zur Versammlungsauflösung bzw. dem Ausschluss einzelner Teilnehmer (§§ 15 III, 18 III VersG)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608354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8973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Fortsetzung Fall 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Rechtswidrigkeit der Auflösung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Rechtmäßigkeit der Auflösung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 15 III VersG</a:t>
            </a:r>
            <a:r>
              <a:rPr lang="de-DE" sz="2400" dirty="0">
                <a:solidFill>
                  <a:schemeClr val="tx1">
                    <a:lumMod val="65000"/>
                    <a:lumOff val="35000"/>
                  </a:schemeClr>
                </a:solidFill>
                <a:latin typeface="JKRGNR+Arial-BoldMT"/>
              </a:rPr>
              <a:t>, der der zuständigen Behörde eine Auflösung der Versammlung erlaubt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unterstellen: Zuständigkeit der Polizei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Möglichkeiten zur Auflösung nach § 15 III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III 1., 2. Alt. VersG </a:t>
            </a:r>
            <a:r>
              <a:rPr lang="de-DE" sz="2400" dirty="0">
                <a:solidFill>
                  <a:schemeClr val="tx1">
                    <a:lumMod val="65000"/>
                    <a:lumOff val="35000"/>
                  </a:schemeClr>
                </a:solidFill>
                <a:latin typeface="JKRGNR+Arial-BoldMT"/>
              </a:rPr>
              <a:t>wonach Auflösung möglich soweit Versammlung </a:t>
            </a:r>
            <a:r>
              <a:rPr lang="de-DE" sz="2400" b="1" dirty="0">
                <a:solidFill>
                  <a:schemeClr val="tx1">
                    <a:lumMod val="65000"/>
                    <a:lumOff val="35000"/>
                  </a:schemeClr>
                </a:solidFill>
                <a:latin typeface="JKRGNR+Arial-BoldMT"/>
              </a:rPr>
              <a:t>„nicht angemeldet“ </a:t>
            </a:r>
            <a:r>
              <a:rPr lang="de-DE" sz="2400" dirty="0">
                <a:solidFill>
                  <a:schemeClr val="tx1">
                    <a:lumMod val="65000"/>
                    <a:lumOff val="35000"/>
                  </a:schemeClr>
                </a:solidFill>
                <a:latin typeface="JKRGNR+Arial-BoldMT"/>
              </a:rPr>
              <a:t>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III 1 3. Alt. VersG: „von den Angaben der Anmeldung abgewichen oder den Auflagen zuwidergehandelt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III 3. Alt. VersG</a:t>
            </a:r>
            <a:r>
              <a:rPr lang="de-DE" sz="2400" dirty="0">
                <a:solidFill>
                  <a:schemeClr val="tx1">
                    <a:lumMod val="65000"/>
                    <a:lumOff val="35000"/>
                  </a:schemeClr>
                </a:solidFill>
                <a:latin typeface="JKRGNR+Arial-BoldMT"/>
              </a:rPr>
              <a:t>: soweit „die Voraussetzungen zu einem </a:t>
            </a:r>
            <a:r>
              <a:rPr lang="de-DE" sz="2400" b="1" dirty="0">
                <a:solidFill>
                  <a:schemeClr val="tx1">
                    <a:lumMod val="65000"/>
                    <a:lumOff val="35000"/>
                  </a:schemeClr>
                </a:solidFill>
                <a:latin typeface="JKRGNR+Arial-BoldMT"/>
              </a:rPr>
              <a:t>Verbot nach § 15 I VersG</a:t>
            </a:r>
            <a:r>
              <a:rPr lang="de-DE" sz="2400" dirty="0">
                <a:solidFill>
                  <a:schemeClr val="tx1">
                    <a:lumMod val="65000"/>
                    <a:lumOff val="35000"/>
                  </a:schemeClr>
                </a:solidFill>
                <a:latin typeface="JKRGNR+Arial-BoldMT"/>
              </a:rPr>
              <a:t> gegeben sind“ (s.o.)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346222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54655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a:t>
            </a:r>
            <a:r>
              <a:rPr lang="de-DE" sz="2300" b="1" dirty="0">
                <a:solidFill>
                  <a:schemeClr val="tx1">
                    <a:lumMod val="65000"/>
                    <a:lumOff val="35000"/>
                  </a:schemeClr>
                </a:solidFill>
                <a:latin typeface="JKRGNR+Arial-BoldMT"/>
              </a:rPr>
              <a:t>BVerwG </a:t>
            </a:r>
            <a:r>
              <a:rPr lang="de-DE" sz="2300" b="1" dirty="0" err="1">
                <a:solidFill>
                  <a:schemeClr val="tx1">
                    <a:lumMod val="65000"/>
                    <a:lumOff val="35000"/>
                  </a:schemeClr>
                </a:solidFill>
                <a:latin typeface="JKRGNR+Arial-BoldMT"/>
              </a:rPr>
              <a:t>NVwZ</a:t>
            </a:r>
            <a:r>
              <a:rPr lang="de-DE" sz="2300" b="1" dirty="0">
                <a:solidFill>
                  <a:schemeClr val="tx1">
                    <a:lumMod val="65000"/>
                    <a:lumOff val="35000"/>
                  </a:schemeClr>
                </a:solidFill>
                <a:latin typeface="JKRGNR+Arial-BoldMT"/>
              </a:rPr>
              <a:t> 2019, 1281</a:t>
            </a:r>
            <a:r>
              <a:rPr lang="de-DE" sz="23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i="1" dirty="0">
                <a:solidFill>
                  <a:schemeClr val="tx1">
                    <a:lumMod val="65000"/>
                    <a:lumOff val="35000"/>
                  </a:schemeClr>
                </a:solidFill>
                <a:latin typeface="JKRGNR+Arial-BoldMT"/>
              </a:rPr>
              <a:t>Soweit</a:t>
            </a:r>
            <a:r>
              <a:rPr lang="de-DE" sz="2300" i="1" dirty="0">
                <a:solidFill>
                  <a:schemeClr val="tx1">
                    <a:lumMod val="65000"/>
                    <a:lumOff val="35000"/>
                  </a:schemeClr>
                </a:solidFill>
                <a:latin typeface="JKRGNR+Arial-BoldMT"/>
              </a:rPr>
              <a:t> das </a:t>
            </a:r>
            <a:r>
              <a:rPr lang="de-DE" sz="2300" b="1" i="1" dirty="0">
                <a:solidFill>
                  <a:schemeClr val="tx1">
                    <a:lumMod val="65000"/>
                    <a:lumOff val="35000"/>
                  </a:schemeClr>
                </a:solidFill>
                <a:latin typeface="JKRGNR+Arial-BoldMT"/>
              </a:rPr>
              <a:t>Versammlungsgesetz</a:t>
            </a:r>
            <a:r>
              <a:rPr lang="de-DE" sz="2300" i="1" dirty="0">
                <a:solidFill>
                  <a:schemeClr val="tx1">
                    <a:lumMod val="65000"/>
                    <a:lumOff val="35000"/>
                  </a:schemeClr>
                </a:solidFill>
                <a:latin typeface="JKRGNR+Arial-BoldMT"/>
              </a:rPr>
              <a:t> </a:t>
            </a:r>
            <a:r>
              <a:rPr lang="de-DE" sz="2300" b="1" i="1" dirty="0">
                <a:solidFill>
                  <a:schemeClr val="tx1">
                    <a:lumMod val="65000"/>
                    <a:lumOff val="35000"/>
                  </a:schemeClr>
                </a:solidFill>
                <a:latin typeface="JKRGNR+Arial-BoldMT"/>
              </a:rPr>
              <a:t>abschließende Regelungen </a:t>
            </a:r>
            <a:r>
              <a:rPr lang="de-DE" sz="2300" i="1" dirty="0">
                <a:solidFill>
                  <a:schemeClr val="tx1">
                    <a:lumMod val="65000"/>
                    <a:lumOff val="35000"/>
                  </a:schemeClr>
                </a:solidFill>
                <a:latin typeface="JKRGNR+Arial-BoldMT"/>
              </a:rPr>
              <a:t>hinsichtlich der polizeilichen Eingriffsbefugnisse </a:t>
            </a:r>
            <a:r>
              <a:rPr lang="de-DE" sz="2300" b="1" i="1" dirty="0">
                <a:solidFill>
                  <a:schemeClr val="tx1">
                    <a:lumMod val="65000"/>
                    <a:lumOff val="35000"/>
                  </a:schemeClr>
                </a:solidFill>
                <a:latin typeface="JKRGNR+Arial-BoldMT"/>
              </a:rPr>
              <a:t>enthält</a:t>
            </a:r>
            <a:r>
              <a:rPr lang="de-DE" sz="2300" i="1" dirty="0">
                <a:solidFill>
                  <a:schemeClr val="tx1">
                    <a:lumMod val="65000"/>
                    <a:lumOff val="35000"/>
                  </a:schemeClr>
                </a:solidFill>
                <a:latin typeface="JKRGNR+Arial-BoldMT"/>
              </a:rPr>
              <a:t>, geht es daher als </a:t>
            </a:r>
            <a:r>
              <a:rPr lang="de-DE" sz="2300" b="1" i="1" dirty="0">
                <a:solidFill>
                  <a:schemeClr val="tx1">
                    <a:lumMod val="65000"/>
                    <a:lumOff val="35000"/>
                  </a:schemeClr>
                </a:solidFill>
                <a:latin typeface="JKRGNR+Arial-BoldMT"/>
              </a:rPr>
              <a:t>Spezialgesetz</a:t>
            </a:r>
            <a:r>
              <a:rPr lang="de-DE" sz="2300" i="1" dirty="0">
                <a:solidFill>
                  <a:schemeClr val="tx1">
                    <a:lumMod val="65000"/>
                    <a:lumOff val="35000"/>
                  </a:schemeClr>
                </a:solidFill>
                <a:latin typeface="JKRGNR+Arial-BoldMT"/>
              </a:rPr>
              <a:t> dem allgemeinen Polizeirecht vor (vgl. BVerwGE 82, 34 [38] = NJW 1989, 2411 = NZV 1989, 325 = </a:t>
            </a:r>
            <a:r>
              <a:rPr lang="de-DE" sz="2300" i="1" dirty="0" err="1">
                <a:solidFill>
                  <a:schemeClr val="tx1">
                    <a:lumMod val="65000"/>
                    <a:lumOff val="35000"/>
                  </a:schemeClr>
                </a:solidFill>
                <a:latin typeface="JKRGNR+Arial-BoldMT"/>
              </a:rPr>
              <a:t>NVwZ</a:t>
            </a:r>
            <a:r>
              <a:rPr lang="de-DE" sz="2300" i="1" dirty="0">
                <a:solidFill>
                  <a:schemeClr val="tx1">
                    <a:lumMod val="65000"/>
                    <a:lumOff val="35000"/>
                  </a:schemeClr>
                </a:solidFill>
                <a:latin typeface="JKRGNR+Arial-BoldMT"/>
              </a:rPr>
              <a:t> 1989, 872 </a:t>
            </a:r>
            <a:r>
              <a:rPr lang="de-DE" sz="2300" i="1" dirty="0" err="1">
                <a:solidFill>
                  <a:schemeClr val="tx1">
                    <a:lumMod val="65000"/>
                    <a:lumOff val="35000"/>
                  </a:schemeClr>
                </a:solidFill>
                <a:latin typeface="JKRGNR+Arial-BoldMT"/>
              </a:rPr>
              <a:t>Ls</a:t>
            </a:r>
            <a:r>
              <a:rPr lang="de-DE" sz="2300" i="1" dirty="0">
                <a:solidFill>
                  <a:schemeClr val="tx1">
                    <a:lumMod val="65000"/>
                    <a:lumOff val="35000"/>
                  </a:schemeClr>
                </a:solidFill>
                <a:latin typeface="JKRGNR+Arial-BoldMT"/>
              </a:rPr>
              <a:t>.). Diese so genannte </a:t>
            </a:r>
            <a:r>
              <a:rPr lang="de-DE" sz="2300" b="1" i="1" dirty="0">
                <a:solidFill>
                  <a:schemeClr val="tx1">
                    <a:lumMod val="65000"/>
                    <a:lumOff val="35000"/>
                  </a:schemeClr>
                </a:solidFill>
                <a:latin typeface="JKRGNR+Arial-BoldMT"/>
              </a:rPr>
              <a:t>Polizeifestigkeit</a:t>
            </a:r>
            <a:r>
              <a:rPr lang="de-DE" sz="2300" i="1" dirty="0">
                <a:solidFill>
                  <a:schemeClr val="tx1">
                    <a:lumMod val="65000"/>
                    <a:lumOff val="35000"/>
                  </a:schemeClr>
                </a:solidFill>
                <a:latin typeface="JKRGNR+Arial-BoldMT"/>
              </a:rPr>
              <a:t> der Versammlungsfreiheit </a:t>
            </a:r>
            <a:r>
              <a:rPr lang="de-DE" sz="2300" b="1" i="1" dirty="0">
                <a:solidFill>
                  <a:schemeClr val="tx1">
                    <a:lumMod val="65000"/>
                    <a:lumOff val="35000"/>
                  </a:schemeClr>
                </a:solidFill>
                <a:latin typeface="JKRGNR+Arial-BoldMT"/>
              </a:rPr>
              <a:t>bedeutet freilich nicht</a:t>
            </a:r>
            <a:r>
              <a:rPr lang="de-DE" sz="2300" i="1" dirty="0">
                <a:solidFill>
                  <a:schemeClr val="tx1">
                    <a:lumMod val="65000"/>
                    <a:lumOff val="35000"/>
                  </a:schemeClr>
                </a:solidFill>
                <a:latin typeface="JKRGNR+Arial-BoldMT"/>
              </a:rPr>
              <a:t>, dass in die </a:t>
            </a:r>
            <a:r>
              <a:rPr lang="de-DE" sz="2300" b="1" i="1" dirty="0">
                <a:solidFill>
                  <a:schemeClr val="tx1">
                    <a:lumMod val="65000"/>
                    <a:lumOff val="35000"/>
                  </a:schemeClr>
                </a:solidFill>
                <a:latin typeface="JKRGNR+Arial-BoldMT"/>
              </a:rPr>
              <a:t>Versammlungsfreiheit nur auf der Grundlage des Versammlungsgesetzes eingegriffen werden könnte</a:t>
            </a:r>
            <a:r>
              <a:rPr lang="de-DE" sz="2300" i="1" dirty="0">
                <a:solidFill>
                  <a:schemeClr val="tx1">
                    <a:lumMod val="65000"/>
                    <a:lumOff val="35000"/>
                  </a:schemeClr>
                </a:solidFill>
                <a:latin typeface="JKRGNR+Arial-BoldMT"/>
              </a:rPr>
              <a:t>; denn das </a:t>
            </a:r>
            <a:r>
              <a:rPr lang="de-DE" sz="2300" b="1" i="1" u="sng" dirty="0">
                <a:solidFill>
                  <a:schemeClr val="tx1">
                    <a:lumMod val="65000"/>
                    <a:lumOff val="35000"/>
                  </a:schemeClr>
                </a:solidFill>
                <a:latin typeface="JKRGNR+Arial-BoldMT"/>
              </a:rPr>
              <a:t>Versammlungsgesetz</a:t>
            </a:r>
            <a:r>
              <a:rPr lang="de-DE" sz="2300" i="1" dirty="0">
                <a:solidFill>
                  <a:schemeClr val="tx1">
                    <a:lumMod val="65000"/>
                    <a:lumOff val="35000"/>
                  </a:schemeClr>
                </a:solidFill>
                <a:latin typeface="JKRGNR+Arial-BoldMT"/>
              </a:rPr>
              <a:t> enthält </a:t>
            </a:r>
            <a:r>
              <a:rPr lang="de-DE" sz="2300" b="1" i="1" u="sng" dirty="0">
                <a:solidFill>
                  <a:schemeClr val="tx1">
                    <a:lumMod val="65000"/>
                    <a:lumOff val="35000"/>
                  </a:schemeClr>
                </a:solidFill>
                <a:latin typeface="JKRGNR+Arial-BoldMT"/>
              </a:rPr>
              <a:t>keine abschließende Regelung </a:t>
            </a:r>
            <a:r>
              <a:rPr lang="de-DE" sz="2300" i="1" dirty="0">
                <a:solidFill>
                  <a:schemeClr val="tx1">
                    <a:lumMod val="65000"/>
                    <a:lumOff val="35000"/>
                  </a:schemeClr>
                </a:solidFill>
                <a:latin typeface="JKRGNR+Arial-BoldMT"/>
              </a:rPr>
              <a:t>für die Abwehr aller Gefahren, die im Zusammenhang mit Versammlungen auftreten können. Vielmehr ist das Versammlungswesen im Versammlungsgesetz </a:t>
            </a:r>
            <a:r>
              <a:rPr lang="de-DE" sz="2300" b="1" i="1" dirty="0">
                <a:solidFill>
                  <a:schemeClr val="tx1">
                    <a:lumMod val="65000"/>
                    <a:lumOff val="35000"/>
                  </a:schemeClr>
                </a:solidFill>
                <a:latin typeface="JKRGNR+Arial-BoldMT"/>
              </a:rPr>
              <a:t>nicht umfassend und vollständig, sondern nur teilweise und lückenhaft geregelt</a:t>
            </a:r>
            <a:r>
              <a:rPr lang="de-DE" sz="2300" i="1" dirty="0">
                <a:solidFill>
                  <a:schemeClr val="tx1">
                    <a:lumMod val="65000"/>
                    <a:lumOff val="35000"/>
                  </a:schemeClr>
                </a:solidFill>
                <a:latin typeface="JKRGNR+Arial-BoldMT"/>
              </a:rPr>
              <a:t>, so dass in Ermangelung einer speziellen Regelung auf das der allgemeinen Gefahrenabwehr dienende Polizeirecht der Länder zurückgegriffen werden muss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582645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50783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a:t>
            </a:r>
            <a:r>
              <a:rPr lang="de-DE" sz="2300" b="1" dirty="0">
                <a:solidFill>
                  <a:schemeClr val="tx1">
                    <a:lumMod val="65000"/>
                    <a:lumOff val="35000"/>
                  </a:schemeClr>
                </a:solidFill>
                <a:latin typeface="JKRGNR+Arial-BoldMT"/>
              </a:rPr>
              <a:t>Rechtmäßigkeit der Maßnahmen gegen „Blockupy“?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u="sng" dirty="0">
                <a:solidFill>
                  <a:schemeClr val="tx1">
                    <a:lumMod val="65000"/>
                    <a:lumOff val="35000"/>
                  </a:schemeClr>
                </a:solidFill>
                <a:latin typeface="JKRGNR+Arial-BoldMT"/>
              </a:rPr>
              <a:t>Anhalten und Einkesseln?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Rechtsgrundlage: Ingewahrsamnahme </a:t>
            </a:r>
            <a:r>
              <a:rPr lang="de-DE" sz="2300" dirty="0" err="1">
                <a:solidFill>
                  <a:schemeClr val="tx1">
                    <a:lumMod val="65000"/>
                    <a:lumOff val="35000"/>
                  </a:schemeClr>
                </a:solidFill>
                <a:latin typeface="JKRGNR+Arial-BoldMT"/>
              </a:rPr>
              <a:t>iSv</a:t>
            </a:r>
            <a:r>
              <a:rPr lang="de-DE" sz="2300" dirty="0">
                <a:solidFill>
                  <a:schemeClr val="tx1">
                    <a:lumMod val="65000"/>
                    <a:lumOff val="35000"/>
                  </a:schemeClr>
                </a:solidFill>
                <a:latin typeface="JKRGNR+Arial-BoldMT"/>
              </a:rPr>
              <a:t>. § 13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Sperrwirkung VersG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JKRGNR+Arial-BoldMT"/>
              </a:rPr>
              <a:t>Minusmaßnahme nach § 15 III SOG </a:t>
            </a:r>
            <a:r>
              <a:rPr lang="de-DE" sz="2300" dirty="0">
                <a:solidFill>
                  <a:schemeClr val="tx1">
                    <a:lumMod val="65000"/>
                    <a:lumOff val="35000"/>
                  </a:schemeClr>
                </a:solidFill>
                <a:latin typeface="JKRGNR+Arial-BoldMT"/>
              </a:rPr>
              <a:t>(VG Frankfurt Urt. v. 23.6.2014 – 5 K 2334/13, BeckRS 2016, 48490):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„Aufgrund des festgestellten Sachverhalts ((1)) bestand durch Teile des Aufzugs eine </a:t>
            </a:r>
            <a:r>
              <a:rPr lang="de-DE" sz="2300" b="1" i="1" dirty="0">
                <a:solidFill>
                  <a:schemeClr val="tx1">
                    <a:lumMod val="65000"/>
                    <a:lumOff val="35000"/>
                  </a:schemeClr>
                </a:solidFill>
                <a:latin typeface="JKRGNR+Arial-BoldMT"/>
              </a:rPr>
              <a:t>unmittelbare Gefahr für die öffentliche Sicherheit im Sinn von § 15 Abs. 1 VersammlG </a:t>
            </a:r>
            <a:r>
              <a:rPr lang="de-DE" sz="2300" i="1" dirty="0">
                <a:solidFill>
                  <a:schemeClr val="tx1">
                    <a:lumMod val="65000"/>
                    <a:lumOff val="35000"/>
                  </a:schemeClr>
                </a:solidFill>
                <a:latin typeface="JKRGNR+Arial-BoldMT"/>
              </a:rPr>
              <a:t>((2)), die durch die mit dem Einziehen der beiden Polizeiketten verbundene </a:t>
            </a:r>
            <a:r>
              <a:rPr lang="de-DE" sz="2300" b="1" i="1" dirty="0" err="1">
                <a:solidFill>
                  <a:schemeClr val="tx1">
                    <a:lumMod val="65000"/>
                    <a:lumOff val="35000"/>
                  </a:schemeClr>
                </a:solidFill>
                <a:latin typeface="JKRGNR+Arial-BoldMT"/>
              </a:rPr>
              <a:t>Gewahrsamnahme</a:t>
            </a:r>
            <a:r>
              <a:rPr lang="de-DE" sz="2300" i="1" dirty="0">
                <a:solidFill>
                  <a:schemeClr val="tx1">
                    <a:lumMod val="65000"/>
                    <a:lumOff val="35000"/>
                  </a:schemeClr>
                </a:solidFill>
                <a:latin typeface="JKRGNR+Arial-BoldMT"/>
              </a:rPr>
              <a:t> des Klägers als einer von insgesamt 943 Personen abgewandt werden durfte ((3)).“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0951649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607602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a:t>
            </a:r>
            <a:r>
              <a:rPr lang="de-DE" sz="2300" b="1" dirty="0">
                <a:solidFill>
                  <a:schemeClr val="tx1">
                    <a:lumMod val="65000"/>
                    <a:lumOff val="35000"/>
                  </a:schemeClr>
                </a:solidFill>
                <a:latin typeface="JKRGNR+Arial-BoldMT"/>
              </a:rPr>
              <a:t>Unmittelbare Gefahr der öffentlichen Sicherheit und Ordnung </a:t>
            </a:r>
            <a:r>
              <a:rPr lang="de-DE" sz="2300" b="1" dirty="0" err="1">
                <a:solidFill>
                  <a:schemeClr val="tx1">
                    <a:lumMod val="65000"/>
                    <a:lumOff val="35000"/>
                  </a:schemeClr>
                </a:solidFill>
                <a:latin typeface="JKRGNR+Arial-BoldMT"/>
              </a:rPr>
              <a:t>iSv</a:t>
            </a:r>
            <a:r>
              <a:rPr lang="de-DE" sz="2300" b="1" dirty="0">
                <a:solidFill>
                  <a:schemeClr val="tx1">
                    <a:lumMod val="65000"/>
                    <a:lumOff val="35000"/>
                  </a:schemeClr>
                </a:solidFill>
                <a:latin typeface="JKRGNR+Arial-BoldMT"/>
              </a:rPr>
              <a:t>. § 15 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&gt; VG Frankfurt: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„Es fällt bei der rechtlichen Beurteilung der streitgegenständlichen Maßnahme besonders ins Gewicht, dass durch das </a:t>
            </a:r>
            <a:r>
              <a:rPr lang="de-DE" sz="2300" b="1" i="1" dirty="0">
                <a:solidFill>
                  <a:schemeClr val="tx1">
                    <a:lumMod val="65000"/>
                    <a:lumOff val="35000"/>
                  </a:schemeClr>
                </a:solidFill>
                <a:latin typeface="JKRGNR+Arial-BoldMT"/>
              </a:rPr>
              <a:t>Aufziehen der seitlichen mannshohen Transparente und das Aufspannen der Schirme</a:t>
            </a:r>
            <a:r>
              <a:rPr lang="de-DE" sz="2300" i="1" dirty="0">
                <a:solidFill>
                  <a:schemeClr val="tx1">
                    <a:lumMod val="65000"/>
                    <a:lumOff val="35000"/>
                  </a:schemeClr>
                </a:solidFill>
                <a:latin typeface="JKRGNR+Arial-BoldMT"/>
              </a:rPr>
              <a:t> - seien es nun Regen- oder Sonnenschirme - durch die in dem vorderen Block befindlichen Demonstrationsteilnehmer </a:t>
            </a:r>
            <a:r>
              <a:rPr lang="de-DE" sz="2300" b="1" i="1" dirty="0">
                <a:solidFill>
                  <a:schemeClr val="tx1">
                    <a:lumMod val="65000"/>
                    <a:lumOff val="35000"/>
                  </a:schemeClr>
                </a:solidFill>
                <a:latin typeface="JKRGNR+Arial-BoldMT"/>
              </a:rPr>
              <a:t>ein Raum geschaffen wurde, der sich der Kontrolle von außen durch die Polizei fast vollständig entzog.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Hierdurch wurde eine Situation geschaffen, die von der Polizei zu Recht als eine </a:t>
            </a:r>
            <a:r>
              <a:rPr lang="de-DE" sz="2300" b="1" i="1" dirty="0">
                <a:solidFill>
                  <a:schemeClr val="tx1">
                    <a:lumMod val="65000"/>
                    <a:lumOff val="35000"/>
                  </a:schemeClr>
                </a:solidFill>
                <a:latin typeface="JKRGNR+Arial-BoldMT"/>
              </a:rPr>
              <a:t>erhebliche Gefahr für die öffentliche Sicherheit </a:t>
            </a:r>
            <a:r>
              <a:rPr lang="de-DE" sz="2300" i="1" dirty="0">
                <a:solidFill>
                  <a:schemeClr val="tx1">
                    <a:lumMod val="65000"/>
                    <a:lumOff val="35000"/>
                  </a:schemeClr>
                </a:solidFill>
                <a:latin typeface="JKRGNR+Arial-BoldMT"/>
              </a:rPr>
              <a:t>angesehen werden musste, die so nicht akzeptiert werden konnte.“</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Durch </a:t>
            </a:r>
            <a:r>
              <a:rPr lang="de-DE" sz="2300" b="1" dirty="0">
                <a:solidFill>
                  <a:schemeClr val="tx1">
                    <a:lumMod val="65000"/>
                    <a:lumOff val="35000"/>
                  </a:schemeClr>
                </a:solidFill>
                <a:latin typeface="JKRGNR+Arial-BoldMT"/>
              </a:rPr>
              <a:t>Vermummung</a:t>
            </a:r>
            <a:r>
              <a:rPr lang="de-DE" sz="2300" dirty="0">
                <a:solidFill>
                  <a:schemeClr val="tx1">
                    <a:lumMod val="65000"/>
                    <a:lumOff val="35000"/>
                  </a:schemeClr>
                </a:solidFill>
                <a:latin typeface="JKRGNR+Arial-BoldMT"/>
              </a:rPr>
              <a:t> zudem: </a:t>
            </a:r>
            <a:r>
              <a:rPr lang="de-DE" sz="2300" b="1" dirty="0">
                <a:solidFill>
                  <a:schemeClr val="tx1">
                    <a:lumMod val="65000"/>
                    <a:lumOff val="35000"/>
                  </a:schemeClr>
                </a:solidFill>
                <a:latin typeface="JKRGNR+Arial-BoldMT"/>
              </a:rPr>
              <a:t>Verstoß gegen § 17a II Nr. 1 VersG; Verwirklichung von § 27 II Nr. 2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910451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056"/>
            <a:ext cx="8928992" cy="594778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VG Frankfurt: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„Auf der </a:t>
            </a:r>
            <a:r>
              <a:rPr lang="de-DE" sz="2300" b="1" i="1" dirty="0">
                <a:solidFill>
                  <a:schemeClr val="tx1">
                    <a:lumMod val="65000"/>
                    <a:lumOff val="35000"/>
                  </a:schemeClr>
                </a:solidFill>
                <a:latin typeface="JKRGNR+Arial-BoldMT"/>
              </a:rPr>
              <a:t>Rechtsfolgenseite von § 15 Abs. 3 Alt. 3 und 4 Var. 1, Abs. 1 VersammlG </a:t>
            </a:r>
            <a:r>
              <a:rPr lang="de-DE" sz="2300" i="1" dirty="0">
                <a:solidFill>
                  <a:schemeClr val="tx1">
                    <a:lumMod val="65000"/>
                    <a:lumOff val="35000"/>
                  </a:schemeClr>
                </a:solidFill>
                <a:latin typeface="JKRGNR+Arial-BoldMT"/>
              </a:rPr>
              <a:t>bot sich eine vorübergehende </a:t>
            </a:r>
            <a:r>
              <a:rPr lang="de-DE" sz="2300" i="1" dirty="0" err="1">
                <a:solidFill>
                  <a:schemeClr val="tx1">
                    <a:lumMod val="65000"/>
                    <a:lumOff val="35000"/>
                  </a:schemeClr>
                </a:solidFill>
                <a:latin typeface="JKRGNR+Arial-BoldMT"/>
              </a:rPr>
              <a:t>Gewahrsamnahme</a:t>
            </a:r>
            <a:r>
              <a:rPr lang="de-DE" sz="2300" i="1" dirty="0">
                <a:solidFill>
                  <a:schemeClr val="tx1">
                    <a:lumMod val="65000"/>
                    <a:lumOff val="35000"/>
                  </a:schemeClr>
                </a:solidFill>
                <a:latin typeface="JKRGNR+Arial-BoldMT"/>
              </a:rPr>
              <a:t> der störenden Versammlungsteilnehmer bis zur Beseitigung der Gefahr als </a:t>
            </a:r>
            <a:r>
              <a:rPr lang="de-DE" sz="2300" b="1" i="1" dirty="0">
                <a:solidFill>
                  <a:schemeClr val="tx1">
                    <a:lumMod val="65000"/>
                    <a:lumOff val="35000"/>
                  </a:schemeClr>
                </a:solidFill>
                <a:latin typeface="JKRGNR+Arial-BoldMT"/>
              </a:rPr>
              <a:t>Minusmaßnahme zu einer Auflösung </a:t>
            </a:r>
            <a:r>
              <a:rPr lang="de-DE" sz="2300" i="1" dirty="0">
                <a:solidFill>
                  <a:schemeClr val="tx1">
                    <a:lumMod val="65000"/>
                    <a:lumOff val="35000"/>
                  </a:schemeClr>
                </a:solidFill>
                <a:latin typeface="JKRGNR+Arial-BoldMT"/>
              </a:rPr>
              <a:t>des Aufzugs an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Durch das </a:t>
            </a:r>
            <a:r>
              <a:rPr lang="de-DE" sz="2300" b="1" i="1" dirty="0">
                <a:solidFill>
                  <a:schemeClr val="tx1">
                    <a:lumMod val="65000"/>
                    <a:lumOff val="35000"/>
                  </a:schemeClr>
                </a:solidFill>
                <a:latin typeface="JKRGNR+Arial-BoldMT"/>
              </a:rPr>
              <a:t>Angebot und das Bereithalten einer (kurzen) Umleitung </a:t>
            </a:r>
            <a:r>
              <a:rPr lang="de-DE" sz="2300" i="1" dirty="0">
                <a:solidFill>
                  <a:schemeClr val="tx1">
                    <a:lumMod val="65000"/>
                    <a:lumOff val="35000"/>
                  </a:schemeClr>
                </a:solidFill>
                <a:latin typeface="JKRGNR+Arial-BoldMT"/>
              </a:rPr>
              <a:t>hat die Polizei dafür gesorgt, dass die anderen Versammlungsteilnehmer ihr </a:t>
            </a:r>
            <a:r>
              <a:rPr lang="de-DE" sz="2300" b="1" i="1" dirty="0">
                <a:solidFill>
                  <a:schemeClr val="tx1">
                    <a:lumMod val="65000"/>
                    <a:lumOff val="35000"/>
                  </a:schemeClr>
                </a:solidFill>
                <a:latin typeface="JKRGNR+Arial-BoldMT"/>
              </a:rPr>
              <a:t>Versammlungsrecht hätten ausüben </a:t>
            </a:r>
            <a:r>
              <a:rPr lang="de-DE" sz="2300" i="1" dirty="0">
                <a:solidFill>
                  <a:schemeClr val="tx1">
                    <a:lumMod val="65000"/>
                    <a:lumOff val="35000"/>
                  </a:schemeClr>
                </a:solidFill>
                <a:latin typeface="JKRGNR+Arial-BoldMT"/>
              </a:rPr>
              <a:t>können. Wenn die anderen Versammlungsteilnehmer sich entschieden haben, aus Solidarität mit den Eingekesselten die Umgehungsstrecke nicht zu akzeptieren und hinter dem eingekesselten Teil zu verharren, so liegt dies in deren Verantwortung und nicht in der Verantwortung der Polizei. </a:t>
            </a:r>
            <a:r>
              <a:rPr lang="de-DE" sz="2300" b="1" i="1" dirty="0">
                <a:solidFill>
                  <a:schemeClr val="tx1">
                    <a:lumMod val="65000"/>
                    <a:lumOff val="35000"/>
                  </a:schemeClr>
                </a:solidFill>
                <a:latin typeface="JKRGNR+Arial-BoldMT"/>
              </a:rPr>
              <a:t>Die Möglichkeit der Wahrnehmung ihres Demonstrationsfestes war diesen Teilnehmern jedenfalls gegeben, die Umgehung, der kurze Umweg, war auch zumutbar.“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416764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066" y="1269021"/>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Maßnahmen „nach“ Beendigung der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a:t>
            </a:r>
            <a:r>
              <a:rPr lang="de-DE" sz="2400" b="1" dirty="0">
                <a:solidFill>
                  <a:schemeClr val="tx1">
                    <a:lumMod val="65000"/>
                    <a:lumOff val="35000"/>
                  </a:schemeClr>
                </a:solidFill>
                <a:latin typeface="JKRGNR+Arial-BoldMT"/>
              </a:rPr>
              <a:t>zeitlicher Anwendungsbereich </a:t>
            </a:r>
            <a:r>
              <a:rPr lang="de-DE" sz="2400" dirty="0">
                <a:solidFill>
                  <a:schemeClr val="tx1">
                    <a:lumMod val="65000"/>
                    <a:lumOff val="35000"/>
                  </a:schemeClr>
                </a:solidFill>
                <a:latin typeface="JKRGNR+Arial-BoldMT"/>
              </a:rPr>
              <a:t>des VersG gilt ausschließlich „während“ der Versammlung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Sperrwirkung des VersG (-), </a:t>
            </a:r>
            <a:r>
              <a:rPr lang="de-DE" sz="2400" dirty="0">
                <a:solidFill>
                  <a:schemeClr val="tx1">
                    <a:lumMod val="65000"/>
                    <a:lumOff val="35000"/>
                  </a:schemeClr>
                </a:solidFill>
                <a:latin typeface="JKRGNR+Arial-BoldMT"/>
              </a:rPr>
              <a:t>soweit </a:t>
            </a:r>
            <a:r>
              <a:rPr lang="de-DE" sz="2400" b="1" dirty="0">
                <a:solidFill>
                  <a:schemeClr val="tx1">
                    <a:lumMod val="65000"/>
                    <a:lumOff val="35000"/>
                  </a:schemeClr>
                </a:solidFill>
                <a:latin typeface="JKRGNR+Arial-BoldMT"/>
              </a:rPr>
              <a:t>Versammlung beendet oder nach § 15 III, I VersG aufgelöst </a:t>
            </a:r>
            <a:r>
              <a:rPr lang="de-DE" sz="2400" dirty="0">
                <a:solidFill>
                  <a:schemeClr val="tx1">
                    <a:lumMod val="65000"/>
                    <a:lumOff val="35000"/>
                  </a:schemeClr>
                </a:solidFill>
                <a:latin typeface="JKRGNR+Arial-BoldMT"/>
              </a:rPr>
              <a:t>wurde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Beendigung/ Auflösung der Versammlung zulässig: </a:t>
            </a:r>
            <a:r>
              <a:rPr lang="de-DE" sz="2400" b="1" dirty="0">
                <a:solidFill>
                  <a:schemeClr val="tx1">
                    <a:lumMod val="65000"/>
                    <a:lumOff val="35000"/>
                  </a:schemeClr>
                </a:solidFill>
                <a:latin typeface="JKRGNR+Arial-BoldMT"/>
              </a:rPr>
              <a:t>Rückgriff auf das allgemeine Gefahrenabwehrrecht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häufige Klausurperspektive: </a:t>
            </a:r>
            <a:r>
              <a:rPr lang="de-DE" sz="2400" dirty="0">
                <a:solidFill>
                  <a:schemeClr val="tx1">
                    <a:lumMod val="65000"/>
                    <a:lumOff val="35000"/>
                  </a:schemeClr>
                </a:solidFill>
                <a:latin typeface="JKRGNR+Arial-BoldMT"/>
              </a:rPr>
              <a:t>trotz Auflösungsverfügung entfernt sich ein „harter Kern“ nicht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zu beachten: </a:t>
            </a:r>
            <a:r>
              <a:rPr lang="de-DE" sz="2400" b="1" dirty="0">
                <a:solidFill>
                  <a:schemeClr val="tx1">
                    <a:lumMod val="65000"/>
                    <a:lumOff val="35000"/>
                  </a:schemeClr>
                </a:solidFill>
                <a:latin typeface="JKRGNR+Arial-BoldMT"/>
              </a:rPr>
              <a:t>§§ 13 II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18 I VersG</a:t>
            </a:r>
            <a:r>
              <a:rPr lang="de-DE" sz="2400" dirty="0">
                <a:solidFill>
                  <a:schemeClr val="tx1">
                    <a:lumMod val="65000"/>
                    <a:lumOff val="35000"/>
                  </a:schemeClr>
                </a:solidFill>
                <a:latin typeface="JKRGNR+Arial-BoldMT"/>
              </a:rPr>
              <a:t>, wonach sich „sobald eine Versammlung für aufgelöst erklärt wurde, alle Teilnehmer sofort zu entfernen“ haben (Bußgeldtatbestand § 29 I Nr. 2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370123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10</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Zivilrechtsweges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maßgeblich: ob es sich um eine </a:t>
            </a:r>
            <a:r>
              <a:rPr lang="de-DE" sz="2400" b="1" dirty="0">
                <a:solidFill>
                  <a:schemeClr val="tx1">
                    <a:lumMod val="65000"/>
                    <a:lumOff val="35000"/>
                  </a:schemeClr>
                </a:solidFill>
                <a:latin typeface="JKRGNR+Arial-BoldMT"/>
              </a:rPr>
              <a:t>„bürgerliche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GVG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vorrangig heranzuziehen: etwaige „</a:t>
            </a:r>
            <a:r>
              <a:rPr lang="de-DE" sz="2400" b="1" dirty="0">
                <a:solidFill>
                  <a:schemeClr val="tx1">
                    <a:lumMod val="65000"/>
                    <a:lumOff val="35000"/>
                  </a:schemeClr>
                </a:solidFill>
                <a:latin typeface="JKRGNR+Arial-BoldMT"/>
              </a:rPr>
              <a:t>aufdrängende Sonderzuweisung“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56 1. Alt. </a:t>
            </a:r>
            <a:r>
              <a:rPr lang="de-DE" sz="2400" b="1"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wonach für „Ansprüche auf Schadensausgleich“ </a:t>
            </a:r>
            <a:r>
              <a:rPr lang="de-DE" sz="2400" b="1" dirty="0">
                <a:solidFill>
                  <a:schemeClr val="tx1">
                    <a:lumMod val="65000"/>
                    <a:lumOff val="35000"/>
                  </a:schemeClr>
                </a:solidFill>
                <a:latin typeface="JKRGNR+Arial-BoldMT"/>
              </a:rPr>
              <a:t>der „ordentliche Rechtsweg“ </a:t>
            </a:r>
            <a:r>
              <a:rPr lang="de-DE" sz="2400" dirty="0">
                <a:solidFill>
                  <a:schemeClr val="tx1">
                    <a:lumMod val="65000"/>
                    <a:lumOff val="35000"/>
                  </a:schemeClr>
                </a:solidFill>
                <a:latin typeface="JKRGNR+Arial-BoldMT"/>
              </a:rPr>
              <a:t>eröffnet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Ferner zu bedenken</a:t>
            </a:r>
            <a:r>
              <a:rPr lang="de-DE" sz="2400" b="1" dirty="0">
                <a:solidFill>
                  <a:schemeClr val="tx1">
                    <a:lumMod val="65000"/>
                    <a:lumOff val="35000"/>
                  </a:schemeClr>
                </a:solidFill>
                <a:latin typeface="JKRGNR+Arial-BoldMT"/>
              </a:rPr>
              <a:t>: Art. 34 S. 3 GG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40 II 1 1. Alt. VwGO </a:t>
            </a:r>
            <a:r>
              <a:rPr lang="de-DE" sz="2400" dirty="0">
                <a:solidFill>
                  <a:schemeClr val="tx1">
                    <a:lumMod val="65000"/>
                    <a:lumOff val="35000"/>
                  </a:schemeClr>
                </a:solidFill>
                <a:latin typeface="JKRGNR+Arial-BoldMT"/>
              </a:rPr>
              <a:t>für vermögensrechtliche Ansprüche aus Aufopferung für das gemeine Wohl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Eröffnung des Zivilrechtsweges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 Zuständigkeit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1 ZPO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71 II Nr. 2 GVG </a:t>
            </a:r>
            <a:r>
              <a:rPr lang="de-DE" sz="2400" dirty="0">
                <a:solidFill>
                  <a:schemeClr val="tx1">
                    <a:lumMod val="65000"/>
                    <a:lumOff val="35000"/>
                  </a:schemeClr>
                </a:solidFill>
                <a:latin typeface="JKRGNR+Arial-BoldMT"/>
              </a:rPr>
              <a:t>streitwertunabhängige Zuweisung zum Landgericht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Örtliche Zuständigkeit</a:t>
            </a:r>
            <a:r>
              <a:rPr lang="de-DE" sz="2400" dirty="0">
                <a:solidFill>
                  <a:schemeClr val="tx1">
                    <a:lumMod val="65000"/>
                    <a:lumOff val="35000"/>
                  </a:schemeClr>
                </a:solidFill>
                <a:latin typeface="JKRGNR+Arial-BoldMT"/>
              </a:rPr>
              <a:t>: hier (wohl) über </a:t>
            </a:r>
            <a:r>
              <a:rPr lang="de-DE" sz="2400" b="1" dirty="0">
                <a:solidFill>
                  <a:schemeClr val="tx1">
                    <a:lumMod val="65000"/>
                    <a:lumOff val="35000"/>
                  </a:schemeClr>
                </a:solidFill>
                <a:latin typeface="JKRGNR+Arial-BoldMT"/>
              </a:rPr>
              <a:t>§ 32 ZPO </a:t>
            </a:r>
            <a:r>
              <a:rPr lang="de-DE" sz="2400" dirty="0">
                <a:solidFill>
                  <a:schemeClr val="tx1">
                    <a:lumMod val="65000"/>
                    <a:lumOff val="35000"/>
                  </a:schemeClr>
                </a:solidFill>
                <a:latin typeface="JKRGNR+Arial-BoldMT"/>
              </a:rPr>
              <a:t>(Gerichtsstandort der unerlaubten Handlung) zu begründen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Unbezifferter Antrag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gemäß </a:t>
            </a:r>
            <a:r>
              <a:rPr lang="de-DE" sz="2400" b="1" dirty="0">
                <a:solidFill>
                  <a:schemeClr val="tx1">
                    <a:lumMod val="65000"/>
                    <a:lumOff val="35000"/>
                  </a:schemeClr>
                </a:solidFill>
                <a:latin typeface="JKRGNR+Arial-BoldMT"/>
              </a:rPr>
              <a:t>§ 253 II Nr. 2 ZPO </a:t>
            </a:r>
            <a:r>
              <a:rPr lang="de-DE" sz="2400" dirty="0">
                <a:solidFill>
                  <a:schemeClr val="tx1">
                    <a:lumMod val="65000"/>
                    <a:lumOff val="35000"/>
                  </a:schemeClr>
                </a:solidFill>
                <a:latin typeface="JKRGNR+Arial-BoldMT"/>
              </a:rPr>
              <a:t>grundsätzlich vorausgesetzt: </a:t>
            </a:r>
            <a:r>
              <a:rPr lang="de-DE" sz="2400" b="1" dirty="0">
                <a:solidFill>
                  <a:schemeClr val="tx1">
                    <a:lumMod val="65000"/>
                    <a:lumOff val="35000"/>
                  </a:schemeClr>
                </a:solidFill>
                <a:latin typeface="JKRGNR+Arial-BoldMT"/>
              </a:rPr>
              <a:t>Bestimmter Antrag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berücksichtigen: </a:t>
            </a:r>
            <a:r>
              <a:rPr lang="de-DE" sz="2400" b="1" dirty="0">
                <a:solidFill>
                  <a:schemeClr val="tx1">
                    <a:lumMod val="65000"/>
                    <a:lumOff val="35000"/>
                  </a:schemeClr>
                </a:solidFill>
                <a:latin typeface="JKRGNR+Arial-BoldMT"/>
              </a:rPr>
              <a:t>Höhe des Schmerzensgeld </a:t>
            </a:r>
            <a:r>
              <a:rPr lang="de-DE" sz="2400" dirty="0">
                <a:solidFill>
                  <a:schemeClr val="tx1">
                    <a:lumMod val="65000"/>
                    <a:lumOff val="35000"/>
                  </a:schemeClr>
                </a:solidFill>
                <a:latin typeface="JKRGNR+Arial-BoldMT"/>
              </a:rPr>
              <a:t>wird durchs Gericht gemäß </a:t>
            </a:r>
            <a:r>
              <a:rPr lang="de-DE" sz="2400" b="1" dirty="0">
                <a:solidFill>
                  <a:schemeClr val="tx1">
                    <a:lumMod val="65000"/>
                    <a:lumOff val="35000"/>
                  </a:schemeClr>
                </a:solidFill>
                <a:latin typeface="JKRGNR+Arial-BoldMT"/>
              </a:rPr>
              <a:t>§ 287 ZPO </a:t>
            </a:r>
            <a:r>
              <a:rPr lang="de-DE" sz="2400" dirty="0">
                <a:solidFill>
                  <a:schemeClr val="tx1">
                    <a:lumMod val="65000"/>
                    <a:lumOff val="35000"/>
                  </a:schemeClr>
                </a:solidFill>
                <a:latin typeface="JKRGNR+Arial-BoldMT"/>
              </a:rPr>
              <a:t>festgelegt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„ungefähre Größenordnung“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Darstellung aller maßgeblichen Tatsachen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0421906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Angabe einer ungefähren Größenordnung des Schmerzensgeldanspruchs sowie Darlegung aller entscheidungserheblichen Tatsachen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779544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a:t>
            </a:r>
            <a:r>
              <a:rPr lang="de-DE" sz="2400" dirty="0">
                <a:solidFill>
                  <a:schemeClr val="tx1">
                    <a:lumMod val="65000"/>
                    <a:lumOff val="35000"/>
                  </a:schemeClr>
                </a:solidFill>
                <a:latin typeface="JKRGNR+Arial-BoldMT"/>
              </a:rPr>
              <a:t>: Die Klage ist begründet, soweit dem Kläger ein </a:t>
            </a:r>
            <a:r>
              <a:rPr lang="de-DE" sz="2400" b="1" dirty="0">
                <a:solidFill>
                  <a:schemeClr val="tx1">
                    <a:lumMod val="65000"/>
                    <a:lumOff val="35000"/>
                  </a:schemeClr>
                </a:solidFill>
                <a:latin typeface="JKRGNR+Arial-BoldMT"/>
              </a:rPr>
              <a:t>durchsetzbarer Anspruch </a:t>
            </a:r>
            <a:r>
              <a:rPr lang="de-DE" sz="2400" dirty="0">
                <a:solidFill>
                  <a:schemeClr val="tx1">
                    <a:lumMod val="65000"/>
                    <a:lumOff val="35000"/>
                  </a:schemeClr>
                </a:solidFill>
                <a:latin typeface="JKRGNR+Arial-BoldMT"/>
              </a:rPr>
              <a:t>auf Zahlung des begehrten Schmerzensgeldes zusteht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Ausgleichsansprüchen gegenüber dem Staat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Haftung für rechtswidriges staatliches Handeln </a:t>
            </a:r>
            <a:r>
              <a:rPr lang="de-DE" sz="2400" dirty="0">
                <a:solidFill>
                  <a:schemeClr val="tx1">
                    <a:lumMod val="65000"/>
                    <a:lumOff val="35000"/>
                  </a:schemeClr>
                </a:solidFill>
                <a:latin typeface="JKRGNR+Arial-BoldMT"/>
              </a:rPr>
              <a:t>(sog. „Unrechtshaftung“)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Haftung für rechtmäßiges staatliches Handeln </a:t>
            </a:r>
            <a:r>
              <a:rPr lang="de-DE" sz="2400" dirty="0">
                <a:solidFill>
                  <a:schemeClr val="tx1">
                    <a:lumMod val="65000"/>
                    <a:lumOff val="35000"/>
                  </a:schemeClr>
                </a:solidFill>
                <a:latin typeface="JKRGNR+Arial-BoldMT"/>
              </a:rPr>
              <a:t>(sog. „Entschädigungsrecht“)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der </a:t>
            </a:r>
            <a:r>
              <a:rPr lang="de-DE" sz="2400" b="1" dirty="0">
                <a:solidFill>
                  <a:schemeClr val="tx1">
                    <a:lumMod val="65000"/>
                    <a:lumOff val="35000"/>
                  </a:schemeClr>
                </a:solidFill>
                <a:latin typeface="JKRGNR+Arial-BoldMT"/>
              </a:rPr>
              <a:t>geringeren Anspruchsvoraussetzungen </a:t>
            </a:r>
            <a:r>
              <a:rPr lang="de-DE" sz="2400" dirty="0">
                <a:solidFill>
                  <a:schemeClr val="tx1">
                    <a:lumMod val="65000"/>
                    <a:lumOff val="35000"/>
                  </a:schemeClr>
                </a:solidFill>
                <a:latin typeface="JKRGNR+Arial-BoldMT"/>
              </a:rPr>
              <a:t>zuerst zu prüfen: Haftung für rechtswidriges staatliches Handeln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6849348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zu prüfen: </a:t>
            </a: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des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eine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Verursachung</a:t>
            </a:r>
            <a:r>
              <a:rPr lang="de-DE" sz="2400" dirty="0">
                <a:solidFill>
                  <a:schemeClr val="tx1">
                    <a:lumMod val="65000"/>
                    <a:lumOff val="35000"/>
                  </a:schemeClr>
                </a:solidFill>
                <a:latin typeface="JKRGNR+Arial-BoldMT"/>
              </a:rPr>
              <a:t>“ der Gefahr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ausreichend </a:t>
            </a:r>
            <a:r>
              <a:rPr lang="de-DE" sz="2400" dirty="0">
                <a:solidFill>
                  <a:schemeClr val="tx1">
                    <a:lumMod val="65000"/>
                    <a:lumOff val="35000"/>
                  </a:schemeClr>
                </a:solidFill>
                <a:latin typeface="JKRGNR+Arial-BoldMT"/>
              </a:rPr>
              <a:t>für notwendige Zurechnung: Rechtmäßige Wahrnehmung eigener Rechte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Die </a:t>
            </a:r>
            <a:r>
              <a:rPr lang="de-DE" sz="2400" b="1" dirty="0">
                <a:solidFill>
                  <a:schemeClr val="tx1">
                    <a:lumMod val="65000"/>
                    <a:lumOff val="35000"/>
                  </a:schemeClr>
                </a:solidFill>
                <a:latin typeface="JKRGNR+Arial-BoldMT"/>
              </a:rPr>
              <a:t>Versammlungsteilnehmer</a:t>
            </a:r>
            <a:r>
              <a:rPr lang="de-DE" sz="2400" dirty="0">
                <a:solidFill>
                  <a:schemeClr val="tx1">
                    <a:lumMod val="65000"/>
                    <a:lumOff val="35000"/>
                  </a:schemeClr>
                </a:solidFill>
                <a:latin typeface="JKRGNR+Arial-BoldMT"/>
              </a:rPr>
              <a:t> nehmen </a:t>
            </a:r>
            <a:r>
              <a:rPr lang="de-DE" sz="2400" b="1" dirty="0">
                <a:solidFill>
                  <a:schemeClr val="tx1">
                    <a:lumMod val="65000"/>
                    <a:lumOff val="35000"/>
                  </a:schemeClr>
                </a:solidFill>
                <a:latin typeface="JKRGNR+Arial-BoldMT"/>
              </a:rPr>
              <a:t>ihre Rechte aus Art. 8 I GG</a:t>
            </a:r>
            <a:r>
              <a:rPr lang="de-DE" sz="2400" dirty="0">
                <a:solidFill>
                  <a:schemeClr val="tx1">
                    <a:lumMod val="65000"/>
                    <a:lumOff val="35000"/>
                  </a:schemeClr>
                </a:solidFill>
                <a:latin typeface="JKRGNR+Arial-BoldMT"/>
              </a:rPr>
              <a:t> an einer angemeldeten Versammlung </a:t>
            </a:r>
            <a:r>
              <a:rPr lang="de-DE" sz="2400" b="1" dirty="0">
                <a:solidFill>
                  <a:schemeClr val="tx1">
                    <a:lumMod val="65000"/>
                    <a:lumOff val="35000"/>
                  </a:schemeClr>
                </a:solidFill>
                <a:latin typeface="JKRGNR+Arial-BoldMT"/>
              </a:rPr>
              <a:t>wahr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Figur des </a:t>
            </a:r>
            <a:r>
              <a:rPr lang="de-DE" sz="2400" b="1" dirty="0">
                <a:solidFill>
                  <a:schemeClr val="tx1">
                    <a:lumMod val="65000"/>
                    <a:lumOff val="35000"/>
                  </a:schemeClr>
                </a:solidFill>
                <a:latin typeface="JKRGNR+Arial-BoldMT"/>
              </a:rPr>
              <a:t>Zweckveranlassers</a:t>
            </a:r>
            <a:r>
              <a:rPr lang="de-DE" sz="2400" dirty="0">
                <a:solidFill>
                  <a:schemeClr val="tx1">
                    <a:lumMod val="65000"/>
                    <a:lumOff val="35000"/>
                  </a:schemeClr>
                </a:solidFill>
                <a:latin typeface="JKRGNR+Arial-BoldMT"/>
              </a:rPr>
              <a:t> im </a:t>
            </a:r>
            <a:r>
              <a:rPr lang="de-DE" sz="2400" dirty="0" err="1">
                <a:solidFill>
                  <a:schemeClr val="tx1">
                    <a:lumMod val="65000"/>
                    <a:lumOff val="35000"/>
                  </a:schemeClr>
                </a:solidFill>
                <a:latin typeface="JKRGNR+Arial-BoldMT"/>
              </a:rPr>
              <a:t>VersammlungsR</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bedenke: öffentliche Provokation typischer Teil einer Versammlung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jedem Fall gegeben: </a:t>
            </a:r>
            <a:r>
              <a:rPr lang="de-DE" sz="2400" dirty="0">
                <a:solidFill>
                  <a:schemeClr val="tx1">
                    <a:lumMod val="65000"/>
                    <a:lumOff val="35000"/>
                  </a:schemeClr>
                </a:solidFill>
                <a:latin typeface="JKRGNR+Arial-BoldMT"/>
              </a:rPr>
              <a:t>Voraussetzungen für die Inanspruchnahme </a:t>
            </a:r>
            <a:r>
              <a:rPr lang="de-DE" sz="2400" b="1" dirty="0">
                <a:solidFill>
                  <a:schemeClr val="tx1">
                    <a:lumMod val="65000"/>
                    <a:lumOff val="35000"/>
                  </a:schemeClr>
                </a:solidFill>
                <a:latin typeface="JKRGNR+Arial-BoldMT"/>
              </a:rPr>
              <a:t>nach § 10 I SOG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Nichtstörer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7217275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Staatshaftungsrechtliche Ansprüche bei rechtswidrigen staatlichen Maßnahmen („sog. Unrechtshaftung“)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Amtshaftungsanspruch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Schadensersatzansprüche aus öffentlich-rechtlichen Schuldverhältnissen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öffentlich-rechtliche Verwahrung/ </a:t>
            </a:r>
            <a:r>
              <a:rPr lang="de-DE" sz="2400" dirty="0" err="1">
                <a:solidFill>
                  <a:schemeClr val="tx1">
                    <a:lumMod val="65000"/>
                    <a:lumOff val="35000"/>
                  </a:schemeClr>
                </a:solidFill>
                <a:latin typeface="JKRGNR+Arial-BoldMT"/>
              </a:rPr>
              <a:t>anstaltliche</a:t>
            </a:r>
            <a:r>
              <a:rPr lang="de-DE" sz="2400" dirty="0">
                <a:solidFill>
                  <a:schemeClr val="tx1">
                    <a:lumMod val="65000"/>
                    <a:lumOff val="35000"/>
                  </a:schemeClr>
                </a:solidFill>
                <a:latin typeface="JKRGNR+Arial-BoldMT"/>
              </a:rPr>
              <a:t> Nutzungsverhältnisse/ Betrieb der Wasserversorgung als öffentliche Einrichtung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Entschädigungsanspruch gemäß oder in Analogie zu § 10 III 1 SOG / gemäß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aus enteignungsgleichem Eingriff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2668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 aus § 51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da „verschuldensunabhängig“: </a:t>
            </a:r>
            <a:r>
              <a:rPr lang="de-DE" sz="2400" b="1" dirty="0">
                <a:solidFill>
                  <a:schemeClr val="tx1">
                    <a:lumMod val="65000"/>
                    <a:lumOff val="35000"/>
                  </a:schemeClr>
                </a:solidFill>
                <a:latin typeface="JKRGNR+Arial-BoldMT"/>
              </a:rPr>
              <a:t>Ersatzansprüche aus § 51 I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das Haftungsregime des § 51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vorliegend maßgebliche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51 II Nr. 1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51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wenn „jemand infolge einer rechtswidrigen Maßnahme bei der Erfüllung von Aufgaben der </a:t>
            </a:r>
            <a:r>
              <a:rPr lang="de-DE" sz="2400" dirty="0" err="1">
                <a:solidFill>
                  <a:schemeClr val="tx1">
                    <a:lumMod val="65000"/>
                    <a:lumOff val="35000"/>
                  </a:schemeClr>
                </a:solidFill>
                <a:latin typeface="JKRGNR+Arial-BoldMT"/>
              </a:rPr>
              <a:t>BPol</a:t>
            </a:r>
            <a:r>
              <a:rPr lang="de-DE" sz="2400" dirty="0">
                <a:solidFill>
                  <a:schemeClr val="tx1">
                    <a:lumMod val="65000"/>
                    <a:lumOff val="35000"/>
                  </a:schemeClr>
                </a:solidFill>
                <a:latin typeface="JKRGNR+Arial-BoldMT"/>
              </a:rPr>
              <a:t> einen Schaden erleidet“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9373784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zu prüfen: „dass jemand </a:t>
            </a:r>
            <a:r>
              <a:rPr lang="de-DE" sz="2400" b="1" dirty="0">
                <a:solidFill>
                  <a:schemeClr val="tx1">
                    <a:lumMod val="65000"/>
                    <a:lumOff val="35000"/>
                  </a:schemeClr>
                </a:solidFill>
                <a:latin typeface="JKRGNR+Arial-BoldMT"/>
              </a:rPr>
              <a:t>infolge einer rechtswidrigen Maßnahme</a:t>
            </a:r>
            <a:r>
              <a:rPr lang="de-DE" sz="2400" dirty="0">
                <a:solidFill>
                  <a:schemeClr val="tx1">
                    <a:lumMod val="65000"/>
                    <a:lumOff val="35000"/>
                  </a:schemeClr>
                </a:solidFill>
                <a:latin typeface="JKRGNR+Arial-BoldMT"/>
              </a:rPr>
              <a:t> bei der </a:t>
            </a:r>
            <a:r>
              <a:rPr lang="de-DE" sz="2400" b="1" dirty="0">
                <a:solidFill>
                  <a:schemeClr val="tx1">
                    <a:lumMod val="65000"/>
                    <a:lumOff val="35000"/>
                  </a:schemeClr>
                </a:solidFill>
                <a:latin typeface="JKRGNR+Arial-BoldMT"/>
              </a:rPr>
              <a:t>Erfüllung von Aufgaben der Bundespolizei </a:t>
            </a:r>
            <a:r>
              <a:rPr lang="de-DE" sz="2400" dirty="0">
                <a:solidFill>
                  <a:schemeClr val="tx1">
                    <a:lumMod val="65000"/>
                    <a:lumOff val="35000"/>
                  </a:schemeClr>
                </a:solidFill>
                <a:latin typeface="JKRGNR+Arial-BoldMT"/>
              </a:rPr>
              <a:t>einen </a:t>
            </a:r>
            <a:r>
              <a:rPr lang="de-DE" sz="2400" b="1" dirty="0">
                <a:solidFill>
                  <a:schemeClr val="tx1">
                    <a:lumMod val="65000"/>
                    <a:lumOff val="35000"/>
                  </a:schemeClr>
                </a:solidFill>
                <a:latin typeface="JKRGNR+Arial-BoldMT"/>
              </a:rPr>
              <a:t>Schaden</a:t>
            </a:r>
            <a:r>
              <a:rPr lang="de-DE" sz="2400" dirty="0">
                <a:solidFill>
                  <a:schemeClr val="tx1">
                    <a:lumMod val="65000"/>
                    <a:lumOff val="35000"/>
                  </a:schemeClr>
                </a:solidFill>
                <a:latin typeface="JKRGNR+Arial-BoldMT"/>
              </a:rPr>
              <a:t> erleidet“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Erfüllung von Aufgaben der Bundespolizei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Aufgabe der Bundespolizei gemäß </a:t>
            </a:r>
            <a:r>
              <a:rPr lang="de-DE" sz="2400" b="1" dirty="0">
                <a:solidFill>
                  <a:schemeClr val="tx1">
                    <a:lumMod val="65000"/>
                    <a:lumOff val="35000"/>
                  </a:schemeClr>
                </a:solidFill>
                <a:latin typeface="JKRGNR+Arial-BoldMT"/>
              </a:rPr>
              <a:t>§ 3 I </a:t>
            </a:r>
            <a:r>
              <a:rPr lang="de-DE" sz="2400" b="1"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Gefahrenabwehr „auf dem Gebiet der </a:t>
            </a:r>
            <a:r>
              <a:rPr lang="de-DE" sz="2400" b="1" dirty="0">
                <a:solidFill>
                  <a:schemeClr val="tx1">
                    <a:lumMod val="65000"/>
                    <a:lumOff val="35000"/>
                  </a:schemeClr>
                </a:solidFill>
                <a:latin typeface="JKRGNR+Arial-BoldMT"/>
              </a:rPr>
              <a:t>Anlagen der Eisenbahnen des Bundes</a:t>
            </a:r>
            <a:r>
              <a:rPr lang="de-DE" sz="2400" dirty="0">
                <a:solidFill>
                  <a:schemeClr val="tx1">
                    <a:lumMod val="65000"/>
                    <a:lumOff val="35000"/>
                  </a:schemeClr>
                </a:solidFill>
                <a:latin typeface="JKRGNR+Arial-BoldMT"/>
              </a:rPr>
              <a:t>“, wenn diese Gefahren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 I Nr.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dem Betrieb der Bahn drohen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 Versammlungsteilnehmer</a:t>
            </a:r>
            <a:r>
              <a:rPr lang="de-DE" sz="2400" dirty="0">
                <a:solidFill>
                  <a:schemeClr val="tx1">
                    <a:lumMod val="65000"/>
                    <a:lumOff val="35000"/>
                  </a:schemeClr>
                </a:solidFill>
                <a:latin typeface="JKRGNR+Arial-BoldMT"/>
              </a:rPr>
              <a:t> befinden sich </a:t>
            </a:r>
            <a:r>
              <a:rPr lang="de-DE" sz="2400" b="1" dirty="0">
                <a:solidFill>
                  <a:schemeClr val="tx1">
                    <a:lumMod val="65000"/>
                    <a:lumOff val="35000"/>
                  </a:schemeClr>
                </a:solidFill>
                <a:latin typeface="JKRGNR+Arial-BoldMT"/>
              </a:rPr>
              <a:t>auf</a:t>
            </a:r>
            <a:r>
              <a:rPr lang="de-DE" sz="2400" dirty="0">
                <a:solidFill>
                  <a:schemeClr val="tx1">
                    <a:lumMod val="65000"/>
                    <a:lumOff val="35000"/>
                  </a:schemeClr>
                </a:solidFill>
                <a:latin typeface="JKRGNR+Arial-BoldMT"/>
              </a:rPr>
              <a:t> dem </a:t>
            </a:r>
            <a:r>
              <a:rPr lang="de-DE" sz="2400" b="1" dirty="0">
                <a:solidFill>
                  <a:schemeClr val="tx1">
                    <a:lumMod val="65000"/>
                    <a:lumOff val="35000"/>
                  </a:schemeClr>
                </a:solidFill>
                <a:latin typeface="JKRGNR+Arial-BoldMT"/>
              </a:rPr>
              <a:t>Bahnhofsgelände</a:t>
            </a:r>
            <a:r>
              <a:rPr lang="de-DE" sz="2400" dirty="0">
                <a:solidFill>
                  <a:schemeClr val="tx1">
                    <a:lumMod val="65000"/>
                    <a:lumOff val="35000"/>
                  </a:schemeClr>
                </a:solidFill>
                <a:latin typeface="JKRGNR+Arial-BoldMT"/>
              </a:rPr>
              <a:t> und wollen ggf. Weiterfahrt des Castor-Transport verhindern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7474970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Infolge einer rechtswidrigen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Schadensursächliche Maßnahme: Einsatz des Wasserwerfers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mithin: </a:t>
            </a:r>
            <a:r>
              <a:rPr lang="de-DE" sz="2400" b="1" dirty="0">
                <a:solidFill>
                  <a:schemeClr val="tx1">
                    <a:lumMod val="65000"/>
                    <a:lumOff val="35000"/>
                  </a:schemeClr>
                </a:solidFill>
                <a:latin typeface="JKRGNR+Arial-BoldMT"/>
              </a:rPr>
              <a:t>Rechtmäßigkeit des Einsatzes der Wasserwerfer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Einsatz des Wasserwerfers als Maßnahme in der Verwaltungsvollstreckung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Grundverfügung: Verlasst das Gelände!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Wasserwerfereinsatz</a:t>
            </a:r>
            <a:r>
              <a:rPr lang="de-DE" sz="2400" b="1" dirty="0">
                <a:solidFill>
                  <a:schemeClr val="tx1">
                    <a:lumMod val="65000"/>
                    <a:lumOff val="35000"/>
                  </a:schemeClr>
                </a:solidFill>
                <a:latin typeface="JKRGNR+Arial-BoldMT"/>
              </a:rPr>
              <a:t>: unmittelbarer Zwang nach § 12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Taugliche Rechtsgrundlage für den Einsatz der Wasserwerfer: </a:t>
            </a:r>
            <a:r>
              <a:rPr lang="de-DE" sz="2400" b="1" dirty="0">
                <a:solidFill>
                  <a:schemeClr val="tx1">
                    <a:lumMod val="65000"/>
                    <a:lumOff val="35000"/>
                  </a:schemeClr>
                </a:solidFill>
                <a:latin typeface="JKRGNR+Arial-BoldMT"/>
              </a:rPr>
              <a:t>§§ 9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c, 12 VwVG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 ff.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224903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insbesondere Polizeivollzugsbeamte, vgl. </a:t>
            </a:r>
            <a:r>
              <a:rPr lang="de-DE" sz="2400" b="1" dirty="0">
                <a:solidFill>
                  <a:schemeClr val="tx1">
                    <a:lumMod val="65000"/>
                    <a:lumOff val="35000"/>
                  </a:schemeClr>
                </a:solidFill>
                <a:latin typeface="JKRGNR+Arial-BoldMT"/>
              </a:rPr>
              <a:t>§ 1 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 Nr. 1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Anhörung zumindest nach § 28 II Nr. 5 VwVfG entbehrlich</a:t>
            </a:r>
            <a:r>
              <a:rPr lang="de-DE" sz="2400" dirty="0">
                <a:solidFill>
                  <a:schemeClr val="tx1">
                    <a:lumMod val="65000"/>
                    <a:lumOff val="35000"/>
                  </a:schemeClr>
                </a:solidFill>
                <a:latin typeface="JKRGNR+Arial-BoldMT"/>
              </a:rPr>
              <a:t>, da Maßnahme in der Verwaltungsvollstreckung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Durchaus fraglich: Eröffnung des Anwendungsbereichs von § 28 I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6016296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Vollstreckbare Grundverfügung, § 6 I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 Titel</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vorausgesetzt: </a:t>
            </a:r>
            <a:r>
              <a:rPr lang="de-DE" sz="2400" b="1" dirty="0">
                <a:solidFill>
                  <a:schemeClr val="tx1">
                    <a:lumMod val="65000"/>
                    <a:lumOff val="35000"/>
                  </a:schemeClr>
                </a:solidFill>
                <a:latin typeface="JKRGNR+Arial-BoldMT"/>
              </a:rPr>
              <a:t>„HDU-Verfügung“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iFe</a:t>
            </a:r>
            <a:r>
              <a:rPr lang="de-DE" sz="2400" dirty="0">
                <a:solidFill>
                  <a:schemeClr val="tx1">
                    <a:lumMod val="65000"/>
                    <a:lumOff val="35000"/>
                  </a:schemeClr>
                </a:solidFill>
                <a:latin typeface="JKRGNR+Arial-BoldMT"/>
              </a:rPr>
              <a:t> Verwaltungsaktes („Titel“) nach § 6 I VwVG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a:t>
            </a:r>
            <a:r>
              <a:rPr lang="de-DE" sz="2400" dirty="0">
                <a:solidFill>
                  <a:schemeClr val="tx1">
                    <a:lumMod val="65000"/>
                    <a:lumOff val="35000"/>
                  </a:schemeClr>
                </a:solidFill>
                <a:latin typeface="JKRGNR+Arial-BoldMT"/>
              </a:rPr>
              <a:t>: Aufforderung zum Verlassen des Geländes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 bejahen</a:t>
            </a:r>
            <a:r>
              <a:rPr lang="de-DE" sz="2400" dirty="0">
                <a:solidFill>
                  <a:schemeClr val="tx1">
                    <a:lumMod val="65000"/>
                    <a:lumOff val="35000"/>
                  </a:schemeClr>
                </a:solidFill>
                <a:latin typeface="JKRGNR+Arial-BoldMT"/>
              </a:rPr>
              <a:t>: Verwaltungsakt </a:t>
            </a:r>
            <a:r>
              <a:rPr lang="de-DE" sz="2400" dirty="0" err="1">
                <a:solidFill>
                  <a:schemeClr val="tx1">
                    <a:lumMod val="65000"/>
                    <a:lumOff val="35000"/>
                  </a:schemeClr>
                </a:solidFill>
                <a:latin typeface="JKRGNR+Arial-BoldMT"/>
              </a:rPr>
              <a:t>iFe</a:t>
            </a:r>
            <a:r>
              <a:rPr lang="de-DE" sz="2400" dirty="0">
                <a:solidFill>
                  <a:schemeClr val="tx1">
                    <a:lumMod val="65000"/>
                    <a:lumOff val="35000"/>
                  </a:schemeClr>
                </a:solidFill>
                <a:latin typeface="JKRGNR+Arial-BoldMT"/>
              </a:rPr>
              <a:t> Allgemeinverfügung nach § 35 S.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 Wirksamkeit des Titels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zu bejahen: Wirksamkeit des Titels durch </a:t>
            </a:r>
            <a:r>
              <a:rPr lang="de-DE" sz="2400" b="1" dirty="0">
                <a:solidFill>
                  <a:schemeClr val="tx1">
                    <a:lumMod val="65000"/>
                    <a:lumOff val="35000"/>
                  </a:schemeClr>
                </a:solidFill>
                <a:latin typeface="JKRGNR+Arial-BoldMT"/>
              </a:rPr>
              <a:t>Bekanntgabe</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43 I 1 VwVfG </a:t>
            </a:r>
            <a:r>
              <a:rPr lang="de-DE" sz="2400" dirty="0">
                <a:solidFill>
                  <a:schemeClr val="tx1">
                    <a:lumMod val="65000"/>
                    <a:lumOff val="35000"/>
                  </a:schemeClr>
                </a:solidFill>
                <a:latin typeface="JKRGNR+Arial-BoldMT"/>
              </a:rPr>
              <a:t>gegenüber den Versammlungsteilnehmern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5023339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(c) Vollziehbarkeit des Titels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(stets) erforderlich (vgl. § 6 I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VwVG bzw. § 3 III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Unanfechtbarkeit des VA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Sofortige Vollziehbarkeit des VA angeordnet (§ 80 II 1 Nr. 4 VwGO)</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VA kommt keine aufschiebende Wirkung kraft Gesetzes zu (§ 80 II 1 Nr. 1-3 VwGO)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Aufforderung das Gelände zu verlassen: „unaufschiebbare Anordnung bzw. Maßnahme von Polizeivollzugsbeamten</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80 II 1 Nr. 2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Vollziehbarkeit des Titels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762717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(d) Rechtmäßigkeit des Titels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fraglich: </a:t>
            </a:r>
            <a:r>
              <a:rPr lang="de-DE" sz="2400" b="1" dirty="0">
                <a:solidFill>
                  <a:schemeClr val="tx1">
                    <a:lumMod val="65000"/>
                    <a:lumOff val="35000"/>
                  </a:schemeClr>
                </a:solidFill>
                <a:latin typeface="JKRGNR+Arial-BoldMT"/>
              </a:rPr>
              <a:t>Rechtswidrigkeitszusammenhang</a:t>
            </a:r>
            <a:r>
              <a:rPr lang="de-DE" sz="2400" dirty="0">
                <a:solidFill>
                  <a:schemeClr val="tx1">
                    <a:lumMod val="65000"/>
                    <a:lumOff val="35000"/>
                  </a:schemeClr>
                </a:solidFill>
                <a:latin typeface="JKRGNR+Arial-BoldMT"/>
              </a:rPr>
              <a:t> zwischen Grundverfügung und Vollstreckung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Unstrittig (-): Soweit VA bestandskräftig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 kann dahinstehen, soweit VA zumindest rechtmäßig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nunmehr zu prüfen: </a:t>
            </a:r>
            <a:r>
              <a:rPr lang="de-DE" sz="2400" b="1" dirty="0">
                <a:solidFill>
                  <a:schemeClr val="tx1">
                    <a:lumMod val="65000"/>
                    <a:lumOff val="35000"/>
                  </a:schemeClr>
                </a:solidFill>
                <a:latin typeface="JKRGNR+Arial-BoldMT"/>
              </a:rPr>
              <a:t>Rechtmäßigkeit der durchzusetzenden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Rechtsgrundlage: </a:t>
            </a:r>
            <a:r>
              <a:rPr lang="de-DE" sz="2400" b="1" dirty="0">
                <a:solidFill>
                  <a:schemeClr val="tx1">
                    <a:lumMod val="65000"/>
                    <a:lumOff val="35000"/>
                  </a:schemeClr>
                </a:solidFill>
                <a:latin typeface="JKRGNR+Arial-BoldMT"/>
              </a:rPr>
              <a:t>Platzverweisung nach § 38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vorrangig: </a:t>
            </a:r>
            <a:r>
              <a:rPr lang="de-DE" sz="2400" b="1" dirty="0">
                <a:solidFill>
                  <a:schemeClr val="tx1">
                    <a:lumMod val="65000"/>
                    <a:lumOff val="35000"/>
                  </a:schemeClr>
                </a:solidFill>
                <a:latin typeface="JKRGNR+Arial-BoldMT"/>
              </a:rPr>
              <a:t>VersG</a:t>
            </a:r>
            <a:r>
              <a:rPr lang="de-DE" sz="2400" dirty="0">
                <a:solidFill>
                  <a:schemeClr val="tx1">
                    <a:lumMod val="65000"/>
                    <a:lumOff val="35000"/>
                  </a:schemeClr>
                </a:solidFill>
                <a:latin typeface="JKRGNR+Arial-BoldMT"/>
              </a:rPr>
              <a:t>, soweit Anwendungsbereich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Versammlung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Sperrwirkung des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Zeitlicher Anwendungsbereich?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136653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Konkludente Auflösung durch Platzverweisung?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Auflösung der </a:t>
            </a:r>
            <a:r>
              <a:rPr lang="de-DE" sz="2400" dirty="0" err="1">
                <a:solidFill>
                  <a:schemeClr val="tx1">
                    <a:lumMod val="65000"/>
                    <a:lumOff val="35000"/>
                  </a:schemeClr>
                </a:solidFill>
                <a:latin typeface="JKRGNR+Arial-BoldMT"/>
              </a:rPr>
              <a:t>Versammmlung</a:t>
            </a:r>
            <a:r>
              <a:rPr lang="de-DE" sz="2400" dirty="0">
                <a:solidFill>
                  <a:schemeClr val="tx1">
                    <a:lumMod val="65000"/>
                    <a:lumOff val="35000"/>
                  </a:schemeClr>
                </a:solidFill>
                <a:latin typeface="JKRGNR+Arial-BoldMT"/>
              </a:rPr>
              <a:t> bringt </a:t>
            </a:r>
            <a:r>
              <a:rPr lang="de-DE" sz="2400" b="1" dirty="0">
                <a:solidFill>
                  <a:schemeClr val="tx1">
                    <a:lumMod val="65000"/>
                    <a:lumOff val="35000"/>
                  </a:schemeClr>
                </a:solidFill>
                <a:latin typeface="JKRGNR+Arial-BoldMT"/>
              </a:rPr>
              <a:t>weitreichende rechtliche Konsequenzen </a:t>
            </a:r>
            <a:r>
              <a:rPr lang="de-DE" sz="2400" dirty="0">
                <a:solidFill>
                  <a:schemeClr val="tx1">
                    <a:lumMod val="65000"/>
                    <a:lumOff val="35000"/>
                  </a:schemeClr>
                </a:solidFill>
                <a:latin typeface="JKRGNR+Arial-BoldMT"/>
              </a:rPr>
              <a:t>mit sich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rechtsstaatlichen Grundsätzen zu fordern: </a:t>
            </a:r>
            <a:r>
              <a:rPr lang="de-DE" sz="2400" b="1" dirty="0">
                <a:solidFill>
                  <a:schemeClr val="tx1">
                    <a:lumMod val="65000"/>
                    <a:lumOff val="35000"/>
                  </a:schemeClr>
                </a:solidFill>
                <a:latin typeface="JKRGNR+Arial-BoldMT"/>
              </a:rPr>
              <a:t>Ausdrückliche Auflösungsverfügung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Bestimmtheitsgebot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 bedeutsamer die Maßnahme, desto höhere Anforderungen an seine Bestimmtheit“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Mangels ausdrücklicher Auflösung: Zeitlicher AWB des VersG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490670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Rechtmäßigkeit einer Platzverweisung nach dem VersG </a:t>
            </a: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VersG nicht vorgesehen: Rechtsgrundlage für Platzverweisung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Platzverweisung als eine sog. „Minusmaßnahme“?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VersammlungsR</a:t>
            </a:r>
            <a:r>
              <a:rPr lang="de-DE" sz="2400" dirty="0">
                <a:solidFill>
                  <a:schemeClr val="tx1">
                    <a:lumMod val="65000"/>
                    <a:lumOff val="35000"/>
                  </a:schemeClr>
                </a:solidFill>
                <a:latin typeface="JKRGNR+Arial-BoldMT"/>
              </a:rPr>
              <a:t> nicht abschließend (BVerwG)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ausdrücklich „während Versammlung“ zulässig: </a:t>
            </a:r>
            <a:r>
              <a:rPr lang="de-DE" sz="2400" b="1" dirty="0">
                <a:solidFill>
                  <a:schemeClr val="tx1">
                    <a:lumMod val="65000"/>
                    <a:lumOff val="35000"/>
                  </a:schemeClr>
                </a:solidFill>
                <a:latin typeface="JKRGNR+Arial-BoldMT"/>
              </a:rPr>
              <a:t>Auflösung und Ausschluss einzelner Teilnehmer</a:t>
            </a:r>
            <a:r>
              <a:rPr lang="de-DE" sz="2400" dirty="0">
                <a:solidFill>
                  <a:schemeClr val="tx1">
                    <a:lumMod val="65000"/>
                    <a:lumOff val="35000"/>
                  </a:schemeClr>
                </a:solidFill>
                <a:latin typeface="JKRGNR+Arial-BoldMT"/>
              </a:rPr>
              <a:t> (§§ 15 III, 18 III VersG)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Arg.: Weniger eingriffsintensive Maßnahme </a:t>
            </a:r>
            <a:r>
              <a:rPr lang="de-DE" sz="2400" dirty="0">
                <a:solidFill>
                  <a:schemeClr val="tx1">
                    <a:lumMod val="65000"/>
                    <a:lumOff val="35000"/>
                  </a:schemeClr>
                </a:solidFill>
                <a:latin typeface="JKRGNR+Arial-BoldMT"/>
              </a:rPr>
              <a:t>müssen unter diesen VS </a:t>
            </a:r>
            <a:r>
              <a:rPr lang="de-DE" sz="2400" b="1" dirty="0">
                <a:solidFill>
                  <a:schemeClr val="tx1">
                    <a:lumMod val="65000"/>
                    <a:lumOff val="35000"/>
                  </a:schemeClr>
                </a:solidFill>
                <a:latin typeface="JKRGNR+Arial-BoldMT"/>
              </a:rPr>
              <a:t>„erst recht“ zulässig </a:t>
            </a:r>
            <a:r>
              <a:rPr lang="de-DE" sz="2400" dirty="0">
                <a:solidFill>
                  <a:schemeClr val="tx1">
                    <a:lumMod val="65000"/>
                    <a:lumOff val="35000"/>
                  </a:schemeClr>
                </a:solidFill>
                <a:latin typeface="JKRGNR+Arial-BoldMT"/>
              </a:rPr>
              <a:t>sein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Zulässigkeit einer Minusmaßnahme grundsätzlich zu prüfen: </a:t>
            </a:r>
            <a:r>
              <a:rPr lang="de-DE" sz="2400" b="1" dirty="0">
                <a:solidFill>
                  <a:schemeClr val="tx1">
                    <a:lumMod val="65000"/>
                    <a:lumOff val="35000"/>
                  </a:schemeClr>
                </a:solidFill>
                <a:latin typeface="JKRGNR+Arial-BoldMT"/>
              </a:rPr>
              <a:t>Tatbestand des § 15 I VersG </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Rechtsfolgen aus dem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bzw. SOG </a:t>
            </a:r>
            <a:r>
              <a:rPr lang="de-DE" sz="2400" dirty="0">
                <a:solidFill>
                  <a:schemeClr val="tx1">
                    <a:lumMod val="65000"/>
                    <a:lumOff val="35000"/>
                  </a:schemeClr>
                </a:solidFill>
                <a:latin typeface="JKRGNR+Arial-BoldMT"/>
              </a:rPr>
              <a:t>(„Auflagen“)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029462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Etwaige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wohl anzunehmen: </a:t>
            </a:r>
            <a:r>
              <a:rPr lang="de-DE" sz="2400" b="1" dirty="0">
                <a:solidFill>
                  <a:schemeClr val="tx1">
                    <a:lumMod val="65000"/>
                    <a:lumOff val="35000"/>
                  </a:schemeClr>
                </a:solidFill>
                <a:latin typeface="JKRGNR+Arial-BoldMT"/>
              </a:rPr>
              <a:t>Ermessensreduktion auf Null</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zu 2): Rechtmäßigkeit der Auflösung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492972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Problem: Platzverweisung als Minusmaßnahme?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nur überzeugend, wenn Maßnahme „weniger“ als Auflösung bzw. Ausschluss der Teilnehmer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a:t>
            </a:r>
            <a:r>
              <a:rPr lang="de-DE" sz="2400" b="1" dirty="0">
                <a:solidFill>
                  <a:schemeClr val="tx1">
                    <a:lumMod val="65000"/>
                    <a:lumOff val="35000"/>
                  </a:schemeClr>
                </a:solidFill>
                <a:latin typeface="JKRGNR+Arial-BoldMT"/>
              </a:rPr>
              <a:t>Platzverweisung</a:t>
            </a:r>
            <a:r>
              <a:rPr lang="de-DE" sz="2400" dirty="0">
                <a:solidFill>
                  <a:schemeClr val="tx1">
                    <a:lumMod val="65000"/>
                    <a:lumOff val="35000"/>
                  </a:schemeClr>
                </a:solidFill>
                <a:latin typeface="JKRGNR+Arial-BoldMT"/>
              </a:rPr>
              <a:t> indes einhergehend: </a:t>
            </a:r>
            <a:r>
              <a:rPr lang="de-DE" sz="2400" b="1" dirty="0">
                <a:solidFill>
                  <a:schemeClr val="tx1">
                    <a:lumMod val="65000"/>
                    <a:lumOff val="35000"/>
                  </a:schemeClr>
                </a:solidFill>
                <a:latin typeface="JKRGNR+Arial-BoldMT"/>
              </a:rPr>
              <a:t>faktische Beendigung der Versammlung</a:t>
            </a:r>
            <a:r>
              <a:rPr lang="de-DE" sz="2400" dirty="0">
                <a:solidFill>
                  <a:schemeClr val="tx1">
                    <a:lumMod val="65000"/>
                    <a:lumOff val="35000"/>
                  </a:schemeClr>
                </a:solidFill>
                <a:latin typeface="JKRGNR+Arial-BoldMT"/>
              </a:rPr>
              <a:t> (für den/ die Teilnehmer)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Damit abzulehnen</a:t>
            </a:r>
            <a:r>
              <a:rPr lang="de-DE" sz="2400" dirty="0">
                <a:solidFill>
                  <a:schemeClr val="tx1">
                    <a:lumMod val="65000"/>
                    <a:lumOff val="35000"/>
                  </a:schemeClr>
                </a:solidFill>
                <a:latin typeface="JKRGNR+Arial-BoldMT"/>
              </a:rPr>
              <a:t>: „Platzverweisung“ als „</a:t>
            </a:r>
            <a:r>
              <a:rPr lang="de-DE" sz="2400" b="1" dirty="0">
                <a:solidFill>
                  <a:schemeClr val="tx1">
                    <a:lumMod val="65000"/>
                    <a:lumOff val="35000"/>
                  </a:schemeClr>
                </a:solidFill>
                <a:latin typeface="JKRGNR+Arial-BoldMT"/>
              </a:rPr>
              <a:t>Minusmaßnahme</a:t>
            </a:r>
            <a:r>
              <a:rPr lang="de-DE" sz="2400" dirty="0">
                <a:solidFill>
                  <a:schemeClr val="tx1">
                    <a:lumMod val="65000"/>
                    <a:lumOff val="35000"/>
                  </a:schemeClr>
                </a:solidFill>
                <a:latin typeface="JKRGNR+Arial-BoldMT"/>
              </a:rPr>
              <a:t>“ zu charakterisieren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nicht möglich: „Platzverweisung“ auf § 15 I VersG zu stützen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Rechtswidrigkeit der Platzverweisung mangels Vorliegens einer tauglichen Rechtsgrundlage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nunmehr entscheidungserheblich</a:t>
            </a:r>
            <a:r>
              <a:rPr lang="de-DE" sz="2400" dirty="0">
                <a:solidFill>
                  <a:schemeClr val="tx1">
                    <a:lumMod val="65000"/>
                    <a:lumOff val="35000"/>
                  </a:schemeClr>
                </a:solidFill>
                <a:latin typeface="JKRGNR+Arial-BoldMT"/>
              </a:rPr>
              <a:t>: ob und wie sich die Rechtswidrigkeit der Grundverfügung auf die Vollstreckungsebene auswirkt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5155967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a:t>
            </a:r>
            <a:r>
              <a:rPr lang="de-DE" sz="2400" b="1" dirty="0">
                <a:solidFill>
                  <a:schemeClr val="tx1">
                    <a:lumMod val="65000"/>
                    <a:lumOff val="35000"/>
                  </a:schemeClr>
                </a:solidFill>
                <a:latin typeface="JKRGNR+Arial-BoldMT"/>
              </a:rPr>
              <a:t>Auslegung des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 </a:t>
            </a:r>
            <a:r>
              <a:rPr lang="de-DE" sz="2400" dirty="0">
                <a:solidFill>
                  <a:schemeClr val="tx1">
                    <a:lumMod val="65000"/>
                    <a:lumOff val="35000"/>
                  </a:schemeClr>
                </a:solidFill>
                <a:latin typeface="JKRGNR+Arial-BoldMT"/>
              </a:rPr>
              <a:t>weder § 6 I VwVG noch § 3 I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verlangen die „Rechtmäßigkeit“ der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a:t>
            </a:r>
            <a:r>
              <a:rPr lang="de-DE" sz="2400" b="1" dirty="0">
                <a:solidFill>
                  <a:schemeClr val="tx1">
                    <a:lumMod val="65000"/>
                    <a:lumOff val="35000"/>
                  </a:schemeClr>
                </a:solidFill>
                <a:latin typeface="JKRGNR+Arial-BoldMT"/>
              </a:rPr>
              <a:t>Art. 20 III GG </a:t>
            </a:r>
            <a:r>
              <a:rPr lang="de-DE" sz="2400" dirty="0">
                <a:solidFill>
                  <a:schemeClr val="tx1">
                    <a:lumMod val="65000"/>
                    <a:lumOff val="35000"/>
                  </a:schemeClr>
                </a:solidFill>
                <a:latin typeface="JKRGNR+Arial-BoldMT"/>
              </a:rPr>
              <a:t>und den Rechtsstaatsgrundsatz indes sehr bedenklich: „Perpetuierung“ einer rechtswidrigen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Telos: Effektive</a:t>
            </a:r>
            <a:r>
              <a:rPr lang="de-DE" sz="2400" dirty="0">
                <a:solidFill>
                  <a:schemeClr val="tx1">
                    <a:lumMod val="65000"/>
                    <a:lumOff val="35000"/>
                  </a:schemeClr>
                </a:solidFill>
                <a:latin typeface="JKRGNR+Arial-BoldMT"/>
              </a:rPr>
              <a:t> staatliche </a:t>
            </a:r>
            <a:r>
              <a:rPr lang="de-DE" sz="2400" b="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erfordert, dass wirksame </a:t>
            </a:r>
            <a:r>
              <a:rPr lang="de-DE" sz="2400" b="1" dirty="0">
                <a:solidFill>
                  <a:schemeClr val="tx1">
                    <a:lumMod val="65000"/>
                    <a:lumOff val="35000"/>
                  </a:schemeClr>
                </a:solidFill>
                <a:latin typeface="JKRGNR+Arial-BoldMT"/>
              </a:rPr>
              <a:t>Gefahrenabwehrverfügung</a:t>
            </a:r>
            <a:r>
              <a:rPr lang="de-DE" sz="2400" dirty="0">
                <a:solidFill>
                  <a:schemeClr val="tx1">
                    <a:lumMod val="65000"/>
                    <a:lumOff val="35000"/>
                  </a:schemeClr>
                </a:solidFill>
                <a:latin typeface="JKRGNR+Arial-BoldMT"/>
              </a:rPr>
              <a:t> auch tatsächlich </a:t>
            </a:r>
            <a:r>
              <a:rPr lang="de-DE" sz="2400" b="1" dirty="0">
                <a:solidFill>
                  <a:schemeClr val="tx1">
                    <a:lumMod val="65000"/>
                    <a:lumOff val="35000"/>
                  </a:schemeClr>
                </a:solidFill>
                <a:latin typeface="JKRGNR+Arial-BoldMT"/>
              </a:rPr>
              <a:t>durchgesetzt werden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Streitentscheid: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des </a:t>
            </a:r>
            <a:r>
              <a:rPr lang="de-DE" sz="2400" b="1" dirty="0" err="1">
                <a:solidFill>
                  <a:schemeClr val="tx1">
                    <a:lumMod val="65000"/>
                    <a:lumOff val="35000"/>
                  </a:schemeClr>
                </a:solidFill>
                <a:latin typeface="JKRGNR+Arial-BoldMT"/>
              </a:rPr>
              <a:t>GrundVA</a:t>
            </a:r>
            <a:r>
              <a:rPr lang="de-DE" sz="2400" b="1" dirty="0">
                <a:solidFill>
                  <a:schemeClr val="tx1">
                    <a:lumMod val="65000"/>
                    <a:lumOff val="35000"/>
                  </a:schemeClr>
                </a:solidFill>
                <a:latin typeface="JKRGNR+Arial-BoldMT"/>
              </a:rPr>
              <a:t> unbeachtlich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Einzig maßgeblich: Wirksamkeit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7172358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Deshalb trotz deren Rechtswidrigkeit gegeben: </a:t>
            </a:r>
            <a:r>
              <a:rPr lang="de-DE" sz="2400" b="1" dirty="0">
                <a:solidFill>
                  <a:schemeClr val="tx1">
                    <a:lumMod val="65000"/>
                    <a:lumOff val="35000"/>
                  </a:schemeClr>
                </a:solidFill>
                <a:latin typeface="JKRGNR+Arial-BoldMT"/>
              </a:rPr>
              <a:t>Vollstreckbare Grundverfügung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Vollstreckbare Grundverfügung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Art und Weise der Verwaltungsvollstreckung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regelmäßig zu prüfen: </a:t>
            </a:r>
            <a:r>
              <a:rPr lang="de-DE" sz="2400" b="1" dirty="0">
                <a:solidFill>
                  <a:schemeClr val="tx1">
                    <a:lumMod val="65000"/>
                    <a:lumOff val="35000"/>
                  </a:schemeClr>
                </a:solidFill>
                <a:latin typeface="JKRGNR+Arial-BoldMT"/>
              </a:rPr>
              <a:t>Androhung, Festsetzung und Anwendung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erforderlich gemäß § 13 I 1 VwVG: Schriftliche Androhung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643460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zu bedenken: Vorrang der Vorgaben des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als spezielleres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13 II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bei „Einsatz von Wasserwerfern gegen Menschenmenge“ erforderlich: (einfache) Androhung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erfolgt: mündliche </a:t>
            </a:r>
            <a:r>
              <a:rPr lang="de-DE" sz="2400" b="1" dirty="0">
                <a:solidFill>
                  <a:schemeClr val="tx1">
                    <a:lumMod val="65000"/>
                    <a:lumOff val="35000"/>
                  </a:schemeClr>
                </a:solidFill>
                <a:latin typeface="JKRGNR+Arial-BoldMT"/>
              </a:rPr>
              <a:t>Androhung</a:t>
            </a:r>
            <a:r>
              <a:rPr lang="de-DE" sz="2400" dirty="0">
                <a:solidFill>
                  <a:schemeClr val="tx1">
                    <a:lumMod val="65000"/>
                    <a:lumOff val="35000"/>
                  </a:schemeClr>
                </a:solidFill>
                <a:latin typeface="JKRGNR+Arial-BoldMT"/>
              </a:rPr>
              <a:t> unter Setzung einer </a:t>
            </a:r>
            <a:r>
              <a:rPr lang="de-DE" sz="2400" b="1" dirty="0">
                <a:solidFill>
                  <a:schemeClr val="tx1">
                    <a:lumMod val="65000"/>
                    <a:lumOff val="35000"/>
                  </a:schemeClr>
                </a:solidFill>
                <a:latin typeface="JKRGNR+Arial-BoldMT"/>
              </a:rPr>
              <a:t>Frist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zu bejahen: </a:t>
            </a:r>
            <a:r>
              <a:rPr lang="de-DE" sz="2400" b="1" dirty="0">
                <a:solidFill>
                  <a:schemeClr val="tx1">
                    <a:lumMod val="65000"/>
                    <a:lumOff val="35000"/>
                  </a:schemeClr>
                </a:solidFill>
                <a:latin typeface="JKRGNR+Arial-BoldMT"/>
              </a:rPr>
              <a:t>Festsetzung</a:t>
            </a:r>
            <a:r>
              <a:rPr lang="de-DE" sz="2400" dirty="0">
                <a:solidFill>
                  <a:schemeClr val="tx1">
                    <a:lumMod val="65000"/>
                    <a:lumOff val="35000"/>
                  </a:schemeClr>
                </a:solidFill>
                <a:latin typeface="JKRGNR+Arial-BoldMT"/>
              </a:rPr>
              <a:t> und entsprechende </a:t>
            </a:r>
            <a:r>
              <a:rPr lang="de-DE" sz="2400" b="1" dirty="0">
                <a:solidFill>
                  <a:schemeClr val="tx1">
                    <a:lumMod val="65000"/>
                    <a:lumOff val="35000"/>
                  </a:schemeClr>
                </a:solidFill>
                <a:latin typeface="JKRGNR+Arial-BoldMT"/>
              </a:rPr>
              <a:t>Anwendung</a:t>
            </a:r>
            <a:r>
              <a:rPr lang="de-DE" sz="2400" dirty="0">
                <a:solidFill>
                  <a:schemeClr val="tx1">
                    <a:lumMod val="65000"/>
                    <a:lumOff val="35000"/>
                  </a:schemeClr>
                </a:solidFill>
                <a:latin typeface="JKRGNR+Arial-BoldMT"/>
              </a:rPr>
              <a:t> des Zwangsmittels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Art und Weise der Verwaltungsvollstreckung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0856991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Vollstreckungshindernisse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15 III VwVG </a:t>
            </a:r>
            <a:r>
              <a:rPr lang="de-DE" sz="2400" dirty="0">
                <a:solidFill>
                  <a:schemeClr val="tx1">
                    <a:lumMod val="65000"/>
                    <a:lumOff val="35000"/>
                  </a:schemeClr>
                </a:solidFill>
                <a:latin typeface="JKRGNR+Arial-BoldMT"/>
              </a:rPr>
              <a:t>geboten „sobald sein Zweck erreicht ist“: Einstellung des Vollzuges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dd</a:t>
            </a:r>
            <a:r>
              <a:rPr lang="de-DE" sz="2400" b="1" dirty="0">
                <a:solidFill>
                  <a:schemeClr val="tx1">
                    <a:lumMod val="65000"/>
                    <a:lumOff val="35000"/>
                  </a:schemeClr>
                </a:solidFill>
                <a:latin typeface="JKRGNR+Arial-BoldMT"/>
              </a:rPr>
              <a:t>) Rechtsfolge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a:t>
            </a:r>
            <a:r>
              <a:rPr lang="de-DE" sz="2400" b="1" dirty="0">
                <a:solidFill>
                  <a:schemeClr val="tx1">
                    <a:lumMod val="65000"/>
                    <a:lumOff val="35000"/>
                  </a:schemeClr>
                </a:solidFill>
                <a:latin typeface="JKRGNR+Arial-BoldMT"/>
              </a:rPr>
              <a:t>§ 6 I VwVG</a:t>
            </a:r>
            <a:r>
              <a:rPr lang="de-DE" sz="2400" dirty="0">
                <a:solidFill>
                  <a:schemeClr val="tx1">
                    <a:lumMod val="65000"/>
                    <a:lumOff val="35000"/>
                  </a:schemeClr>
                </a:solidFill>
                <a:latin typeface="JKRGNR+Arial-BoldMT"/>
              </a:rPr>
              <a:t> („kann“):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I 1 VwGO</a:t>
            </a:r>
            <a:r>
              <a:rPr lang="de-DE" sz="2400" dirty="0">
                <a:solidFill>
                  <a:schemeClr val="tx1">
                    <a:lumMod val="65000"/>
                    <a:lumOff val="35000"/>
                  </a:schemeClr>
                </a:solidFill>
                <a:latin typeface="JKRGNR+Arial-BoldMT"/>
              </a:rPr>
              <a:t> zu prüfen: ob Behörde ermessensfehlerhaft gehandelt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unterscheiden: Entschließungsermessen („Ob“) und Auswahlermessen („Wie“)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7830276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Ermessensüberschreitung durch Verletzung gesetzlicher Grenzen des Ermessens?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Grenzen“: </a:t>
            </a:r>
            <a:r>
              <a:rPr lang="de-DE" sz="2400" b="1" dirty="0">
                <a:solidFill>
                  <a:schemeClr val="tx1">
                    <a:lumMod val="65000"/>
                    <a:lumOff val="35000"/>
                  </a:schemeClr>
                </a:solidFill>
                <a:latin typeface="JKRGNR+Arial-BoldMT"/>
              </a:rPr>
              <a:t>Grundsatz der Verhältnismäßigkeit nach § 4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(ebenfalls: Art. 8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insoweit: ob die </a:t>
            </a:r>
            <a:r>
              <a:rPr lang="de-DE" sz="2400" b="1" dirty="0">
                <a:solidFill>
                  <a:schemeClr val="tx1">
                    <a:lumMod val="65000"/>
                    <a:lumOff val="35000"/>
                  </a:schemeClr>
                </a:solidFill>
                <a:latin typeface="JKRGNR+Arial-BoldMT"/>
              </a:rPr>
              <a:t>Art und Weise des </a:t>
            </a:r>
            <a:r>
              <a:rPr lang="de-DE" sz="2400" b="1" dirty="0" err="1">
                <a:solidFill>
                  <a:schemeClr val="tx1">
                    <a:lumMod val="65000"/>
                    <a:lumOff val="35000"/>
                  </a:schemeClr>
                </a:solidFill>
                <a:latin typeface="JKRGNR+Arial-BoldMT"/>
              </a:rPr>
              <a:t>Wasserwerfereinsatzes</a:t>
            </a:r>
            <a:r>
              <a:rPr lang="de-DE" sz="2400" b="1" dirty="0">
                <a:solidFill>
                  <a:schemeClr val="tx1">
                    <a:lumMod val="65000"/>
                    <a:lumOff val="35000"/>
                  </a:schemeClr>
                </a:solidFill>
                <a:latin typeface="JKRGNR+Arial-BoldMT"/>
              </a:rPr>
              <a:t> u.U. unverhältnismäßig war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 (+): </a:t>
            </a:r>
            <a:r>
              <a:rPr lang="de-DE" sz="2400" dirty="0">
                <a:solidFill>
                  <a:schemeClr val="tx1">
                    <a:lumMod val="65000"/>
                    <a:lumOff val="35000"/>
                  </a:schemeClr>
                </a:solidFill>
                <a:latin typeface="JKRGNR+Arial-BoldMT"/>
              </a:rPr>
              <a:t>insb. Körperregionen und stufenweise Erhöhung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a:t>
            </a:r>
            <a:r>
              <a:rPr lang="de-DE" sz="2400" b="1" dirty="0">
                <a:solidFill>
                  <a:schemeClr val="tx1">
                    <a:lumMod val="65000"/>
                    <a:lumOff val="35000"/>
                  </a:schemeClr>
                </a:solidFill>
                <a:latin typeface="JKRGNR+Arial-BoldMT"/>
              </a:rPr>
              <a:t>§ 4 II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ferner verlangt: Dass „zu erwartender </a:t>
            </a:r>
            <a:r>
              <a:rPr lang="de-DE" sz="2400" b="1" dirty="0">
                <a:solidFill>
                  <a:schemeClr val="tx1">
                    <a:lumMod val="65000"/>
                    <a:lumOff val="35000"/>
                  </a:schemeClr>
                </a:solidFill>
                <a:latin typeface="JKRGNR+Arial-BoldMT"/>
              </a:rPr>
              <a:t>Schaden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nicht erkennbar außer Verhältnis</a:t>
            </a:r>
            <a:r>
              <a:rPr lang="de-DE" sz="2400" dirty="0">
                <a:solidFill>
                  <a:schemeClr val="tx1">
                    <a:lumMod val="65000"/>
                    <a:lumOff val="35000"/>
                  </a:schemeClr>
                </a:solidFill>
                <a:latin typeface="JKRGNR+Arial-BoldMT"/>
              </a:rPr>
              <a:t> zu dem beabsichtigten </a:t>
            </a:r>
            <a:r>
              <a:rPr lang="de-DE" sz="2400" b="1" dirty="0">
                <a:solidFill>
                  <a:schemeClr val="tx1">
                    <a:lumMod val="65000"/>
                    <a:lumOff val="35000"/>
                  </a:schemeClr>
                </a:solidFill>
                <a:latin typeface="JKRGNR+Arial-BoldMT"/>
              </a:rPr>
              <a:t>Erfolg</a:t>
            </a:r>
            <a:r>
              <a:rPr lang="de-DE" sz="2400" dirty="0">
                <a:solidFill>
                  <a:schemeClr val="tx1">
                    <a:lumMod val="65000"/>
                    <a:lumOff val="35000"/>
                  </a:schemeClr>
                </a:solidFill>
                <a:latin typeface="JKRGNR+Arial-BoldMT"/>
              </a:rPr>
              <a:t> steht“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Zweck der Maßnahme: Sicherung des Castortransport vor einer Entgleisung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31602121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Betroffenes Grundrecht des Klägers: </a:t>
            </a:r>
            <a:r>
              <a:rPr lang="de-DE" sz="2400" b="1" dirty="0">
                <a:solidFill>
                  <a:schemeClr val="tx1">
                    <a:lumMod val="65000"/>
                    <a:lumOff val="35000"/>
                  </a:schemeClr>
                </a:solidFill>
                <a:latin typeface="JKRGNR+Arial-BoldMT"/>
              </a:rPr>
              <a:t>Art. 2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 der Rechtsgüter der Allgemeinheit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Vielzahl von Betroffenen; Folgen nicht kalkulierbar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Umwelt (Art. 20a GG) ggf. gefährdet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Angemessenheit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festzustellen: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Rechtmäßigkeit des </a:t>
            </a:r>
            <a:r>
              <a:rPr lang="de-DE" sz="2400" b="1" dirty="0" err="1">
                <a:solidFill>
                  <a:schemeClr val="tx1">
                    <a:lumMod val="65000"/>
                    <a:lumOff val="35000"/>
                  </a:schemeClr>
                </a:solidFill>
                <a:latin typeface="JKRGNR+Arial-BoldMT"/>
              </a:rPr>
              <a:t>Wasserwerfereinsatzes</a:t>
            </a:r>
            <a:r>
              <a:rPr lang="de-DE" sz="2400" b="1"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 51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17899726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ebenfalls (-): Amtshaftungsanspruch</a:t>
            </a:r>
            <a:r>
              <a:rPr lang="de-DE" sz="2400" dirty="0">
                <a:solidFill>
                  <a:schemeClr val="tx1">
                    <a:lumMod val="65000"/>
                    <a:lumOff val="35000"/>
                  </a:schemeClr>
                </a:solidFill>
                <a:latin typeface="JKRGNR+Arial-BoldMT"/>
              </a:rPr>
              <a:t> aus § 839 I BGB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34 S. 1 GG mangels „Amtspflichtverletzung“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Ebenfalls (-): </a:t>
            </a:r>
            <a:r>
              <a:rPr lang="de-DE" sz="2400" dirty="0">
                <a:solidFill>
                  <a:schemeClr val="tx1">
                    <a:lumMod val="65000"/>
                    <a:lumOff val="35000"/>
                  </a:schemeClr>
                </a:solidFill>
                <a:latin typeface="JKRGNR+Arial-BoldMT"/>
              </a:rPr>
              <a:t>Anspruch aus </a:t>
            </a:r>
            <a:r>
              <a:rPr lang="de-DE" sz="2400" b="1" dirty="0">
                <a:solidFill>
                  <a:schemeClr val="tx1">
                    <a:lumMod val="65000"/>
                    <a:lumOff val="35000"/>
                  </a:schemeClr>
                </a:solidFill>
                <a:latin typeface="JKRGNR+Arial-BoldMT"/>
              </a:rPr>
              <a:t>Aufopferung</a:t>
            </a:r>
            <a:r>
              <a:rPr lang="de-DE" sz="2400" dirty="0">
                <a:solidFill>
                  <a:schemeClr val="tx1">
                    <a:lumMod val="65000"/>
                    <a:lumOff val="35000"/>
                  </a:schemeClr>
                </a:solidFill>
                <a:latin typeface="JKRGNR+Arial-BoldMT"/>
              </a:rPr>
              <a:t> mangels „Sonderopfer“, da Schädigung selber „provoziert“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Anspruch: </a:t>
            </a:r>
            <a:r>
              <a:rPr lang="de-DE" sz="2400" b="1" dirty="0">
                <a:solidFill>
                  <a:schemeClr val="tx1">
                    <a:lumMod val="65000"/>
                    <a:lumOff val="35000"/>
                  </a:schemeClr>
                </a:solidFill>
                <a:latin typeface="JKRGNR+Arial-BoldMT"/>
              </a:rPr>
              <a:t>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 zulässig, aber unbegründet: Klageabweisung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10</a:t>
            </a:r>
          </a:p>
        </p:txBody>
      </p:sp>
    </p:spTree>
    <p:extLst>
      <p:ext uri="{BB962C8B-B14F-4D97-AF65-F5344CB8AC3E}">
        <p14:creationId xmlns:p14="http://schemas.microsoft.com/office/powerpoint/2010/main" val="22162402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9.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Rechtswidrigkeit der Aufforderung zum Verlassen der Zufahrt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Anwendbarkeit des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„Sperrwirkung des </a:t>
            </a:r>
            <a:r>
              <a:rPr lang="de-DE" sz="2400" dirty="0" err="1">
                <a:solidFill>
                  <a:schemeClr val="tx1">
                    <a:lumMod val="65000"/>
                    <a:lumOff val="35000"/>
                  </a:schemeClr>
                </a:solidFill>
                <a:latin typeface="JKRGNR+Arial-BoldMT"/>
              </a:rPr>
              <a:t>VersammlungsR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hier zuvor: </a:t>
            </a:r>
            <a:r>
              <a:rPr lang="de-DE" sz="2400" b="1" dirty="0">
                <a:solidFill>
                  <a:schemeClr val="tx1">
                    <a:lumMod val="65000"/>
                    <a:lumOff val="35000"/>
                  </a:schemeClr>
                </a:solidFill>
                <a:latin typeface="JKRGNR+Arial-BoldMT"/>
              </a:rPr>
              <a:t>Auflösung</a:t>
            </a:r>
            <a:r>
              <a:rPr lang="de-DE" sz="2400" dirty="0">
                <a:solidFill>
                  <a:schemeClr val="tx1">
                    <a:lumMod val="65000"/>
                    <a:lumOff val="35000"/>
                  </a:schemeClr>
                </a:solidFill>
                <a:latin typeface="JKRGNR+Arial-BoldMT"/>
              </a:rPr>
              <a:t> der Versammlung gemäß </a:t>
            </a:r>
            <a:r>
              <a:rPr lang="de-DE" sz="2400" b="1" dirty="0">
                <a:solidFill>
                  <a:schemeClr val="tx1">
                    <a:lumMod val="65000"/>
                    <a:lumOff val="35000"/>
                  </a:schemeClr>
                </a:solidFill>
                <a:latin typeface="JKRGNR+Arial-BoldMT"/>
              </a:rPr>
              <a:t>§ 15 III VersG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Zeitlicher Anwendungsbereich des VersR beendet!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Sperrwirkung des VersR nach Auflösung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heranzuziehen: Vorschriften über </a:t>
            </a:r>
            <a:r>
              <a:rPr lang="de-DE" sz="2400" b="1" dirty="0">
                <a:solidFill>
                  <a:schemeClr val="tx1">
                    <a:lumMod val="65000"/>
                    <a:lumOff val="35000"/>
                  </a:schemeClr>
                </a:solidFill>
                <a:latin typeface="JKRGNR+Arial-BoldMT"/>
              </a:rPr>
              <a:t>Platzverweisung nach § 12a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4008791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r>
              <a:rPr lang="de-DE" sz="2400" b="1" dirty="0">
                <a:solidFill>
                  <a:schemeClr val="tx1">
                    <a:lumMod val="65000"/>
                    <a:lumOff val="35000"/>
                  </a:schemeClr>
                </a:solidFill>
                <a:latin typeface="JKRGNR+Arial-BoldMT"/>
              </a:rPr>
              <a:t>Verletzung des sog. „Entfernungsgebotes“ aus § 18 I VersG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II VersG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Störung der Unverletzlichkeit der Rechtsordnung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gegeben: </a:t>
            </a: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der Adressaten als </a:t>
            </a:r>
            <a:r>
              <a:rPr lang="de-DE" sz="2400" b="1" dirty="0">
                <a:solidFill>
                  <a:schemeClr val="tx1">
                    <a:lumMod val="65000"/>
                    <a:lumOff val="35000"/>
                  </a:schemeClr>
                </a:solidFill>
                <a:latin typeface="JKRGNR+Arial-BoldMT"/>
              </a:rPr>
              <a:t>Verhaltensverantwortliche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des § 12a SOG</a:t>
            </a:r>
            <a:r>
              <a:rPr lang="de-DE" sz="2400" dirty="0">
                <a:solidFill>
                  <a:schemeClr val="tx1">
                    <a:lumMod val="65000"/>
                    <a:lumOff val="35000"/>
                  </a:schemeClr>
                </a:solidFill>
                <a:latin typeface="JKRGNR+Arial-BoldMT"/>
              </a:rPr>
              <a:t>: Ermessen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Ermessensfehler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114 S.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zu 3): Rechtmäßigkeit der Aufforderung zum Verlassen der Zufahrt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zu FFK: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2520983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Begründetheit der allgemeinen FK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allgemeine Feststellungsklage ist begründet, soweit die Polizei nicht berechtigt war, die Versammlungsteilnehmer von der Autobahn zu drängen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r>
              <a:rPr lang="de-DE" sz="2400" b="1" dirty="0">
                <a:solidFill>
                  <a:schemeClr val="tx1">
                    <a:lumMod val="65000"/>
                    <a:lumOff val="35000"/>
                  </a:schemeClr>
                </a:solidFill>
                <a:latin typeface="JKRGNR+Arial-BoldMT"/>
              </a:rPr>
              <a:t>Rechtmäßigkeit des „Abdrängens“ durch die Polizei</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Rechtsnatur der Maßnahme: </a:t>
            </a:r>
            <a:r>
              <a:rPr lang="de-DE" sz="2400" b="1" dirty="0">
                <a:solidFill>
                  <a:schemeClr val="tx1">
                    <a:lumMod val="65000"/>
                    <a:lumOff val="35000"/>
                  </a:schemeClr>
                </a:solidFill>
                <a:latin typeface="JKRGNR+Arial-BoldMT"/>
              </a:rPr>
              <a:t>Verwaltungsvollstreckung</a:t>
            </a:r>
            <a:r>
              <a:rPr lang="de-DE" sz="2400" dirty="0">
                <a:solidFill>
                  <a:schemeClr val="tx1">
                    <a:lumMod val="65000"/>
                    <a:lumOff val="35000"/>
                  </a:schemeClr>
                </a:solidFill>
                <a:latin typeface="JKRGNR+Arial-BoldMT"/>
              </a:rPr>
              <a:t>, da der zuvor ausgesprochene </a:t>
            </a:r>
            <a:r>
              <a:rPr lang="de-DE" sz="2400" b="1" dirty="0">
                <a:solidFill>
                  <a:schemeClr val="tx1">
                    <a:lumMod val="65000"/>
                    <a:lumOff val="35000"/>
                  </a:schemeClr>
                </a:solidFill>
                <a:latin typeface="JKRGNR+Arial-BoldMT"/>
              </a:rPr>
              <a:t>Platzverweis</a:t>
            </a:r>
            <a:r>
              <a:rPr lang="de-DE" sz="2400" dirty="0">
                <a:solidFill>
                  <a:schemeClr val="tx1">
                    <a:lumMod val="65000"/>
                    <a:lumOff val="35000"/>
                  </a:schemeClr>
                </a:solidFill>
                <a:latin typeface="JKRGNR+Arial-BoldMT"/>
              </a:rPr>
              <a:t> (gewaltsam) </a:t>
            </a:r>
            <a:r>
              <a:rPr lang="de-DE" sz="2400" b="1" dirty="0">
                <a:solidFill>
                  <a:schemeClr val="tx1">
                    <a:lumMod val="65000"/>
                    <a:lumOff val="35000"/>
                  </a:schemeClr>
                </a:solidFill>
                <a:latin typeface="JKRGNR+Arial-BoldMT"/>
              </a:rPr>
              <a:t>durchgesetzt</a:t>
            </a:r>
            <a:r>
              <a:rPr lang="de-DE" sz="2400" dirty="0">
                <a:solidFill>
                  <a:schemeClr val="tx1">
                    <a:lumMod val="65000"/>
                    <a:lumOff val="35000"/>
                  </a:schemeClr>
                </a:solidFill>
                <a:latin typeface="JKRGNR+Arial-BoldMT"/>
              </a:rPr>
              <a:t> wird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Verwaltungsvollstreckung im gestreckten Verfahren!  </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 11 Nr. 3, 15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 17 ff. SOG </a:t>
            </a:r>
            <a:r>
              <a:rPr lang="de-DE" sz="2400" dirty="0">
                <a:solidFill>
                  <a:schemeClr val="tx1">
                    <a:lumMod val="65000"/>
                    <a:lumOff val="35000"/>
                  </a:schemeClr>
                </a:solidFill>
                <a:latin typeface="JKRGNR+Arial-BoldMT"/>
              </a:rPr>
              <a:t>(Unmittelbarer Zwang)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16783635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 bejahen: </a:t>
            </a:r>
            <a:r>
              <a:rPr lang="de-DE" sz="2400" b="1" dirty="0">
                <a:solidFill>
                  <a:schemeClr val="tx1">
                    <a:lumMod val="65000"/>
                    <a:lumOff val="35000"/>
                  </a:schemeClr>
                </a:solidFill>
                <a:latin typeface="JKRGNR+Arial-BoldMT"/>
              </a:rPr>
              <a:t>Formelle Voraussetzungen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Anhörung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28 VwVfG nicht erforderlich mangels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ebenfalls unproblematisch: Vorliegen der materiellen Vollstreckungsvoraussetzungen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Vollstreckbarkeit der Platzverweisungsverfügung </a:t>
            </a:r>
            <a:r>
              <a:rPr lang="de-DE" sz="2400" dirty="0">
                <a:solidFill>
                  <a:schemeClr val="tx1">
                    <a:lumMod val="65000"/>
                    <a:lumOff val="35000"/>
                  </a:schemeClr>
                </a:solidFill>
                <a:latin typeface="JKRGNR+Arial-BoldMT"/>
              </a:rPr>
              <a:t>(Wirksamkeit + Vollziehbarkeit), vgl. § 3 I, III </a:t>
            </a:r>
            <a:r>
              <a:rPr lang="de-DE" sz="2400" dirty="0" err="1">
                <a:solidFill>
                  <a:schemeClr val="tx1">
                    <a:lumMod val="65000"/>
                    <a:lumOff val="35000"/>
                  </a:schemeClr>
                </a:solidFill>
                <a:latin typeface="JKRGNR+Arial-BoldMT"/>
              </a:rPr>
              <a:t>HmbVwVG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Art und Weise der Vollstreckung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insbesondere zu bedenken: Entbehrlichkeit von Frist und Hinweis gemäß § 27 I Nr. 2 </a:t>
            </a:r>
            <a:r>
              <a:rPr lang="de-DE" sz="2400" dirty="0" err="1">
                <a:solidFill>
                  <a:schemeClr val="tx1">
                    <a:lumMod val="65000"/>
                    <a:lumOff val="35000"/>
                  </a:schemeClr>
                </a:solidFill>
                <a:latin typeface="JKRGNR+Arial-BoldMT"/>
                <a:sym typeface="Wingdings" pitchFamily="2" charset="2"/>
              </a:rPr>
              <a:t>HmbVwVG</a:t>
            </a:r>
            <a:r>
              <a:rPr lang="de-DE" sz="2400" dirty="0">
                <a:solidFill>
                  <a:schemeClr val="tx1">
                    <a:lumMod val="65000"/>
                    <a:lumOff val="35000"/>
                  </a:schemeClr>
                </a:solidFill>
                <a:latin typeface="JKRGNR+Arial-BoldMT"/>
                <a:sym typeface="Wingdings" pitchFamily="2" charset="2"/>
              </a:rPr>
              <a:t> wegen Eilbedürftigkeit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Pflichtigkeit des Klägers </a:t>
            </a:r>
            <a:r>
              <a:rPr lang="de-DE" sz="2400" dirty="0">
                <a:solidFill>
                  <a:schemeClr val="tx1">
                    <a:lumMod val="65000"/>
                    <a:lumOff val="35000"/>
                  </a:schemeClr>
                </a:solidFill>
                <a:latin typeface="JKRGNR+Arial-BoldMT"/>
                <a:sym typeface="Wingdings" pitchFamily="2" charset="2"/>
              </a:rPr>
              <a:t>gem. § 9 I Nr. 1 </a:t>
            </a:r>
            <a:r>
              <a:rPr lang="de-DE" sz="2400" dirty="0" err="1">
                <a:solidFill>
                  <a:schemeClr val="tx1">
                    <a:lumMod val="65000"/>
                    <a:lumOff val="35000"/>
                  </a:schemeClr>
                </a:solidFill>
                <a:latin typeface="JKRGNR+Arial-BoldMT"/>
                <a:sym typeface="Wingdings" pitchFamily="2" charset="2"/>
              </a:rPr>
              <a:t>HmbVwVG</a:t>
            </a:r>
            <a:r>
              <a:rPr lang="de-DE" sz="2400" dirty="0">
                <a:solidFill>
                  <a:schemeClr val="tx1">
                    <a:lumMod val="65000"/>
                    <a:lumOff val="35000"/>
                  </a:schemeClr>
                </a:solidFill>
                <a:latin typeface="JKRGNR+Arial-BoldMT"/>
                <a:sym typeface="Wingdings" pitchFamily="2" charset="2"/>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Rechtsfolge (+) </a:t>
            </a: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8854340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im Ergebnis ebenfalls rechtmäßig: Abdrängen der Versammlungsteilnehmer im Wege des unmittelbaren Zwanges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Gesamtergebnis: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Die Sachentscheidungsvoraussetzungen liegen vor, beide Klagen sind jedoch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8. Woche</a:t>
            </a:r>
          </a:p>
        </p:txBody>
      </p:sp>
    </p:spTree>
    <p:extLst>
      <p:ext uri="{BB962C8B-B14F-4D97-AF65-F5344CB8AC3E}">
        <p14:creationId xmlns:p14="http://schemas.microsoft.com/office/powerpoint/2010/main" val="31883224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4053</Words>
  <Application>Microsoft Macintosh PowerPoint</Application>
  <PresentationFormat>Bildschirmpräsentation (4:3)</PresentationFormat>
  <Paragraphs>422</Paragraphs>
  <Slides>48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48</vt:i4>
      </vt:variant>
    </vt:vector>
  </HeadingPairs>
  <TitlesOfParts>
    <vt:vector size="5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67</cp:revision>
  <dcterms:created xsi:type="dcterms:W3CDTF">2023-10-26T09:55:33Z</dcterms:created>
  <dcterms:modified xsi:type="dcterms:W3CDTF">2026-01-18T14:36:03Z</dcterms:modified>
</cp:coreProperties>
</file>