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6"/>
  </p:notesMasterIdLst>
  <p:sldIdLst>
    <p:sldId id="256" r:id="rId2"/>
    <p:sldId id="542" r:id="rId3"/>
    <p:sldId id="543" r:id="rId4"/>
    <p:sldId id="544" r:id="rId5"/>
    <p:sldId id="545" r:id="rId6"/>
    <p:sldId id="519" r:id="rId7"/>
    <p:sldId id="500" r:id="rId8"/>
    <p:sldId id="546" r:id="rId9"/>
    <p:sldId id="547" r:id="rId10"/>
    <p:sldId id="548" r:id="rId11"/>
    <p:sldId id="549" r:id="rId12"/>
    <p:sldId id="550" r:id="rId13"/>
    <p:sldId id="533" r:id="rId14"/>
    <p:sldId id="534" r:id="rId15"/>
    <p:sldId id="535" r:id="rId16"/>
    <p:sldId id="536" r:id="rId17"/>
    <p:sldId id="537" r:id="rId18"/>
    <p:sldId id="538" r:id="rId19"/>
    <p:sldId id="539" r:id="rId20"/>
    <p:sldId id="540" r:id="rId21"/>
    <p:sldId id="517" r:id="rId22"/>
    <p:sldId id="421" r:id="rId23"/>
    <p:sldId id="520" r:id="rId24"/>
    <p:sldId id="521" r:id="rId25"/>
    <p:sldId id="522" r:id="rId26"/>
    <p:sldId id="541" r:id="rId27"/>
    <p:sldId id="523" r:id="rId28"/>
    <p:sldId id="528" r:id="rId29"/>
    <p:sldId id="526" r:id="rId30"/>
    <p:sldId id="525" r:id="rId31"/>
    <p:sldId id="276" r:id="rId32"/>
    <p:sldId id="496" r:id="rId33"/>
    <p:sldId id="497" r:id="rId34"/>
    <p:sldId id="498" r:id="rId35"/>
    <p:sldId id="499" r:id="rId36"/>
    <p:sldId id="277" r:id="rId37"/>
    <p:sldId id="501" r:id="rId38"/>
    <p:sldId id="502" r:id="rId39"/>
    <p:sldId id="503" r:id="rId40"/>
    <p:sldId id="504" r:id="rId41"/>
    <p:sldId id="505" r:id="rId42"/>
    <p:sldId id="506" r:id="rId43"/>
    <p:sldId id="507" r:id="rId44"/>
    <p:sldId id="508" r:id="rId45"/>
    <p:sldId id="527" r:id="rId46"/>
    <p:sldId id="509" r:id="rId47"/>
    <p:sldId id="510" r:id="rId48"/>
    <p:sldId id="511" r:id="rId49"/>
    <p:sldId id="512" r:id="rId50"/>
    <p:sldId id="513" r:id="rId51"/>
    <p:sldId id="514" r:id="rId52"/>
    <p:sldId id="515" r:id="rId53"/>
    <p:sldId id="516" r:id="rId54"/>
    <p:sldId id="396" r:id="rId5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77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59" autoAdjust="0"/>
    <p:restoredTop sz="92969"/>
  </p:normalViewPr>
  <p:slideViewPr>
    <p:cSldViewPr>
      <p:cViewPr varScale="1">
        <p:scale>
          <a:sx n="111" d="100"/>
          <a:sy n="111" d="100"/>
        </p:scale>
        <p:origin x="148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14C6A-EB18-46A0-A612-B77105F60B9D}" type="datetimeFigureOut">
              <a:rPr lang="de-DE" smtClean="0"/>
              <a:t>28.06.26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97353-07D3-4549-9212-8D4A78C447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87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58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7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6632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2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0" indent="0" algn="l" defTabSz="914400" rtl="0" eaLnBrk="1" latinLnBrk="0" hangingPunct="1">
        <a:spcBef>
          <a:spcPts val="0"/>
        </a:spcBef>
        <a:buFont typeface="Arial" pitchFamily="34" charset="0"/>
        <a:buChar char="»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3995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9. Woche</a:t>
            </a:r>
          </a:p>
        </p:txBody>
      </p:sp>
    </p:spTree>
    <p:extLst>
      <p:ext uri="{BB962C8B-B14F-4D97-AF65-F5344CB8AC3E}">
        <p14:creationId xmlns:p14="http://schemas.microsoft.com/office/powerpoint/2010/main" val="56926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05311"/>
            <a:ext cx="8928992" cy="5775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C. Begründetheit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Sinnvollerweise zu unterscheiden: Begründetheit der Fortsetzungsfeststellungsklage und der Feststellungsklage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Begründetheit der FFK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Obersatz: Die Fortsetzungsfeststellungsklage ist begründet, soweit die Verwaltungsakte rechtswidrig waren und der Kläger dadurch in seinen Rechten verletzt wurde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Rechtswidrigkeit der Beschränkungen und Verbote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Wegen des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Spezialitätsgrundsatzes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vorrangig in den Blick zu nehmen: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VersG als besonderes Gefahrenabwehrgesetz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Beachte: Sperrwirkung gegenüber dem SOG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(„Polizeifestigkeit des VersG“)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5990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06076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Voraussetzung für Sperrwirkung: Vorliegen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„öffentlichen Versammlung“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1 I VersG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jedem Fall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„Versammlung“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ausreichend: Örtliche Zusammenkunft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mindestens zwei Personen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 gemeinschaftlichen, auf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Teilhabe an der öffentlichen Meinungsbildung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gerichteten Erörterung oder Kundgebung (BVerfG)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hier: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Versammlungsbegriff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Rechtsgrundlage für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„Verbote und Beschränkungen“: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I VersG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die zuständige Behörde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Versammlung von Auflagen abhängig machen kann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Rechtsgrundlage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22949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2628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Formelle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Jedenfalls zu unterstellen: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Zuständigkeit der Behörde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15 I VersG und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Einhaltung der Vorschriften zur Form gemäß § 39 I 1 VwVfG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Ebenfalls erfolgt: Anhörung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Formelle Voraussetzungen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50487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6081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Materielle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Zunächst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iRv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15 I VersG vorausgesetzt nach Abschnittsüberschrift und § 14 I VersG: „Öffentliche Versammlung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unter freiem Himmel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Jedenfalls erfasst: Versammlungen an Orten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allgemeinen kommunikativen Verkehrs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Gefahrentatbestand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Zur Ergreifung von Maßnahmen nach § 15 I VersG vorausgesetzt: Dass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„nach den zur Zeit des Erlasses der Verfügung erkennbaren Umstände die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öffentliche Sicherheit oder Ordnung bei Durchführung der Versammlung oder des Aufzuges unmittelbar gefährdet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„unmittelbare Gefahr“: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Sachlage, bei der das schädigende Ereignis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bereits begonnen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hat oder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allernächster Zeit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 an Sicherheit grenzender Wahrscheinlichkeit bevorsteht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98924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6258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vgl. hierzu bspw.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VG Hamburg Beschluss 5 E 5290/23 vom 8. Dezember 2023:  </a:t>
            </a:r>
            <a:endParaRPr lang="de-DE" sz="2400" i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„Unter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Berücksichtigung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Bedeutung der Versammlungsfreiheit darf die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Behörde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keine zu geringen Anforderungen an die Gefahrenprognose stellen.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Als Grundlage der Gefahrenprognose sind konkrete und nachvollziehbare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tatsächliche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Anhaltspunkte erforderlich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 Bloße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Verdachtsmomente oder Vermutungen reichen hierzu nicht aus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Die Darlegungs- und Beweislast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für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das Vorliegen von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Gründen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für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ein Verbot oder eine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Beschränkung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liegt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grundsätzlich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bei der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Behörde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(…). An die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Wahrscheinlichkeit des Schadenseintritts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sind nach dem aus dem Grundgesetz ableitbaren Grundsatz der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Verhältnismäßigkeit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umso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geringere Anforderungen zu stellen, je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größer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folgenschwerer der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möglicherweise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eintretende Schaden ist.“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i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99789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287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Bei Durchführung der Versammlung jedenfalls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befürchten: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Unmittelbare Gefahren für –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 II 1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geschützte – Rechtsgüter der Versammlungsteilnehmer sowie Dritter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 Leben und körperliche Unversehrtheit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(insb. auch durch sog. „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Gafferunfälle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“)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Unmittelbare Gefährdung der öffentlichen Sicherheit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Gefahrentatbestand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54769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3303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Ordnungspflicht des Adressaten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ergänzend heranzuziehen: Vorschriften über die Ordnungspflicht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 – § 10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Voraussetzung für Verhaltensverantwortlichkeit: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Verursachung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der Gefahr durch ein Tun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 I SOG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 (+):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Gefahren entstehen gerade durch die Versammlungsteilnehmer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auf der Autobahn 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Ordnungspflicht des Adressaten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407404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373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d) Rechtsfolge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Rechtsfolge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I VersG: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Ermessensspielraum der Behörde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(„kann“)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Ermessensfehler der Behörde, vgl. § 114 S. 1 VwGO?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Einzig problematisch: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Ermessensüberschreitung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(„gesetzliche Grenzen des Ermessens einzuhalten“)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Ermessensbegrenzender Umstand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In versammlungsrechtlichen Klausuren zu diskutieren: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Etwaige Verletzung der Versammlungsfreiheit aus Art. 8 I GG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67406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Persönlicher Schutzbereich (+) („alle Deutschen“)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Ebenso eröffnet, da Versammlung „friedlich und ohne Waffen“ stattfindet: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Sachlicher Schutzbereich des Art. 8 I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Einzig 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Verfassungsrechtliche Rechtfertigung des Eingriffs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Schranke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iRd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Art. 8 II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heranzuziehen: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I VersG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Verfassungskonformität der Schranke (+)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rgbClr val="FF0000"/>
                </a:solidFill>
                <a:latin typeface="JKRGNR+Arial-BoldMT"/>
              </a:rPr>
              <a:t>idZ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zu beachten, da das Grundrecht gemäß Art. 8 II GG </a:t>
            </a:r>
            <a:r>
              <a:rPr lang="de-DE" sz="2400" dirty="0" err="1">
                <a:solidFill>
                  <a:srgbClr val="FF0000"/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. Art. 19 I 1 GG „durch Gesetz oder auf Grund eines Gesetzes eingeschränkt werden kann“: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Zitiergebot des Art. 19 I 2 GG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Indes gewahrt über § 20 VersG: Zitiergebot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Einzig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Verfassungskonforme Anwendung des § 15 I VersG im Einzelfall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57271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beachten: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Schranke-Schranke der Verhältnismäßigkeit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Nicht unproblematisch: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§ 15 I VersG möglich: Verbot oder bloße Auflage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Problematisch: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Zeitliche bzw. örtliche Beschränkungen einer Versammlung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Dabei stets im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Einzelfall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zu prüfen: ob die jeweilige zeitliche/ örtliche Beschränkung sich als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bloße Auflage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darstellt oder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bereits ein (partielles) Verbot begründet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Beachte: Selbstbestimmungsrecht des Veranstalters!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maßgeblich für Abgrenzung: Bedeutung des Tages/ Ortes für die Öffentlichkeitswirksamkeit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Hier: Besondere Bedeutung (-)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Erforderlichkeit (+)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20493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62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Schließlich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Angemessenheit der Beschränkungen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iRd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notwendigen Abwägung hilfreich: Bildung eines R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egel-Ausnahme-Verhältnisses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für Rechtsgüter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Grundsätzlich: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Vorrang der – abstrakt höherwertigen – körperlichen Unversehrtheit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Versammlungsteilnehmer und Dritter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Zudem zu bedenken: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Versammlung kann trotzdem stattfinden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insb. sogar örtlicher Zusammenhang zur Autobahn gewahrt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mithin: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Angemessenheit des Eingriffs in Art. 8 I GG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Somit ebenfalls gewahrt: Schranke-Schranke der Verhältnismäßigkeit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im Ergebnis nicht ersichtlich: Ermessenfehler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Ergebnis zu 1):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Rechtmäßigkeit der Beschränkungen und Verbote (+)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291085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36512" y="1189737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Rechtswidrigkeit der Auflösung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Nunmehr zu prüfen: Rechtmäßigkeit der Auflösung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Rechtsgrundlage: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15 III VersG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der der zuständigen Behörde eine Auflösung der Versammlung erlaubt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zu unterstellen: Zuständigkeit der Polizei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Möglichkeiten zur Auflösung nach § 15 III VersG: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III 1., 2. Alt. VersG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wonach Auflösung möglich soweit Versammlung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„nicht angemeldet“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oder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III 1 3. Alt. VersG: „von den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Angaben der Anmeldung abgewichen oder den Auflagen zuwidergehandelt wird“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III 3. Alt. VersG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soweit „die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Voraussetzungen zu einem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Verbot nach § 15 I VersG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gegeben sind“ (s.o.)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346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Ferner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Ordnungspflicht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Adressaten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Voraussetzung für eine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Verhaltensverantwortlichkeit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Verursachung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der Gefahr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8 I SOG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ausreichend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notwendige Zurechnung: Rechtmäßige Wahrnehmung eigener Rechte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bedenken: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Versammlungsteilnehmer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nehmen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ihre Rechte aus Art. 8 I GG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an einer angemeldeten Versammlung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wahr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In jedem Fall gegeben: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Voraussetzungen für die Inanspruchnahme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nach § 10 I SOG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als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Nichtstörer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72172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3495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Ebenfalls nicht ersichtlich: Etwaige Ermessensfehler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Vielmehr wohl anzunehmen: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Ermessensreduktion auf Null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Ergebnis zu 2): Rechtmäßigkeit der Auflösung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49297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5968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3) Rechtswidrigkeit der Aufforderung zum Verlassen der Zufahrt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Rechtsgrundlage?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Anwendbarkeit des SOG?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rgbClr val="FF0000"/>
                </a:solidFill>
                <a:latin typeface="JKRGNR+Arial-BoldMT"/>
              </a:rPr>
              <a:t>Grds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. „Sperrwirkung des </a:t>
            </a:r>
            <a:r>
              <a:rPr lang="de-DE" sz="2400" dirty="0" err="1">
                <a:solidFill>
                  <a:srgbClr val="FF0000"/>
                </a:solidFill>
                <a:latin typeface="JKRGNR+Arial-BoldMT"/>
              </a:rPr>
              <a:t>VersammlungsR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Aber hier zuvor: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Auflösung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Versammlung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III VersG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Zeitlicher Anwendungsbereich des VersR beendet!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Sperrwirkung des VersR nach Auflösung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heranzuziehen: Vorschriften über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Platzverweisung nach § 12a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Formelle Rechtmäßigkeit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400879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Materielle Rechtmäßigkeit?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Gefahrentatbestand: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Verletzung des sog. „Entfernungsgebotes“ aus § 18 I VersG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§ 13 II VersG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Störung der Unverletzlichkeit der Rechtsordnung (+)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Ebenso gegeben: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Ordnungspflicht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Adressaten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Verhaltensverantwortliche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8 I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Rechtsfolge des § 12a SOG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Ermessen („darf“)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Ermessensfehler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114 S. 1 VwGO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Ergebnis zu 3): Rechtmäßigkeit der Aufforderung zum Verlassen der Zufahrt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Ergebnis zu FFK: Unbegründet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25209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571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Begründetheit der allgemeinen FK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Obersatz: Die allgemeine Feststellungsklage ist begründet, soweit die Polizei nicht berechtigt war, die Versammlungsteilnehmer von der Autobahn zu drängen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Mithin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Rechtmäßigkeit des „Abdrängens“ durch die Polizei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Rechtsgrundlage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Rechtsnatur der Maßnahme: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Verwaltungsvollstreckung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da der zuvor ausgesprochene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Platzverweis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(gewaltsam)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durchgesetzt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wird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Verwaltungsvollstreckung im gestreckten Verfahren!  </a:t>
            </a:r>
            <a:b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</a:b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Rechtsgrundlage: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§§ 11 Nr. 3, 15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HmbVwVG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§§ 17 ff. SOG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(Unmittelbarer Zwang)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167836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62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 zu bejahen: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Formelle Voraussetzungen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Beachte: Anhörung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28 VwVfG nicht erforderlich mangels VA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Letztlich ebenfalls unproblematisch: Vorliegen der materiellen Vollstreckungsvoraussetzungen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Vollstreckbarkeit der Platzverweisungsverfügung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(Wirksamkeit + Vollziehbarkeit), vgl. § 3 I, III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Rechtmäßigkeit der Art und Weise der Vollstreckung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insbesondere zu bedenken: Entbehrlichkeit von Frist und Hinweis gemäß § 27 I Nr. 2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HmbVwVG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 wegen Eilbedürftigkeit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Pflichtigkeit des Klägers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gem. § 9 I Nr. 1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HmbVwVG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Rechtsfolge (+) 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88543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25208"/>
            <a:ext cx="8928992" cy="250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im Ergebnis ebenfalls rechtmäßig: Abdrängen der Versammlungsteilnehmer im Wege des unmittelbaren Zwanges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Gesamtergebnis: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Sachentscheidungsvoraussetzungen liegen vor, beide Klagen sind jedoch unbegründet.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8. Woche</a:t>
            </a:r>
          </a:p>
        </p:txBody>
      </p:sp>
    </p:spTree>
    <p:extLst>
      <p:ext uri="{BB962C8B-B14F-4D97-AF65-F5344CB8AC3E}">
        <p14:creationId xmlns:p14="http://schemas.microsoft.com/office/powerpoint/2010/main" val="318832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5598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Schwerpunkt der heutigen Einheit: Versammlungsrecht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Die unterschiedlichen Versammlungsbegriffe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Zunächst zu unterscheiden: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Verfassungsrechtlicher Versammlungsbegriff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8 I GG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Einfachgesetzlicher Versammlungsbegriff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VersG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1. Verfassungsrechtlicher Versammlungsbegriff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„Nach Art. 8 I GG haben alle Deutschen das Recht, sich ohne Anmeldung oder Erlaubnis friedlich und ohne Waffen zu versammeln.“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Persönlicher Schutzbereich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„alle Deutschen“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Art. 116 I 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in europarechtskonformer Auslegung zudem umfasst: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		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EU-Ausländer (Art. 18 AEUV)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9. Woche</a:t>
            </a:r>
          </a:p>
        </p:txBody>
      </p:sp>
    </p:spTree>
    <p:extLst>
      <p:ext uri="{BB962C8B-B14F-4D97-AF65-F5344CB8AC3E}">
        <p14:creationId xmlns:p14="http://schemas.microsoft.com/office/powerpoint/2010/main" val="282986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Sachlicher Schutzbereich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unter einer „Versammlung“ wird eine örtliche Zusammenkunft mehrerer Personen zwecks gemeinschaftlicher Erörterung und Kundgebung mit dem Ziel der Teilhabe an der öffentlichen Meinungsbildung (BVerfG)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Wesentliche Merkmale mithin: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Örtliche Zusammenkunft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(nicht ausreichend: „digitale Versammlung“)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Mehrerer Personen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(ausreichend nach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zwei Personen)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Besondere Anforderungen an den gemeinsamen Zweck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		&gt;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BVerfG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der Zweck muss in der Partizipation an 			öffentlicher Meinungsbildung liegen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&gt; nach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.: jeder (soziale, kulturelle, religiöse, unterhaltende) 		Zweck reicht aus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9. Woche</a:t>
            </a:r>
          </a:p>
        </p:txBody>
      </p:sp>
    </p:spTree>
    <p:extLst>
      <p:ext uri="{BB962C8B-B14F-4D97-AF65-F5344CB8AC3E}">
        <p14:creationId xmlns:p14="http://schemas.microsoft.com/office/powerpoint/2010/main" val="375304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2. Wichtigste Unterschiede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zwischen dem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verfassungsrechtlichen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dem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einfachgesetzlichen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Versammlungsbegriff: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Persönlicher Schutzbereich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§ 1 VersG beschränkt den Anwendungsbereich nicht auf „Deutsche“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Art. 116 I GG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Schutzbereichsrestriktion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sodass grundsätzlich auch für „unfriedliche“ Versammlungen das VersG gilt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Arg.: § 5 Nr. 3 VersG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Wichtigste Einschränkung </a:t>
            </a:r>
            <a:r>
              <a:rPr lang="de-DE" sz="2400" dirty="0" err="1">
                <a:solidFill>
                  <a:srgbClr val="FF0000"/>
                </a:solidFill>
                <a:latin typeface="JKRGNR+Arial-BoldMT"/>
              </a:rPr>
              <a:t>ggü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. Art. 8 I GG: VersG gilt nur für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„öffentliche Versammlungen“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Öffentlichkeit (+), wenn die Versammlung für jedermann 	zugänglich ist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Öffentlichkeit (-) bspw. im Falle von Parteitagen o.Ä.</a:t>
            </a:r>
          </a:p>
          <a:p>
            <a:pPr marL="1714500" lvl="3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Str. Analoge Anwendung des VersG? 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9. Woche</a:t>
            </a:r>
          </a:p>
        </p:txBody>
      </p:sp>
    </p:spTree>
    <p:extLst>
      <p:ext uri="{BB962C8B-B14F-4D97-AF65-F5344CB8AC3E}">
        <p14:creationId xmlns:p14="http://schemas.microsoft.com/office/powerpoint/2010/main" val="243943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Innerhalb des VersG darüber hinaus zu unterscheiden: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Öffentliche Versammlungen in geschlossenen Räumen (vgl. §§ 5 ff. VersG)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Öffentliche Versammlungen unter freiem Himmel (vgl. §§ 14 ff. VersG)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„unter freiem Himmel“ (+), wenn die Versammlung inmitten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freien Publikumsverkehrs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stattfindet (BVerfGE 128, 226 (255) = NJW 2011, 1201 – Fraport)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zudem zu beachten: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Anmeldepflicht des § 14 I VersG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Wortlaut Art. 8 I GG: „ohne Anmeldung“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14 I VersG greift nicht bei Spontanversammlungen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iÜ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verfassungskonform auszulegen!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9. Woche</a:t>
            </a:r>
          </a:p>
        </p:txBody>
      </p:sp>
    </p:spTree>
    <p:extLst>
      <p:ext uri="{BB962C8B-B14F-4D97-AF65-F5344CB8AC3E}">
        <p14:creationId xmlns:p14="http://schemas.microsoft.com/office/powerpoint/2010/main" val="188169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Versammlungsrechtliche Maßnahmen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Soweit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Anwendungsbereich des VersG eröffnet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(§ 1 VersG):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Rückgriff auf das allgemeine Gefahrenabwehrrecht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grds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ausgeschlossen (sog.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Polizeifestigkeit“ des VersG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Spezialitätsgrundsatz!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„Ausnahmen“: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Maßnahmen in der Verwaltungsvollstreckung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weiterhin anwendbar 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)VwVG, da VersG hierzu keine Regelungen enthält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Maßnahmen,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keine versammlungsspezifischen Gefahren abwehren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sollen: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weiterhin anwendbar, wenn Veranstaltungsraum droht einzustürzen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9. Woche</a:t>
            </a:r>
          </a:p>
        </p:txBody>
      </p:sp>
    </p:spTree>
    <p:extLst>
      <p:ext uri="{BB962C8B-B14F-4D97-AF65-F5344CB8AC3E}">
        <p14:creationId xmlns:p14="http://schemas.microsoft.com/office/powerpoint/2010/main" val="383676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5086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Aktuell hierzu: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Nutzungsuntersagung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für geplante „Baumhäuser“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iZm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Versammlung/ Demonstration gegen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Abrodungen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Bauordnungsrecht ohne „Standsicherheitsnachweis“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Str. vgl. OVG Bautzen Beschl. v. 8.11.2022 – 5 B 195/22, BeckRS 2022, 34607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45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„Es spricht nach alledem sehr Vieles dafür, dass die Spezialität des Versammlungsrechts - und damit auch seine Konzentrationswirkung - nicht greift, soweit es darum geht, Gefahren zu bekämpfen, die nicht spezifisch in Versammlungen und deren Ablauf ihre Ursache haben, insbesondere etwa nicht für Anordnungen aus bauordnungs-, feuersicherheits- und seuchenrechtlichen Gründen“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9. Woche</a:t>
            </a:r>
          </a:p>
        </p:txBody>
      </p:sp>
    </p:spTree>
    <p:extLst>
      <p:ext uri="{BB962C8B-B14F-4D97-AF65-F5344CB8AC3E}">
        <p14:creationId xmlns:p14="http://schemas.microsoft.com/office/powerpoint/2010/main" val="62880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4482" y="1240304"/>
            <a:ext cx="8928992" cy="571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1. Maßnahmen „vor Beginn“ einer Versammlung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diesem Zusammenhang problematisch: sog.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Vorfeldmaßnahmen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(Bsp.: Durchsuchung eines Busses und Sicherstellung v. Sachen)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Schutzbereich des Art. 8 I GG (+) 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diesem Fall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(noch) nicht eröffnet: VersG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Daher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nach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grundsätzlich möglich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Rückgriff auf das allgemeine Gefahrenabwehrrecht (vgl. Meldeauflage, § 11a SOG)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  <a:sym typeface="Wingdings" pitchFamily="2" charset="2"/>
              </a:rPr>
              <a:t>Problematisch: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  <a:sym typeface="Wingdings" pitchFamily="2" charset="2"/>
              </a:rPr>
              <a:t>Verstoß gegen Zitiergebot Art. 19 I 2 GG</a:t>
            </a:r>
            <a:r>
              <a:rPr lang="de-DE" sz="2400" dirty="0">
                <a:solidFill>
                  <a:srgbClr val="FF0000"/>
                </a:solidFill>
                <a:latin typeface="JKRGNR+Arial-BoldMT"/>
                <a:sym typeface="Wingdings" pitchFamily="2" charset="2"/>
              </a:rPr>
              <a:t>?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diesen Fällen wichtig: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Schutzwirkungen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8 I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Ermessensebene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anzusprechen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Verletzung von Art. 8 I GG denkbar, wenn Maßnahmen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Teilnahme und Durchführung der Versammlung unnötig erschweren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9. Woche</a:t>
            </a:r>
          </a:p>
        </p:txBody>
      </p:sp>
    </p:spTree>
    <p:extLst>
      <p:ext uri="{BB962C8B-B14F-4D97-AF65-F5344CB8AC3E}">
        <p14:creationId xmlns:p14="http://schemas.microsoft.com/office/powerpoint/2010/main" val="80897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2778" y="1149751"/>
            <a:ext cx="8928992" cy="5775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2. Maßnahmen während der Versammlung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mögliche Maßnahme nach dem VersG: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Auflösung der Versammlung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nach § 15 III VersG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15 I VersG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Ausschluss einzelner Teilnehmer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§ 18 III VersG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Insoweit 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Zulässigkeit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„milderer“ gefahrenabwehrrechtlicher Maßnahmen (sog.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Minusmaßnahmen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h.M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Zulässigkeit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Hingegen sehr umstritten: Dogmatische Herleitung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e.A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extensive Auslegung des Begriffs „Auflage“ in § 15 I VersG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a.A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Erst-Recht-Schluss zur Versammlungsauflösung bzw. dem Ausschluss einzelner Teilnehmer (§§ 15 III, 18 III VersG)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9. Woche</a:t>
            </a:r>
          </a:p>
        </p:txBody>
      </p:sp>
    </p:spTree>
    <p:extLst>
      <p:ext uri="{BB962C8B-B14F-4D97-AF65-F5344CB8AC3E}">
        <p14:creationId xmlns:p14="http://schemas.microsoft.com/office/powerpoint/2010/main" val="160835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94056"/>
            <a:ext cx="8928992" cy="546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BVerwG </a:t>
            </a:r>
            <a:r>
              <a:rPr lang="de-DE" sz="23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NVwZ</a:t>
            </a:r>
            <a:r>
              <a:rPr lang="de-DE" sz="2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2019, 1281</a:t>
            </a:r>
            <a:r>
              <a:rPr lang="de-DE" sz="23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3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Soweit</a:t>
            </a:r>
            <a:r>
              <a:rPr lang="de-DE" sz="2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das </a:t>
            </a:r>
            <a:r>
              <a:rPr lang="de-DE" sz="23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Versammlungsgesetz</a:t>
            </a:r>
            <a:r>
              <a:rPr lang="de-DE" sz="2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3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abschließende Regelungen </a:t>
            </a:r>
            <a:r>
              <a:rPr lang="de-DE" sz="2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hinsichtlich der polizeilichen Eingriffsbefugnisse </a:t>
            </a:r>
            <a:r>
              <a:rPr lang="de-DE" sz="23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enthält</a:t>
            </a:r>
            <a:r>
              <a:rPr lang="de-DE" sz="2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geht es daher als </a:t>
            </a:r>
            <a:r>
              <a:rPr lang="de-DE" sz="23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Spezialgesetz</a:t>
            </a:r>
            <a:r>
              <a:rPr lang="de-DE" sz="2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dem allgemeinen Polizeirecht vor (vgl. BVerwGE 82, 34 [38] = NJW 1989, 2411 = NZV 1989, 325 = </a:t>
            </a:r>
            <a:r>
              <a:rPr lang="de-DE" sz="23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NVwZ</a:t>
            </a:r>
            <a:r>
              <a:rPr lang="de-DE" sz="2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1989, 872 </a:t>
            </a:r>
            <a:r>
              <a:rPr lang="de-DE" sz="23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Ls</a:t>
            </a:r>
            <a:r>
              <a:rPr lang="de-DE" sz="2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.). Diese so genannte </a:t>
            </a:r>
            <a:r>
              <a:rPr lang="de-DE" sz="23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Polizeifestigkeit</a:t>
            </a:r>
            <a:r>
              <a:rPr lang="de-DE" sz="2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Versammlungsfreiheit </a:t>
            </a:r>
            <a:r>
              <a:rPr lang="de-DE" sz="23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bedeutet freilich nicht</a:t>
            </a:r>
            <a:r>
              <a:rPr lang="de-DE" sz="2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dass in die </a:t>
            </a:r>
            <a:r>
              <a:rPr lang="de-DE" sz="23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Versammlungsfreiheit nur auf der Grundlage des Versammlungsgesetzes eingegriffen werden könnte</a:t>
            </a:r>
            <a:r>
              <a:rPr lang="de-DE" sz="2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; denn das </a:t>
            </a:r>
            <a:r>
              <a:rPr lang="de-DE" sz="2300" b="1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Versammlungsgesetz</a:t>
            </a:r>
            <a:r>
              <a:rPr lang="de-DE" sz="2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enthält </a:t>
            </a:r>
            <a:r>
              <a:rPr lang="de-DE" sz="2300" b="1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abschließende Regelung </a:t>
            </a:r>
            <a:r>
              <a:rPr lang="de-DE" sz="2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die Abwehr aller Gefahren, die im Zusammenhang mit Versammlungen auftreten können. Vielmehr ist das Versammlungswesen im Versammlungsgesetz </a:t>
            </a:r>
            <a:r>
              <a:rPr lang="de-DE" sz="23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umfassend und vollständig, sondern nur teilweise und lückenhaft geregelt</a:t>
            </a:r>
            <a:r>
              <a:rPr lang="de-DE" sz="23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so dass in Ermangelung einer speziellen Regelung auf das der allgemeinen Gefahrenabwehr dienende Polizeirecht der Länder zurückgegriffen werden muss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9. Woche</a:t>
            </a:r>
          </a:p>
        </p:txBody>
      </p:sp>
    </p:spTree>
    <p:extLst>
      <p:ext uri="{BB962C8B-B14F-4D97-AF65-F5344CB8AC3E}">
        <p14:creationId xmlns:p14="http://schemas.microsoft.com/office/powerpoint/2010/main" val="358264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9066" y="1269021"/>
            <a:ext cx="8928992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3. Maßnahmen „nach“ Beendigung der Versammlung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beachten: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zeitlicher Anwendungsbereich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des VersG gilt ausschließlich „während“ der Versammlung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Sperrwirkung des VersG (-),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soweit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Versammlung beendet oder nach § 15 III, I VersG aufgelöst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wurde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Beendigung/ Auflösung der Versammlung zulässig: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Rückgriff auf das allgemeine Gefahrenabwehrrecht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häufige Klausurperspektive: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trotz Auflösungsverfügung entfernt sich ein „harter Kern“ nicht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Nunmehr zu beachten: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§§ 13 II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18 I VersG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sich „sobald eine Versammlung für aufgelöst erklärt wurde, alle Teilnehmer sofort zu entfernen“ haben (Bußgeldtatbestand § 29 I Nr. 2 VersG)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Gefahrentatbestand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9. Woche</a:t>
            </a:r>
          </a:p>
        </p:txBody>
      </p:sp>
    </p:spTree>
    <p:extLst>
      <p:ext uri="{BB962C8B-B14F-4D97-AF65-F5344CB8AC3E}">
        <p14:creationId xmlns:p14="http://schemas.microsoft.com/office/powerpoint/2010/main" val="337012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3995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94255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34931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Zulässigkeit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Eröffnung des Zivilrechtsweges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Grundsätzlich maßgeblich: ob es sich um eine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„bürgerliche Streitigkeit“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13 GVG handelt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Indes vorrangig heranzuziehen: etwaige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aufdrängende Sonderzuweisung“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Vgl.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56 1. Alt.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BPolG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wonach für „Ansprüche auf Schadensausgleich“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der „ordentliche Rechtsweg“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eröffnet ist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Ferner zu bedenken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Art. 34 S. 3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sowie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40 II 1 1. Alt.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vermögensrechtliche Ansprüche aus Aufopferung für das gemeine Wohl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mithin: Eröffnung des Zivilrechtsweges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366623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34931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Zuständigkeit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Sachliche Zuständigkeit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ZPO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71 II Nr. 2 GVG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streitwertunabhängige Zuweisung zum Landgericht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Örtliche Zuständigkeit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hier (wohl) über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32 ZPO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(Gerichtsstandort der unerlaubten Handlung) zu begründen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Unbezifferter Antrag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Zudem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253 II Nr. 2 ZPO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grundsätzlich vorausgesetzt: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Bestimmter Antrag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Indes zu berücksichtigen: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Höhe des Schmerzensgeld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wird durchs Gericht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287 ZPO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festgelegt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„ungefähre Größenordnung“ +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Darstellung aller maßgeblichen Tatsachen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104219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34931"/>
            <a:ext cx="8928992" cy="2067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unterstellen: Angabe einer ungefähren Größenordnung des Schmerzensgeldanspruchs sowie Darlegung aller entscheidungserheblichen Tatsachen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Zulässigkeit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77954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34931"/>
            <a:ext cx="8928992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B. Begründetheit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Obersatz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Die Klage ist begründet, soweit dem Kläger ein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durchsetzbarer Anspruch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 Zahlung des begehrten Schmerzensgeldes zusteht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Bei Ausgleichsansprüchen gegenüber dem Staat zu unterscheiden: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Haftung für rechtswidriges staatliches Handeln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(sog. „Unrechtshaftung“)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Haftung für rechtmäßiges staatliches Handeln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(sog. „Entschädigungsrecht“)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Wegen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geringeren Anspruchsvoraussetzungen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zuerst zu prüfen: Haftung für rechtswidriges staatliches Handeln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68493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3168"/>
            <a:ext cx="8928992" cy="4973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Staatshaftungsrechtliche Ansprüche bei rechtswidrigen staatlichen Maßnahmen („sog. Unrechtshaftung“)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Amtshaftungsanspruch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Schadensersatzansprüche aus öffentlich-rechtlichen Schuldverhältnissen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Hauptanwendungsfälle: öffentlich-rechtliche Verwahrung/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anstaltliche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Nutzungsverhältnisse/ Betrieb der Wasserversorgung als öffentliche Einrichtung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Entschädigungsanspruch gemäß oder in Analogie zu § 10 III 1 SOG / gemäß § 51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BPolG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IV. Anspruch aus enteignungsgleichem Eingriff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V. Anspruch aus aufopferungsgleichem Eingriff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  <a:latin typeface="Frutiger LT 57 Cn" pitchFamily="34" charset="0"/>
              </a:rPr>
              <a:t>Staatshaftungsrecht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1. Woche</a:t>
            </a:r>
          </a:p>
        </p:txBody>
      </p:sp>
    </p:spTree>
    <p:extLst>
      <p:ext uri="{BB962C8B-B14F-4D97-AF65-F5344CB8AC3E}">
        <p14:creationId xmlns:p14="http://schemas.microsoft.com/office/powerpoint/2010/main" val="290266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4106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Anspruch aus § 51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BPolG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Vorrangig zu prüfen, da „verschuldensunabhängig“: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Ersatzansprüche aus § 51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BPolG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Anspruchsgrundlage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Hinblick auf das Haftungsregime des § 51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BPolG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vorliegend maßgebliche Anspruchsgrundlage: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51 II Nr.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§ 51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BPolG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wenn „jemand infolge einer rechtswidrigen Maßnahme bei der Erfüllung von Aufgaben der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BPol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einen Schaden erleidet“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293737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2. Anspruchsvoraussetzungen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Somit zu prüfen: „dass jemand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infolge einer rechtswidrigen Maßnahme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bei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Erfüllung von Aufgaben der Bundespolizei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Schaden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erleidet“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a) Erfüllung von Aufgaben der Bundespolizei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Aufgabe der Bundespolizei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3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BPolG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Gefahrenabwehr „auf dem Gebiet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Anlagen der Eisenbahnen des Bundes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“, wenn diese Gefahren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3 I Nr.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BPolG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dem Betrieb der Bahn drohen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 (+): Versammlungsteilnehmer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befinden sich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Bahnhofsgelände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wollen ggf. Weiterfahrt des Castor-Transport verhindern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174749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b) Infolge einer rechtswidrigen Maßnahme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Schadensursächliche Maßnahme: Einsatz des Wasserwerfers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Zu prüfen mithin: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Rechtmäßigkeit des Einsatzes der Wasserwerfer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Rechtsgrundlage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beachte: Einsatz des Wasserwerfers als Maßnahme in der Verwaltungsvollstreckung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Grundverfügung: Verlasst das Gelände!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Wasserwerfereinsatz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unmittelbarer Zwang nach § 12 VwVG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Taugliche Rechtsgrundlage für den Einsatz der Wasserwerfer: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§§ 9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lit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 c, 12 VwVG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 §§ 2 ff.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UZwG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222490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Formelle 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Zuständigkeit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insbesondere Polizeivollzugsbeamte, vgl.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UZwG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6 Nr.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UZwG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Verfahren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Anhörung zumindest nach § 28 II Nr. 5 VwVfG entbehrlich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da Maßnahme in der Verwaltungsvollstreckung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Durchaus fraglich: Eröffnung des Anwendungsbereichs von § 28 I VwVfG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Formelle Voraussetzungen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160162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cc) Materielle 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(1) Vollstreckbare Grundverfügung, § 6 I VwVG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(a) Titel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Zunächst vorausgesetzt: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„HDU-Verfügung“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iFe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Verwaltungsaktes („Titel“) nach § 6 I VwVG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Aufforderung zum Verlassen des Geländes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bejahen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Verwaltungsakt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iFe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Allgemeinverfügung nach § 35 S. 2 VwVfG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(b) Wirksamkeit des Titels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Darüber hinaus zu bejahen: Wirksamkeit des Titels durch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Bekanntgabe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43 I 1 VwVfG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gegenüber den Versammlungsteilnehmern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350233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(c) Vollziehbarkeit des Titels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Hierfür (stets) erforderlich (vgl. § 6 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VwVG bzw. § 3 III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):</a:t>
            </a:r>
          </a:p>
          <a:p>
            <a:pPr marL="1714500" lvl="3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Unanfechtbarkeit des VA </a:t>
            </a:r>
          </a:p>
          <a:p>
            <a:pPr marL="1714500" lvl="3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Sofortige Vollziehbarkeit des VA angeordnet (§ 80 II 1 Nr. 4 VwGO)</a:t>
            </a:r>
          </a:p>
          <a:p>
            <a:pPr marL="1714500" lvl="3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VA kommt keine aufschiebende Wirkung kraft Gesetzes zu (§ 80 II 1 Nr. 1-3 VwGO) </a:t>
            </a:r>
          </a:p>
          <a:p>
            <a:pPr marL="2171700" lvl="4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Aufforderung das Gelände zu verlassen: „unaufschiebbare Anordnung bzw. Maßnahme von Polizeivollzugsbeamten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“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80 II 1 Nr. 2 VwGO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Vollziehbarkeit des Titels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276271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553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	(d) Rechtmäßigkeit des Titels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Sehr 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Rechtswidrigkeitszusammenhang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zwischen Grundverfügung und Vollstreckung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Unstrittig (-): Soweit VA bestandskräftig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Streit kann dahinstehen, soweit VA zumindest rechtmäßig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Damit nunmehr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Rechtmäßigkeit der durchzusetzenden Grundverfügung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Denkbare Rechtsgrundlage: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Platzverweisung nach § 38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BPolG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Indes vorrangig: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soweit Anwendungsbereich (+)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Vorliegen einer Versammlung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1 VersG (+)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Sperrwirkung des VersG!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Zeitlicher Anwendungsbereich?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313665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373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rgbClr val="FF0000"/>
                </a:solidFill>
                <a:latin typeface="JKRGNR+Arial-BoldMT"/>
              </a:rPr>
              <a:t>1) Konkludente Auflösung durch Platzverweisung?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dagegen: Auflösung der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Versammmlung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bringt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weitreichende rechtliche Konsequenzen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 sich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Aus rechtsstaatlichen Grundsätzen zu fordern: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Ausdrückliche Auflösungsverfügung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Beachte: Bestimmtheitsgebot (Art. 20 III GG)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„Je bedeutsamer die Maßnahme, desto höhere Anforderungen an seine Bestimmtheit“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Mangels ausdrücklicher Auflösung: Zeitlicher AWB des VersG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149067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4973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2) Rechtmäßigkeit einer Platzverweisung nach dem VersG </a:t>
            </a:r>
            <a:endParaRPr lang="de-DE" sz="2400" i="1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VersG nicht vorgesehen: Rechtsgrundlage für Platzverweisung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Platzverweisung als eine sog. „Minusmaßnahme“?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VersammlungsR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nicht abschließend (BVerwG)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Einzig ausdrücklich „während Versammlung“ zulässig: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Auflösung und Ausschluss einzelner Teilnehmer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(§§ 15 III, 18 III VersG)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Arg.: Weniger eingriffsintensive Maßnahme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müssen unter diesen VS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„erst recht“ zulässig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sein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Zulässigkeit einer Minusmaßnahme grundsätzlich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Tatbestand des § 15 I VersG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+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Rechtsfolgen aus dem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BPolG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bzw. SOG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(„Auflagen“)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302946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Problem: Platzverweisung als Minusmaßnahme?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Arg. nur überzeugend, wenn Maßnahme „weniger“ als Auflösung bzw. Ausschluss der Teilnehmer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Mit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Platzverweisung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indes einhergehend: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faktische Beendigung der Versammlung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(für den/ die Teilnehmer)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Damit abzulehnen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„Platzverweisung“ als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Minusmaßnahme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zu charakterisieren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nicht möglich: „Platzverweisung“ auf § 15 I VersG zu stützen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Rechtswidrigkeit der Platzverweisung mangels Vorliegens einer tauglichen Rechtsgrundlage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nunmehr entscheidungserheblich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ob und wie sich die Rechtswidrigkeit der Grundverfügung auf die Vollstreckungsebene auswirkt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51559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Dafür erforderlich: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Auslegung des VwVG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Wortlaut: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weder § 6 I VwVG noch § 3 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verlangen die „Rechtmäßigkeit“ der Grundverfügung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 Blick auf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20 III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und den Rechtsstaatsgrundsatz indes sehr bedenklich: „Perpetuierung“ einer rechtswidrigen Grundverfügung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Telos: Effektive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staatliche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Gefahrenabwehr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erfordert, dass wirksame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Gefahrenabwehrverfügung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auch tatsächlich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durchgesetzt werden können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Streitentscheid: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Rechtmäßigkeit des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GrundVA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unbeachtlich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Einzig maßgeblich: Wirksamkeit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71723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Deshalb trotz deren Rechtswidrigkeit gegeben: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Vollstreckbare Grundverfügung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Vollstreckbare Grundverfügung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(2) Art und Weise der Verwaltungsvollstreckung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regelmäßig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Androhung, Festsetzung und Anwendung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Grundsätzlich erforderlich gemäß § 13 I 1 VwVG: Schriftliche Androhung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 (-)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364346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4106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Allerdings zu bedenken: Vorrang der Vorgaben des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UZwG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als spezielleres Gesetz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13 II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UZwG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bei „Einsatz von Wasserwerfern gegen Menschenmenge“ erforderlich: (einfache) Androhung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Unproblematisch erfolgt: mündliche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Androhung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unter Setzung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Frist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Ebenfalls zu bejahen: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Festsetzung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entsprechende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Anwendung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Zwangsmittels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Art und Weise der Verwaltungsvollstreckung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208569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(3) Keine Vollstreckungshindernisse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15 III VwVG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geboten „sobald sein Zweck erreicht ist“: Einstellung des Vollzuges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Voraussetzungen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dd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Rechtsfolge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Rechtsfolge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 I 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(„kann“): Ermessen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Wegen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114 I 1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 prüfen: ob Behörde ermessensfehlerhaft gehandelt hat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Dabei zu unterscheiden: Entschließungsermessen („Ob“) und Auswahlermessen („Wie“)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378302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5214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Ermessensüberschreitung durch Verletzung gesetzlicher Grenzen des Ermessens?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„gesetzliche Grenzen“: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Grundsatz der Verhältnismäßigkeit nach § 4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UZwG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(ebenfalls: Art. 8 I GG)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Fraglich insoweit: ob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 und Weise des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Wasserwerfereinsatzes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u.U. unverhältnismäßig war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Erforderlichkeit (+):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insb. Körperregionen und stufenweise Erhöhung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 II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UZwG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ferner verlangt: Dass „zu erwartender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Schaden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erkennbar außer Verhältnis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 dem beabsichtigten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Erfolg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steht“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Zweck der Maßnahme: Sicherung des Castortransport vor einer Entgleisung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316021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4362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Betroffenes Grundrecht des Klägers: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 II 1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Interessenabwägung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Vorrang der Rechtsgüter der Allgemeinheit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Arg.: Vielzahl von Betroffenen; Folgen nicht kalkulierbar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Umwelt (Art. 20a GG) ggf. gefährdet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Angemessenheit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Nicht festzustellen: Ermessensfehler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Ergebnis: Rechtmäßigkeit des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Wasserwerfereinsatzes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 aus § 51 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BPolG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(-)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178997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ebenfalls (-): Amtshaftungsanspruch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aus § 839 I BGB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Art. 34 S. 1 GG mangels „Amtspflichtverletzung“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Ebenfalls (-):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Anspruch aus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Aufopferung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mangels „Sonderopfer“, da Schädigung selber „provoziert“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Mangels Anspruch: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Begründetheit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Ergebnis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Klage zulässig, aber unbegründet: Klageabweisung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10</a:t>
            </a:r>
          </a:p>
        </p:txBody>
      </p:sp>
    </p:spTree>
    <p:extLst>
      <p:ext uri="{BB962C8B-B14F-4D97-AF65-F5344CB8AC3E}">
        <p14:creationId xmlns:p14="http://schemas.microsoft.com/office/powerpoint/2010/main" val="221624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2376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Ende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9. Woche</a:t>
            </a:r>
          </a:p>
        </p:txBody>
      </p:sp>
    </p:spTree>
    <p:extLst>
      <p:ext uri="{BB962C8B-B14F-4D97-AF65-F5344CB8AC3E}">
        <p14:creationId xmlns:p14="http://schemas.microsoft.com/office/powerpoint/2010/main" val="40664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petitorium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PPTX" id="{20EF44A1-9CCB-4FDF-80AC-F4ABCF6AD68B}" vid="{75BB5563-0F98-406E-898E-E499F06E5443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Vorlage_PPTX</Template>
  <TotalTime>0</TotalTime>
  <Words>4366</Words>
  <Application>Microsoft Macintosh PowerPoint</Application>
  <PresentationFormat>Bildschirmpräsentation (4:3)</PresentationFormat>
  <Paragraphs>479</Paragraphs>
  <Slides>54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54</vt:i4>
      </vt:variant>
    </vt:vector>
  </HeadingPairs>
  <TitlesOfParts>
    <vt:vector size="62" baseType="lpstr">
      <vt:lpstr>Arial</vt:lpstr>
      <vt:lpstr>Calibri</vt:lpstr>
      <vt:lpstr>Courier New</vt:lpstr>
      <vt:lpstr>Frutiger Linotype</vt:lpstr>
      <vt:lpstr>Frutiger LT 57 Cn</vt:lpstr>
      <vt:lpstr>JKRGNR+Arial-BoldMT</vt:lpstr>
      <vt:lpstr>Wingdings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Jana Panten</dc:creator>
  <cp:lastModifiedBy>Thure Höre</cp:lastModifiedBy>
  <cp:revision>69</cp:revision>
  <dcterms:created xsi:type="dcterms:W3CDTF">2023-10-26T09:55:33Z</dcterms:created>
  <dcterms:modified xsi:type="dcterms:W3CDTF">2026-06-28T17:52:47Z</dcterms:modified>
</cp:coreProperties>
</file>