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3"/>
  </p:notesMasterIdLst>
  <p:sldIdLst>
    <p:sldId id="256" r:id="rId2"/>
    <p:sldId id="260" r:id="rId3"/>
    <p:sldId id="428" r:id="rId4"/>
    <p:sldId id="418" r:id="rId5"/>
    <p:sldId id="419" r:id="rId6"/>
    <p:sldId id="429" r:id="rId7"/>
    <p:sldId id="421" r:id="rId8"/>
    <p:sldId id="427" r:id="rId9"/>
    <p:sldId id="277" r:id="rId10"/>
    <p:sldId id="420" r:id="rId11"/>
    <p:sldId id="279" r:id="rId12"/>
    <p:sldId id="280" r:id="rId13"/>
    <p:sldId id="283" r:id="rId14"/>
    <p:sldId id="284" r:id="rId15"/>
    <p:sldId id="285" r:id="rId16"/>
    <p:sldId id="422" r:id="rId17"/>
    <p:sldId id="286" r:id="rId18"/>
    <p:sldId id="288" r:id="rId19"/>
    <p:sldId id="289" r:id="rId20"/>
    <p:sldId id="291" r:id="rId21"/>
    <p:sldId id="293" r:id="rId22"/>
    <p:sldId id="294" r:id="rId23"/>
    <p:sldId id="295" r:id="rId24"/>
    <p:sldId id="296" r:id="rId25"/>
    <p:sldId id="423" r:id="rId26"/>
    <p:sldId id="300" r:id="rId27"/>
    <p:sldId id="414" r:id="rId28"/>
    <p:sldId id="424" r:id="rId29"/>
    <p:sldId id="417" r:id="rId30"/>
    <p:sldId id="276" r:id="rId31"/>
    <p:sldId id="321" r:id="rId32"/>
    <p:sldId id="322" r:id="rId33"/>
    <p:sldId id="325" r:id="rId34"/>
    <p:sldId id="327" r:id="rId35"/>
    <p:sldId id="328" r:id="rId36"/>
    <p:sldId id="425" r:id="rId37"/>
    <p:sldId id="330" r:id="rId38"/>
    <p:sldId id="333" r:id="rId39"/>
    <p:sldId id="336" r:id="rId40"/>
    <p:sldId id="337" r:id="rId41"/>
    <p:sldId id="338" r:id="rId42"/>
    <p:sldId id="372" r:id="rId43"/>
    <p:sldId id="426" r:id="rId44"/>
    <p:sldId id="374" r:id="rId45"/>
    <p:sldId id="375" r:id="rId46"/>
    <p:sldId id="376" r:id="rId47"/>
    <p:sldId id="377" r:id="rId48"/>
    <p:sldId id="378" r:id="rId49"/>
    <p:sldId id="379" r:id="rId50"/>
    <p:sldId id="381" r:id="rId51"/>
    <p:sldId id="382" r:id="rId52"/>
    <p:sldId id="383" r:id="rId53"/>
    <p:sldId id="389" r:id="rId54"/>
    <p:sldId id="390" r:id="rId55"/>
    <p:sldId id="391" r:id="rId56"/>
    <p:sldId id="402" r:id="rId57"/>
    <p:sldId id="403" r:id="rId58"/>
    <p:sldId id="410" r:id="rId59"/>
    <p:sldId id="411" r:id="rId60"/>
    <p:sldId id="412" r:id="rId61"/>
    <p:sldId id="320" r:id="rId62"/>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50" autoAdjust="0"/>
    <p:restoredTop sz="92969"/>
  </p:normalViewPr>
  <p:slideViewPr>
    <p:cSldViewPr>
      <p:cViewPr varScale="1">
        <p:scale>
          <a:sx n="162" d="100"/>
          <a:sy n="162" d="100"/>
        </p:scale>
        <p:origin x="1664"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27.10.25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888432" cy="1077218"/>
          </a:xfrm>
          <a:prstGeom prst="rect">
            <a:avLst/>
          </a:prstGeom>
          <a:noFill/>
        </p:spPr>
        <p:txBody>
          <a:bodyPr wrap="square" rtlCol="0">
            <a:spAutoFit/>
          </a:bodyPr>
          <a:lstStyle/>
          <a:p>
            <a:r>
              <a:rPr lang="de-DE" sz="3200" dirty="0">
                <a:solidFill>
                  <a:schemeClr val="bg1"/>
                </a:solidFill>
                <a:latin typeface="Frutiger LT 57 Cn" pitchFamily="34" charset="0"/>
              </a:rPr>
              <a:t>Staatshaftungsrecht</a:t>
            </a:r>
          </a:p>
          <a:p>
            <a:r>
              <a:rPr lang="de-DE" sz="3200" dirty="0">
                <a:solidFill>
                  <a:schemeClr val="bg1"/>
                </a:solidFill>
                <a:latin typeface="Frutiger LT 57 Cn" pitchFamily="34" charset="0"/>
              </a:rPr>
              <a:t>1. Woche</a:t>
            </a:r>
          </a:p>
        </p:txBody>
      </p:sp>
      <p:sp>
        <p:nvSpPr>
          <p:cNvPr id="3" name="Textfeld 2">
            <a:extLst>
              <a:ext uri="{FF2B5EF4-FFF2-40B4-BE49-F238E27FC236}">
                <a16:creationId xmlns:a16="http://schemas.microsoft.com/office/drawing/2014/main" id="{56649646-2D52-AE46-013D-F533417967EB}"/>
              </a:ext>
            </a:extLst>
          </p:cNvPr>
          <p:cNvSpPr txBox="1"/>
          <p:nvPr/>
        </p:nvSpPr>
        <p:spPr>
          <a:xfrm>
            <a:off x="107504" y="548680"/>
            <a:ext cx="2745752" cy="923330"/>
          </a:xfrm>
          <a:prstGeom prst="rect">
            <a:avLst/>
          </a:prstGeom>
          <a:noFill/>
        </p:spPr>
        <p:txBody>
          <a:bodyPr wrap="none" rtlCol="0">
            <a:spAutoFit/>
          </a:bodyPr>
          <a:lstStyle/>
          <a:p>
            <a:r>
              <a:rPr lang="de-DE" sz="1800" b="1" dirty="0"/>
              <a:t>Thure Hanßen </a:t>
            </a:r>
            <a:br>
              <a:rPr lang="de-DE" sz="1800" b="1" dirty="0"/>
            </a:br>
            <a:r>
              <a:rPr lang="de-DE" sz="1800" b="1" dirty="0" err="1"/>
              <a:t>thure.hanssen@gmail.com</a:t>
            </a:r>
            <a:endParaRPr lang="de-DE" sz="1800" b="1" dirty="0"/>
          </a:p>
          <a:p>
            <a:endParaRPr lang="de-DE" dirty="0"/>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Übersicht: Ansprüche bei rechtmäßigen staatlichen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Insoweit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Eingriffe in das Eigentum (Art. 14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Anspruch auf Enteignungsentschädigung (vgl. Art. 14 III 4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Entschädigungsanspruch gemäß oder in Analogie zu § 10 III 1 SOG bzw. § 51 </a:t>
            </a:r>
            <a:r>
              <a:rPr lang="de-DE" sz="2400" dirty="0" err="1">
                <a:latin typeface="JKRGNR+Arial-BoldMT"/>
              </a:rPr>
              <a:t>BPolG</a:t>
            </a:r>
            <a:r>
              <a:rPr lang="de-DE" sz="2400" dirty="0">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Anspruch aus enteignendem Eingriff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Eingriffe in andere Rechtsgüter (insb. Art. 2 II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Entschädigungsanspruch gemäß oder in Analogie zu § 10 III 1 SOG bzw. § 51 </a:t>
            </a:r>
            <a:r>
              <a:rPr lang="de-DE" sz="2400" dirty="0" err="1">
                <a:latin typeface="JKRGNR+Arial-BoldMT"/>
              </a:rPr>
              <a:t>BPolG</a:t>
            </a:r>
            <a:r>
              <a:rPr lang="de-DE" sz="2400" dirty="0">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Anspruch aus Aufopferung für das gemeine Wohl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2731326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Klausurtipp soweit Kläger </a:t>
            </a:r>
            <a:r>
              <a:rPr lang="de-DE" sz="2400" b="1" dirty="0">
                <a:latin typeface="JKRGNR+Arial-BoldMT"/>
              </a:rPr>
              <a:t>„Entschädigung vom Staat“ </a:t>
            </a:r>
            <a:r>
              <a:rPr lang="de-DE" sz="2400" dirty="0">
                <a:latin typeface="JKRGNR+Arial-BoldMT"/>
              </a:rPr>
              <a:t>verlangt: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Prüfung beginnen mit </a:t>
            </a:r>
            <a:r>
              <a:rPr lang="de-DE" sz="2400" b="1" dirty="0">
                <a:latin typeface="JKRGNR+Arial-BoldMT"/>
              </a:rPr>
              <a:t>Staatshaftung wegen rechtswidrigem staatlichen Verhalten</a:t>
            </a:r>
            <a:r>
              <a:rPr lang="de-DE" sz="2400" dirty="0">
                <a:latin typeface="JKRGNR+Arial-BoldMT"/>
              </a:rPr>
              <a:t>, da weniger Anspruchsvoraussetzungen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Dabei von höchster Examensrelevanz: </a:t>
            </a:r>
            <a:r>
              <a:rPr lang="de-DE" sz="2400" b="1" dirty="0">
                <a:latin typeface="JKRGNR+Arial-BoldMT"/>
              </a:rPr>
              <a:t>Amtshaftungsanspruch</a:t>
            </a:r>
            <a:r>
              <a:rPr lang="de-DE" sz="2400" dirty="0">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&gt; Voraussetzungen für die Bejahung eines Anspruchs: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Bestehen einer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Vorliegen aller Anspruchsvoraussetzungen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Anspruchsbegehren hält sich in dem jeweiligen Anspruchsinhalt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2025909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latin typeface="JKRGNR+Arial-BoldMT"/>
              </a:rPr>
              <a:t>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Als Anspruchsgrundlage für Schadensersatzanspruch g</a:t>
            </a:r>
            <a:r>
              <a:rPr lang="de-DE" sz="2400" b="1" dirty="0">
                <a:latin typeface="JKRGNR+Arial-BoldMT"/>
              </a:rPr>
              <a:t>egenüber dem handelnden Beamten </a:t>
            </a:r>
            <a:r>
              <a:rPr lang="de-DE" sz="2400" dirty="0">
                <a:latin typeface="JKRGNR+Arial-BoldMT"/>
              </a:rPr>
              <a:t>dienend</a:t>
            </a:r>
            <a:r>
              <a:rPr lang="de-DE" sz="2400" b="1" dirty="0">
                <a:latin typeface="JKRGNR+Arial-BoldMT"/>
              </a:rPr>
              <a:t>: § 839 I 1 BGB</a:t>
            </a:r>
            <a:r>
              <a:rPr lang="de-DE" sz="2400" dirty="0">
                <a:latin typeface="JKRGNR+Arial-BoldMT"/>
              </a:rPr>
              <a:t>, wonach der </a:t>
            </a:r>
            <a:r>
              <a:rPr lang="de-DE" sz="2400" b="1" u="sng" dirty="0">
                <a:latin typeface="JKRGNR+Arial-BoldMT"/>
              </a:rPr>
              <a:t>Beamte</a:t>
            </a:r>
            <a:r>
              <a:rPr lang="de-DE" sz="2400" dirty="0">
                <a:latin typeface="JKRGNR+Arial-BoldMT"/>
              </a:rPr>
              <a:t>, der vorsätzlich oder fahrlässig die ihm einem Dritten gegenüber obliegende Amtspflicht verletzt, dem Dritten </a:t>
            </a:r>
            <a:r>
              <a:rPr lang="de-DE" sz="2400" b="1" dirty="0">
                <a:latin typeface="JKRGNR+Arial-BoldMT"/>
              </a:rPr>
              <a:t>den daraus entstehenden Schaden zu ersetzen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Allerdings zu beachten: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latin typeface="JKRGNR+Arial-BoldMT"/>
              </a:rPr>
              <a:t>Art. 34 S. 1 GG [Haftung bei Amtspflichtverletzung]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latin typeface="JKRGNR+Arial-BoldMT"/>
              </a:rPr>
              <a:t>Verletzt jemand in Ausübung eines ihm anvertrauten öffentlichen Amtes die ihm einem Dritten gegenüber obliegende Amtspflicht</a:t>
            </a:r>
            <a:r>
              <a:rPr lang="de-DE" sz="2400" b="1" i="1" dirty="0">
                <a:latin typeface="JKRGNR+Arial-BoldMT"/>
              </a:rPr>
              <a:t>, so trifft die Verantwortlichkeit grundsätzlich den Staat oder die Körperschaft, in deren Dienst er steht</a:t>
            </a:r>
            <a:r>
              <a:rPr lang="de-DE" sz="2400" i="1" dirty="0">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2312967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35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1) Haftungsbegründender 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Wortlaut § 839 I BGB: </a:t>
            </a:r>
            <a:r>
              <a:rPr lang="de-DE" sz="2400" i="1" dirty="0">
                <a:latin typeface="JKRGNR+Arial-BoldMT"/>
              </a:rPr>
              <a:t>„Verletzt ein Beamter vorsätzlich oder fahrlässig die ihm einem Dritten gegenüber obliegende Amtspflicht, so hat er dem Dritten den daraus entstehenden Schaden zu ersetzen“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Damit </a:t>
            </a:r>
            <a:r>
              <a:rPr lang="de-DE" sz="2400" b="1" dirty="0">
                <a:latin typeface="JKRGNR+Arial-BoldMT"/>
              </a:rPr>
              <a:t>haftungsbegründend</a:t>
            </a:r>
            <a:r>
              <a:rPr lang="de-DE" sz="2400" dirty="0">
                <a:latin typeface="JKRGNR+Arial-BoldMT"/>
              </a:rPr>
              <a:t> von § 839 I 1 BGB </a:t>
            </a:r>
            <a:r>
              <a:rPr lang="de-DE" sz="2400" b="1" dirty="0">
                <a:latin typeface="JKRGNR+Arial-BoldMT"/>
              </a:rPr>
              <a:t>vorausgesetzt</a:t>
            </a:r>
            <a:r>
              <a:rPr lang="de-DE" sz="2400" dirty="0">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Schuldhafte Verletzung drittbezogener Amtspflichten durch einen Beamten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Ebenfalls zu bedenken und in problematischen Fällen näher zu erörtern: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Ausschlussgründe</a:t>
            </a:r>
            <a:r>
              <a:rPr lang="de-DE" sz="2400" dirty="0">
                <a:latin typeface="JKRGNR+Arial-BoldMT"/>
              </a:rPr>
              <a:t> der § 839 I 2 BGB, § 839 II 1 BGB und § 839 III BGB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3966890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351"/>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latin typeface="JKRGNR+Arial-BoldMT"/>
              </a:rPr>
              <a:t>a)  Handeln in Ausübung eines öffentlichen Amtes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Wesentliche Haftungsvoraussetzung des </a:t>
            </a:r>
            <a:r>
              <a:rPr lang="de-DE" sz="2400" b="1" dirty="0">
                <a:latin typeface="JKRGNR+Arial-BoldMT"/>
              </a:rPr>
              <a:t>§ 839 I BGB</a:t>
            </a:r>
            <a:r>
              <a:rPr lang="de-DE" sz="2400" dirty="0">
                <a:latin typeface="JKRGNR+Arial-BoldMT"/>
              </a:rPr>
              <a:t>: Handeln eines „Beamten“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Achtung</a:t>
            </a:r>
            <a:r>
              <a:rPr lang="de-DE" sz="2400" dirty="0">
                <a:latin typeface="JKRGNR+Arial-BoldMT"/>
              </a:rPr>
              <a:t>: nach </a:t>
            </a:r>
            <a:r>
              <a:rPr lang="de-DE" sz="2400" b="1" dirty="0">
                <a:latin typeface="JKRGNR+Arial-BoldMT"/>
              </a:rPr>
              <a:t>Art. 34 S. 1 GG </a:t>
            </a:r>
            <a:r>
              <a:rPr lang="de-DE" sz="2400" dirty="0">
                <a:latin typeface="JKRGNR+Arial-BoldMT"/>
              </a:rPr>
              <a:t>bereits ausreichend, dass „</a:t>
            </a:r>
            <a:r>
              <a:rPr lang="de-DE" sz="2400" b="1" u="sng" dirty="0">
                <a:latin typeface="JKRGNR+Arial-BoldMT"/>
              </a:rPr>
              <a:t>jemand</a:t>
            </a:r>
            <a:r>
              <a:rPr lang="de-DE" sz="2400" dirty="0">
                <a:latin typeface="JKRGNR+Arial-BoldMT"/>
              </a:rPr>
              <a:t> in Ausübung eines ihm anvertrauten </a:t>
            </a:r>
            <a:r>
              <a:rPr lang="de-DE" sz="2400" b="1" dirty="0">
                <a:latin typeface="JKRGNR+Arial-BoldMT"/>
              </a:rPr>
              <a:t>öffentlichen Amtes</a:t>
            </a:r>
            <a:r>
              <a:rPr lang="de-DE" sz="2400" dirty="0">
                <a:latin typeface="JKRGNR+Arial-BoldMT"/>
              </a:rPr>
              <a:t>“ tätig wird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Bedenke: Normenhierarchie!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Vorrangig: Verfassung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Insofern ausreichend für Tatbestandsmerkmal: </a:t>
            </a:r>
            <a:r>
              <a:rPr lang="de-DE" sz="2400" b="1" dirty="0">
                <a:latin typeface="JKRGNR+Arial-BoldMT"/>
              </a:rPr>
              <a:t>„Beamter“ im haftungsrechtlichen Sinne (</a:t>
            </a:r>
            <a:r>
              <a:rPr lang="de-DE" sz="2400" b="1" dirty="0" err="1">
                <a:latin typeface="JKRGNR+Arial-BoldMT"/>
              </a:rPr>
              <a:t>hM</a:t>
            </a:r>
            <a:r>
              <a:rPr lang="de-DE" sz="2400" b="1" dirty="0">
                <a:latin typeface="JKRGNR+Arial-BoldMT"/>
              </a:rPr>
              <a:t>)</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598036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Gerade nicht erforderlich: Dass Amtspflichtverletzung durch </a:t>
            </a:r>
            <a:r>
              <a:rPr lang="de-DE" sz="2400" b="1" dirty="0">
                <a:latin typeface="JKRGNR+Arial-BoldMT"/>
              </a:rPr>
              <a:t>„Beamten“ im statusrechtlichen Sinne</a:t>
            </a:r>
            <a:r>
              <a:rPr lang="de-DE" sz="2400" dirty="0">
                <a:latin typeface="JKRGNR+Arial-BoldMT"/>
              </a:rPr>
              <a:t> erfolgt (</a:t>
            </a:r>
            <a:r>
              <a:rPr lang="de-DE" sz="2400" dirty="0" err="1">
                <a:latin typeface="JKRGNR+Arial-BoldMT"/>
              </a:rPr>
              <a:t>hM</a:t>
            </a:r>
            <a:r>
              <a:rPr lang="de-DE" sz="2400" dirty="0">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Unterschiede: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Beamter im </a:t>
            </a:r>
            <a:r>
              <a:rPr lang="de-DE" sz="2400" b="1" dirty="0">
                <a:latin typeface="JKRGNR+Arial-BoldMT"/>
              </a:rPr>
              <a:t>„haftungsrechtlichen Sinne“ </a:t>
            </a:r>
            <a:r>
              <a:rPr lang="de-DE" sz="2400" dirty="0">
                <a:latin typeface="JKRGNR+Arial-BoldMT"/>
              </a:rPr>
              <a:t>ist jedermann, der hoheitlich tätig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Beamter im </a:t>
            </a:r>
            <a:r>
              <a:rPr lang="de-DE" sz="2400" b="1" dirty="0">
                <a:latin typeface="JKRGNR+Arial-BoldMT"/>
              </a:rPr>
              <a:t>„statusrechtlichen Sinne“: </a:t>
            </a:r>
            <a:r>
              <a:rPr lang="de-DE" sz="2400" dirty="0">
                <a:latin typeface="JKRGNR+Arial-BoldMT"/>
              </a:rPr>
              <a:t>jedermann der im </a:t>
            </a:r>
            <a:r>
              <a:rPr lang="de-DE" sz="2400" b="1" dirty="0">
                <a:latin typeface="JKRGNR+Arial-BoldMT"/>
              </a:rPr>
              <a:t>öffentlich-rechtlichen Dienst- und Treueverhältnis </a:t>
            </a:r>
            <a:r>
              <a:rPr lang="de-DE" sz="2400" dirty="0">
                <a:latin typeface="JKRGNR+Arial-BoldMT"/>
              </a:rPr>
              <a:t>zum Staat oder zu einer anderen juristischen Person des öffentlichen Rechts steht, in das er unter Aushändigung der gesetzlich vorgeschriebenen </a:t>
            </a:r>
            <a:r>
              <a:rPr lang="de-DE" sz="2400" b="1" dirty="0">
                <a:latin typeface="JKRGNR+Arial-BoldMT"/>
              </a:rPr>
              <a:t>Ernennungsurkunde</a:t>
            </a:r>
            <a:r>
              <a:rPr lang="de-DE" sz="2400" dirty="0">
                <a:latin typeface="JKRGNR+Arial-BoldMT"/>
              </a:rPr>
              <a:t> berufen worden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0063955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5208"/>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Beamte im „haftungsrechtlichen Sinne“ daher auch: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Beliehene</a:t>
            </a:r>
            <a:r>
              <a:rPr lang="de-DE" sz="2400" dirty="0">
                <a:latin typeface="JKRGNR+Arial-BoldMT"/>
              </a:rPr>
              <a:t>: natürliche oder juristischen Personen des Privatrechts, denen </a:t>
            </a:r>
            <a:r>
              <a:rPr lang="de-DE" sz="2400" b="1" dirty="0">
                <a:latin typeface="JKRGNR+Arial-BoldMT"/>
              </a:rPr>
              <a:t>durch Gesetz oder aufgrund Gesetzes </a:t>
            </a:r>
            <a:r>
              <a:rPr lang="de-DE" sz="2400" dirty="0">
                <a:latin typeface="JKRGNR+Arial-BoldMT"/>
              </a:rPr>
              <a:t>durch Verwaltungsakt oder verwaltungsrechtlichen Vertrag bestimmte </a:t>
            </a:r>
            <a:r>
              <a:rPr lang="de-DE" sz="2400" b="1" dirty="0">
                <a:latin typeface="JKRGNR+Arial-BoldMT"/>
              </a:rPr>
              <a:t>einzelne hoheitliche Kompetenzen </a:t>
            </a:r>
            <a:r>
              <a:rPr lang="de-DE" sz="2400" dirty="0">
                <a:latin typeface="JKRGNR+Arial-BoldMT"/>
              </a:rPr>
              <a:t>zur </a:t>
            </a:r>
            <a:r>
              <a:rPr lang="de-DE" sz="2400" b="1" dirty="0">
                <a:latin typeface="JKRGNR+Arial-BoldMT"/>
              </a:rPr>
              <a:t>Wahrnehmung im eigenen Namen</a:t>
            </a:r>
            <a:r>
              <a:rPr lang="de-DE" sz="2400" dirty="0">
                <a:latin typeface="JKRGNR+Arial-BoldMT"/>
              </a:rPr>
              <a:t> übertragen worden sind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Bsp.: TÜV, Notare,...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Selbständige Dienst- und Werkunternehmer</a:t>
            </a:r>
            <a:r>
              <a:rPr lang="de-DE" sz="2400" dirty="0">
                <a:latin typeface="JKRGNR+Arial-BoldMT"/>
              </a:rPr>
              <a:t>, die zur Wahrnehmung öffentlich-rechtlicher Funktionen eingesetzt werden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Bsp.: Abschleppunternehmer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713842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Anschließend nach ausdrücklichem Wortlaut des Art. 34 S. 1 GG zu prüfen: Ob dieser „Beamte“ auch </a:t>
            </a:r>
            <a:r>
              <a:rPr lang="de-DE" sz="2400" b="1" dirty="0">
                <a:latin typeface="JKRGNR+Arial-BoldMT"/>
              </a:rPr>
              <a:t>„in Ausübung eines ihm anvertrauten öffentlichen Amtes“ </a:t>
            </a:r>
            <a:r>
              <a:rPr lang="de-DE" sz="2400" dirty="0">
                <a:latin typeface="JKRGNR+Arial-BoldMT"/>
              </a:rPr>
              <a:t>tätig wurde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Dafür vorausgesetzt: Dass schadensbegründender Lebenssachverhalt in </a:t>
            </a:r>
            <a:r>
              <a:rPr lang="de-DE" sz="2400" b="1" dirty="0">
                <a:latin typeface="JKRGNR+Arial-BoldMT"/>
              </a:rPr>
              <a:t>innerem und äußerem Zusammenhang</a:t>
            </a:r>
            <a:r>
              <a:rPr lang="de-DE" sz="2400" dirty="0">
                <a:latin typeface="JKRGNR+Arial-BoldMT"/>
              </a:rPr>
              <a:t> mit Ausführung öffentlich-rechtlicher Tätigkeiten steht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 wenn die schädigende Handlung </a:t>
            </a:r>
            <a:r>
              <a:rPr lang="de-DE" sz="2400" b="1" dirty="0">
                <a:latin typeface="JKRGNR+Arial-BoldMT"/>
              </a:rPr>
              <a:t>„bei bloßer Gelegenheit“ </a:t>
            </a:r>
            <a:r>
              <a:rPr lang="de-DE" sz="2400" dirty="0">
                <a:latin typeface="JKRGNR+Arial-BoldMT"/>
              </a:rPr>
              <a:t>der Amtsausführung erfolgte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38296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351"/>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latin typeface="JKRGNR+Arial-BoldMT"/>
              </a:rPr>
              <a:t>b)  Verletzung einer drittbezogenen Amtspflicht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Definition für </a:t>
            </a:r>
            <a:r>
              <a:rPr lang="de-DE" sz="2400" b="1" dirty="0">
                <a:latin typeface="JKRGNR+Arial-BoldMT"/>
              </a:rPr>
              <a:t>Amtspflichten</a:t>
            </a:r>
            <a:r>
              <a:rPr lang="de-DE" sz="2400" dirty="0">
                <a:latin typeface="JKRGNR+Arial-BoldMT"/>
              </a:rPr>
              <a:t>: Diejenigen Pflichten, die dem Amtswalter in Folge der mit seinem Amt verbundenen Aufgabe </a:t>
            </a:r>
            <a:r>
              <a:rPr lang="de-DE" sz="2400" b="1" dirty="0">
                <a:latin typeface="JKRGNR+Arial-BoldMT"/>
              </a:rPr>
              <a:t>gegenüber der Organisationseinheit </a:t>
            </a:r>
            <a:r>
              <a:rPr lang="de-DE" sz="2400" dirty="0">
                <a:latin typeface="JKRGNR+Arial-BoldMT"/>
              </a:rPr>
              <a:t>obliegen, deren Aufgaben wahrgenommen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Hauptanwendungsfälle derartiger Amtspflichten: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Pflicht zum rechtmäßigen Handeln </a:t>
            </a:r>
            <a:r>
              <a:rPr lang="de-DE" sz="2400" dirty="0">
                <a:latin typeface="JKRGNR+Arial-BoldMT"/>
              </a:rPr>
              <a:t>gemäß </a:t>
            </a:r>
            <a:r>
              <a:rPr lang="de-DE" sz="2400" b="1" dirty="0">
                <a:latin typeface="JKRGNR+Arial-BoldMT"/>
              </a:rPr>
              <a:t>Art. 20 III GG</a:t>
            </a:r>
            <a:endParaRPr lang="de-DE" sz="2400" dirty="0">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Sorgfaltspflichten als Pflicht, nicht </a:t>
            </a:r>
            <a:r>
              <a:rPr lang="de-DE" sz="2400" dirty="0" err="1">
                <a:latin typeface="JKRGNR+Arial-BoldMT"/>
              </a:rPr>
              <a:t>iSv</a:t>
            </a:r>
            <a:r>
              <a:rPr lang="de-DE" sz="2400" dirty="0">
                <a:latin typeface="JKRGNR+Arial-BoldMT"/>
              </a:rPr>
              <a:t> </a:t>
            </a:r>
            <a:r>
              <a:rPr lang="de-DE" sz="2400" b="1" dirty="0">
                <a:latin typeface="JKRGNR+Arial-BoldMT"/>
              </a:rPr>
              <a:t>§ 823 I BGB</a:t>
            </a:r>
            <a:r>
              <a:rPr lang="de-DE" sz="2400" dirty="0">
                <a:latin typeface="JKRGNR+Arial-BoldMT"/>
              </a:rPr>
              <a:t> „widerrechtlich“ fremde Rechte und Rechtsgüter verletzen,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Pflicht zum weisungsgemäßen Handeln gemäß § 35 S. 2 BeamtStG oder § 62 I 2 BBG</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3936797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1351"/>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Als Korrektiv im Rahmen von § 839 BGB dienend: Erfordernis der </a:t>
            </a:r>
            <a:r>
              <a:rPr lang="de-DE" sz="2400" b="1" dirty="0">
                <a:latin typeface="JKRGNR+Arial-BoldMT"/>
              </a:rPr>
              <a:t>„</a:t>
            </a:r>
            <a:r>
              <a:rPr lang="de-DE" sz="2400" b="1" u="sng" dirty="0">
                <a:latin typeface="JKRGNR+Arial-BoldMT"/>
              </a:rPr>
              <a:t>Drittbezogenheit</a:t>
            </a:r>
            <a:r>
              <a:rPr lang="de-DE" sz="2400" b="1" dirty="0">
                <a:latin typeface="JKRGNR+Arial-BoldMT"/>
              </a:rPr>
              <a:t>“ </a:t>
            </a:r>
            <a:r>
              <a:rPr lang="de-DE" sz="2400" dirty="0">
                <a:latin typeface="JKRGNR+Arial-BoldMT"/>
              </a:rPr>
              <a:t>der jeweiligen Amtspflicht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 wenn die verletzte Amtspflicht gerade auch dem </a:t>
            </a:r>
            <a:r>
              <a:rPr lang="de-DE" sz="2400" i="1" dirty="0">
                <a:latin typeface="JKRGNR+Arial-BoldMT"/>
              </a:rPr>
              <a:t>geschädigten</a:t>
            </a:r>
            <a:r>
              <a:rPr lang="de-DE" sz="2400" dirty="0">
                <a:latin typeface="JKRGNR+Arial-BoldMT"/>
              </a:rPr>
              <a:t> Bürger gegenüber bestand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 wenn die Betroffenheit sich aus einem bloßen „</a:t>
            </a:r>
            <a:r>
              <a:rPr lang="de-DE" sz="2400" b="1" dirty="0">
                <a:latin typeface="JKRGNR+Arial-BoldMT"/>
              </a:rPr>
              <a:t>Rechtsreflex</a:t>
            </a:r>
            <a:r>
              <a:rPr lang="de-DE" sz="2400" dirty="0">
                <a:latin typeface="JKRGNR+Arial-BoldMT"/>
              </a:rPr>
              <a:t>“ ergibt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err="1">
                <a:latin typeface="JKRGNR+Arial-BoldMT"/>
              </a:rPr>
              <a:t>Bsp</a:t>
            </a:r>
            <a:r>
              <a:rPr lang="de-DE" sz="2400" i="1" dirty="0">
                <a:latin typeface="JKRGNR+Arial-BoldMT"/>
              </a:rPr>
              <a:t>-Fall: KiTa-Platz </a:t>
            </a:r>
            <a:br>
              <a:rPr lang="de-DE" sz="2400" i="1" dirty="0">
                <a:latin typeface="JKRGNR+Arial-BoldMT"/>
              </a:rPr>
            </a:br>
            <a:r>
              <a:rPr lang="de-DE" sz="2400" i="1" dirty="0">
                <a:latin typeface="JKRGNR+Arial-BoldMT"/>
              </a:rPr>
              <a:t>§ 24 II 1 SGB VIII „Ein Kind, das das erste Lebensjahr vollendet hat, hat … Anspruch auf frühkindliche Förderung in einer Tageseinrichtung.“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Regelmäßig Drittbezug (-) </a:t>
            </a:r>
            <a:r>
              <a:rPr lang="de-DE" sz="2400" dirty="0" err="1">
                <a:latin typeface="JKRGNR+Arial-BoldMT"/>
              </a:rPr>
              <a:t>iFv</a:t>
            </a:r>
            <a:r>
              <a:rPr lang="de-DE" sz="2400" dirty="0">
                <a:latin typeface="JKRGNR+Arial-BoldMT"/>
              </a:rPr>
              <a:t>. </a:t>
            </a:r>
            <a:r>
              <a:rPr lang="de-DE" sz="2400" b="1" dirty="0">
                <a:latin typeface="JKRGNR+Arial-BoldMT"/>
              </a:rPr>
              <a:t>sog. legislativem Unrecht </a:t>
            </a:r>
            <a:r>
              <a:rPr lang="de-DE" sz="2400" dirty="0">
                <a:latin typeface="JKRGNR+Arial-BoldMT"/>
              </a:rPr>
              <a:t>durch Erlass verfassungswidriger Gesetze (</a:t>
            </a:r>
            <a:r>
              <a:rPr lang="de-DE" sz="2400" dirty="0" err="1">
                <a:latin typeface="JKRGNR+Arial-BoldMT"/>
              </a:rPr>
              <a:t>hM</a:t>
            </a:r>
            <a:r>
              <a:rPr lang="de-DE" sz="2400" dirty="0">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Arg.: Gesetze als abstrakt-generelle Regelungen mit Bezug zur Allgemeinheit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344655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Schwerpunkt der heutigen Kurseinheit: Staatshaftungsrecht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„Staatshaftungsrecht“: Recht der öffentlichen Ersatzleistungen für dem Bürger zugefügte Nachteile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Im Rahmen des Staatshaftungsrechts zunächst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Restitutionsansprüche</a:t>
            </a:r>
            <a:r>
              <a:rPr lang="de-DE" sz="2400" dirty="0">
                <a:latin typeface="JKRGNR+Arial-BoldMT"/>
              </a:rPr>
              <a:t>: auf tatsächliche Maßnahmen gerichtet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Kompensationsansprüche</a:t>
            </a:r>
            <a:r>
              <a:rPr lang="de-DE" sz="2400" dirty="0">
                <a:latin typeface="JKRGNR+Arial-BoldMT"/>
              </a:rPr>
              <a:t>: auf Entschädigung (in Geld!) gerichtet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1618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556792"/>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Verschulden des Amtswalters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gemäß § 839 I 1 BGB notwendig: Dass Verletzung der Amtspflicht „vorsätzlich oder fahrlässig“ erfolgt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vorausgesetzt: Verschulden des Amtswalters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Objektivierung des Verschuldens </a:t>
            </a:r>
            <a:r>
              <a:rPr lang="de-DE" sz="2400" dirty="0">
                <a:solidFill>
                  <a:schemeClr val="tx1">
                    <a:lumMod val="65000"/>
                    <a:lumOff val="35000"/>
                  </a:schemeClr>
                </a:solidFill>
                <a:latin typeface="JKRGNR+Arial-BoldMT"/>
              </a:rPr>
              <a:t>durch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Aufstellen objektiver Verhaltensstandards: Maßstab für § 276 BGB ist ein sog. </a:t>
            </a:r>
            <a:r>
              <a:rPr lang="de-DE" sz="2400" b="1" dirty="0">
                <a:solidFill>
                  <a:schemeClr val="tx1">
                    <a:lumMod val="65000"/>
                    <a:lumOff val="35000"/>
                  </a:schemeClr>
                </a:solidFill>
                <a:latin typeface="JKRGNR+Arial-BoldMT"/>
              </a:rPr>
              <a:t>„pflichtgetreuer Durchschnittsbeamter“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Anerkennung eines sog. </a:t>
            </a:r>
            <a:r>
              <a:rPr lang="de-DE" sz="2400" b="1" dirty="0">
                <a:solidFill>
                  <a:schemeClr val="tx1">
                    <a:lumMod val="65000"/>
                    <a:lumOff val="35000"/>
                  </a:schemeClr>
                </a:solidFill>
                <a:latin typeface="JKRGNR+Arial-BoldMT"/>
              </a:rPr>
              <a:t>„Organisationsverschuldens“, </a:t>
            </a:r>
            <a:r>
              <a:rPr lang="de-DE" sz="2400" dirty="0">
                <a:solidFill>
                  <a:schemeClr val="tx1">
                    <a:lumMod val="65000"/>
                    <a:lumOff val="35000"/>
                  </a:schemeClr>
                </a:solidFill>
                <a:latin typeface="JKRGNR+Arial-BoldMT"/>
              </a:rPr>
              <a:t>wodurch es keines individuellen Schuldvorwurfes eines konkreten Beamten bedarf, sondern </a:t>
            </a:r>
            <a:r>
              <a:rPr lang="de-DE" sz="2400" b="1" dirty="0">
                <a:solidFill>
                  <a:schemeClr val="tx1">
                    <a:lumMod val="65000"/>
                    <a:lumOff val="35000"/>
                  </a:schemeClr>
                </a:solidFill>
                <a:latin typeface="JKRGNR+Arial-BoldMT"/>
              </a:rPr>
              <a:t>ggf. der mangelnde Verwaltungsapparat als Zurechnungsobjekt </a:t>
            </a:r>
            <a:r>
              <a:rPr lang="de-DE" sz="2400" dirty="0">
                <a:solidFill>
                  <a:schemeClr val="tx1">
                    <a:lumMod val="65000"/>
                    <a:lumOff val="35000"/>
                  </a:schemeClr>
                </a:solidFill>
                <a:latin typeface="JKRGNR+Arial-BoldMT"/>
              </a:rPr>
              <a:t>fungiert</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425009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d)  Kein Haftungsausschluss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in den Blick zu nehmen: In § 839 I 2 BGB, § 839 II 1 BGB und § 839 III BGB enthaltene </a:t>
            </a:r>
            <a:r>
              <a:rPr lang="de-DE" sz="2400" b="1" dirty="0">
                <a:solidFill>
                  <a:schemeClr val="tx1">
                    <a:lumMod val="65000"/>
                    <a:lumOff val="35000"/>
                  </a:schemeClr>
                </a:solidFill>
                <a:latin typeface="JKRGNR+Arial-BoldMT"/>
              </a:rPr>
              <a:t>Ausschlussgründe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839 I 2 BGB Vorrang anderweitiger Ersatzmöglichkeiten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bei bloß </a:t>
            </a:r>
            <a:r>
              <a:rPr lang="de-DE" sz="2400" b="1" dirty="0">
                <a:solidFill>
                  <a:schemeClr val="tx1">
                    <a:lumMod val="65000"/>
                    <a:lumOff val="35000"/>
                  </a:schemeClr>
                </a:solidFill>
                <a:latin typeface="JKRGNR+Arial-BoldMT"/>
              </a:rPr>
              <a:t>fahrlässigem Handeln </a:t>
            </a:r>
            <a:r>
              <a:rPr lang="de-DE" sz="2400" dirty="0">
                <a:solidFill>
                  <a:schemeClr val="tx1">
                    <a:lumMod val="65000"/>
                    <a:lumOff val="35000"/>
                  </a:schemeClr>
                </a:solidFill>
                <a:latin typeface="JKRGNR+Arial-BoldMT"/>
              </a:rPr>
              <a:t>des „Beamten“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Hauptanwendungsfall der anderweitigen Ersatzmöglichkeit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839 I 2 BGB: </a:t>
            </a:r>
            <a:r>
              <a:rPr lang="de-DE" sz="2400" b="1" dirty="0">
                <a:solidFill>
                  <a:schemeClr val="tx1">
                    <a:lumMod val="65000"/>
                    <a:lumOff val="35000"/>
                  </a:schemeClr>
                </a:solidFill>
                <a:latin typeface="JKRGNR+Arial-BoldMT"/>
              </a:rPr>
              <a:t>Schadensersatzansprüche</a:t>
            </a:r>
            <a:r>
              <a:rPr lang="de-DE" sz="2400" dirty="0">
                <a:solidFill>
                  <a:schemeClr val="tx1">
                    <a:lumMod val="65000"/>
                    <a:lumOff val="35000"/>
                  </a:schemeClr>
                </a:solidFill>
                <a:latin typeface="JKRGNR+Arial-BoldMT"/>
              </a:rPr>
              <a:t> gegenüber an Ursache gleichfalls beteiligtem </a:t>
            </a:r>
            <a:r>
              <a:rPr lang="de-DE" sz="2400" b="1" dirty="0">
                <a:solidFill>
                  <a:schemeClr val="tx1">
                    <a:lumMod val="65000"/>
                    <a:lumOff val="35000"/>
                  </a:schemeClr>
                </a:solidFill>
                <a:latin typeface="JKRGNR+Arial-BoldMT"/>
              </a:rPr>
              <a:t>Dritten</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Rechtspolitische </a:t>
            </a:r>
            <a:r>
              <a:rPr lang="de-DE" sz="2400" b="1" dirty="0">
                <a:solidFill>
                  <a:schemeClr val="tx1">
                    <a:lumMod val="65000"/>
                    <a:lumOff val="35000"/>
                  </a:schemeClr>
                </a:solidFill>
                <a:latin typeface="JKRGNR+Arial-BoldMT"/>
              </a:rPr>
              <a:t>Sinnhaftigkeit</a:t>
            </a:r>
            <a:r>
              <a:rPr lang="de-DE" sz="2400" dirty="0">
                <a:solidFill>
                  <a:schemeClr val="tx1">
                    <a:lumMod val="65000"/>
                    <a:lumOff val="35000"/>
                  </a:schemeClr>
                </a:solidFill>
                <a:latin typeface="JKRGNR+Arial-BoldMT"/>
              </a:rPr>
              <a:t> seit Schuldüberleitung auf den Staat </a:t>
            </a:r>
            <a:r>
              <a:rPr lang="de-DE" sz="2400" b="1" dirty="0">
                <a:solidFill>
                  <a:schemeClr val="tx1">
                    <a:lumMod val="65000"/>
                    <a:lumOff val="35000"/>
                  </a:schemeClr>
                </a:solidFill>
                <a:latin typeface="JKRGNR+Arial-BoldMT"/>
              </a:rPr>
              <a:t>zweifelhaft</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744647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913892"/>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Einschränkend von in § 839 II 1 BGB enthaltenem </a:t>
            </a:r>
            <a:r>
              <a:rPr lang="de-DE" sz="2400" b="1" dirty="0">
                <a:solidFill>
                  <a:schemeClr val="tx1">
                    <a:lumMod val="65000"/>
                    <a:lumOff val="35000"/>
                  </a:schemeClr>
                </a:solidFill>
                <a:latin typeface="JKRGNR+Arial-BoldMT"/>
              </a:rPr>
              <a:t>„Richterspruchprivileg“ </a:t>
            </a:r>
            <a:r>
              <a:rPr lang="de-DE" sz="2400" dirty="0">
                <a:solidFill>
                  <a:schemeClr val="tx1">
                    <a:lumMod val="65000"/>
                    <a:lumOff val="35000"/>
                  </a:schemeClr>
                </a:solidFill>
                <a:latin typeface="JKRGNR+Arial-BoldMT"/>
              </a:rPr>
              <a:t>vorausgesetzt, wenn Pflichtverletzung bei dem Urteil in einer Rechtssache erfolgt: Dass Pflichtverletzung in Straftat besteht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Hauptanwendungsfall dieser Straftat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839 II 1 BGB: Rechtsbeugung gemäß </a:t>
            </a:r>
            <a:r>
              <a:rPr lang="de-DE" sz="2400" b="1" dirty="0">
                <a:solidFill>
                  <a:schemeClr val="tx1">
                    <a:lumMod val="65000"/>
                    <a:lumOff val="35000"/>
                  </a:schemeClr>
                </a:solidFill>
                <a:latin typeface="JKRGNR+Arial-BoldMT"/>
              </a:rPr>
              <a:t>§ 339 StGB </a:t>
            </a:r>
            <a:r>
              <a:rPr lang="de-DE" sz="2400" dirty="0">
                <a:solidFill>
                  <a:schemeClr val="tx1">
                    <a:lumMod val="65000"/>
                    <a:lumOff val="35000"/>
                  </a:schemeClr>
                </a:solidFill>
                <a:latin typeface="JKRGNR+Arial-BoldMT"/>
              </a:rPr>
              <a:t>sowie Richterbestechlichkeit nach </a:t>
            </a:r>
            <a:r>
              <a:rPr lang="de-DE" sz="2400" b="1" dirty="0">
                <a:solidFill>
                  <a:schemeClr val="tx1">
                    <a:lumMod val="65000"/>
                    <a:lumOff val="35000"/>
                  </a:schemeClr>
                </a:solidFill>
                <a:latin typeface="JKRGNR+Arial-BoldMT"/>
              </a:rPr>
              <a:t>§ 332 II StGB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Sinn und Zweck dieses Richterspruchprivilegs gemäß § 839 II 1 BGB: Sicherung der Rechtskraft von Gerichtsentscheidungen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9805375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264449"/>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Schließlich in Ausschlussgrund nach </a:t>
            </a:r>
            <a:r>
              <a:rPr lang="de-DE" sz="2400" b="1" dirty="0">
                <a:solidFill>
                  <a:schemeClr val="tx1">
                    <a:lumMod val="65000"/>
                    <a:lumOff val="35000"/>
                  </a:schemeClr>
                </a:solidFill>
                <a:latin typeface="JKRGNR+Arial-BoldMT"/>
              </a:rPr>
              <a:t>§ 839 III BGB </a:t>
            </a:r>
            <a:r>
              <a:rPr lang="de-DE" sz="2400" dirty="0">
                <a:solidFill>
                  <a:schemeClr val="tx1">
                    <a:lumMod val="65000"/>
                    <a:lumOff val="35000"/>
                  </a:schemeClr>
                </a:solidFill>
                <a:latin typeface="JKRGNR+Arial-BoldMT"/>
              </a:rPr>
              <a:t>zum Ausdruck kommend: </a:t>
            </a:r>
            <a:r>
              <a:rPr lang="de-DE" sz="2400" b="1" dirty="0">
                <a:solidFill>
                  <a:schemeClr val="tx1">
                    <a:lumMod val="65000"/>
                    <a:lumOff val="35000"/>
                  </a:schemeClr>
                </a:solidFill>
                <a:latin typeface="JKRGNR+Arial-BoldMT"/>
              </a:rPr>
              <a:t>Vorrang des Primärrechtsschutzes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Sinn und Zweck: </a:t>
            </a:r>
            <a:r>
              <a:rPr lang="de-DE" sz="2400" b="1" dirty="0">
                <a:solidFill>
                  <a:schemeClr val="tx1">
                    <a:lumMod val="65000"/>
                    <a:lumOff val="35000"/>
                  </a:schemeClr>
                </a:solidFill>
                <a:latin typeface="JKRGNR+Arial-BoldMT"/>
              </a:rPr>
              <a:t>kein „dulde und liquidiere“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0141171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8400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2) Haftungsausfüllender 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Rechtsfolge des § 839 I 1 BGB: </a:t>
            </a:r>
            <a:r>
              <a:rPr lang="de-DE" sz="2400" i="1" dirty="0">
                <a:solidFill>
                  <a:schemeClr val="tx1">
                    <a:lumMod val="65000"/>
                    <a:lumOff val="35000"/>
                  </a:schemeClr>
                </a:solidFill>
                <a:latin typeface="JKRGNR+Arial-BoldMT"/>
              </a:rPr>
              <a:t>„… den daraus entstehenden Schaden zu ersetzen“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haftungsausfüllenden Tatbestand herauszuarbeiten: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 eines ersatzfähigen Schadens, §§ 249 ff.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Haftungsausfüllende Kausalität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Grundgedanke des § 249 I BGB</a:t>
            </a:r>
            <a:r>
              <a:rPr lang="de-DE" sz="2400" dirty="0">
                <a:solidFill>
                  <a:schemeClr val="tx1">
                    <a:lumMod val="65000"/>
                    <a:lumOff val="35000"/>
                  </a:schemeClr>
                </a:solidFill>
                <a:latin typeface="JKRGNR+Arial-BoldMT"/>
              </a:rPr>
              <a:t>: Naturalrestitution in natura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 des Anspruchs nach </a:t>
            </a:r>
            <a:r>
              <a:rPr lang="de-DE" sz="2400" b="1" dirty="0">
                <a:solidFill>
                  <a:schemeClr val="tx1">
                    <a:lumMod val="65000"/>
                    <a:lumOff val="35000"/>
                  </a:schemeClr>
                </a:solidFill>
                <a:latin typeface="JKRGNR+Arial-BoldMT"/>
              </a:rPr>
              <a:t>gesetzlicher Konzeption des § 249 I BGB</a:t>
            </a:r>
            <a:r>
              <a:rPr lang="de-DE" sz="2400" dirty="0">
                <a:solidFill>
                  <a:schemeClr val="tx1">
                    <a:lumMod val="65000"/>
                    <a:lumOff val="35000"/>
                  </a:schemeClr>
                </a:solidFill>
                <a:latin typeface="JKRGNR+Arial-BoldMT"/>
              </a:rPr>
              <a:t>: Herstellungsanspruch auf </a:t>
            </a:r>
            <a:r>
              <a:rPr lang="de-DE" sz="2400" b="1" dirty="0">
                <a:solidFill>
                  <a:schemeClr val="tx1">
                    <a:lumMod val="65000"/>
                    <a:lumOff val="35000"/>
                  </a:schemeClr>
                </a:solidFill>
                <a:latin typeface="JKRGNR+Arial-BoldMT"/>
              </a:rPr>
              <a:t>„reale“ Leistung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Besonderheit im Staatshaftungsrecht</a:t>
            </a:r>
            <a:r>
              <a:rPr lang="de-DE" sz="2400" dirty="0">
                <a:solidFill>
                  <a:schemeClr val="tx1">
                    <a:lumMod val="65000"/>
                    <a:lumOff val="35000"/>
                  </a:schemeClr>
                </a:solidFill>
                <a:latin typeface="JKRGNR+Arial-BoldMT"/>
              </a:rPr>
              <a:t>: Naturalrestitution kann nicht (!) verlangt werden, wenn diese in einer hoheitlichen Maßnahme bestehen würde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0708586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 calcmode="lin" valueType="num">
                                      <p:cBhvr additive="base">
                                        <p:cTn id="1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additive="base">
                                        <p:cTn id="2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Grund für diese Einschränkung des § 249 I BGB</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839 I BGB geht dogmatisch von </a:t>
            </a:r>
            <a:r>
              <a:rPr lang="de-DE" sz="2400" b="1" dirty="0">
                <a:solidFill>
                  <a:schemeClr val="tx1">
                    <a:lumMod val="65000"/>
                    <a:lumOff val="35000"/>
                  </a:schemeClr>
                </a:solidFill>
                <a:latin typeface="JKRGNR+Arial-BoldMT"/>
              </a:rPr>
              <a:t>Eigenhaftung des Beamten </a:t>
            </a:r>
            <a:r>
              <a:rPr lang="de-DE" sz="2400" dirty="0">
                <a:solidFill>
                  <a:schemeClr val="tx1">
                    <a:lumMod val="65000"/>
                    <a:lumOff val="35000"/>
                  </a:schemeClr>
                </a:solidFill>
                <a:latin typeface="JKRGNR+Arial-BoldMT"/>
              </a:rPr>
              <a:t>aus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34 S. 1 GG bewirkt </a:t>
            </a:r>
            <a:r>
              <a:rPr lang="de-DE" sz="2400" b="1" dirty="0">
                <a:solidFill>
                  <a:schemeClr val="tx1">
                    <a:lumMod val="65000"/>
                    <a:lumOff val="35000"/>
                  </a:schemeClr>
                </a:solidFill>
                <a:latin typeface="JKRGNR+Arial-BoldMT"/>
              </a:rPr>
              <a:t>lediglich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Schuldüberleitung</a:t>
            </a:r>
            <a:r>
              <a:rPr lang="de-DE" sz="2400" dirty="0">
                <a:solidFill>
                  <a:schemeClr val="tx1">
                    <a:lumMod val="65000"/>
                    <a:lumOff val="35000"/>
                  </a:schemeClr>
                </a:solidFill>
                <a:latin typeface="JKRGNR+Arial-BoldMT"/>
              </a:rPr>
              <a:t> auf den Staat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Konsequenz</a:t>
            </a:r>
            <a:r>
              <a:rPr lang="de-DE" sz="2400" dirty="0">
                <a:solidFill>
                  <a:schemeClr val="tx1">
                    <a:lumMod val="65000"/>
                    <a:lumOff val="35000"/>
                  </a:schemeClr>
                </a:solidFill>
                <a:latin typeface="JKRGNR+Arial-BoldMT"/>
              </a:rPr>
              <a:t>: Es kann nur das gefordert werden, was der Beamte persönlich, unabhängig von seiner </a:t>
            </a:r>
            <a:r>
              <a:rPr lang="de-DE" sz="2400" dirty="0" err="1">
                <a:solidFill>
                  <a:schemeClr val="tx1">
                    <a:lumMod val="65000"/>
                    <a:lumOff val="35000"/>
                  </a:schemeClr>
                </a:solidFill>
                <a:latin typeface="JKRGNR+Arial-BoldMT"/>
              </a:rPr>
              <a:t>Organwalterstellung</a:t>
            </a:r>
            <a:r>
              <a:rPr lang="de-DE" sz="2400" dirty="0">
                <a:solidFill>
                  <a:schemeClr val="tx1">
                    <a:lumMod val="65000"/>
                    <a:lumOff val="35000"/>
                  </a:schemeClr>
                </a:solidFill>
                <a:latin typeface="JKRGNR+Arial-BoldMT"/>
              </a:rPr>
              <a:t> bewirken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kein zulässiger Anspruchsinhalt: Erlass oder Aufhebung eines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Folge: gem. </a:t>
            </a:r>
            <a:r>
              <a:rPr lang="de-DE" sz="2400" b="1" dirty="0">
                <a:solidFill>
                  <a:schemeClr val="tx1">
                    <a:lumMod val="65000"/>
                    <a:lumOff val="35000"/>
                  </a:schemeClr>
                </a:solidFill>
                <a:latin typeface="JKRGNR+Arial-BoldMT"/>
              </a:rPr>
              <a:t>§ 251 Abs. 1 BGB </a:t>
            </a:r>
            <a:r>
              <a:rPr lang="de-DE" sz="2400" dirty="0">
                <a:solidFill>
                  <a:schemeClr val="tx1">
                    <a:lumMod val="65000"/>
                    <a:lumOff val="35000"/>
                  </a:schemeClr>
                </a:solidFill>
                <a:latin typeface="JKRGNR+Arial-BoldMT"/>
              </a:rPr>
              <a:t>– im Falle der Unmöglichkeit einer Naturalrestitution – </a:t>
            </a:r>
            <a:r>
              <a:rPr lang="de-DE" sz="2400" b="1" dirty="0">
                <a:solidFill>
                  <a:schemeClr val="tx1">
                    <a:lumMod val="65000"/>
                    <a:lumOff val="35000"/>
                  </a:schemeClr>
                </a:solidFill>
                <a:latin typeface="JKRGNR+Arial-BoldMT"/>
              </a:rPr>
              <a:t>Schadensersatz in Geld </a:t>
            </a:r>
            <a:r>
              <a:rPr lang="de-DE" sz="2400" dirty="0">
                <a:solidFill>
                  <a:schemeClr val="tx1">
                    <a:lumMod val="65000"/>
                    <a:lumOff val="35000"/>
                  </a:schemeClr>
                </a:solidFill>
                <a:latin typeface="JKRGNR+Arial-BoldMT"/>
              </a:rPr>
              <a:t>zu leisten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4487471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60067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Übersicht: Amtshaftungsanspruch gegenüber Staat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I)  </a:t>
            </a:r>
            <a:r>
              <a:rPr lang="de-DE" sz="2200" b="1" dirty="0">
                <a:solidFill>
                  <a:schemeClr val="tx1">
                    <a:lumMod val="65000"/>
                    <a:lumOff val="35000"/>
                  </a:schemeClr>
                </a:solidFill>
                <a:latin typeface="JKRGNR+Arial-BoldMT"/>
              </a:rPr>
              <a:t>Anspruchsgrundlage</a:t>
            </a:r>
            <a:r>
              <a:rPr lang="de-DE" sz="2200" dirty="0">
                <a:solidFill>
                  <a:schemeClr val="tx1">
                    <a:lumMod val="65000"/>
                    <a:lumOff val="35000"/>
                  </a:schemeClr>
                </a:solidFill>
                <a:latin typeface="JKRGNR+Arial-BoldMT"/>
              </a:rPr>
              <a:t>: § 839 I 1 BGB </a:t>
            </a:r>
            <a:r>
              <a:rPr lang="de-DE" sz="2200" dirty="0" err="1">
                <a:solidFill>
                  <a:schemeClr val="tx1">
                    <a:lumMod val="65000"/>
                    <a:lumOff val="35000"/>
                  </a:schemeClr>
                </a:solidFill>
                <a:latin typeface="JKRGNR+Arial-BoldMT"/>
              </a:rPr>
              <a:t>iVm</a:t>
            </a:r>
            <a:r>
              <a:rPr lang="de-DE" sz="2200" dirty="0">
                <a:solidFill>
                  <a:schemeClr val="tx1">
                    <a:lumMod val="65000"/>
                    <a:lumOff val="35000"/>
                  </a:schemeClr>
                </a:solidFill>
                <a:latin typeface="JKRGNR+Arial-BoldMT"/>
              </a:rPr>
              <a:t> Art. 34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II) </a:t>
            </a:r>
            <a:r>
              <a:rPr lang="de-DE" sz="2200" b="1" dirty="0">
                <a:solidFill>
                  <a:schemeClr val="tx1">
                    <a:lumMod val="65000"/>
                    <a:lumOff val="35000"/>
                  </a:schemeClr>
                </a:solidFill>
                <a:latin typeface="JKRGNR+Arial-BoldMT"/>
              </a:rPr>
              <a:t>Anspruchsvoraussetzungen</a:t>
            </a:r>
            <a:r>
              <a:rPr lang="de-DE" sz="22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1) Haftungsbegründender 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a)  Handeln in Ausübung eines öffentlichen Amtes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b)  Verletzung einer drittbezogenen Amtspflicht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c)  Verschulden des Amtswalters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d)  Kein Haftungsausschluss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a:t>
            </a:r>
            <a:r>
              <a:rPr lang="de-DE" sz="2200" dirty="0" err="1">
                <a:solidFill>
                  <a:schemeClr val="tx1">
                    <a:lumMod val="65000"/>
                    <a:lumOff val="35000"/>
                  </a:schemeClr>
                </a:solidFill>
                <a:latin typeface="JKRGNR+Arial-BoldMT"/>
              </a:rPr>
              <a:t>aa</a:t>
            </a:r>
            <a:r>
              <a:rPr lang="de-DE" sz="2200" dirty="0">
                <a:solidFill>
                  <a:schemeClr val="tx1">
                    <a:lumMod val="65000"/>
                    <a:lumOff val="35000"/>
                  </a:schemeClr>
                </a:solidFill>
                <a:latin typeface="JKRGNR+Arial-BoldMT"/>
              </a:rPr>
              <a:t>)  Haftungsausschluss gemäß § 839 I 2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a:t>
            </a:r>
            <a:r>
              <a:rPr lang="de-DE" sz="2200" dirty="0" err="1">
                <a:solidFill>
                  <a:schemeClr val="tx1">
                    <a:lumMod val="65000"/>
                    <a:lumOff val="35000"/>
                  </a:schemeClr>
                </a:solidFill>
                <a:latin typeface="JKRGNR+Arial-BoldMT"/>
              </a:rPr>
              <a:t>bb</a:t>
            </a:r>
            <a:r>
              <a:rPr lang="de-DE" sz="2200" dirty="0">
                <a:solidFill>
                  <a:schemeClr val="tx1">
                    <a:lumMod val="65000"/>
                    <a:lumOff val="35000"/>
                  </a:schemeClr>
                </a:solidFill>
                <a:latin typeface="JKRGNR+Arial-BoldMT"/>
              </a:rPr>
              <a:t>)  Haftungsausschluss gemäß § 839 II 1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cc)  Haftungsausschluss gemäß § 839 III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2) Haftungsausfüllender Tatbestand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a)  Ersatzfähiger Schaden, §§ 249 ff.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b)  Haftungsausfüllende Zurechnung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078991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 calcmode="lin" valueType="num">
                                      <p:cBhvr additive="base">
                                        <p:cTn id="5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2">
                                            <p:txEl>
                                              <p:pRg st="13" end="13"/>
                                            </p:txEl>
                                          </p:spTgt>
                                        </p:tgtEl>
                                        <p:attrNameLst>
                                          <p:attrName>style.visibility</p:attrName>
                                        </p:attrNameLst>
                                      </p:cBhvr>
                                      <p:to>
                                        <p:strVal val="visible"/>
                                      </p:to>
                                    </p:set>
                                    <p:anim calcmode="lin" valueType="num">
                                      <p:cBhvr additive="base">
                                        <p:cTn id="59"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625555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Aufopferungsgedanke und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Die übrigen – examensrelevanten – staatshaftungsrechtlichen Ansprüche nehmen ihren gedanklichen Ausgangspunkt in dem </a:t>
            </a:r>
            <a:r>
              <a:rPr lang="de-DE" sz="2400" b="1" u="sng" dirty="0">
                <a:solidFill>
                  <a:schemeClr val="tx1">
                    <a:lumMod val="65000"/>
                    <a:lumOff val="35000"/>
                  </a:schemeClr>
                </a:solidFill>
                <a:latin typeface="JKRGNR+Arial-BoldMT"/>
              </a:rPr>
              <a:t>Aufopferungsgedanken der §§ 74, 75 </a:t>
            </a:r>
            <a:r>
              <a:rPr lang="de-DE" sz="2400" b="1" u="sng" dirty="0" err="1">
                <a:solidFill>
                  <a:schemeClr val="tx1">
                    <a:lumMod val="65000"/>
                    <a:lumOff val="35000"/>
                  </a:schemeClr>
                </a:solidFill>
                <a:latin typeface="JKRGNR+Arial-BoldMT"/>
              </a:rPr>
              <a:t>Einl</a:t>
            </a:r>
            <a:r>
              <a:rPr lang="de-DE" sz="2400" b="1" u="sng" dirty="0">
                <a:solidFill>
                  <a:schemeClr val="tx1">
                    <a:lumMod val="65000"/>
                    <a:lumOff val="35000"/>
                  </a:schemeClr>
                </a:solidFill>
                <a:latin typeface="JKRGNR+Arial-BoldMT"/>
              </a:rPr>
              <a:t>. ALR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r>
              <a:rPr lang="de-DE" sz="2400" i="1" dirty="0"/>
              <a:t>§ 74 </a:t>
            </a:r>
            <a:r>
              <a:rPr lang="de-DE" sz="2400" dirty="0"/>
              <a:t> „</a:t>
            </a:r>
            <a:r>
              <a:rPr lang="de-DE" sz="2400" b="1" dirty="0"/>
              <a:t>Einzelne Rechte und </a:t>
            </a:r>
            <a:r>
              <a:rPr lang="de-DE" sz="2400" b="1" dirty="0" err="1"/>
              <a:t>Vortheile</a:t>
            </a:r>
            <a:r>
              <a:rPr lang="de-DE" sz="2400" b="1" dirty="0"/>
              <a:t> </a:t>
            </a:r>
            <a:r>
              <a:rPr lang="de-DE" sz="2400" dirty="0"/>
              <a:t>der Mitglieder des Staats </a:t>
            </a:r>
            <a:r>
              <a:rPr lang="de-DE" sz="2400" b="1" dirty="0" err="1"/>
              <a:t>muessen</a:t>
            </a:r>
            <a:r>
              <a:rPr lang="de-DE" sz="2400" dirty="0"/>
              <a:t> den </a:t>
            </a:r>
            <a:r>
              <a:rPr lang="de-DE" sz="2400" b="1" dirty="0"/>
              <a:t>Rechten und Pflichten zur </a:t>
            </a:r>
            <a:r>
              <a:rPr lang="de-DE" sz="2400" b="1" dirty="0" err="1"/>
              <a:t>Befoerderung</a:t>
            </a:r>
            <a:r>
              <a:rPr lang="de-DE" sz="2400" b="1" dirty="0"/>
              <a:t> des gemeinschaftlichen Wohls</a:t>
            </a:r>
            <a:r>
              <a:rPr lang="de-DE" sz="2400" dirty="0"/>
              <a:t>, wenn zwischen beiden ein wirklicher Widerspruch (</a:t>
            </a:r>
            <a:r>
              <a:rPr lang="de-DE" sz="2400" dirty="0" err="1"/>
              <a:t>Collision</a:t>
            </a:r>
            <a:r>
              <a:rPr lang="de-DE" sz="2400" dirty="0"/>
              <a:t>) eintritt, </a:t>
            </a:r>
            <a:r>
              <a:rPr lang="de-DE" sz="2400" b="1" dirty="0" err="1"/>
              <a:t>nachstehn</a:t>
            </a:r>
            <a:r>
              <a:rPr lang="de-DE" sz="2400" dirty="0"/>
              <a:t>.“</a:t>
            </a:r>
            <a:br>
              <a:rPr lang="de-DE" sz="2400" dirty="0"/>
            </a:br>
            <a:endParaRPr lang="de-DE" sz="2400" dirty="0"/>
          </a:p>
          <a:p>
            <a:r>
              <a:rPr lang="de-DE" sz="2400" i="1" dirty="0"/>
              <a:t>§ 75 </a:t>
            </a:r>
            <a:r>
              <a:rPr lang="de-DE" sz="2400" dirty="0"/>
              <a:t> „Dagegen ist der Staat denjenigen, welcher seine </a:t>
            </a:r>
            <a:r>
              <a:rPr lang="de-DE" sz="2400" dirty="0" err="1"/>
              <a:t>besondern</a:t>
            </a:r>
            <a:r>
              <a:rPr lang="de-DE" sz="2400" dirty="0"/>
              <a:t> Rechte und </a:t>
            </a:r>
            <a:r>
              <a:rPr lang="de-DE" sz="2400" dirty="0" err="1"/>
              <a:t>Vortheile</a:t>
            </a:r>
            <a:r>
              <a:rPr lang="de-DE" sz="2400" dirty="0"/>
              <a:t> dem Wohle des gemeinen Wesens </a:t>
            </a:r>
            <a:r>
              <a:rPr lang="de-DE" sz="2400" b="1" u="sng" dirty="0"/>
              <a:t>aufzuopfern</a:t>
            </a:r>
            <a:r>
              <a:rPr lang="de-DE" sz="2400" dirty="0"/>
              <a:t> </a:t>
            </a:r>
            <a:r>
              <a:rPr lang="de-DE" sz="2400" dirty="0" err="1"/>
              <a:t>genoethigt</a:t>
            </a:r>
            <a:r>
              <a:rPr lang="de-DE" sz="2400" dirty="0"/>
              <a:t> wird, </a:t>
            </a:r>
            <a:r>
              <a:rPr lang="de-DE" sz="2400" b="1" dirty="0"/>
              <a:t>zu </a:t>
            </a:r>
            <a:r>
              <a:rPr lang="de-DE" sz="2400" b="1" dirty="0" err="1"/>
              <a:t>entschaedigen</a:t>
            </a:r>
            <a:r>
              <a:rPr lang="de-DE" sz="2400" b="1" dirty="0"/>
              <a:t> gehalten</a:t>
            </a:r>
            <a:r>
              <a:rPr lang="de-DE" sz="2400" dirty="0"/>
              <a:t>.“</a:t>
            </a:r>
          </a:p>
          <a:p>
            <a:pPr lvl="1"/>
            <a:endParaRPr lang="de-DE" dirty="0"/>
          </a:p>
          <a:p>
            <a:pPr marL="742950" lvl="1" indent="-285750">
              <a:buFont typeface="Arial" panose="020B0604020202020204" pitchFamily="34" charset="0"/>
              <a:buChar char="•"/>
            </a:pPr>
            <a:endParaRPr lang="de-DE" dirty="0"/>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000" dirty="0">
                <a:solidFill>
                  <a:schemeClr val="tx1">
                    <a:lumMod val="65000"/>
                    <a:lumOff val="35000"/>
                  </a:schemeClr>
                </a:solidFill>
                <a:latin typeface="JKRGNR+Arial-BoldMT"/>
              </a:rPr>
            </a:br>
            <a:endParaRPr lang="de-DE" sz="20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8408892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3847207"/>
          </a:xfrm>
          <a:prstGeom prst="rect">
            <a:avLst/>
          </a:prstGeom>
          <a:noFill/>
        </p:spPr>
        <p:txBody>
          <a:bodyPr wrap="square" rtlCol="0">
            <a:spAutoFit/>
          </a:bodyPr>
          <a:lstStyle/>
          <a:p>
            <a:endParaRPr lang="de-DE" sz="2400" dirty="0"/>
          </a:p>
          <a:p>
            <a:r>
              <a:rPr lang="de-DE" sz="2400" dirty="0"/>
              <a:t>&gt; Aufopferungsgedanke als dogmatische Grundlage des </a:t>
            </a:r>
          </a:p>
          <a:p>
            <a:pPr marL="742950" lvl="1" indent="-285750">
              <a:buFont typeface="Arial" panose="020B0604020202020204" pitchFamily="34" charset="0"/>
              <a:buChar char="•"/>
            </a:pPr>
            <a:r>
              <a:rPr lang="de-DE" sz="2400" dirty="0"/>
              <a:t>allgemeinen Aufopferungsanspruchs/ aufopferungsgleichen Eingriffs </a:t>
            </a:r>
          </a:p>
          <a:p>
            <a:pPr marL="742950" lvl="1" indent="-285750">
              <a:buFont typeface="Arial" panose="020B0604020202020204" pitchFamily="34" charset="0"/>
              <a:buChar char="•"/>
            </a:pPr>
            <a:r>
              <a:rPr lang="de-DE" sz="2400" dirty="0"/>
              <a:t>Anspruchs aus enteignendem sowie enteignungsgleichen Eingriffs</a:t>
            </a:r>
          </a:p>
          <a:p>
            <a:pPr marL="742950" lvl="1" indent="-285750">
              <a:buFont typeface="Arial" panose="020B0604020202020204" pitchFamily="34" charset="0"/>
              <a:buChar char="•"/>
            </a:pPr>
            <a:r>
              <a:rPr lang="de-DE" sz="2400" dirty="0"/>
              <a:t>Entschädigungsanspruchs im Polizei- und Ordnungsrechts </a:t>
            </a:r>
          </a:p>
          <a:p>
            <a:pPr lvl="1"/>
            <a:endParaRPr lang="de-DE" dirty="0"/>
          </a:p>
          <a:p>
            <a:pPr marL="742950" lvl="1" indent="-285750">
              <a:buFont typeface="Arial" panose="020B0604020202020204" pitchFamily="34" charset="0"/>
              <a:buChar char="•"/>
            </a:pPr>
            <a:endParaRPr lang="de-DE" dirty="0"/>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000" dirty="0">
                <a:solidFill>
                  <a:schemeClr val="tx1">
                    <a:lumMod val="65000"/>
                    <a:lumOff val="35000"/>
                  </a:schemeClr>
                </a:solidFill>
                <a:latin typeface="JKRGNR+Arial-BoldMT"/>
              </a:rPr>
            </a:br>
            <a:endParaRPr lang="de-DE" sz="20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267905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8760"/>
            <a:ext cx="8928992" cy="665310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Übersicht: Aufopferungsgedanke und 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dirty="0">
                <a:solidFill>
                  <a:schemeClr val="tx1">
                    <a:lumMod val="65000"/>
                    <a:lumOff val="35000"/>
                  </a:schemeClr>
                </a:solidFill>
                <a:latin typeface="JKRGNR+Arial-BoldMT"/>
              </a:rPr>
              <a:t>&gt; Einziger wesentlicher Unterschied der Ansprüche: Geschütztes Rechtsgut </a:t>
            </a:r>
            <a:br>
              <a:rPr lang="de-DE" sz="2000" dirty="0">
                <a:solidFill>
                  <a:schemeClr val="tx1">
                    <a:lumMod val="65000"/>
                    <a:lumOff val="35000"/>
                  </a:schemeClr>
                </a:solidFill>
                <a:latin typeface="JKRGNR+Arial-BoldMT"/>
              </a:rPr>
            </a:br>
            <a:endParaRPr lang="de-DE" sz="20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u="sng" dirty="0">
                <a:solidFill>
                  <a:schemeClr val="tx1">
                    <a:lumMod val="65000"/>
                    <a:lumOff val="35000"/>
                  </a:schemeClr>
                </a:solidFill>
                <a:latin typeface="JKRGNR+Arial-BoldMT"/>
              </a:rPr>
              <a:t>Voraussetzungen: </a:t>
            </a:r>
          </a:p>
          <a:p>
            <a:pPr marL="457200" indent="-4572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Hoheitlicher Eingriff in jeweilig geschütztes Rechtsgut </a:t>
            </a:r>
            <a:endParaRPr lang="de-DE" sz="20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sym typeface="Wingdings" pitchFamily="2" charset="2"/>
              </a:rPr>
              <a:t>Vermögenswerte Güter</a:t>
            </a:r>
            <a:r>
              <a:rPr lang="de-DE" sz="2000" i="1" dirty="0">
                <a:solidFill>
                  <a:schemeClr val="tx1">
                    <a:lumMod val="65000"/>
                    <a:lumOff val="35000"/>
                  </a:schemeClr>
                </a:solidFill>
                <a:latin typeface="JKRGNR+Arial-BoldMT"/>
                <a:sym typeface="Wingdings" pitchFamily="2" charset="2"/>
              </a:rPr>
              <a:t>: </a:t>
            </a:r>
            <a:r>
              <a:rPr lang="de-DE" sz="2000" dirty="0">
                <a:solidFill>
                  <a:schemeClr val="tx1">
                    <a:lumMod val="65000"/>
                    <a:lumOff val="35000"/>
                  </a:schemeClr>
                </a:solidFill>
                <a:latin typeface="JKRGNR+Arial-BoldMT"/>
                <a:sym typeface="Wingdings" pitchFamily="2" charset="2"/>
              </a:rPr>
              <a:t>Anspruch aus Enteignendem/ Enteignungsgleichem Eingriff</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sym typeface="Wingdings" pitchFamily="2" charset="2"/>
              </a:rPr>
              <a:t>Nicht </a:t>
            </a:r>
            <a:r>
              <a:rPr lang="de-DE" sz="2000" b="1" dirty="0" err="1">
                <a:solidFill>
                  <a:schemeClr val="tx1">
                    <a:lumMod val="65000"/>
                    <a:lumOff val="35000"/>
                  </a:schemeClr>
                </a:solidFill>
                <a:latin typeface="JKRGNR+Arial-BoldMT"/>
                <a:sym typeface="Wingdings" pitchFamily="2" charset="2"/>
              </a:rPr>
              <a:t>vermögenswerte</a:t>
            </a:r>
            <a:r>
              <a:rPr lang="de-DE" sz="2000" b="1" dirty="0">
                <a:solidFill>
                  <a:schemeClr val="tx1">
                    <a:lumMod val="65000"/>
                    <a:lumOff val="35000"/>
                  </a:schemeClr>
                </a:solidFill>
                <a:latin typeface="JKRGNR+Arial-BoldMT"/>
                <a:sym typeface="Wingdings" pitchFamily="2" charset="2"/>
              </a:rPr>
              <a:t> Güter</a:t>
            </a:r>
            <a:r>
              <a:rPr lang="de-DE" sz="2000" dirty="0">
                <a:solidFill>
                  <a:schemeClr val="tx1">
                    <a:lumMod val="65000"/>
                    <a:lumOff val="35000"/>
                  </a:schemeClr>
                </a:solidFill>
                <a:latin typeface="JKRGNR+Arial-BoldMT"/>
                <a:sym typeface="Wingdings" pitchFamily="2" charset="2"/>
              </a:rPr>
              <a:t>: Aufopferungsanspruch/ Anspruch aus aufopferungsgleichem Eingriff</a:t>
            </a:r>
            <a:endParaRPr lang="de-DE" sz="2000" dirty="0">
              <a:solidFill>
                <a:schemeClr val="tx1">
                  <a:lumMod val="65000"/>
                  <a:lumOff val="35000"/>
                </a:schemeClr>
              </a:solidFill>
              <a:latin typeface="JKRGNR+Arial-BoldMT"/>
            </a:endParaRPr>
          </a:p>
          <a:p>
            <a:pPr marL="342900" indent="-3429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Rechtmäßig- bzw. Rechtswidrigkeit der hoheitlichen Maßnahme</a:t>
            </a:r>
          </a:p>
          <a:p>
            <a:pPr marL="342900" indent="-342900">
              <a:spcAft>
                <a:spcPts val="500"/>
              </a:spcAft>
              <a:buAutoNum type="arabi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JKRGNR+Arial-BoldMT"/>
              </a:rPr>
              <a:t>Sonderopfer</a:t>
            </a:r>
          </a:p>
          <a:p>
            <a:pPr marL="742950" lvl="1" indent="-28575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soweit Eingriff rechtswidrig war: Sonderopfer wird durch die Rechtswidrigkeit indiziert</a:t>
            </a:r>
          </a:p>
          <a:p>
            <a:pPr marL="742950" lvl="1" indent="-28575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soweit Eingriff rechtmäßig, bedarf es einer besonderen Begründung</a:t>
            </a:r>
            <a:r>
              <a:rPr lang="de-DE" b="1" dirty="0">
                <a:solidFill>
                  <a:schemeClr val="tx1">
                    <a:lumMod val="65000"/>
                    <a:lumOff val="35000"/>
                  </a:schemeClr>
                </a:solidFill>
                <a:latin typeface="JKRGNR+Arial-BoldMT"/>
              </a:rPr>
              <a:t> des Sonderopfers</a:t>
            </a:r>
          </a:p>
          <a:p>
            <a:pPr marL="1200150" lvl="2" indent="-28575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b="1" dirty="0">
                <a:solidFill>
                  <a:schemeClr val="tx1">
                    <a:lumMod val="65000"/>
                    <a:lumOff val="35000"/>
                  </a:schemeClr>
                </a:solidFill>
                <a:latin typeface="JKRGNR+Arial-BoldMT"/>
              </a:rPr>
              <a:t>Anknüpfungspunkte insoweit:  </a:t>
            </a:r>
          </a:p>
          <a:p>
            <a:pPr marL="1657350" lvl="3" indent="-28575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Art. 2 II GG: Art und Intensität des Eingriffs; Dauer der Beeinträchtigung</a:t>
            </a:r>
          </a:p>
          <a:p>
            <a:pPr marL="1657350" lvl="3" indent="-28575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dirty="0">
                <a:solidFill>
                  <a:schemeClr val="tx1">
                    <a:lumMod val="65000"/>
                    <a:lumOff val="35000"/>
                  </a:schemeClr>
                </a:solidFill>
                <a:latin typeface="JKRGNR+Arial-BoldMT"/>
              </a:rPr>
              <a:t>Art. 14 GG: Überschreitung der Sozialbindungsschwelle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b="1" dirty="0"/>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000" dirty="0">
                <a:solidFill>
                  <a:schemeClr val="tx1">
                    <a:lumMod val="65000"/>
                    <a:lumOff val="35000"/>
                  </a:schemeClr>
                </a:solidFill>
                <a:latin typeface="JKRGNR+Arial-BoldMT"/>
              </a:rPr>
            </a:br>
            <a:endParaRPr lang="de-DE" sz="20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7911982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
                                            <p:txEl>
                                              <p:pRg st="11" end="11"/>
                                            </p:txEl>
                                          </p:spTgt>
                                        </p:tgtEl>
                                        <p:attrNameLst>
                                          <p:attrName>style.visibility</p:attrName>
                                        </p:attrNameLst>
                                      </p:cBhvr>
                                      <p:to>
                                        <p:strVal val="visible"/>
                                      </p:to>
                                    </p:set>
                                    <p:anim calcmode="lin" valueType="num">
                                      <p:cBhvr additive="base">
                                        <p:cTn id="5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
                                            <p:txEl>
                                              <p:pRg st="12" end="12"/>
                                            </p:txEl>
                                          </p:spTgt>
                                        </p:tgtEl>
                                        <p:attrNameLst>
                                          <p:attrName>style.visibility</p:attrName>
                                        </p:attrNameLst>
                                      </p:cBhvr>
                                      <p:to>
                                        <p:strVal val="visible"/>
                                      </p:to>
                                    </p:set>
                                    <p:anim calcmode="lin" valueType="num">
                                      <p:cBhvr additive="base">
                                        <p:cTn id="6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a:t>
            </a:r>
            <a:r>
              <a:rPr lang="de-DE" sz="2400" b="1" dirty="0">
                <a:latin typeface="JKRGNR+Arial-BoldMT"/>
              </a:rPr>
              <a:t>Bsp</a:t>
            </a:r>
            <a:r>
              <a:rPr lang="de-DE" sz="2400" dirty="0">
                <a:latin typeface="JKRGNR+Arial-BoldMT"/>
              </a:rPr>
              <a:t>.: </a:t>
            </a:r>
            <a:r>
              <a:rPr lang="de-DE" sz="2400" i="1" dirty="0">
                <a:latin typeface="JKRGNR+Arial-BoldMT"/>
              </a:rPr>
              <a:t>Gerüchten zufolge setzt ein bekannter deutscher Weinhersteller seinen Weinen Glykol hinzu. Der Wirkstoff ist giftig. Die zuständige Behörde kontaktiert das Unternehmen, welches jegliche Vorwürfe von sich weist. Der Weinhersteller ist alarmiert. Er befürchtet, dass das Gesundheitsministerium vor dem Kauf seiner Weine warnen könnte, was sich geschäftsschädigend auswirken würde. </a:t>
            </a:r>
            <a:endParaRPr lang="de-DE" sz="2400" b="1" i="1"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latin typeface="JKRGNR+Arial-BoldMT"/>
              </a:rPr>
              <a:t>Abwandlung: </a:t>
            </a:r>
            <a:r>
              <a:rPr lang="de-DE" sz="2400" i="1" dirty="0">
                <a:latin typeface="JKRGNR+Arial-BoldMT"/>
              </a:rPr>
              <a:t>Das Gesundheitsministerium hat öffentlich wirksam vor den Weinen gewarnt.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latin typeface="JKRGNR+Arial-BoldMT"/>
              </a:rPr>
              <a:t>Was raten Sie ihm jeweils?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6694030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Staatshaftungsrecht</a:t>
            </a:r>
          </a:p>
          <a:p>
            <a:r>
              <a:rPr lang="de-DE" sz="3200" dirty="0">
                <a:solidFill>
                  <a:schemeClr val="bg1"/>
                </a:solidFill>
                <a:latin typeface="Frutiger LT 57 Cn" pitchFamily="34" charset="0"/>
              </a:rPr>
              <a:t>Fall 1</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Klage auf Ersatz der Schäden an der Karosserie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zunächst zu prüfen: Erfolgsaussichten der vor dem Landgericht erhobenen und auf Ersatz der Schäden an der Karosserie gerichteten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Die Klage hat Erfolg, soweit sie zulässig und begründet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1414228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62093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Zulässigkeit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Klausurtipp</a:t>
            </a:r>
            <a:r>
              <a:rPr lang="de-DE" sz="2400" dirty="0">
                <a:solidFill>
                  <a:schemeClr val="tx1">
                    <a:lumMod val="65000"/>
                    <a:lumOff val="35000"/>
                  </a:schemeClr>
                </a:solidFill>
                <a:latin typeface="JKRGNR+Arial-BoldMT"/>
              </a:rPr>
              <a:t>: bei Klage vor dem Zivilgericht regelmäßig lediglich problematische Prozessvoraussetzungen anzusprechen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Zivilrechtsweges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durchaus zweifelhaft: Eröffnung des </a:t>
            </a:r>
            <a:r>
              <a:rPr lang="de-DE" sz="2400" b="1" dirty="0">
                <a:solidFill>
                  <a:schemeClr val="tx1">
                    <a:lumMod val="65000"/>
                    <a:lumOff val="35000"/>
                  </a:schemeClr>
                </a:solidFill>
                <a:latin typeface="JKRGNR+Arial-BoldMT"/>
              </a:rPr>
              <a:t>Zivilrechtsweges</a:t>
            </a:r>
            <a:r>
              <a:rPr lang="de-DE" sz="2400" dirty="0">
                <a:solidFill>
                  <a:schemeClr val="tx1">
                    <a:lumMod val="65000"/>
                    <a:lumOff val="35000"/>
                  </a:schemeClr>
                </a:solidFill>
                <a:latin typeface="JKRGNR+Arial-BoldMT"/>
              </a:rPr>
              <a:t>, da </a:t>
            </a:r>
            <a:r>
              <a:rPr lang="de-DE" sz="2400" b="1" dirty="0">
                <a:solidFill>
                  <a:schemeClr val="tx1">
                    <a:lumMod val="65000"/>
                    <a:lumOff val="35000"/>
                  </a:schemeClr>
                </a:solidFill>
                <a:latin typeface="JKRGNR+Arial-BoldMT"/>
              </a:rPr>
              <a:t>Bürger-Staat-Verhältnis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insoweit: Generalklausel des </a:t>
            </a:r>
            <a:r>
              <a:rPr lang="de-DE" sz="2400" b="1" dirty="0">
                <a:solidFill>
                  <a:schemeClr val="tx1">
                    <a:lumMod val="65000"/>
                    <a:lumOff val="35000"/>
                  </a:schemeClr>
                </a:solidFill>
                <a:latin typeface="JKRGNR+Arial-BoldMT"/>
              </a:rPr>
              <a:t>§ 13 GVG</a:t>
            </a:r>
            <a:r>
              <a:rPr lang="de-DE" sz="2400" dirty="0">
                <a:solidFill>
                  <a:schemeClr val="tx1">
                    <a:lumMod val="65000"/>
                    <a:lumOff val="35000"/>
                  </a:schemeClr>
                </a:solidFill>
                <a:latin typeface="JKRGNR+Arial-BoldMT"/>
              </a:rPr>
              <a:t>, der u.a. verlangt, dass es sich um eine „bürgerliche Streitigkeit“ handelt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vorrangig zu prüfen: Vorliegen einer </a:t>
            </a:r>
            <a:r>
              <a:rPr lang="de-DE" sz="2400" b="1" dirty="0">
                <a:solidFill>
                  <a:schemeClr val="tx1">
                    <a:lumMod val="65000"/>
                    <a:lumOff val="35000"/>
                  </a:schemeClr>
                </a:solidFill>
                <a:latin typeface="JKRGNR+Arial-BoldMT"/>
              </a:rPr>
              <a:t>aufdrängenden Sonderzuweisung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aufdrängende Sonderzuweisung in Betracht kommend: </a:t>
            </a:r>
            <a:r>
              <a:rPr lang="de-DE" sz="2400" b="1" dirty="0">
                <a:solidFill>
                  <a:schemeClr val="tx1">
                    <a:lumMod val="65000"/>
                    <a:lumOff val="35000"/>
                  </a:schemeClr>
                </a:solidFill>
                <a:latin typeface="JKRGNR+Arial-BoldMT"/>
              </a:rPr>
              <a:t>§ 40 II 1 VwGO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3 GG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4838715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Zulässigkeit ausreichend: </a:t>
            </a:r>
            <a:r>
              <a:rPr lang="de-DE" sz="2400" b="1" dirty="0">
                <a:solidFill>
                  <a:schemeClr val="tx1">
                    <a:lumMod val="65000"/>
                    <a:lumOff val="35000"/>
                  </a:schemeClr>
                </a:solidFill>
                <a:latin typeface="JKRGNR+Arial-BoldMT"/>
              </a:rPr>
              <a:t>Schlüssige Behauptung </a:t>
            </a:r>
            <a:r>
              <a:rPr lang="de-DE" sz="2400" dirty="0">
                <a:solidFill>
                  <a:schemeClr val="tx1">
                    <a:lumMod val="65000"/>
                    <a:lumOff val="35000"/>
                  </a:schemeClr>
                </a:solidFill>
                <a:latin typeface="JKRGNR+Arial-BoldMT"/>
              </a:rPr>
              <a:t>der Voraussetzungen des Art. 34 S. 3 GG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40 II 1 3. Alt. VwGO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latin typeface="JKRGNR+Arial-BoldMT"/>
              </a:rPr>
              <a:t>Doppelrelevante Tatsache</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Schlüssige Behauptung 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a:t>
            </a:r>
            <a:r>
              <a:rPr lang="de-DE" sz="2400" b="1" dirty="0">
                <a:solidFill>
                  <a:schemeClr val="tx1">
                    <a:lumMod val="65000"/>
                    <a:lumOff val="35000"/>
                  </a:schemeClr>
                </a:solidFill>
                <a:latin typeface="JKRGNR+Arial-BoldMT"/>
              </a:rPr>
              <a:t>gemäß Art. 34 S. 3 GG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40 II 1 3. Alt. VwGO </a:t>
            </a:r>
            <a:r>
              <a:rPr lang="de-DE" sz="2400" dirty="0">
                <a:solidFill>
                  <a:schemeClr val="tx1">
                    <a:lumMod val="65000"/>
                    <a:lumOff val="35000"/>
                  </a:schemeClr>
                </a:solidFill>
                <a:latin typeface="JKRGNR+Arial-BoldMT"/>
              </a:rPr>
              <a:t>zur Eröffnung des Verwaltungsrechtswegs beitragend: </a:t>
            </a:r>
            <a:r>
              <a:rPr lang="de-DE" sz="2400" b="1" dirty="0">
                <a:solidFill>
                  <a:schemeClr val="tx1">
                    <a:lumMod val="65000"/>
                    <a:lumOff val="35000"/>
                  </a:schemeClr>
                </a:solidFill>
                <a:latin typeface="JKRGNR+Arial-BoldMT"/>
              </a:rPr>
              <a:t>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Zivilrechtsweges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19236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3841"/>
            <a:ext cx="8928992" cy="573490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JKRGNR+Arial-BoldMT"/>
              </a:rPr>
              <a:t>II. Zuständigkeit des Gerichts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dirty="0">
                <a:solidFill>
                  <a:schemeClr val="tx1">
                    <a:lumMod val="65000"/>
                    <a:lumOff val="35000"/>
                  </a:schemeClr>
                </a:solidFill>
                <a:latin typeface="JKRGNR+Arial-BoldMT"/>
              </a:rPr>
              <a:t>&gt; In zivilprozessualen Klausuren </a:t>
            </a:r>
            <a:r>
              <a:rPr lang="de-DE" sz="2250" b="1" dirty="0">
                <a:solidFill>
                  <a:schemeClr val="tx1">
                    <a:lumMod val="65000"/>
                    <a:lumOff val="35000"/>
                  </a:schemeClr>
                </a:solidFill>
                <a:latin typeface="JKRGNR+Arial-BoldMT"/>
              </a:rPr>
              <a:t>stets (!) </a:t>
            </a:r>
            <a:r>
              <a:rPr lang="de-DE" sz="2250" dirty="0">
                <a:solidFill>
                  <a:schemeClr val="tx1">
                    <a:lumMod val="65000"/>
                    <a:lumOff val="35000"/>
                  </a:schemeClr>
                </a:solidFill>
                <a:latin typeface="JKRGNR+Arial-BoldMT"/>
              </a:rPr>
              <a:t>anzusprechen: </a:t>
            </a:r>
            <a:r>
              <a:rPr lang="de-DE" sz="2250" b="1" dirty="0">
                <a:solidFill>
                  <a:schemeClr val="tx1">
                    <a:lumMod val="65000"/>
                    <a:lumOff val="35000"/>
                  </a:schemeClr>
                </a:solidFill>
                <a:latin typeface="JKRGNR+Arial-BoldMT"/>
              </a:rPr>
              <a:t>Zuständigkeit des angerufenen Gerichts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dirty="0">
                <a:solidFill>
                  <a:schemeClr val="tx1">
                    <a:lumMod val="65000"/>
                    <a:lumOff val="35000"/>
                  </a:schemeClr>
                </a:solidFill>
                <a:latin typeface="JKRGNR+Arial-BoldMT"/>
              </a:rPr>
              <a:t>Vorliegend die </a:t>
            </a:r>
            <a:r>
              <a:rPr lang="de-DE" sz="2250" b="1" dirty="0">
                <a:solidFill>
                  <a:schemeClr val="tx1">
                    <a:lumMod val="65000"/>
                    <a:lumOff val="35000"/>
                  </a:schemeClr>
                </a:solidFill>
                <a:latin typeface="JKRGNR+Arial-BoldMT"/>
              </a:rPr>
              <a:t>sachliche Zuständigkeit </a:t>
            </a:r>
            <a:r>
              <a:rPr lang="de-DE" sz="2250" dirty="0">
                <a:solidFill>
                  <a:schemeClr val="tx1">
                    <a:lumMod val="65000"/>
                    <a:lumOff val="35000"/>
                  </a:schemeClr>
                </a:solidFill>
                <a:latin typeface="JKRGNR+Arial-BoldMT"/>
              </a:rPr>
              <a:t>begründend: Ausschließliche - streitwertunabhängige - Zuständigkeit für Amtshaftungsansprüche gemäß </a:t>
            </a:r>
            <a:r>
              <a:rPr lang="de-DE" sz="2250" b="1" dirty="0">
                <a:solidFill>
                  <a:schemeClr val="tx1">
                    <a:lumMod val="65000"/>
                    <a:lumOff val="35000"/>
                  </a:schemeClr>
                </a:solidFill>
                <a:latin typeface="JKRGNR+Arial-BoldMT"/>
              </a:rPr>
              <a:t>§ 1 ZPO </a:t>
            </a:r>
            <a:r>
              <a:rPr lang="de-DE" sz="2250" b="1" dirty="0" err="1">
                <a:solidFill>
                  <a:schemeClr val="tx1">
                    <a:lumMod val="65000"/>
                    <a:lumOff val="35000"/>
                  </a:schemeClr>
                </a:solidFill>
                <a:latin typeface="JKRGNR+Arial-BoldMT"/>
              </a:rPr>
              <a:t>iVm</a:t>
            </a:r>
            <a:r>
              <a:rPr lang="de-DE" sz="2250" b="1" dirty="0">
                <a:solidFill>
                  <a:schemeClr val="tx1">
                    <a:lumMod val="65000"/>
                    <a:lumOff val="35000"/>
                  </a:schemeClr>
                </a:solidFill>
                <a:latin typeface="JKRGNR+Arial-BoldMT"/>
              </a:rPr>
              <a:t> § 71 II Nr. 2 GVG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dirty="0">
                <a:solidFill>
                  <a:schemeClr val="tx1">
                    <a:lumMod val="65000"/>
                    <a:lumOff val="35000"/>
                  </a:schemeClr>
                </a:solidFill>
                <a:latin typeface="JKRGNR+Arial-BoldMT"/>
              </a:rPr>
              <a:t>Im Falle von deliktischen Handlungen die </a:t>
            </a:r>
            <a:r>
              <a:rPr lang="de-DE" sz="2250" b="1" dirty="0">
                <a:solidFill>
                  <a:schemeClr val="tx1">
                    <a:lumMod val="65000"/>
                    <a:lumOff val="35000"/>
                  </a:schemeClr>
                </a:solidFill>
                <a:latin typeface="JKRGNR+Arial-BoldMT"/>
              </a:rPr>
              <a:t>örtliche Zuständigkeit </a:t>
            </a:r>
            <a:r>
              <a:rPr lang="de-DE" sz="2250" dirty="0">
                <a:solidFill>
                  <a:schemeClr val="tx1">
                    <a:lumMod val="65000"/>
                    <a:lumOff val="35000"/>
                  </a:schemeClr>
                </a:solidFill>
                <a:latin typeface="JKRGNR+Arial-BoldMT"/>
              </a:rPr>
              <a:t>begründend: </a:t>
            </a:r>
            <a:r>
              <a:rPr lang="de-DE" sz="2250" b="1" dirty="0">
                <a:solidFill>
                  <a:schemeClr val="tx1">
                    <a:lumMod val="65000"/>
                    <a:lumOff val="35000"/>
                  </a:schemeClr>
                </a:solidFill>
                <a:latin typeface="JKRGNR+Arial-BoldMT"/>
              </a:rPr>
              <a:t>Gerichtsstand der unerlaubten Handlung gemäß § 32 ZPO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dirty="0">
                <a:solidFill>
                  <a:schemeClr val="tx1">
                    <a:lumMod val="65000"/>
                    <a:lumOff val="35000"/>
                  </a:schemeClr>
                </a:solidFill>
                <a:latin typeface="JKRGNR+Arial-BoldMT"/>
              </a:rPr>
              <a:t>Erneut ausreichend: Schlüssige Behauptung der Voraussetzungen des § 71 II Nr. 2 GVG und § 32 ZPO (</a:t>
            </a:r>
            <a:r>
              <a:rPr lang="de-DE" sz="2250" dirty="0" err="1">
                <a:solidFill>
                  <a:schemeClr val="tx1">
                    <a:lumMod val="65000"/>
                    <a:lumOff val="35000"/>
                  </a:schemeClr>
                </a:solidFill>
                <a:latin typeface="JKRGNR+Arial-BoldMT"/>
              </a:rPr>
              <a:t>hM</a:t>
            </a:r>
            <a:r>
              <a:rPr lang="de-DE" sz="225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JKRGNR+Arial-BoldMT"/>
              </a:rPr>
              <a:t>&gt; Zuständigkeit des Landgerichts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dirty="0">
                <a:solidFill>
                  <a:schemeClr val="tx1">
                    <a:lumMod val="65000"/>
                    <a:lumOff val="35000"/>
                  </a:schemeClr>
                </a:solidFill>
                <a:latin typeface="JKRGNR+Arial-BoldMT"/>
              </a:rPr>
              <a:t>&gt;  Im Übrigen </a:t>
            </a:r>
            <a:r>
              <a:rPr lang="de-DE" sz="2250" dirty="0" err="1">
                <a:solidFill>
                  <a:schemeClr val="tx1">
                    <a:lumMod val="65000"/>
                    <a:lumOff val="35000"/>
                  </a:schemeClr>
                </a:solidFill>
                <a:latin typeface="JKRGNR+Arial-BoldMT"/>
              </a:rPr>
              <a:t>iRv</a:t>
            </a:r>
            <a:r>
              <a:rPr lang="de-DE" sz="2250" dirty="0">
                <a:solidFill>
                  <a:schemeClr val="tx1">
                    <a:lumMod val="65000"/>
                    <a:lumOff val="35000"/>
                  </a:schemeClr>
                </a:solidFill>
                <a:latin typeface="JKRGNR+Arial-BoldMT"/>
              </a:rPr>
              <a:t> allgemeinen Leistungsklagen als gewahrt zu unterstellen: Prozessvoraussetzungen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JKRGNR+Arial-BoldMT"/>
              </a:rPr>
              <a:t>&gt;  Zulässigkeit: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2965135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Obersatz für diese Begründetheit dienend: Die Klage ist begründet, soweit dem Kläger ein durchsetzbarer Anspruch auf Ersatz der Schäden an der </a:t>
            </a:r>
            <a:r>
              <a:rPr lang="de-DE" sz="2400" b="1" dirty="0">
                <a:solidFill>
                  <a:schemeClr val="tx1">
                    <a:lumMod val="65000"/>
                    <a:lumOff val="35000"/>
                  </a:schemeClr>
                </a:solidFill>
                <a:latin typeface="JKRGNR+Arial-BoldMT"/>
              </a:rPr>
              <a:t>Karosserie (1), </a:t>
            </a:r>
            <a:r>
              <a:rPr lang="de-DE" sz="2400" dirty="0">
                <a:solidFill>
                  <a:schemeClr val="tx1">
                    <a:lumMod val="65000"/>
                    <a:lumOff val="35000"/>
                  </a:schemeClr>
                </a:solidFill>
                <a:latin typeface="JKRGNR+Arial-BoldMT"/>
              </a:rPr>
              <a:t>der </a:t>
            </a:r>
            <a:r>
              <a:rPr lang="de-DE" sz="2400" b="1" dirty="0">
                <a:solidFill>
                  <a:schemeClr val="tx1">
                    <a:lumMod val="65000"/>
                    <a:lumOff val="35000"/>
                  </a:schemeClr>
                </a:solidFill>
                <a:latin typeface="JKRGNR+Arial-BoldMT"/>
              </a:rPr>
              <a:t>Stoßstange (2) </a:t>
            </a:r>
            <a:r>
              <a:rPr lang="de-DE" sz="2400" dirty="0">
                <a:solidFill>
                  <a:schemeClr val="tx1">
                    <a:lumMod val="65000"/>
                    <a:lumOff val="35000"/>
                  </a:schemeClr>
                </a:solidFill>
                <a:latin typeface="JKRGNR+Arial-BoldMT"/>
              </a:rPr>
              <a:t>sowie bezüglich des </a:t>
            </a:r>
            <a:r>
              <a:rPr lang="de-DE" sz="2400" b="1" dirty="0">
                <a:solidFill>
                  <a:schemeClr val="tx1">
                    <a:lumMod val="65000"/>
                    <a:lumOff val="35000"/>
                  </a:schemeClr>
                </a:solidFill>
                <a:latin typeface="JKRGNR+Arial-BoldMT"/>
              </a:rPr>
              <a:t>Wiederbeschaffungswertes des Navigationsgerätes (3)</a:t>
            </a:r>
            <a:r>
              <a:rPr lang="de-DE" sz="2400" dirty="0">
                <a:solidFill>
                  <a:schemeClr val="tx1">
                    <a:lumMod val="65000"/>
                    <a:lumOff val="35000"/>
                  </a:schemeClr>
                </a:solidFill>
                <a:latin typeface="JKRGNR+Arial-BoldMT"/>
              </a:rPr>
              <a:t>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Zwecks </a:t>
            </a:r>
            <a:r>
              <a:rPr lang="de-DE" sz="2400" b="1" dirty="0">
                <a:solidFill>
                  <a:schemeClr val="tx1">
                    <a:lumMod val="65000"/>
                    <a:lumOff val="35000"/>
                  </a:schemeClr>
                </a:solidFill>
                <a:latin typeface="JKRGNR+Arial-BoldMT"/>
              </a:rPr>
              <a:t>Systematisierung</a:t>
            </a:r>
            <a:r>
              <a:rPr lang="de-DE" sz="2400" dirty="0">
                <a:solidFill>
                  <a:schemeClr val="tx1">
                    <a:lumMod val="65000"/>
                    <a:lumOff val="35000"/>
                  </a:schemeClr>
                </a:solidFill>
                <a:latin typeface="JKRGNR+Arial-BoldMT"/>
              </a:rPr>
              <a:t> der öffentlich-rechtlichen Haftungs- und Ausgleichsansprüche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Haftung des Staates für </a:t>
            </a:r>
            <a:r>
              <a:rPr lang="de-DE" sz="2400" b="1" dirty="0">
                <a:solidFill>
                  <a:schemeClr val="tx1">
                    <a:lumMod val="65000"/>
                    <a:lumOff val="35000"/>
                  </a:schemeClr>
                </a:solidFill>
                <a:latin typeface="JKRGNR+Arial-BoldMT"/>
              </a:rPr>
              <a:t>rechtswidrige Maßnahmen </a:t>
            </a:r>
            <a:r>
              <a:rPr lang="de-DE" sz="2400" dirty="0">
                <a:solidFill>
                  <a:schemeClr val="tx1">
                    <a:lumMod val="65000"/>
                    <a:lumOff val="35000"/>
                  </a:schemeClr>
                </a:solidFill>
                <a:latin typeface="JKRGNR+Arial-BoldMT"/>
              </a:rPr>
              <a:t>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Haftung des Staates für </a:t>
            </a:r>
            <a:r>
              <a:rPr lang="de-DE" sz="2400" b="1" dirty="0">
                <a:solidFill>
                  <a:schemeClr val="tx1">
                    <a:lumMod val="65000"/>
                    <a:lumOff val="35000"/>
                  </a:schemeClr>
                </a:solidFill>
                <a:latin typeface="JKRGNR+Arial-BoldMT"/>
              </a:rPr>
              <a:t>rechtmäßige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geringerer Anspruchsvoraussetzungen </a:t>
            </a: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darzustellen: </a:t>
            </a:r>
            <a:r>
              <a:rPr lang="de-DE" sz="2400" b="1" dirty="0">
                <a:solidFill>
                  <a:schemeClr val="tx1">
                    <a:lumMod val="65000"/>
                    <a:lumOff val="35000"/>
                  </a:schemeClr>
                </a:solidFill>
                <a:latin typeface="JKRGNR+Arial-BoldMT"/>
              </a:rPr>
              <a:t>Haftung des Staates für rechtswidrige Maßnahmen</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5779252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Staatshaftungsrechtliche Ansprüche bei rechtswidrigen staatlichen Maßnahmen („sog. Unrechtshaftung“)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Amtshaftungsanspruch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Schadensersatzansprüche aus öffentlich-rechtlichen Schuldverhältnissen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öffentlich-rechtliche Verwahrung/ </a:t>
            </a:r>
            <a:r>
              <a:rPr lang="de-DE" sz="2400" dirty="0" err="1">
                <a:solidFill>
                  <a:schemeClr val="tx1">
                    <a:lumMod val="65000"/>
                    <a:lumOff val="35000"/>
                  </a:schemeClr>
                </a:solidFill>
                <a:latin typeface="JKRGNR+Arial-BoldMT"/>
              </a:rPr>
              <a:t>anstaltliche</a:t>
            </a:r>
            <a:r>
              <a:rPr lang="de-DE" sz="2400" dirty="0">
                <a:solidFill>
                  <a:schemeClr val="tx1">
                    <a:lumMod val="65000"/>
                    <a:lumOff val="35000"/>
                  </a:schemeClr>
                </a:solidFill>
                <a:latin typeface="JKRGNR+Arial-BoldMT"/>
              </a:rPr>
              <a:t> Nutzungsverhältnisse/ Betrieb der Wasserversorgung als öffentliche Einrichtung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Entschädigungsanspruch gemäß oder in Analogie zu § 10 III 1 SOG / gemäß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aus enteignungsgleichem Eingriff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41239659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Amtshaftungsanspruch </a:t>
            </a:r>
            <a:r>
              <a:rPr lang="de-DE" sz="2400" dirty="0">
                <a:solidFill>
                  <a:schemeClr val="tx1">
                    <a:lumMod val="65000"/>
                    <a:lumOff val="35000"/>
                  </a:schemeClr>
                </a:solidFill>
                <a:latin typeface="JKRGNR+Arial-BoldMT"/>
              </a:rPr>
              <a:t>(bezüglich </a:t>
            </a:r>
            <a:r>
              <a:rPr lang="de-DE" sz="2400" b="1" u="sng" dirty="0">
                <a:solidFill>
                  <a:schemeClr val="tx1">
                    <a:lumMod val="65000"/>
                    <a:lumOff val="35000"/>
                  </a:schemeClr>
                </a:solidFill>
                <a:latin typeface="JKRGNR+Arial-BoldMT"/>
              </a:rPr>
              <a:t>Karosserie</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als Kompensationsanspruch in Betracht kommend: 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Voraussetzungen für die Bejahung eines Anspruchs: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Bestehen einer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aller Anspruchsvoraussetzungen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Anspruchsbegehren hält sich in dem jeweiligen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Bestehen einer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für Amtshaftungsanspruch: § 839 I BGB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34 S. 1 GG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2367624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marL="457200" indent="-457200">
              <a:spcAft>
                <a:spcPts val="500"/>
              </a:spcAft>
              <a:buAutoNum type="arabicParenR"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Handeln in Ausübung eines öffentlichen Amtes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haftungsbegründend von § 839 I 1 BGB vorausgesetzt: „</a:t>
            </a:r>
            <a:r>
              <a:rPr lang="de-DE" sz="2400" b="1" dirty="0">
                <a:solidFill>
                  <a:schemeClr val="tx1">
                    <a:lumMod val="65000"/>
                    <a:lumOff val="35000"/>
                  </a:schemeClr>
                </a:solidFill>
                <a:latin typeface="JKRGNR+Arial-BoldMT"/>
              </a:rPr>
              <a:t>Beamter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a:t>
            </a:r>
            <a:r>
              <a:rPr lang="de-DE" sz="2400" b="1" dirty="0">
                <a:solidFill>
                  <a:schemeClr val="tx1">
                    <a:lumMod val="65000"/>
                    <a:lumOff val="35000"/>
                  </a:schemeClr>
                </a:solidFill>
                <a:latin typeface="JKRGNR+Arial-BoldMT"/>
              </a:rPr>
              <a:t>Art. 34 S. 1 GG </a:t>
            </a:r>
            <a:r>
              <a:rPr lang="de-DE" sz="2400" dirty="0">
                <a:solidFill>
                  <a:schemeClr val="tx1">
                    <a:lumMod val="65000"/>
                    <a:lumOff val="35000"/>
                  </a:schemeClr>
                </a:solidFill>
                <a:latin typeface="JKRGNR+Arial-BoldMT"/>
              </a:rPr>
              <a:t>ausreichend („jemand in Ausübung eines ihm anvertrauten öffentlichen Amtes“): sog. </a:t>
            </a:r>
            <a:r>
              <a:rPr lang="de-DE" sz="2400" b="1" dirty="0">
                <a:solidFill>
                  <a:schemeClr val="tx1">
                    <a:lumMod val="65000"/>
                    <a:lumOff val="35000"/>
                  </a:schemeClr>
                </a:solidFill>
                <a:latin typeface="JKRGNR+Arial-BoldMT"/>
              </a:rPr>
              <a:t>Haftungsrechtlicher Beamtenbegriff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ohne weiteres (+): „Beamter“, da die schadensbegründenden Schüsse (Maßnahme) durch </a:t>
            </a:r>
            <a:r>
              <a:rPr lang="de-DE" sz="2400" b="1" dirty="0">
                <a:solidFill>
                  <a:schemeClr val="tx1">
                    <a:lumMod val="65000"/>
                    <a:lumOff val="35000"/>
                  </a:schemeClr>
                </a:solidFill>
                <a:latin typeface="JKRGNR+Arial-BoldMT"/>
              </a:rPr>
              <a:t>Polizeibeamten</a:t>
            </a:r>
            <a:r>
              <a:rPr lang="de-DE" sz="2400" dirty="0">
                <a:solidFill>
                  <a:schemeClr val="tx1">
                    <a:lumMod val="65000"/>
                    <a:lumOff val="35000"/>
                  </a:schemeClr>
                </a:solidFill>
                <a:latin typeface="JKRGNR+Arial-BoldMT"/>
              </a:rPr>
              <a:t> abgegeben wurden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Polizist: „</a:t>
            </a:r>
            <a:r>
              <a:rPr lang="de-DE" sz="2400" b="1" dirty="0">
                <a:solidFill>
                  <a:schemeClr val="tx1">
                    <a:lumMod val="65000"/>
                    <a:lumOff val="35000"/>
                  </a:schemeClr>
                </a:solidFill>
                <a:latin typeface="JKRGNR+Arial-BoldMT"/>
              </a:rPr>
              <a:t>Beamter im statusrechtlichen Sinne“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5252560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für die Voraussetzung </a:t>
            </a:r>
            <a:r>
              <a:rPr lang="de-DE" sz="2400" b="1" dirty="0">
                <a:solidFill>
                  <a:schemeClr val="tx1">
                    <a:lumMod val="65000"/>
                    <a:lumOff val="35000"/>
                  </a:schemeClr>
                </a:solidFill>
                <a:latin typeface="JKRGNR+Arial-BoldMT"/>
              </a:rPr>
              <a:t>„Ausübung eines ihm anvertrauten öffentlichen Amtes“ </a:t>
            </a:r>
            <a:r>
              <a:rPr lang="de-DE" sz="2400" dirty="0">
                <a:solidFill>
                  <a:schemeClr val="tx1">
                    <a:lumMod val="65000"/>
                    <a:lumOff val="35000"/>
                  </a:schemeClr>
                </a:solidFill>
                <a:latin typeface="JKRGNR+Arial-BoldMT"/>
              </a:rPr>
              <a:t>erforderlich: Dass - der Amtspflichtverletzung zu Grunde liegender - Lebenssachverhalt in </a:t>
            </a:r>
            <a:r>
              <a:rPr lang="de-DE" sz="2400" b="1" dirty="0">
                <a:solidFill>
                  <a:schemeClr val="tx1">
                    <a:lumMod val="65000"/>
                    <a:lumOff val="35000"/>
                  </a:schemeClr>
                </a:solidFill>
                <a:latin typeface="JKRGNR+Arial-BoldMT"/>
              </a:rPr>
              <a:t>innerem und äußerem Zusammenhang mit Ausführung öffentlich-rechtlicher Tätigkeiten </a:t>
            </a:r>
            <a:r>
              <a:rPr lang="de-DE" sz="2400" dirty="0">
                <a:solidFill>
                  <a:schemeClr val="tx1">
                    <a:lumMod val="65000"/>
                    <a:lumOff val="35000"/>
                  </a:schemeClr>
                </a:solidFill>
                <a:latin typeface="JKRGNR+Arial-BoldMT"/>
              </a:rPr>
              <a:t>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Schussabgabe erfolgte im Zusammenhang mit </a:t>
            </a:r>
            <a:r>
              <a:rPr lang="de-DE" sz="2400" b="1" dirty="0">
                <a:solidFill>
                  <a:schemeClr val="tx1">
                    <a:lumMod val="65000"/>
                    <a:lumOff val="35000"/>
                  </a:schemeClr>
                </a:solidFill>
                <a:latin typeface="JKRGNR+Arial-BoldMT"/>
              </a:rPr>
              <a:t>Kontrolle des gestohlenen PKW</a:t>
            </a:r>
            <a:r>
              <a:rPr lang="de-DE" sz="2400" dirty="0">
                <a:solidFill>
                  <a:schemeClr val="tx1">
                    <a:lumMod val="65000"/>
                    <a:lumOff val="35000"/>
                  </a:schemeClr>
                </a:solidFill>
                <a:latin typeface="JKRGNR+Arial-BoldMT"/>
              </a:rPr>
              <a:t>: Innerer sowie äußerer Zusammenhang zur </a:t>
            </a:r>
            <a:r>
              <a:rPr lang="de-DE" sz="2400" dirty="0" err="1">
                <a:solidFill>
                  <a:schemeClr val="tx1">
                    <a:lumMod val="65000"/>
                    <a:lumOff val="35000"/>
                  </a:schemeClr>
                </a:solidFill>
                <a:latin typeface="JKRGNR+Arial-BoldMT"/>
              </a:rPr>
              <a:t>öR</a:t>
            </a:r>
            <a:r>
              <a:rPr lang="de-DE" sz="2400" dirty="0">
                <a:solidFill>
                  <a:schemeClr val="tx1">
                    <a:lumMod val="65000"/>
                    <a:lumOff val="35000"/>
                  </a:schemeClr>
                </a:solidFill>
                <a:latin typeface="JKRGNR+Arial-BoldMT"/>
              </a:rPr>
              <a:t> Tätigkeit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Handeln in Ausübung eines öffentlichen Amtes: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25746662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5036" y="122520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Folgende Unterscheidung insoweit von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1. Stufe (Eingriff droht): </a:t>
            </a:r>
            <a:r>
              <a:rPr lang="de-DE" sz="2400" dirty="0">
                <a:latin typeface="JKRGNR+Arial-BoldMT"/>
              </a:rPr>
              <a:t>Abwehr staatlicher Eingriffe in die 	Grundrechte des Einzelnen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sym typeface="Wingdings" pitchFamily="2" charset="2"/>
              </a:rPr>
              <a:t>öffentlich-rechtlicher Unterlassungsanspruch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latin typeface="JKRGNR+Arial-BoldMT"/>
              <a:sym typeface="Wingdings" pitchFamily="2" charset="2"/>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sym typeface="Wingdings" pitchFamily="2" charset="2"/>
              </a:rPr>
              <a:t>2. Stufe (Eingriff erfolgt): </a:t>
            </a:r>
            <a:r>
              <a:rPr lang="de-DE" sz="2400" dirty="0">
                <a:latin typeface="JKRGNR+Arial-BoldMT"/>
                <a:sym typeface="Wingdings" pitchFamily="2" charset="2"/>
              </a:rPr>
              <a:t>Beseitigung des grundrechtsverletzenden Eingriffs durch den Staat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sym typeface="Wingdings" pitchFamily="2" charset="2"/>
              </a:rPr>
              <a:t>insb. Folgenbeseitigungs- bzw. Widerrufsanspruch</a:t>
            </a:r>
            <a:br>
              <a:rPr lang="de-DE" sz="2400" dirty="0">
                <a:latin typeface="JKRGNR+Arial-BoldMT"/>
                <a:sym typeface="Wingdings" pitchFamily="2" charset="2"/>
              </a:rPr>
            </a:br>
            <a:endParaRPr lang="de-DE" sz="2400" dirty="0">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&gt; </a:t>
            </a:r>
            <a:r>
              <a:rPr lang="de-DE" sz="2400" b="1" dirty="0">
                <a:latin typeface="JKRGNR+Arial-BoldMT"/>
                <a:sym typeface="Wingdings" pitchFamily="2" charset="2"/>
              </a:rPr>
              <a:t>Anspruchsinhalt</a:t>
            </a:r>
            <a:r>
              <a:rPr lang="de-DE" sz="2400" dirty="0">
                <a:latin typeface="JKRGNR+Arial-BoldMT"/>
                <a:sym typeface="Wingdings" pitchFamily="2" charset="2"/>
              </a:rPr>
              <a:t>: Gerichtet auf tatsächliches Verhalten (Unterlassen bzw. restituieren!)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&gt; Anwaltlicher Rat: Geltendmachung eines </a:t>
            </a:r>
            <a:r>
              <a:rPr lang="de-DE" sz="2400" b="1" dirty="0" err="1">
                <a:latin typeface="JKRGNR+Arial-BoldMT"/>
                <a:sym typeface="Wingdings" pitchFamily="2" charset="2"/>
              </a:rPr>
              <a:t>Restitutionanspruchs</a:t>
            </a:r>
            <a:r>
              <a:rPr lang="de-DE" sz="2400" dirty="0">
                <a:latin typeface="JKRGNR+Arial-BoldMT"/>
                <a:sym typeface="Wingdings" pitchFamily="2" charset="2"/>
              </a:rPr>
              <a: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1036411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Verletzung einer drittbezogenen Amtspflicht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haftungsbegründend für § 839 I 1 BGB notwendig: Verletzung einer drittbezogenen Amtspflicht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derartiger Amtspflichten: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Sorgfaltspflichten als Pflicht, nicht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823 I BGB</a:t>
            </a:r>
            <a:r>
              <a:rPr lang="de-DE" sz="2400" dirty="0">
                <a:solidFill>
                  <a:schemeClr val="tx1">
                    <a:lumMod val="65000"/>
                    <a:lumOff val="35000"/>
                  </a:schemeClr>
                </a:solidFill>
                <a:latin typeface="JKRGNR+Arial-BoldMT"/>
              </a:rPr>
              <a:t> „widerrechtlich“ fremde Rechte und Rechtsgüter verletzen,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Pflicht zum rechtmäßigen Handeln </a:t>
            </a:r>
            <a:r>
              <a:rPr lang="de-DE" sz="2400" dirty="0">
                <a:solidFill>
                  <a:schemeClr val="tx1">
                    <a:lumMod val="65000"/>
                    <a:lumOff val="35000"/>
                  </a:schemeClr>
                </a:solidFill>
                <a:latin typeface="JKRGNR+Arial-BoldMT"/>
              </a:rPr>
              <a:t>gemäß § 36 I BeamtStG, § 63 I BBG oder </a:t>
            </a:r>
            <a:r>
              <a:rPr lang="de-DE" sz="2400" b="1" dirty="0">
                <a:solidFill>
                  <a:schemeClr val="tx1">
                    <a:lumMod val="65000"/>
                    <a:lumOff val="35000"/>
                  </a:schemeClr>
                </a:solidFill>
                <a:latin typeface="JKRGNR+Arial-BoldMT"/>
              </a:rPr>
              <a:t>Art. 20 III GG </a:t>
            </a:r>
            <a:r>
              <a:rPr lang="de-DE" sz="2400" dirty="0">
                <a:solidFill>
                  <a:schemeClr val="tx1">
                    <a:lumMod val="65000"/>
                    <a:lumOff val="35000"/>
                  </a:schemeClr>
                </a:solidFill>
                <a:latin typeface="JKRGNR+Arial-BoldMT"/>
              </a:rPr>
              <a:t>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Pflicht zum weisungsgemäßen Handeln gemäß § 35 S. 2 BeamtStG oder § 62 I 2 BBG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&gt; In aller Regelmäßigkeit Schwerpunkt der Klausur: Prüfung der Rechtmäßigkeit der hoheitlichen Maßnahme</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23989987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mithin: </a:t>
            </a:r>
            <a:r>
              <a:rPr lang="de-DE" sz="2400" b="1" dirty="0">
                <a:solidFill>
                  <a:schemeClr val="tx1">
                    <a:lumMod val="65000"/>
                    <a:lumOff val="35000"/>
                  </a:schemeClr>
                </a:solidFill>
                <a:latin typeface="JKRGNR+Arial-BoldMT"/>
              </a:rPr>
              <a:t>Rechtmäßigkeit der schadensursächlichen Schüsse auf das Fahrzeug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Rechtmäßigkeitsmaßstab im Falle der Eingriffsverwaltung: </a:t>
            </a:r>
            <a:r>
              <a:rPr lang="de-DE" sz="2400" b="1" dirty="0">
                <a:solidFill>
                  <a:schemeClr val="tx1">
                    <a:lumMod val="65000"/>
                    <a:lumOff val="35000"/>
                  </a:schemeClr>
                </a:solidFill>
                <a:latin typeface="JKRGNR+Arial-BoldMT"/>
              </a:rPr>
              <a:t>Vorbehalt des Gesetzes</a:t>
            </a:r>
            <a:r>
              <a:rPr lang="de-DE" sz="2400" dirty="0">
                <a:solidFill>
                  <a:schemeClr val="tx1">
                    <a:lumMod val="65000"/>
                    <a:lumOff val="35000"/>
                  </a:schemeClr>
                </a:solidFill>
                <a:latin typeface="JKRGNR+Arial-BoldMT"/>
              </a:rPr>
              <a:t>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Ermächtigungsgrundlage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Voraussetzungen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Voraussetzungen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Rechtsfolge</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entscheidend: </a:t>
            </a:r>
            <a:r>
              <a:rPr lang="de-DE" sz="2400" dirty="0">
                <a:solidFill>
                  <a:schemeClr val="tx1">
                    <a:lumMod val="65000"/>
                    <a:lumOff val="35000"/>
                  </a:schemeClr>
                </a:solidFill>
                <a:latin typeface="JKRGNR+Arial-BoldMT"/>
              </a:rPr>
              <a:t>Ob die Schüsse auf die Karosserie (als Vollstreckungsmaßnahme!) zur Durchsetzung der </a:t>
            </a:r>
            <a:r>
              <a:rPr lang="de-DE" sz="2400" dirty="0" err="1">
                <a:solidFill>
                  <a:schemeClr val="tx1">
                    <a:lumMod val="65000"/>
                    <a:lumOff val="35000"/>
                  </a:schemeClr>
                </a:solidFill>
                <a:latin typeface="JKRGNR+Arial-BoldMT"/>
              </a:rPr>
              <a:t>Anhalteverfügung</a:t>
            </a:r>
            <a:r>
              <a:rPr lang="de-DE" sz="2400" dirty="0">
                <a:solidFill>
                  <a:schemeClr val="tx1">
                    <a:lumMod val="65000"/>
                    <a:lumOff val="35000"/>
                  </a:schemeClr>
                </a:solidFill>
                <a:latin typeface="JKRGNR+Arial-BoldMT"/>
              </a:rPr>
              <a:t> (Grundverwaltungsakt!) rechtmäßig waren</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776655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anzunehmen: Rechtmäßigkeit der Schüsse auf das Fahrzeug unter Berücksichtigung der </a:t>
            </a:r>
            <a:r>
              <a:rPr lang="de-DE" sz="2400" b="1" dirty="0">
                <a:solidFill>
                  <a:schemeClr val="tx1">
                    <a:lumMod val="65000"/>
                    <a:lumOff val="35000"/>
                  </a:schemeClr>
                </a:solidFill>
                <a:latin typeface="JKRGNR+Arial-BoldMT"/>
              </a:rPr>
              <a:t>Vorschriften zum unmittelbaren Zwang (§§ 17 ff. SOG)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Anordnung der Polizei – Anhalten des Fahrzeuges in der Polizeikontrolle – war gem. </a:t>
            </a:r>
            <a:r>
              <a:rPr lang="de-DE" sz="2400" b="1" dirty="0">
                <a:solidFill>
                  <a:schemeClr val="tx1">
                    <a:lumMod val="65000"/>
                    <a:lumOff val="35000"/>
                  </a:schemeClr>
                </a:solidFill>
                <a:latin typeface="JKRGNR+Arial-BoldMT"/>
              </a:rPr>
              <a:t>§ 80 II S. 1 Nr. 2 VwGO </a:t>
            </a:r>
            <a:r>
              <a:rPr lang="de-DE" sz="2400" dirty="0">
                <a:solidFill>
                  <a:schemeClr val="tx1">
                    <a:lumMod val="65000"/>
                    <a:lumOff val="35000"/>
                  </a:schemeClr>
                </a:solidFill>
                <a:latin typeface="JKRGNR+Arial-BoldMT"/>
              </a:rPr>
              <a:t>auch </a:t>
            </a:r>
            <a:r>
              <a:rPr lang="de-DE" sz="2400" b="1" dirty="0">
                <a:solidFill>
                  <a:schemeClr val="tx1">
                    <a:lumMod val="65000"/>
                    <a:lumOff val="35000"/>
                  </a:schemeClr>
                </a:solidFill>
                <a:latin typeface="JKRGNR+Arial-BoldMT"/>
              </a:rPr>
              <a:t>sofort vollziehbar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Art und Weise des Zwangsmitteleinsatzes </a:t>
            </a:r>
            <a:r>
              <a:rPr lang="de-DE" sz="2400" dirty="0">
                <a:solidFill>
                  <a:schemeClr val="tx1">
                    <a:lumMod val="65000"/>
                    <a:lumOff val="35000"/>
                  </a:schemeClr>
                </a:solidFill>
                <a:latin typeface="JKRGNR+Arial-BoldMT"/>
              </a:rPr>
              <a:t>waren ebenfalls nicht zu beanstanden; insbesondere auch verhältnismäßig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bereits mangels Verletzung einer Amtspflicht nicht erfüllt: Voraussetzungen des § 839 I 1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Amtshaftungsanspruch: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38247037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Übersicht: Ansprüche bei rechtmäßigen staatlichen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Eingriffe in das Eigentum (Art. 14 I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Enteignungsentschädigung (vgl. Art. 14 III 4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Entschädigungsanspruch gemäß oder in Analogie zu § 10 III 1 SOG bzw. § 51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aus enteignendem Eingriff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Eingriffe in andere Rechtsgüter (insb. Art. 2 II 1 GG)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Entschädigungsanspruch gemäß oder in Analogie zu § 10 III 1 SOG bzw. § 51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aus Aufopferung für das gemeine Wohl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0704459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Entschädigungsanspruch gemäß § 10 III 1 SOG (Karosserie!)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 </a:t>
            </a:r>
            <a:r>
              <a:rPr lang="de-DE" sz="2400" b="1" dirty="0">
                <a:solidFill>
                  <a:schemeClr val="tx1">
                    <a:lumMod val="65000"/>
                    <a:lumOff val="35000"/>
                  </a:schemeClr>
                </a:solidFill>
                <a:latin typeface="JKRGNR+Arial-BoldMT"/>
              </a:rPr>
              <a:t>Konkurrenzverhältnis</a:t>
            </a:r>
            <a:r>
              <a:rPr lang="de-DE" sz="2400" dirty="0">
                <a:solidFill>
                  <a:schemeClr val="tx1">
                    <a:lumMod val="65000"/>
                    <a:lumOff val="35000"/>
                  </a:schemeClr>
                </a:solidFill>
                <a:latin typeface="JKRGNR+Arial-BoldMT"/>
              </a:rPr>
              <a:t> der Ansprüche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Polizeigesetzliche Entschädigungsansprüche vorrangig, da </a:t>
            </a:r>
            <a:r>
              <a:rPr lang="de-DE" sz="2400" b="1" dirty="0">
                <a:solidFill>
                  <a:schemeClr val="tx1">
                    <a:lumMod val="65000"/>
                    <a:lumOff val="35000"/>
                  </a:schemeClr>
                </a:solidFill>
                <a:latin typeface="JKRGNR+Arial-BoldMT"/>
              </a:rPr>
              <a:t>einfachgesetzlich normiert</a:t>
            </a:r>
            <a:r>
              <a:rPr lang="de-DE" sz="2400" dirty="0">
                <a:solidFill>
                  <a:schemeClr val="tx1">
                    <a:lumMod val="65000"/>
                    <a:lumOff val="35000"/>
                  </a:schemeClr>
                </a:solidFill>
                <a:latin typeface="JKRGNR+Arial-BoldMT"/>
              </a:rPr>
              <a:t> (hier: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 10 III 1 SOG enthalten: Anspruchsgrundlage für Entschädigungsanspruch des herangezogenen </a:t>
            </a:r>
            <a:r>
              <a:rPr lang="de-DE" sz="2400" b="1" dirty="0">
                <a:solidFill>
                  <a:schemeClr val="tx1">
                    <a:lumMod val="65000"/>
                    <a:lumOff val="35000"/>
                  </a:schemeClr>
                </a:solidFill>
                <a:latin typeface="JKRGNR+Arial-BoldMT"/>
              </a:rPr>
              <a:t>Notstandspflichtigen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prüfen: </a:t>
            </a:r>
            <a:r>
              <a:rPr lang="de-DE" sz="2400" b="1" dirty="0">
                <a:solidFill>
                  <a:schemeClr val="tx1">
                    <a:lumMod val="65000"/>
                    <a:lumOff val="35000"/>
                  </a:schemeClr>
                </a:solidFill>
                <a:latin typeface="JKRGNR+Arial-BoldMT"/>
              </a:rPr>
              <a:t>Kläger Notstandspflichtiger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10 I SOG?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1493110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Nichtstörer (+), wenn Kläger weder Verhaltens- noch Zustandsstörer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8,9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Verhaltensstörer</a:t>
            </a:r>
            <a:r>
              <a:rPr lang="de-DE" sz="2400" dirty="0">
                <a:solidFill>
                  <a:schemeClr val="tx1">
                    <a:lumMod val="65000"/>
                    <a:lumOff val="35000"/>
                  </a:schemeClr>
                </a:solidFill>
                <a:latin typeface="JKRGNR+Arial-BoldMT"/>
              </a:rPr>
              <a:t>: Störung/ Gefahr wird durch Verhalten des Herangezogenen verursacht (vgl. § 8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Zustandsstörer</a:t>
            </a:r>
            <a:r>
              <a:rPr lang="de-DE" sz="2400" dirty="0">
                <a:solidFill>
                  <a:schemeClr val="tx1">
                    <a:lumMod val="65000"/>
                    <a:lumOff val="35000"/>
                  </a:schemeClr>
                </a:solidFill>
                <a:latin typeface="JKRGNR+Arial-BoldMT"/>
              </a:rPr>
              <a:t>: Störung/ Gefahr wird durch Sache verursacht, deren Eigentümer der Herangezogene ist (vgl. § 9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Einzig denkbar</a:t>
            </a:r>
            <a:r>
              <a:rPr lang="de-DE" sz="2400" dirty="0">
                <a:solidFill>
                  <a:schemeClr val="tx1">
                    <a:lumMod val="65000"/>
                    <a:lumOff val="35000"/>
                  </a:schemeClr>
                </a:solidFill>
                <a:latin typeface="JKRGNR+Arial-BoldMT"/>
              </a:rPr>
              <a:t>: Kläger als Zustandsstörer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9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beachten: § 9 II SOG, wonach Zustandsverantwortlichkeit endet, wenn </a:t>
            </a:r>
            <a:r>
              <a:rPr lang="de-DE" sz="2400" b="1" dirty="0">
                <a:solidFill>
                  <a:schemeClr val="tx1">
                    <a:lumMod val="65000"/>
                    <a:lumOff val="35000"/>
                  </a:schemeClr>
                </a:solidFill>
                <a:latin typeface="JKRGNR+Arial-BoldMT"/>
              </a:rPr>
              <a:t>tatsächliche Gewalt ohne oder gegen den Willen des Eigentümers</a:t>
            </a:r>
            <a:r>
              <a:rPr lang="de-DE" sz="2400" dirty="0">
                <a:solidFill>
                  <a:schemeClr val="tx1">
                    <a:lumMod val="65000"/>
                    <a:lumOff val="35000"/>
                  </a:schemeClr>
                </a:solidFill>
                <a:latin typeface="JKRGNR+Arial-BoldMT"/>
              </a:rPr>
              <a:t> ausgeübt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 wegen des Diebstahls des Fahrzeuges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Zustandsverantwortlichkeit des Klägers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0483757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denkbar: Inanspruchnahme des Klägers als „Nichtstörer“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10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problematisch: § 10 III 1 SOG fordert „</a:t>
            </a:r>
            <a:r>
              <a:rPr lang="de-DE" sz="2400" b="1" dirty="0">
                <a:solidFill>
                  <a:schemeClr val="tx1">
                    <a:lumMod val="65000"/>
                    <a:lumOff val="35000"/>
                  </a:schemeClr>
                </a:solidFill>
                <a:latin typeface="JKRGNR+Arial-BoldMT"/>
              </a:rPr>
              <a:t>Heranziehung</a:t>
            </a:r>
            <a:r>
              <a:rPr lang="de-DE" sz="2400" dirty="0">
                <a:solidFill>
                  <a:schemeClr val="tx1">
                    <a:lumMod val="65000"/>
                    <a:lumOff val="35000"/>
                  </a:schemeClr>
                </a:solidFill>
                <a:latin typeface="JKRGNR+Arial-BoldMT"/>
              </a:rPr>
              <a:t>“ des Nichtstörers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Stattdessen diesen Fall kennzeichnend: </a:t>
            </a:r>
            <a:r>
              <a:rPr lang="de-DE" sz="2400" b="1" dirty="0">
                <a:solidFill>
                  <a:schemeClr val="tx1">
                    <a:lumMod val="65000"/>
                    <a:lumOff val="35000"/>
                  </a:schemeClr>
                </a:solidFill>
                <a:latin typeface="JKRGNR+Arial-BoldMT"/>
              </a:rPr>
              <a:t>Faktische Betroffenheit des Klägers als „unbeteiligter Dritter“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Folglich bereits mangels „Heranziehung von Personen“ in diesem Falle nicht erfüllt: Voraussetzungen des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Entschädigungsanspruch gemäß § 10 III 1 SOG: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24645109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Entschädigungsanspruch in Analogie zu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erwägen: </a:t>
            </a:r>
            <a:r>
              <a:rPr lang="de-DE" sz="2400" b="1" dirty="0">
                <a:solidFill>
                  <a:schemeClr val="tx1">
                    <a:lumMod val="65000"/>
                    <a:lumOff val="35000"/>
                  </a:schemeClr>
                </a:solidFill>
                <a:latin typeface="JKRGNR+Arial-BoldMT"/>
              </a:rPr>
              <a:t>Analoge Anwendung des § 10 III 1 SOG </a:t>
            </a:r>
            <a:r>
              <a:rPr lang="de-DE" sz="2400" dirty="0">
                <a:solidFill>
                  <a:schemeClr val="tx1">
                    <a:lumMod val="65000"/>
                    <a:lumOff val="35000"/>
                  </a:schemeClr>
                </a:solidFill>
                <a:latin typeface="JKRGNR+Arial-BoldMT"/>
              </a:rPr>
              <a:t>auf den vorliegen Fall der „faktischen Betroffenheit“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Stets für derartige </a:t>
            </a:r>
            <a:r>
              <a:rPr lang="de-DE" sz="2400" b="1" dirty="0">
                <a:solidFill>
                  <a:schemeClr val="tx1">
                    <a:lumMod val="65000"/>
                    <a:lumOff val="35000"/>
                  </a:schemeClr>
                </a:solidFill>
                <a:latin typeface="JKRGNR+Arial-BoldMT"/>
              </a:rPr>
              <a:t>Analogie</a:t>
            </a:r>
            <a:r>
              <a:rPr lang="de-DE" sz="2400" dirty="0">
                <a:solidFill>
                  <a:schemeClr val="tx1">
                    <a:lumMod val="65000"/>
                    <a:lumOff val="35000"/>
                  </a:schemeClr>
                </a:solidFill>
                <a:latin typeface="JKRGNR+Arial-BoldMT"/>
              </a:rPr>
              <a:t> verlangt: </a:t>
            </a:r>
            <a:r>
              <a:rPr lang="de-DE" sz="2400" b="1" dirty="0">
                <a:solidFill>
                  <a:schemeClr val="tx1">
                    <a:lumMod val="65000"/>
                    <a:lumOff val="35000"/>
                  </a:schemeClr>
                </a:solidFill>
                <a:latin typeface="JKRGNR+Arial-BoldMT"/>
              </a:rPr>
              <a:t>Planwidrige Regelungslücke bei vergleichbarer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Planwidrige Regelungslücke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Regelungen zu Entschädigungsansprüchen von faktischen Betroffenen polizeilicher Maßnahmen nicht vorhanden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begründbar: Planwidrigkeit dieser Regelungslücke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8069705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8074"/>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Demgegenüber begründungsbedürftig: </a:t>
            </a:r>
            <a:r>
              <a:rPr lang="de-DE" sz="2400" b="1"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Interessenlage</a:t>
            </a:r>
            <a:r>
              <a:rPr lang="de-DE" sz="2400" dirty="0">
                <a:solidFill>
                  <a:schemeClr val="tx1">
                    <a:lumMod val="65000"/>
                    <a:lumOff val="35000"/>
                  </a:schemeClr>
                </a:solidFill>
                <a:latin typeface="JKRGNR+Arial-BoldMT"/>
              </a:rPr>
              <a:t> des </a:t>
            </a:r>
            <a:r>
              <a:rPr lang="de-DE" sz="2400" b="1" dirty="0">
                <a:solidFill>
                  <a:schemeClr val="tx1">
                    <a:lumMod val="65000"/>
                    <a:lumOff val="35000"/>
                  </a:schemeClr>
                </a:solidFill>
                <a:latin typeface="JKRGNR+Arial-BoldMT"/>
              </a:rPr>
              <a:t>§ 10 I, III 1 SOG</a:t>
            </a:r>
            <a:r>
              <a:rPr lang="de-DE" sz="2400" dirty="0">
                <a:solidFill>
                  <a:schemeClr val="tx1">
                    <a:lumMod val="65000"/>
                    <a:lumOff val="35000"/>
                  </a:schemeClr>
                </a:solidFill>
                <a:latin typeface="JKRGNR+Arial-BoldMT"/>
              </a:rPr>
              <a:t>: Ausgleichsanspruch für herangezogene </a:t>
            </a:r>
            <a:r>
              <a:rPr lang="de-DE" sz="2400" b="1" dirty="0">
                <a:solidFill>
                  <a:schemeClr val="tx1">
                    <a:lumMod val="65000"/>
                    <a:lumOff val="35000"/>
                  </a:schemeClr>
                </a:solidFill>
                <a:latin typeface="JKRGNR+Arial-BoldMT"/>
              </a:rPr>
              <a:t>Person</a:t>
            </a:r>
            <a:r>
              <a:rPr lang="de-DE" sz="2400" dirty="0">
                <a:solidFill>
                  <a:schemeClr val="tx1">
                    <a:lumMod val="65000"/>
                    <a:lumOff val="35000"/>
                  </a:schemeClr>
                </a:solidFill>
                <a:latin typeface="JKRGNR+Arial-BoldMT"/>
              </a:rPr>
              <a:t>, die zur Gefahrenbeseitigung beitragen kann, die </a:t>
            </a:r>
            <a:r>
              <a:rPr lang="de-DE" sz="2400" b="1" dirty="0">
                <a:solidFill>
                  <a:schemeClr val="tx1">
                    <a:lumMod val="65000"/>
                    <a:lumOff val="35000"/>
                  </a:schemeClr>
                </a:solidFill>
                <a:latin typeface="JKRGNR+Arial-BoldMT"/>
              </a:rPr>
              <a:t>Gefahr indes nicht verursacht </a:t>
            </a:r>
            <a:r>
              <a:rPr lang="de-DE" sz="2400" dirty="0">
                <a:solidFill>
                  <a:schemeClr val="tx1">
                    <a:lumMod val="65000"/>
                    <a:lumOff val="35000"/>
                  </a:schemeClr>
                </a:solidFill>
                <a:latin typeface="JKRGNR+Arial-BoldMT"/>
              </a:rPr>
              <a:t>hat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dieser Interessenlage zum Ausdruck kommend: Ausgleich für „</a:t>
            </a:r>
            <a:r>
              <a:rPr lang="de-DE" sz="2400" b="1" dirty="0">
                <a:solidFill>
                  <a:schemeClr val="tx1">
                    <a:lumMod val="65000"/>
                    <a:lumOff val="35000"/>
                  </a:schemeClr>
                </a:solidFill>
                <a:latin typeface="JKRGNR+Arial-BoldMT"/>
              </a:rPr>
              <a:t>Sonderopfer</a:t>
            </a:r>
            <a:r>
              <a:rPr lang="de-DE" sz="2400"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hiermit vergleichbar: Interessenlage des „faktisch“ Betroffenen, der ebenfalls selber nicht für Gefahr verantwortlich ist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37661260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BGH NJW 2011, 3158: </a:t>
            </a:r>
            <a:r>
              <a:rPr lang="de-DE" sz="2400" i="1" dirty="0">
                <a:solidFill>
                  <a:schemeClr val="tx1">
                    <a:lumMod val="65000"/>
                    <a:lumOff val="35000"/>
                  </a:schemeClr>
                </a:solidFill>
                <a:latin typeface="JKRGNR+Arial-BoldMT"/>
              </a:rPr>
              <a:t>„Es besteht jedoch ein grundlegender Unterschied in der Vorgehensweise der Polizei, ob sie […] eine </a:t>
            </a:r>
            <a:r>
              <a:rPr lang="de-DE" sz="2400" b="1" i="1" dirty="0">
                <a:solidFill>
                  <a:schemeClr val="tx1">
                    <a:lumMod val="65000"/>
                    <a:lumOff val="35000"/>
                  </a:schemeClr>
                </a:solidFill>
                <a:latin typeface="JKRGNR+Arial-BoldMT"/>
              </a:rPr>
              <a:t>nicht verantwortliche Person</a:t>
            </a:r>
            <a:r>
              <a:rPr lang="de-DE" sz="2400" i="1" dirty="0">
                <a:solidFill>
                  <a:schemeClr val="tx1">
                    <a:lumMod val="65000"/>
                    <a:lumOff val="35000"/>
                  </a:schemeClr>
                </a:solidFill>
                <a:latin typeface="JKRGNR+Arial-BoldMT"/>
              </a:rPr>
              <a:t> zur Beseitigung einer Gefahr </a:t>
            </a:r>
            <a:r>
              <a:rPr lang="de-DE" sz="2400" b="1" i="1" u="sng" dirty="0">
                <a:solidFill>
                  <a:schemeClr val="tx1">
                    <a:lumMod val="65000"/>
                    <a:lumOff val="35000"/>
                  </a:schemeClr>
                </a:solidFill>
                <a:latin typeface="JKRGNR+Arial-BoldMT"/>
              </a:rPr>
              <a:t>heranzieht</a:t>
            </a:r>
            <a:r>
              <a:rPr lang="de-DE" sz="2400" i="1" dirty="0">
                <a:solidFill>
                  <a:schemeClr val="tx1">
                    <a:lumMod val="65000"/>
                    <a:lumOff val="35000"/>
                  </a:schemeClr>
                </a:solidFill>
                <a:latin typeface="JKRGNR+Arial-BoldMT"/>
              </a:rPr>
              <a:t> oder ob </a:t>
            </a:r>
            <a:r>
              <a:rPr lang="de-DE" sz="2400" b="1" i="1" dirty="0">
                <a:solidFill>
                  <a:schemeClr val="tx1">
                    <a:lumMod val="65000"/>
                    <a:lumOff val="35000"/>
                  </a:schemeClr>
                </a:solidFill>
                <a:latin typeface="JKRGNR+Arial-BoldMT"/>
              </a:rPr>
              <a:t>jemand betroffen </a:t>
            </a:r>
            <a:r>
              <a:rPr lang="de-DE" sz="2400" i="1" dirty="0">
                <a:solidFill>
                  <a:schemeClr val="tx1">
                    <a:lumMod val="65000"/>
                    <a:lumOff val="35000"/>
                  </a:schemeClr>
                </a:solidFill>
                <a:latin typeface="JKRGNR+Arial-BoldMT"/>
              </a:rPr>
              <a:t>ist, </a:t>
            </a:r>
            <a:r>
              <a:rPr lang="de-DE" sz="2400" b="1" i="1" dirty="0">
                <a:solidFill>
                  <a:schemeClr val="tx1">
                    <a:lumMod val="65000"/>
                    <a:lumOff val="35000"/>
                  </a:schemeClr>
                </a:solidFill>
                <a:latin typeface="JKRGNR+Arial-BoldMT"/>
              </a:rPr>
              <a:t>der außerhalb </a:t>
            </a:r>
            <a:r>
              <a:rPr lang="de-DE" sz="2400" i="1" dirty="0">
                <a:solidFill>
                  <a:schemeClr val="tx1">
                    <a:lumMod val="65000"/>
                    <a:lumOff val="35000"/>
                  </a:schemeClr>
                </a:solidFill>
                <a:latin typeface="JKRGNR+Arial-BoldMT"/>
              </a:rPr>
              <a:t>dieser durch die Polizei </a:t>
            </a:r>
            <a:r>
              <a:rPr lang="de-DE" sz="2400" b="1" i="1" dirty="0">
                <a:solidFill>
                  <a:schemeClr val="tx1">
                    <a:lumMod val="65000"/>
                    <a:lumOff val="35000"/>
                  </a:schemeClr>
                </a:solidFill>
                <a:latin typeface="JKRGNR+Arial-BoldMT"/>
              </a:rPr>
              <a:t>wahrnehmbaren Zusammenhänge </a:t>
            </a:r>
            <a:r>
              <a:rPr lang="de-DE" sz="2400" i="1" dirty="0">
                <a:solidFill>
                  <a:schemeClr val="tx1">
                    <a:lumMod val="65000"/>
                    <a:lumOff val="35000"/>
                  </a:schemeClr>
                </a:solidFill>
                <a:latin typeface="JKRGNR+Arial-BoldMT"/>
              </a:rPr>
              <a:t>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BGH (-): Analoge Anwendung des § 10 III 1 SOG </a:t>
            </a:r>
            <a:r>
              <a:rPr lang="de-DE" sz="2400" dirty="0">
                <a:solidFill>
                  <a:schemeClr val="tx1">
                    <a:lumMod val="65000"/>
                    <a:lumOff val="35000"/>
                  </a:schemeClr>
                </a:solidFill>
                <a:latin typeface="JKRGNR+Arial-BoldMT"/>
              </a:rPr>
              <a:t>auf den Fall der faktischen Betroffenheit eines unbeteiligten Dritten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durchaus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analogen Anwendung des § 10 III 1 SOG zu beachten: Vorschrift des </a:t>
            </a:r>
            <a:r>
              <a:rPr lang="de-DE" sz="2400" b="1" dirty="0">
                <a:solidFill>
                  <a:schemeClr val="tx1">
                    <a:lumMod val="65000"/>
                    <a:lumOff val="35000"/>
                  </a:schemeClr>
                </a:solidFill>
                <a:latin typeface="JKRGNR+Arial-BoldMT"/>
              </a:rPr>
              <a:t>§ 10 III 2 SOG</a:t>
            </a:r>
            <a:r>
              <a:rPr lang="de-DE" sz="2400" dirty="0">
                <a:solidFill>
                  <a:schemeClr val="tx1">
                    <a:lumMod val="65000"/>
                    <a:lumOff val="35000"/>
                  </a:schemeClr>
                </a:solidFill>
                <a:latin typeface="JKRGNR+Arial-BoldMT"/>
              </a:rPr>
              <a:t>, wonach Anspruch auf Entschädigung nicht besteht, </a:t>
            </a:r>
            <a:r>
              <a:rPr lang="de-DE" sz="2400" i="1" dirty="0">
                <a:solidFill>
                  <a:schemeClr val="tx1">
                    <a:lumMod val="65000"/>
                    <a:lumOff val="35000"/>
                  </a:schemeClr>
                </a:solidFill>
                <a:latin typeface="JKRGNR+Arial-BoldMT"/>
              </a:rPr>
              <a:t>„soweit die betroffene Person oder </a:t>
            </a:r>
            <a:r>
              <a:rPr lang="de-DE" sz="2400" b="1" i="1" dirty="0">
                <a:solidFill>
                  <a:schemeClr val="tx1">
                    <a:lumMod val="65000"/>
                    <a:lumOff val="35000"/>
                  </a:schemeClr>
                </a:solidFill>
                <a:latin typeface="JKRGNR+Arial-BoldMT"/>
              </a:rPr>
              <a:t>ihr Vermögen geschützt </a:t>
            </a:r>
            <a:r>
              <a:rPr lang="de-DE" sz="2400" i="1" dirty="0">
                <a:solidFill>
                  <a:schemeClr val="tx1">
                    <a:lumMod val="65000"/>
                    <a:lumOff val="35000"/>
                  </a:schemeClr>
                </a:solidFill>
                <a:latin typeface="JKRGNR+Arial-BoldMT"/>
              </a:rPr>
              <a:t>werden sollte“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6068576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5036" y="1225208"/>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&gt; Abwandlung: </a:t>
            </a:r>
            <a:r>
              <a:rPr lang="de-DE" sz="2400" dirty="0">
                <a:latin typeface="JKRGNR+Arial-BoldMT"/>
              </a:rPr>
              <a:t>Das Bundesgesundheitsministerium hat wie vom Unternehmen angenommen, eine Warnung vor den Weinen des U ausgesprochen. Sicher geglaubte Aufträge werden aus diesem Grunde gekündigt. Dem U entsteht ein nachweisbarer, kausaler Schaden </a:t>
            </a:r>
            <a:r>
              <a:rPr lang="de-DE" sz="2400" dirty="0" err="1">
                <a:latin typeface="JKRGNR+Arial-BoldMT"/>
              </a:rPr>
              <a:t>iHv</a:t>
            </a:r>
            <a:r>
              <a:rPr lang="de-DE" sz="2400" dirty="0">
                <a:latin typeface="JKRGNR+Arial-BoldMT"/>
              </a:rPr>
              <a:t>. 100.000,- €. </a:t>
            </a:r>
            <a:r>
              <a:rPr lang="de-DE" sz="2400" b="1" dirty="0">
                <a:latin typeface="JKRGNR+Arial-BoldMT"/>
              </a:rPr>
              <a:t>Was raten Sie dem U?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&gt; Vom U verlangt: Entschädigung in Geld! </a:t>
            </a:r>
          </a:p>
          <a:p>
            <a:pPr marL="2171700" lvl="4"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Sog. </a:t>
            </a:r>
            <a:r>
              <a:rPr lang="de-DE" sz="2400" b="1" u="sng" dirty="0">
                <a:latin typeface="JKRGNR+Arial-BoldMT"/>
                <a:sym typeface="Wingdings" pitchFamily="2" charset="2"/>
              </a:rPr>
              <a:t>Kompensationsanspruch</a:t>
            </a:r>
            <a:r>
              <a:rPr lang="de-DE" sz="2400" dirty="0">
                <a:latin typeface="JKRGNR+Arial-BoldMT"/>
                <a:sym typeface="Wingdings" pitchFamily="2" charset="2"/>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&gt; Im Staatshaftungsrecht sinnvoll: </a:t>
            </a:r>
            <a:r>
              <a:rPr lang="de-DE" sz="2400" b="1" dirty="0">
                <a:latin typeface="JKRGNR+Arial-BoldMT"/>
                <a:sym typeface="Wingdings" pitchFamily="2" charset="2"/>
              </a:rPr>
              <a:t>Systematisierung der unterschiedlichen Haftungssysteme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Staatshaftung für rechtswidriges staatliches Handeln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sym typeface="Wingdings" pitchFamily="2" charset="2"/>
              </a:rPr>
              <a:t>Staatshaftung für rechtmäßiges staatliches Handeln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523432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additive="base">
                                        <p:cTn id="2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womöglich ferner vorhanden: Ausschlussgrund in Analogie zu § 10 III 2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in jedem Fall ausscheidend: Entschädigungsanspruch in Analogie zu § 10 III 1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Entschädigungsanspruch in Analogie zu § 10 III 1 SOG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4973203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4365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aus enteignendem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als Entschädigungsanspruch in Betracht kommend: (Gesetzlich nicht geregelter) </a:t>
            </a:r>
            <a:r>
              <a:rPr lang="de-DE" sz="2400" b="1" dirty="0">
                <a:solidFill>
                  <a:schemeClr val="tx1">
                    <a:lumMod val="65000"/>
                    <a:lumOff val="35000"/>
                  </a:schemeClr>
                </a:solidFill>
                <a:latin typeface="JKRGNR+Arial-BoldMT"/>
              </a:rPr>
              <a:t>Anspruch aus enteignendem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des enteignendem Eingriff: </a:t>
            </a:r>
            <a:r>
              <a:rPr lang="de-DE" sz="2400" b="1" dirty="0">
                <a:solidFill>
                  <a:schemeClr val="tx1">
                    <a:lumMod val="65000"/>
                    <a:lumOff val="35000"/>
                  </a:schemeClr>
                </a:solidFill>
                <a:latin typeface="JKRGNR+Arial-BoldMT"/>
              </a:rPr>
              <a:t>Entschädigung</a:t>
            </a:r>
            <a:r>
              <a:rPr lang="de-DE" sz="2400" dirty="0">
                <a:solidFill>
                  <a:schemeClr val="tx1">
                    <a:lumMod val="65000"/>
                    <a:lumOff val="35000"/>
                  </a:schemeClr>
                </a:solidFill>
                <a:latin typeface="JKRGNR+Arial-BoldMT"/>
              </a:rPr>
              <a:t> für (atypische und unvorhergesehene) Nachteile </a:t>
            </a:r>
            <a:r>
              <a:rPr lang="de-DE" sz="2400" b="1" dirty="0">
                <a:solidFill>
                  <a:schemeClr val="tx1">
                    <a:lumMod val="65000"/>
                    <a:lumOff val="35000"/>
                  </a:schemeClr>
                </a:solidFill>
                <a:latin typeface="JKRGNR+Arial-BoldMT"/>
              </a:rPr>
              <a:t>rechtmäßigen Staatshandelns</a:t>
            </a:r>
            <a:r>
              <a:rPr lang="de-DE" sz="2400" dirty="0">
                <a:solidFill>
                  <a:schemeClr val="tx1">
                    <a:lumMod val="65000"/>
                    <a:lumOff val="35000"/>
                  </a:schemeClr>
                </a:solidFill>
                <a:latin typeface="JKRGNR+Arial-BoldMT"/>
              </a:rPr>
              <a:t>, welche die </a:t>
            </a:r>
            <a:r>
              <a:rPr lang="de-DE" sz="2400" b="1" dirty="0">
                <a:solidFill>
                  <a:schemeClr val="tx1">
                    <a:lumMod val="65000"/>
                    <a:lumOff val="35000"/>
                  </a:schemeClr>
                </a:solidFill>
                <a:latin typeface="JKRGNR+Arial-BoldMT"/>
              </a:rPr>
              <a:t>Schwelle des Zumutbaren </a:t>
            </a:r>
            <a:r>
              <a:rPr lang="de-DE" sz="2400" dirty="0">
                <a:solidFill>
                  <a:schemeClr val="tx1">
                    <a:lumMod val="65000"/>
                    <a:lumOff val="35000"/>
                  </a:schemeClr>
                </a:solidFill>
                <a:latin typeface="JKRGNR+Arial-BoldMT"/>
              </a:rPr>
              <a:t>überschreiten</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0680331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1752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Historischer Hintergrund: </a:t>
            </a:r>
            <a:r>
              <a:rPr lang="de-DE" sz="2400" b="1" dirty="0">
                <a:solidFill>
                  <a:schemeClr val="tx1">
                    <a:lumMod val="65000"/>
                    <a:lumOff val="35000"/>
                  </a:schemeClr>
                </a:solidFill>
                <a:latin typeface="JKRGNR+Arial-BoldMT"/>
              </a:rPr>
              <a:t>Rechtsgedanke des § 74 der Einleitung zum Preußischen Allgemeinen Landrecht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und des § 75 der Einleitung zum Preußischen Allgemeinen Landrecht</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Kurze, bündige Herleitung: </a:t>
            </a:r>
            <a:r>
              <a:rPr lang="de-DE" sz="2400" i="1" dirty="0">
                <a:solidFill>
                  <a:schemeClr val="tx1">
                    <a:lumMod val="65000"/>
                    <a:lumOff val="35000"/>
                  </a:schemeClr>
                </a:solidFill>
                <a:latin typeface="JKRGNR+Arial-BoldMT"/>
              </a:rPr>
              <a:t>„Der enteignende Eingriff hat seine Grundlage im allgemeinen Aufopferungsgrundsatz in seiner richterrechtlichen Ausprägung und ist darüber hinaus gewohnheitsrechtlich anerkannt“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37044144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Anschließend darzustellen: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für Anspruch aus enteignendem Eingriff vorausgesetzt: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Rechtmäßige hoheitliche Maßnahme</a:t>
            </a:r>
            <a:r>
              <a:rPr lang="de-DE" sz="2400" dirty="0">
                <a:solidFill>
                  <a:schemeClr val="tx1">
                    <a:lumMod val="65000"/>
                    <a:lumOff val="35000"/>
                  </a:schemeClr>
                </a:solidFill>
                <a:latin typeface="JKRGNR+Arial-BoldMT"/>
              </a:rPr>
              <a:t>, die einen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Eingriff in den Schutzbereich der Eigentumsgarantie </a:t>
            </a:r>
            <a:r>
              <a:rPr lang="de-DE" sz="2400" dirty="0">
                <a:solidFill>
                  <a:schemeClr val="tx1">
                    <a:lumMod val="65000"/>
                    <a:lumOff val="35000"/>
                  </a:schemeClr>
                </a:solidFill>
                <a:latin typeface="JKRGNR+Arial-BoldMT"/>
              </a:rPr>
              <a:t>gemäß Art. 14 I 1 GG darstellt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einem </a:t>
            </a:r>
            <a:r>
              <a:rPr lang="de-DE" sz="2400" b="1" dirty="0">
                <a:solidFill>
                  <a:schemeClr val="tx1">
                    <a:lumMod val="65000"/>
                    <a:lumOff val="35000"/>
                  </a:schemeClr>
                </a:solidFill>
                <a:latin typeface="JKRGNR+Arial-BoldMT"/>
              </a:rPr>
              <a:t>zurechenbaren und ersatzfähigen Schaden </a:t>
            </a:r>
            <a:r>
              <a:rPr lang="de-DE" sz="2400" dirty="0">
                <a:solidFill>
                  <a:schemeClr val="tx1">
                    <a:lumMod val="65000"/>
                    <a:lumOff val="35000"/>
                  </a:schemeClr>
                </a:solidFill>
                <a:latin typeface="JKRGNR+Arial-BoldMT"/>
              </a:rPr>
              <a:t>führt, der sich für den Betroffenen als </a:t>
            </a:r>
            <a:r>
              <a:rPr lang="de-DE" sz="2400" b="1" dirty="0">
                <a:solidFill>
                  <a:schemeClr val="tx1">
                    <a:lumMod val="65000"/>
                    <a:lumOff val="35000"/>
                  </a:schemeClr>
                </a:solidFill>
                <a:latin typeface="JKRGNR+Arial-BoldMT"/>
              </a:rPr>
              <a:t>Sonderopfer</a:t>
            </a:r>
            <a:r>
              <a:rPr lang="de-DE" sz="2400" dirty="0">
                <a:solidFill>
                  <a:schemeClr val="tx1">
                    <a:lumMod val="65000"/>
                    <a:lumOff val="35000"/>
                  </a:schemeClr>
                </a:solidFill>
                <a:latin typeface="JKRGNR+Arial-BoldMT"/>
              </a:rPr>
              <a:t> darstellt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0119609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Rechtmäßige hoheitliche Maßnahme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Rechtmäßigkeit des schadensursächlichen Schusswaffengebrauchs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Als </a:t>
            </a:r>
            <a:r>
              <a:rPr lang="de-DE" sz="2400" b="1" dirty="0">
                <a:solidFill>
                  <a:schemeClr val="tx1">
                    <a:lumMod val="65000"/>
                    <a:lumOff val="35000"/>
                  </a:schemeClr>
                </a:solidFill>
                <a:latin typeface="JKRGNR+Arial-BoldMT"/>
              </a:rPr>
              <a:t>unmittelbarer Zwang </a:t>
            </a:r>
            <a:r>
              <a:rPr lang="de-DE" sz="2400" dirty="0">
                <a:solidFill>
                  <a:schemeClr val="tx1">
                    <a:lumMod val="65000"/>
                    <a:lumOff val="35000"/>
                  </a:schemeClr>
                </a:solidFill>
                <a:latin typeface="JKRGNR+Arial-BoldMT"/>
              </a:rPr>
              <a:t>durch Waffen gemäß </a:t>
            </a:r>
            <a:r>
              <a:rPr lang="de-DE" sz="2400" b="1" dirty="0">
                <a:solidFill>
                  <a:schemeClr val="tx1">
                    <a:lumMod val="65000"/>
                    <a:lumOff val="35000"/>
                  </a:schemeClr>
                </a:solidFill>
                <a:latin typeface="JKRGNR+Arial-BoldMT"/>
              </a:rPr>
              <a:t>§ 11 I Nr. 3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15 I </a:t>
            </a:r>
            <a:r>
              <a:rPr lang="de-DE" sz="2400" b="1" dirty="0" err="1">
                <a:solidFill>
                  <a:schemeClr val="tx1">
                    <a:lumMod val="65000"/>
                    <a:lumOff val="35000"/>
                  </a:schemeClr>
                </a:solidFill>
                <a:latin typeface="JKRGNR+Arial-BoldMT"/>
              </a:rPr>
              <a:t>HmbVwVG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18 I, IV SOG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24 I 1 SOG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Rechtmäßige hoheitliche Maßnahme: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8030147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Eingriff in den Schutzbereich des Art. 14 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notwendig: Eingriff in den Schutzbereich des Art. 14 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einen Eingriff in die Eigentumsfreiheit begründend: Schuss auf Karosserie des Autos des K durch Polizeibeamten</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055464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Zurechenbarer Schaden, der sich für Betroffenen als Sonderopfer darstellt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Substanzverletzung der Karosserie ohne weiteres anzunehmen: Schaden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Schaden: unfreiwillige Einbuße an Rechten oder Rechtsgütern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Zurechenbarkeit des Schadens zu dem hoheitlichen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Zurechenbarer Schaden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35900936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9138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Ob sich dieser Schaden als </a:t>
            </a:r>
            <a:r>
              <a:rPr lang="de-DE" sz="2400" b="1" dirty="0">
                <a:solidFill>
                  <a:schemeClr val="tx1">
                    <a:lumMod val="65000"/>
                    <a:lumOff val="35000"/>
                  </a:schemeClr>
                </a:solidFill>
                <a:latin typeface="JKRGNR+Arial-BoldMT"/>
              </a:rPr>
              <a:t>Sonderopfer</a:t>
            </a:r>
            <a:r>
              <a:rPr lang="de-DE" sz="2400" dirty="0">
                <a:solidFill>
                  <a:schemeClr val="tx1">
                    <a:lumMod val="65000"/>
                    <a:lumOff val="35000"/>
                  </a:schemeClr>
                </a:solidFill>
                <a:latin typeface="JKRGNR+Arial-BoldMT"/>
              </a:rPr>
              <a:t> des Klägers darstellt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Für derartiges Sonderopfer erforderlich</a:t>
            </a:r>
            <a:r>
              <a:rPr lang="de-DE" sz="2400" dirty="0">
                <a:solidFill>
                  <a:schemeClr val="tx1">
                    <a:lumMod val="65000"/>
                    <a:lumOff val="35000"/>
                  </a:schemeClr>
                </a:solidFill>
                <a:latin typeface="JKRGNR+Arial-BoldMT"/>
              </a:rPr>
              <a:t>: Unzumutbare Nachteile, die nach Dauer, Art, Intensität und Auswirkung so erheblich sind, dass die </a:t>
            </a:r>
            <a:r>
              <a:rPr lang="de-DE" sz="2400" dirty="0" err="1">
                <a:solidFill>
                  <a:schemeClr val="tx1">
                    <a:lumMod val="65000"/>
                    <a:lumOff val="35000"/>
                  </a:schemeClr>
                </a:solidFill>
                <a:latin typeface="JKRGNR+Arial-BoldMT"/>
              </a:rPr>
              <a:t>Eigentumsbeeinträchtgung</a:t>
            </a:r>
            <a:r>
              <a:rPr lang="de-DE" sz="2400" dirty="0">
                <a:solidFill>
                  <a:schemeClr val="tx1">
                    <a:lumMod val="65000"/>
                    <a:lumOff val="35000"/>
                  </a:schemeClr>
                </a:solidFill>
                <a:latin typeface="JKRGNR+Arial-BoldMT"/>
              </a:rPr>
              <a:t> von einer gewissen Schwere ist und die Opfergrenze überschreitet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Vorliegend gegen ein Sonderopfer sprechend</a:t>
            </a:r>
            <a:r>
              <a:rPr lang="de-DE" sz="2400" dirty="0">
                <a:solidFill>
                  <a:schemeClr val="tx1">
                    <a:lumMod val="65000"/>
                    <a:lumOff val="35000"/>
                  </a:schemeClr>
                </a:solidFill>
                <a:latin typeface="JKRGNR+Arial-BoldMT"/>
              </a:rPr>
              <a:t>: Kläger war ohnehin nicht mehr im Besitz des Fahrzeuges war und konnte nur durch polizeiliche Maßnahmen, Fahrzeug wiedererlangen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1815664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9780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des Anspruchs aus enteignendem Eingriff geschuldet: </a:t>
            </a:r>
            <a:r>
              <a:rPr lang="de-DE" sz="2400" b="1" dirty="0">
                <a:solidFill>
                  <a:schemeClr val="tx1">
                    <a:lumMod val="65000"/>
                    <a:lumOff val="35000"/>
                  </a:schemeClr>
                </a:solidFill>
                <a:latin typeface="JKRGNR+Arial-BoldMT"/>
              </a:rPr>
              <a:t>Angemessene Entschädigung für erlittene Eigentumsbeeinträchtigung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BGH: „</a:t>
            </a:r>
            <a:r>
              <a:rPr lang="de-DE" sz="2400" i="1" dirty="0">
                <a:solidFill>
                  <a:schemeClr val="tx1">
                    <a:lumMod val="65000"/>
                    <a:lumOff val="35000"/>
                  </a:schemeClr>
                </a:solidFill>
                <a:latin typeface="JKRGNR+Arial-BoldMT"/>
              </a:rPr>
              <a:t>Durch die Entschädigung soll der Betroffene in die Lage versetzt werden, mit dem </a:t>
            </a:r>
            <a:r>
              <a:rPr lang="de-DE" sz="2400" b="1" i="1" dirty="0">
                <a:solidFill>
                  <a:schemeClr val="tx1">
                    <a:lumMod val="65000"/>
                    <a:lumOff val="35000"/>
                  </a:schemeClr>
                </a:solidFill>
                <a:latin typeface="JKRGNR+Arial-BoldMT"/>
              </a:rPr>
              <a:t>gezahlten Ausgleichsbetrag </a:t>
            </a:r>
            <a:r>
              <a:rPr lang="de-DE" sz="2400" i="1" dirty="0">
                <a:solidFill>
                  <a:schemeClr val="tx1">
                    <a:lumMod val="65000"/>
                    <a:lumOff val="35000"/>
                  </a:schemeClr>
                </a:solidFill>
                <a:latin typeface="JKRGNR+Arial-BoldMT"/>
              </a:rPr>
              <a:t>eine Sache gleicher Art und Güte, ein </a:t>
            </a:r>
            <a:r>
              <a:rPr lang="de-DE" sz="2400" b="1" i="1" dirty="0">
                <a:solidFill>
                  <a:schemeClr val="tx1">
                    <a:lumMod val="65000"/>
                    <a:lumOff val="35000"/>
                  </a:schemeClr>
                </a:solidFill>
                <a:latin typeface="JKRGNR+Arial-BoldMT"/>
              </a:rPr>
              <a:t>gleichwertiges Objekt, wiederzubeschaffen</a:t>
            </a:r>
            <a:r>
              <a:rPr lang="de-DE" sz="24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stets maßgeblich zur Bestimmung der Höhe des Anspruchs: Umstände des Einzelfalls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4074330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insofern zu berücksichtigen: Zielsetzung der Maßnahme, die - auch - dem Schutz des Eigentums des Klägers dient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diesem Grund durchaus vertretbar: Entschädigungsanspruch lediglich in Höhe der Hälfte des Wiederbeschaffungswertes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enteignendem Eingriff (insoweit):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(insoweit):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28661690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5583580"/>
          </a:xfrm>
          <a:prstGeom prst="rect">
            <a:avLst/>
          </a:prstGeom>
          <a:noFill/>
        </p:spPr>
        <p:txBody>
          <a:bodyPr wrap="square" rtlCol="0">
            <a:spAutoFit/>
          </a:bodyPr>
          <a:lstStyle/>
          <a:p>
            <a:r>
              <a:rPr lang="de-DE" sz="2400" b="1" u="sng" dirty="0"/>
              <a:t>Dogmatische Grundlagen des Staatshaftungsrechts</a:t>
            </a:r>
          </a:p>
          <a:p>
            <a:endParaRPr lang="de-DE" sz="2400" b="1" i="1" dirty="0"/>
          </a:p>
          <a:p>
            <a:r>
              <a:rPr lang="de-DE" sz="2400" b="1" dirty="0"/>
              <a:t>1. Die „</a:t>
            </a:r>
            <a:r>
              <a:rPr lang="de-DE" sz="2400" b="1" u="sng" dirty="0"/>
              <a:t>Amtshaftung</a:t>
            </a:r>
            <a:r>
              <a:rPr lang="de-DE" sz="2400" b="1" dirty="0"/>
              <a:t>“ nach § 839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 839 I 1 BGB: </a:t>
            </a:r>
            <a:r>
              <a:rPr lang="de-DE" sz="2400" dirty="0">
                <a:latin typeface="JKRGNR+Arial-BoldMT"/>
              </a:rPr>
              <a:t>wonach der </a:t>
            </a:r>
            <a:r>
              <a:rPr lang="de-DE" sz="2400" b="1" u="sng" dirty="0">
                <a:latin typeface="JKRGNR+Arial-BoldMT"/>
              </a:rPr>
              <a:t>Beamte</a:t>
            </a:r>
            <a:r>
              <a:rPr lang="de-DE" sz="2400" dirty="0">
                <a:latin typeface="JKRGNR+Arial-BoldMT"/>
              </a:rPr>
              <a:t>, der vorsätzlich oder fahrlässig die ihm einem Dritten gegenüber obliegende Amtspflicht verletzt, dem Dritten </a:t>
            </a:r>
            <a:r>
              <a:rPr lang="de-DE" sz="2400" b="1" dirty="0">
                <a:latin typeface="JKRGNR+Arial-BoldMT"/>
              </a:rPr>
              <a:t>den daraus entstehenden Schaden zu ersetzen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Allerdings zu beachten: </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latin typeface="JKRGNR+Arial-BoldMT"/>
              </a:rPr>
              <a:t>Art. 34 S. 1 GG [Haftung bei Amtspflichtverletzung]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latin typeface="JKRGNR+Arial-BoldMT"/>
              </a:rPr>
              <a:t>Verletzt jemand in Ausübung eines ihm anvertrauten öffentlichen Amtes die ihm einem Dritten gegenüber obliegende Amtspflicht</a:t>
            </a:r>
            <a:r>
              <a:rPr lang="de-DE" sz="2400" b="1" i="1" dirty="0">
                <a:latin typeface="JKRGNR+Arial-BoldMT"/>
              </a:rPr>
              <a:t>, so trifft die Verantwortlichkeit grundsätzlich den Staat oder die Körperschaft, in deren Dienst er steht</a:t>
            </a:r>
            <a:r>
              <a:rPr lang="de-DE" sz="2400" i="1" dirty="0">
                <a:latin typeface="JKRGNR+Arial-BoldMT"/>
              </a:rPr>
              <a:t>. (…)</a:t>
            </a:r>
          </a:p>
          <a:p>
            <a:endParaRPr lang="de-DE" sz="2400" i="1" dirty="0"/>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9567851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 calcmode="lin" valueType="num">
                                      <p:cBhvr additive="base">
                                        <p:cTn id="2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zu Schäden </a:t>
            </a:r>
            <a:r>
              <a:rPr lang="de-DE" sz="2400" b="1">
                <a:solidFill>
                  <a:schemeClr val="tx1">
                    <a:lumMod val="65000"/>
                    <a:lumOff val="35000"/>
                  </a:schemeClr>
                </a:solidFill>
                <a:latin typeface="JKRGNR+Arial-BoldMT"/>
              </a:rPr>
              <a:t>an Karosserie</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 zulässig und teilweise begründet; im Übrigen Klageabweisung</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Fall 1</a:t>
            </a:r>
          </a:p>
        </p:txBody>
      </p:sp>
    </p:spTree>
    <p:extLst>
      <p:ext uri="{BB962C8B-B14F-4D97-AF65-F5344CB8AC3E}">
        <p14:creationId xmlns:p14="http://schemas.microsoft.com/office/powerpoint/2010/main" val="12971599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 Woche</a:t>
            </a:r>
          </a:p>
        </p:txBody>
      </p:sp>
    </p:spTree>
    <p:extLst>
      <p:ext uri="{BB962C8B-B14F-4D97-AF65-F5344CB8AC3E}">
        <p14:creationId xmlns:p14="http://schemas.microsoft.com/office/powerpoint/2010/main" val="3923875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628800"/>
            <a:ext cx="8928992" cy="25006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&gt; Insofern in </a:t>
            </a:r>
            <a:r>
              <a:rPr lang="de-DE" sz="2400" b="1" dirty="0">
                <a:latin typeface="JKRGNR+Arial-BoldMT"/>
              </a:rPr>
              <a:t>Art. 34 S. 1 GG </a:t>
            </a:r>
            <a:r>
              <a:rPr lang="de-DE" sz="2400" dirty="0">
                <a:latin typeface="JKRGNR+Arial-BoldMT"/>
              </a:rPr>
              <a:t>vorgesehen: </a:t>
            </a:r>
            <a:r>
              <a:rPr lang="de-DE" sz="2400" b="1" dirty="0">
                <a:latin typeface="JKRGNR+Arial-BoldMT"/>
              </a:rPr>
              <a:t>Gesetzliche Schuldüberleitung</a:t>
            </a:r>
            <a:r>
              <a:rPr lang="de-DE" sz="2400" dirty="0">
                <a:latin typeface="JKRGNR+Arial-BoldMT"/>
              </a:rPr>
              <a:t> auf den Staat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&gt; Gründe</a:t>
            </a:r>
            <a:r>
              <a:rPr lang="de-DE" sz="2400" dirty="0">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Schutz des Geschädigten, da Staat liquider Schuldner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Schutz des Amtswalters vor unangemessenen und seine Entscheidungsbereitschaft lähmenden Haftungsrisiken </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32270713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524315"/>
          </a:xfrm>
          <a:prstGeom prst="rect">
            <a:avLst/>
          </a:prstGeom>
          <a:noFill/>
        </p:spPr>
        <p:txBody>
          <a:bodyPr wrap="square" rtlCol="0">
            <a:spAutoFit/>
          </a:bodyPr>
          <a:lstStyle/>
          <a:p>
            <a:r>
              <a:rPr lang="de-DE" sz="2400" b="1" u="sng" dirty="0"/>
              <a:t>Dogmatische Grundlagen des Staatshaftungsrechts</a:t>
            </a:r>
          </a:p>
          <a:p>
            <a:endParaRPr lang="de-DE" sz="2400" b="1" i="1" dirty="0"/>
          </a:p>
          <a:p>
            <a:r>
              <a:rPr lang="de-DE" sz="2400" b="1" dirty="0"/>
              <a:t>2. Der sog. „</a:t>
            </a:r>
            <a:r>
              <a:rPr lang="de-DE" sz="2400" b="1" u="sng" dirty="0"/>
              <a:t>Aufopferungsgedanke</a:t>
            </a:r>
            <a:r>
              <a:rPr lang="de-DE" sz="2400" b="1" dirty="0"/>
              <a:t>“ aus §§ 74, 75 </a:t>
            </a:r>
            <a:r>
              <a:rPr lang="de-DE" sz="2400" b="1" dirty="0" err="1"/>
              <a:t>Einl</a:t>
            </a:r>
            <a:r>
              <a:rPr lang="de-DE" sz="2400" b="1" dirty="0"/>
              <a:t>. PrALR: </a:t>
            </a:r>
          </a:p>
          <a:p>
            <a:endParaRPr lang="de-DE" sz="2400" i="1" dirty="0"/>
          </a:p>
          <a:p>
            <a:r>
              <a:rPr lang="de-DE" sz="2400" i="1" dirty="0"/>
              <a:t>§ 74  „</a:t>
            </a:r>
            <a:r>
              <a:rPr lang="de-DE" sz="2400" b="1" i="1" dirty="0"/>
              <a:t>Einzelne Rechte und </a:t>
            </a:r>
            <a:r>
              <a:rPr lang="de-DE" sz="2400" b="1" i="1" dirty="0" err="1"/>
              <a:t>Vortheile</a:t>
            </a:r>
            <a:r>
              <a:rPr lang="de-DE" sz="2400" b="1" i="1" dirty="0"/>
              <a:t> </a:t>
            </a:r>
            <a:r>
              <a:rPr lang="de-DE" sz="2400" i="1" dirty="0"/>
              <a:t>der Mitglieder des Staats </a:t>
            </a:r>
            <a:r>
              <a:rPr lang="de-DE" sz="2400" b="1" i="1" dirty="0" err="1"/>
              <a:t>muessen</a:t>
            </a:r>
            <a:r>
              <a:rPr lang="de-DE" sz="2400" i="1" dirty="0"/>
              <a:t> den </a:t>
            </a:r>
            <a:r>
              <a:rPr lang="de-DE" sz="2400" b="1" i="1" dirty="0"/>
              <a:t>Rechten und Pflichten zur </a:t>
            </a:r>
            <a:r>
              <a:rPr lang="de-DE" sz="2400" b="1" i="1" dirty="0" err="1"/>
              <a:t>Befoerderung</a:t>
            </a:r>
            <a:r>
              <a:rPr lang="de-DE" sz="2400" b="1" i="1" dirty="0"/>
              <a:t> des gemeinschaftlichen Wohls</a:t>
            </a:r>
            <a:r>
              <a:rPr lang="de-DE" sz="2400" i="1" dirty="0"/>
              <a:t>, wenn zwischen beiden ein wirklicher Widerspruch (</a:t>
            </a:r>
            <a:r>
              <a:rPr lang="de-DE" sz="2400" i="1" dirty="0" err="1"/>
              <a:t>Collision</a:t>
            </a:r>
            <a:r>
              <a:rPr lang="de-DE" sz="2400" i="1" dirty="0"/>
              <a:t>) eintritt, </a:t>
            </a:r>
            <a:r>
              <a:rPr lang="de-DE" sz="2400" b="1" i="1" dirty="0" err="1"/>
              <a:t>nachstehn</a:t>
            </a:r>
            <a:r>
              <a:rPr lang="de-DE" sz="2400" i="1" dirty="0"/>
              <a:t>.“</a:t>
            </a:r>
            <a:br>
              <a:rPr lang="de-DE" sz="2400" i="1" dirty="0"/>
            </a:br>
            <a:endParaRPr lang="de-DE" sz="2400" i="1" dirty="0"/>
          </a:p>
          <a:p>
            <a:r>
              <a:rPr lang="de-DE" sz="2400" i="1" dirty="0"/>
              <a:t>§ 75  „Dagegen ist der Staat denjenigen, welcher seine </a:t>
            </a:r>
            <a:r>
              <a:rPr lang="de-DE" sz="2400" i="1" dirty="0" err="1"/>
              <a:t>besondern</a:t>
            </a:r>
            <a:r>
              <a:rPr lang="de-DE" sz="2400" i="1" dirty="0"/>
              <a:t> Rechte und </a:t>
            </a:r>
            <a:r>
              <a:rPr lang="de-DE" sz="2400" i="1" dirty="0" err="1"/>
              <a:t>Vortheile</a:t>
            </a:r>
            <a:r>
              <a:rPr lang="de-DE" sz="2400" i="1" dirty="0"/>
              <a:t> dem Wohle des gemeinen Wesens </a:t>
            </a:r>
            <a:r>
              <a:rPr lang="de-DE" sz="2400" b="1" i="1" u="sng" dirty="0"/>
              <a:t>aufzuopfern</a:t>
            </a:r>
            <a:r>
              <a:rPr lang="de-DE" sz="2400" i="1" dirty="0"/>
              <a:t> </a:t>
            </a:r>
            <a:r>
              <a:rPr lang="de-DE" sz="2400" i="1" dirty="0" err="1"/>
              <a:t>genoethigt</a:t>
            </a:r>
            <a:r>
              <a:rPr lang="de-DE" sz="2400" i="1" dirty="0"/>
              <a:t> wird, </a:t>
            </a:r>
            <a:r>
              <a:rPr lang="de-DE" sz="2400" b="1" i="1" dirty="0"/>
              <a:t>zu </a:t>
            </a:r>
            <a:r>
              <a:rPr lang="de-DE" sz="2400" b="1" i="1" dirty="0" err="1"/>
              <a:t>entschaedigen</a:t>
            </a:r>
            <a:r>
              <a:rPr lang="de-DE" sz="2400" b="1" i="1" dirty="0"/>
              <a:t> gehalten</a:t>
            </a:r>
            <a:r>
              <a:rPr lang="de-DE" sz="2400" i="1" dirty="0"/>
              <a:t>.“</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6900543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latin typeface="JKRGNR+Arial-BoldMT"/>
              </a:rPr>
              <a:t>Staatshaftungsrechtliche Ansprüche bei rechtswidrigen staatlichen Maßnahmen („sog. Unrechtshaftung“)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I. Amtshaftungsanspruch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II. Schadensersatzansprüche aus öffentlich-rechtlichen Schuldverhältnissen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latin typeface="JKRGNR+Arial-BoldMT"/>
              </a:rPr>
              <a:t>Hauptanwendungsfälle: öffentlich-rechtliche Verwahrung/ </a:t>
            </a:r>
            <a:r>
              <a:rPr lang="de-DE" sz="2400" dirty="0" err="1">
                <a:latin typeface="JKRGNR+Arial-BoldMT"/>
              </a:rPr>
              <a:t>anstaltliche</a:t>
            </a:r>
            <a:r>
              <a:rPr lang="de-DE" sz="2400" dirty="0">
                <a:latin typeface="JKRGNR+Arial-BoldMT"/>
              </a:rPr>
              <a:t> Nutzungsverhältnisse/ Betrieb der Wasserversorgung als öffentliche Einrichtung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III. Entschädigungsanspruch gemäß oder in Analogie zu § 10 III 1 SOG / gemäß § 51 </a:t>
            </a:r>
            <a:r>
              <a:rPr lang="de-DE" sz="2400" b="1" dirty="0" err="1">
                <a:latin typeface="JKRGNR+Arial-BoldMT"/>
              </a:rPr>
              <a:t>BPolG</a:t>
            </a:r>
            <a:r>
              <a:rPr lang="de-DE" sz="2400" b="1" dirty="0">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IV. Anspruch aus enteignungsgleichem Eingriff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latin typeface="JKRGNR+Arial-BoldMT"/>
              </a:rPr>
              <a:t>V.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2668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4372</Words>
  <Application>Microsoft Macintosh PowerPoint</Application>
  <PresentationFormat>Bildschirmpräsentation (4:3)</PresentationFormat>
  <Paragraphs>483</Paragraphs>
  <Slides>61</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61</vt:i4>
      </vt:variant>
    </vt:vector>
  </HeadingPairs>
  <TitlesOfParts>
    <vt:vector size="69"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66</cp:revision>
  <dcterms:created xsi:type="dcterms:W3CDTF">2023-10-05T11:50:33Z</dcterms:created>
  <dcterms:modified xsi:type="dcterms:W3CDTF">2025-10-27T13:46:04Z</dcterms:modified>
</cp:coreProperties>
</file>