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sldIdLst>
    <p:sldId id="256" r:id="rId2"/>
    <p:sldId id="260" r:id="rId3"/>
    <p:sldId id="452" r:id="rId4"/>
    <p:sldId id="453" r:id="rId5"/>
    <p:sldId id="454" r:id="rId6"/>
    <p:sldId id="277" r:id="rId7"/>
    <p:sldId id="319" r:id="rId8"/>
    <p:sldId id="320" r:id="rId9"/>
    <p:sldId id="439" r:id="rId10"/>
    <p:sldId id="323" r:id="rId11"/>
    <p:sldId id="325" r:id="rId12"/>
    <p:sldId id="327" r:id="rId13"/>
    <p:sldId id="455" r:id="rId14"/>
    <p:sldId id="329" r:id="rId15"/>
    <p:sldId id="335" r:id="rId16"/>
    <p:sldId id="338" r:id="rId17"/>
    <p:sldId id="442" r:id="rId18"/>
    <p:sldId id="339" r:id="rId19"/>
    <p:sldId id="342" r:id="rId20"/>
    <p:sldId id="343" r:id="rId21"/>
    <p:sldId id="350" r:id="rId22"/>
    <p:sldId id="353" r:id="rId23"/>
    <p:sldId id="357" r:id="rId24"/>
    <p:sldId id="360" r:id="rId25"/>
    <p:sldId id="456" r:id="rId26"/>
    <p:sldId id="362" r:id="rId27"/>
    <p:sldId id="363" r:id="rId28"/>
    <p:sldId id="369" r:id="rId29"/>
    <p:sldId id="376" r:id="rId30"/>
    <p:sldId id="460" r:id="rId31"/>
    <p:sldId id="390" r:id="rId32"/>
    <p:sldId id="443" r:id="rId33"/>
    <p:sldId id="400" r:id="rId34"/>
    <p:sldId id="461" r:id="rId35"/>
    <p:sldId id="404" r:id="rId36"/>
    <p:sldId id="407" r:id="rId37"/>
    <p:sldId id="462" r:id="rId38"/>
    <p:sldId id="463" r:id="rId39"/>
    <p:sldId id="444" r:id="rId40"/>
    <p:sldId id="445" r:id="rId41"/>
    <p:sldId id="457" r:id="rId42"/>
    <p:sldId id="430" r:id="rId43"/>
    <p:sldId id="449" r:id="rId44"/>
    <p:sldId id="450" r:id="rId45"/>
    <p:sldId id="458" r:id="rId46"/>
    <p:sldId id="415" r:id="rId47"/>
    <p:sldId id="446" r:id="rId48"/>
    <p:sldId id="447" r:id="rId49"/>
    <p:sldId id="448" r:id="rId50"/>
    <p:sldId id="459" r:id="rId51"/>
    <p:sldId id="276" r:id="rId5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25" autoAdjust="0"/>
    <p:restoredTop sz="92969"/>
  </p:normalViewPr>
  <p:slideViewPr>
    <p:cSldViewPr>
      <p:cViewPr varScale="1">
        <p:scale>
          <a:sx n="111" d="100"/>
          <a:sy n="111" d="100"/>
        </p:scale>
        <p:origin x="1616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02.11.25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99593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55835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diesem Falle zunächst erwähnenswert: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Eröffnung des Zivilrechtswegs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Hierfür generell maßgeblich: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13 GVG: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„bürgerrechtliche Streitigkeit“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 in den Blick zu nehmen: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aufdrängende Sonderzuweisungen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Vorliegend als aufdrängende Sonderzuweisung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I 3 GG sowie § 40 II 1 VwGO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der Zulässigkeit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ausreichend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Schlüssige Behauptung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Vorliegens der Voraussetzungen dieser Ansprüche (sog.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Doppelrelevante Tatsache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 „schlüssige Behauptung“ zu unterstellen: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Eröffnung des Zivilrechtsweges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kraft aufdrängender Sonderzuweisung gemäß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I 3 GG sowie § 40 II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78820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Ferner erwähnenswert: Zuständigkeit des angerufenen Landgerichts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Sachliche Zuständigkeit: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bestimmt sich generell nach dem Streitwert (vgl. § 23 GVG)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streitwertunabhängige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Zuweisung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71 II Nr. 2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GVG insbesondere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Amtshaftungsansprüche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an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Landgerichte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Örtliche Zuständigkeit: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 Ansprüche wegen einer unerlaubten Handlung (§§ 823 ff. BGB) in Betracht kommen, (zumindest) Gerichtsstand der unerlaubten Handlung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32 ZPO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einschlägig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Im Übrigen als gewahrt zu unterstellen: Prozessvoraussetzungen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Zulässigkeit: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17307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1697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Begründetheit (bzgl.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Stoßstange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 für Begründetheit: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 ist begründet, soweit dem Kläger ein durchsetzbarer Anspruch auf Ersatz der Schäden an der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Stoßstange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zusteht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553150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28921" y="2420444"/>
            <a:ext cx="3816424" cy="443755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04716" y="2413344"/>
            <a:ext cx="3816424" cy="434217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8092" y="1697505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72938" y="2471454"/>
            <a:ext cx="35283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Soweit Gefahrenabwehrbehörde handelt: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  <a:p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48732" y="2471454"/>
            <a:ext cx="3528391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Soweit Gefahrenabwehrbehörde handelt: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16958" y="1794101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2488330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670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I)  Amtshaftungsanspruch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Anspruchsgrundlage: § 839 BGB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34 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Haftungsbegründender Tatbestand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Zunächst haftungsbegründend von § 839 I 1 BGB vorausgesetzt: „Beamter“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Gleichwohl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Art. 34 S. 1 GG bereits ausreichend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Dass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jemand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in Ausübung eines ihm anvertrauten öffentlichen Amtes“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tätig wird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Wegen des Vorrangs der Verfassung (Art. 20 III GG) ist § 839 BGB im Lichte des Art. 34 S. 1 GG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verfassungskonform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auszulegen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27537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4784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Vor dem Hintergrund des Wortlautes von Art. 34 S. 1 GG gerade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erforderlich: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Beamter im „statusrechtlichen Sinne“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Vielmehr ausreichend: dass die handelnde Person eine ihm übertragene hoheitliche Tätigkeit wahrgenommen hat 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Beamter im haftungsrechtlichen Sinne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„haftungsrechtlicher Beamtenbegriff“ zugrunde zulegen ist,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 des Staates für private Verwaltungshilfe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Insoweit lassen sich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 Fallgruppen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voneinander unterscheiden: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Staatshaftung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Beliehene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Staatshaftung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private Verwaltungshelfer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860214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3672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Beliehene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Natürliche oder juristische Personen des Privatrechts, denen durch Gesetz, durch VA aufgrund eines Gesetzes oder verwaltungsrechtlichen Vertrag bestimmte einzelne Kompetenzen zur Wahrnehmung im eigenen Namen übertragen sind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Bsp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TÜV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Diese handeln – soweit sie die ihnen übertragene Tätigkeit wahrnehmen –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stets „in Ausübung eines öffentlichen Amtes“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98333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25208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Private Verwaltungshelfer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Private Verwaltungshelfer unterstützen den Hoheitsträger bei der Wahrnehmung öffentlicher Aufgaben in abhängiger Position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Unterschied zu den Beliehenen: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fehlender Beleihungsakt und Weisungsgebundenheit (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Verwaltungshelfer fungiert als „Erfüllungsgehilfe“)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Anders als bei Beliehenen im Einzelfall schwieriger festzustellen, ob Handeln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Ausübung eines öffentlichen Amtes“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Kriterien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</a:p>
          <a:p>
            <a:pPr marL="1714500" lvl="3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Charakter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jeweils wahrgenommenen Aufgabe</a:t>
            </a:r>
          </a:p>
          <a:p>
            <a:pPr marL="1714500" lvl="3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Grad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Entscheidungsspielraums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der Privatperson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02417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6081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hier: Durchführung eines Abschleppvorganges durch U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Charakter der Maßnahme: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Schutz der öffentlichen Sicherheit und Ordnung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durch Vollziehung einer Vollstreckungsmaßnahme (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Eingriffsverwaltung)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Abschleppunterhemer: Beamter im haftungsrechtlichen Sinne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 beachten: der schadensursächliche Vorgang muss auch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Ausübung“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dieses öffentlichen Amtes erfolgt sein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Ob Schadensverursachung im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inneren und äußeren Zusammenhang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mit der übertragenen hoheitlichen Tätigkeit erfolgte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gerade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ausreichend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Schadensverursachung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„bei Gelegenheit“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hoheitlichen Tätigkeit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983429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12644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Innerer und äußerer Zusammenhang (+): Beschädigung der Stoßstange erfolgte im Rahmen des Abschleppvorganges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Handeln in Ausübung eines öffentlichen Amtes: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96938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27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 Woche 1: Wesentliche Grundbegriffe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Grundsätzlich von dem Begriff des Staatshaftungsrechts umfasst: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Restitutionsansprüche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 ein tatsächliches Verhalten gerichtet (Unterlassung und Folgenbeseitigung)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Kompensationsansprüche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auf Entschädigung (in Geld) gerichtet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</a:b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Kompensationsansprüche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lassen sich insoweit systematisch weiter unterteilen in..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rechtswidriges staatliches Handeln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(sog. „Unrechtshaftung“)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Haftung für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rechtmäßiges staatliches Handeln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(sog. “Entschädigungsrecht“)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bb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 Verletzung einer drittbezogenen Amtspflicht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Anschließend haftungsbegründend für § 839 I 1 BGB notwendig: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Verletzung einer drittbezogenen Amtspflicht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Examensrelevanteste Amtspflicht: Pflicht zum rechtmäßigen Handeln nach Art. 20 III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Beschädigung fremden Eigentums: Amtspflichtverletzung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Individualrechtsgüter des Anspruchsstellers aus § 823 I BGB betroffen, stets zu bejahen: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Drittbezogenheit der Amtspflichtverletzung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Verletzung einer drittbezogenen Amtspflicht: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907488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cc)  Verschulden des Amtswalters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Schuldformen: Vorsatz oder Fahrlässigkeit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Ausweislich des Sachverhaltes zu unterstellen: Fahrlässigkeit des 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276 I 1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Verschulden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06673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46038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 Kein Haftungsausschluss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Letztlich in den Blick zu nehmen: Haftungsausschlüsse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Falle bloß fahrlässigen Handelns regelmäßig bedeutsam: Ggf. anderweitige Ersatzmöglichkeiten gemäß § 839 I 2 BGB (-)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Ebenfalls nicht einschlägig: Richterspruchprivileg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839 II 1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Dem K ebenfalls nicht möglich gewesen: Primärrechtsschutz gegen die hoheitliche Maßnahme zu erlangen,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839 III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Kein Haftungsausschluss: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Haftungsbegründender Tatbestand: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37405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298919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Haftungsausfüllender Tatbestand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Rechtsfolge des § 839 I 1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„… den daraus entstehenden Schaden zu ersetzen“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Daher für haftungsausfüllenden Tatbestands bei Amtshaftungsansprüchen herauszuarbeiten: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 sowie haftungsausfüllende Zurechnung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Vorliegend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unproblematisch zu bejahen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Zurechenbarer und ersatzfähiger Schaden in Höhe der Reparaturkosten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Haftungsausfüllender Tatbestand: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Anspruchsvoraussetzungen: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6037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Für Art und Umfang eines Schadensersatzanspruchs maßgeblich: §§ 249 ff.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Inhalt des Amtshaftungsanspruchs: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Entschädigung in Geld nach § 251 I BGB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bedenken: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Naturalrestitution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249 I BGB kann dann nicht gefordert werden, wenn diese in der Vornahme einer hoheitlichen Handlung liegt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Grund: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839 BGB geht von Eigenhaftung des Beamten aus; es kann also nur das gefordert werden, was der Beamte als Privatperson leisten kann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Anspruchsinhalt: Ersatz der Reparaturkosten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Amtshaftungsanspruch insoweit 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348507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1439425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Entschädigungsanspruch gemäß § 10 III 1 SOG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 § 10 III 1 SOG enthalten: Anspruchsgrundlage für Entschädigungsanspruch des herangezogenen Notstandspflichtigen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Zwingende Voraussetzung für den Anspruch: Qualifizierung des K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Notstandspflichtigen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§ 10 I SOG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Verhaltensverantwortlichkeit nach § 8 SOG (-) da K das Fahrzeug nicht auf dem Parkplatz abgestellt hat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Denkbar Zustandsverantwortlichkeit nach § 9 SOG als Eigentümer der Sache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allein maßgeblich: Eigentümerstellung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entscheidend im Gefahrenabwehrrecht: Verschulden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(mehr) einschlägig: § 9 II SOG, der von Zustandsverantwortlichkeit befreit   </a:t>
            </a:r>
          </a:p>
          <a:p>
            <a:pPr lvl="2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462688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250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Damit wieder eröffnet: Zustandsverantwortlichkeit nach § 9 I SOG,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K Eigentümer der Sache: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Zustandsverantwortlichkeit nach § 9 I SOG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Mangels Qualifikation als „Nichtstörer“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Entschädigungsanspruch nach § 10 III 1 SOG (-)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20916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Anspruch aus enteignungsgleichem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Als Auffangtatbestand in Betracht kommend: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enteignungsgleichem Eingriff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 mit Stoßstange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Eigentum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des K (Art. 14 I GG)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betroffen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Herleitung der Anspruchsgrundlage: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Aufopferungsgrundsatz in seiner richterrechtlich geprägten Ausprägung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(§§ 74, 74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Einl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ALR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)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Übrigen: Existenz in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40 II 1 Alt. 1 VwGO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vorausgesetzt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159303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3736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 Anspruchsvoraussetzungen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Insoweit für Anspruch aus enteignungsgleichem Eingriff vorausgesetzt: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Rechtswidrige hoheitliche Maßnahme,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einen Eingriff in den Schutzbereich des  Art. 14 I 1 GG darstellt und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einem zurechenbaren und ersatzfähigen Schaden führt, der sich für den Betroffenen als Sonderopfer darstellt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737436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973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 Woche 1: Wesentliche Grundbegriffe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Prüfungssystematik: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vorrangig zu prüfen: Ansprüche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Unrechtshaftung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der Unrechtshaftung regelmäßig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zuerst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Amtshaftungsanspruch gem. § 839 BGB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iVm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Art. 34 S. 1 GG</a:t>
            </a:r>
          </a:p>
          <a:p>
            <a:pPr marL="1714500" lvl="3" indent="-342900">
              <a:spcAft>
                <a:spcPts val="500"/>
              </a:spcAft>
              <a:buFont typeface="Wingdings" pitchFamily="2" charset="2"/>
              <a:buChar char="§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Soweit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„Amtspflichtverletzung“ (+)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„Unrechtshaftung“ </a:t>
            </a:r>
          </a:p>
          <a:p>
            <a:pPr lvl="3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Hoheitsträger im Einzelfall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„Gefahrenabwehrbehörde“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SOG,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zweiten Schritt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 prüfen: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Entschädigungsansprüche gem. oder in Analogie zu § 10 III 1 SOG/ § 51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BPolG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4190784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0" y="1177201"/>
            <a:ext cx="8928992" cy="6337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Rechtswidrige hoheitliche 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Bereits festgestellt: Rechtswidrige Sorgfaltspflichtverletzung durch Handeln des Abschleppunternehmers als Verwaltungshelfer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Eingriff in den Schutzbereich des Art. 14 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unproblematisch: Substanzverletzung des PKW, welcher im Eigentum des K steht (§ 903 BGB) als Eingriff in Art. 14 I 1 GG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Sonderopfer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Im Falle der Rechtswidrigkeit der Maßnahme: Sonderopfer indiziert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Zurechenbarer und ersatzfähiger Schaden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unproblematisch: zurechenbarer und ersatzfähiger Schaden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Reparaturkosten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547622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2998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Anspruchsinhalt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Regelmäßig im Staatshaftungsrecht: Entschädigung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Substanzverlustes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Ergebnis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aus enteignungsgleichem Eingriff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98929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2131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weitere Anspruchsgrundlagen bezüglich der Schäden an der Stoßstange nicht in Betracht kommen: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Begründetheit (+)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Ergebnis zu (2) Stoßstange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Klage zulässig und begründet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316959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Dritter Teil: Klage auf Ersatz des Wiederbeschaffungswertes für Navigationsgerät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 des K auf Ersatz des Wiederbeschaffungswertes für das Navigationsgerät müsste zulässig und begründet sein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Zulässigkeit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Keine Abweichungen gegenüber dem zweiten Teil, mithin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Begründetheit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Obersatz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 ist begründet, soweit dem Kläger ein durchsetzbarer Anspruch auf Ersatz der Wiederbeschaffungskosten für das Navigationsgerät zusteht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65050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3682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I. Amtshaftungsanspruch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§ 839 I 1 BGB vorausgesetzt: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Schuldhafte Verletzung einer drittbezogenen Amtspflicht durch einen Beamten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Maßgebliche Anknüpfungspunkte: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 ordnungsgemäßes Verschließen der Halle durch U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Maßnahme der Polizei, welche U veranlasste das Fahrzeug zu verwahren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13745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47320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Handeln des U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 müsste im Zusammenhang mit der Verwahrung des Pkw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„in Ausübung eines öffentlichen Amtes“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gehandelt haben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Bei Verwaltungshelfern insoweit entscheidend: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Charakter der Maßnahme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Einbindung in den Pflichtenkreis der Behörde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Einerseits: Hoheitlicher Charakter der Verwahrung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Fraglich: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Einbindung in den Pflichtenkreis der Behörde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221811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327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vgl. hierzu BGH NJW-RR 2019, 1163: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„…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können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auch Mitarbeiter eines privaten Unternehmens Amtsträger im haftungsrechtlichen Sinne sein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Dies kommt neben den Fällen der Beleihung eines Privatunternehmens mit hoheitlichen Aufgaben auch dann in Betracht, wenn Private als Verwaltungshelfer bei der Erledigung hoheitlicher Aufgaben tätig werden.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Dafür ist erforderlich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dass ein innerer Zusammenhang und eine engere Beziehung zwischen der Betätigung des Privaten und der hoheitlichen Aufgabe bestehen, wobei die öffentliche Hand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 so weitgehendem Maße auf die Durchführung der Arbeiten Einfluss nimm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t, dass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der Private gleichsam als bloßes „Werkzeug“ oder „Erfüllungsgehilfe“ des Hoheitsträgers handelt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und dieser die Tätigkeit des Privaten deshalb wie eine eigene gegen sich gelten lassen muss...“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461800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2067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Nach diesen (fraglichen) Maßstäben: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Handeln „in Ausübung eines öffentlichen Amtes“ (-)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Arg.: Verwahrung erfolgte zu „eigener Verantwortung“ und ohne konkrete Richtlinien seitens Ordnungsbehörde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i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996588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Handeln des Polizeibeamten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Anknüpfungspunkt: Anordnung, U solle Fahrzeug verwahren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Insoweit zu berücksichtigen: Vorschriften zur Sicherstellung von Sachen 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14 III 1 SOG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, wonach eine sichergestellte Sache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„amtlich oder in sonst zweckmäßiger Weise“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zu verwahren ist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Daher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Amtspflichtverletzung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Übertragung der Verwahrung auf einen – insoweit nicht ordnungsgemäß ausgewählten und instruierten – Privatunternehmer zu erblicken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In diesem Fall anzunehmen: Fahrlässiges Handeln des Polizeibeamten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§ 276 I 1 BGB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Haftungsbeschränkung? </a:t>
            </a:r>
          </a:p>
          <a:p>
            <a:pPr marL="1257300" lvl="2" indent="-342900">
              <a:spcAft>
                <a:spcPts val="500"/>
              </a:spcAft>
              <a:buFont typeface="Courier New" panose="02070309020205020404" pitchFamily="49" charset="0"/>
              <a:buChar char="o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Denkbar: Anderweitige Ersatzmöglichkeit, da der U als „Dritter“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839 I 2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Schadensverursachung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mitgewirkt hat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924688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Prüfungssystematik: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Im Rahmen der „Unrechtshaftung“ als „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Auffangtatbestände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“ mangels einfachgesetzlicher Ausprägung zuletzt zu prüfen: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enteignungsgleichem Eingriff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Verletzung vermögenswerter Güter (Rechtsgedanke §§ 74, 75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ALR)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aufopferungsgleichem Eingriff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Verletzung nicht vermögenswerter Güter (§§ 74, 74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ALR)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Ausnahmekonstellation: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Schadensersatzansprüche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öffentlich-rechtlichem Schuldverhältnisses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(insb. Verwahrungsverhältnisse nach Sicherstellungen) nach §§ 280 BGB analog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2518253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4170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„anderweitige Ersatzmöglichkeit“ (+):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gegen den U wegen Verletzung von Verkehrssicherungspflichten  im Zusammenhang mit der Verwahrung des Fahrzeuges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(§ 823 I BGB)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Vor diesem Hintergrund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einschlägig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Subsidiaritätsklausel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des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§ 839 I 2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Anspruch aus Amtshaftung nach § 839 I 1 BGB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3) Ergebnis: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Amtshaftungsansprüche nach beiden Anknüpfungspunkten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06696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1327594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4844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III. Anspruch aus enteignungsgleichem Eingriff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 Schließlich auch insoweit in Betracht kommend: Anspruch aus enteignungsgleichem Eingriff 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Anspruchsgrundlage: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Herleitung über §§ 74, 75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ALR richterrechtlich geprägtes Rechtsinstitut welches gewohnheitsrechtlich anerkannt ist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Anspruchsvoraussetzungen: Rechtswidrige hoheitliche Maßnahme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, die einen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Eingriff in den Schutzbereich des Art. 14 I 1 GG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darstellt und zu einem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zurechenbaren und ersatzfähigen Schaden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führt, der sich für den Betroffenen als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Sonderopfer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darstellt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021794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49090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Hoheitlicher Eingriff in Art. 14 I 1 GG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(+), 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Inbesitznahme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des Fahrzeuges durch P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In diesem Fall jedoch problematisch: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Zurechenbare Schadensverursachung bzw. Rechtswidrigkeitszusammenhang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Legitimation des Anspruchs: Rechtswidrigkeit der staatlichen Inanspruchnahme des Eigentums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Ein Entschädigungsanspruch ist vor diesem Hintergrund nur dann gerechtfertigt, wenn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Rechtsverstoß auch der relevante Grund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für die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erlittene Vermögenseinbuße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ist</a:t>
            </a:r>
          </a:p>
          <a:p>
            <a:pPr marL="1257300" lvl="2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Rechtswidrigkeitszusammenhang zwischen erbrachten Sonderopfer und Schadensverursachung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597689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12776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Fraglich letztlich: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Objektive Zurechenbarkeit des Erfolges zu der hoheitlichen Maßnahme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Umstände, die einer objektiven Zurechenbarkeit entgegenstehen können: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Dazwischentreten Dritter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(Freiverantwortliche) Selbstgefährdung </a:t>
            </a:r>
            <a:b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</a:b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Zusammenhang zwischen Sicherstellung (hoheitlicher Eingriff) und Schadenseintritt (-)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a.A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. vertretbar!)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Beachte: Dazwischentreten des U durch unsachgemäße Verwahrung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b)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Anspruch aus enteignungsgleichem Eingriff (-)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  <a:sym typeface="Wingdings" pitchFamily="2" charset="2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70925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157650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II. Anspruch aus öffentlich-rechtlichem Schuldverhältnis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1) Anspruchsgrundlage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Anspruchsgrundlage für Schadensersatzansprüche aus öffentlich-rechtlichem Schuldverhältnis: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§ 280 I 1 BGB analog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Insoweit mangels spezialgesetzlicher Sonderregelungen ohne Weiters erfüllt: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Planwidrige Regelungslücke </a:t>
            </a:r>
          </a:p>
          <a:p>
            <a:pPr marL="800100" lvl="1" indent="-342900">
              <a:spcAft>
                <a:spcPts val="500"/>
              </a:spcAft>
              <a:buFont typeface="Wingdings" pitchFamily="2" charset="2"/>
              <a:buChar char="Ø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Vor dem Hintergrund der identischen Ausgangslage bei öffentlich-rechtlichen Schuldverhältnisse ebenfalls gegeben: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Vergleichbare Interessenlage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(vgl. auch § 62 S. 1 VwVfG)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90455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II) Anspruch aus öffentlich-rechtlichem Schuldverhältnis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2) Anspruchsvoraussetzungen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Schuldverhältnis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Öffentlich-rechtliche Schuldverhältnis (+): durch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die rein faktische Handlung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der Inbesitznahme der Sache durch die Behörden (mithin: gesetzliches Schuldverhältnis)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&gt; Nicht erforderlich und nicht zweckmäßig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: Übereinstimmende Willenserklärungen der Parteien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b) Pflichtverletzung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Hier unproblematisch: mindestens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Sekundärpflichten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iFv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Rücksichtnahmepflichten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nach § 241 II BGB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durch unsachgemäße Verwahrung des U verletzt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409343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4234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Zurechnung des Handelns des U: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analoger Anwendung des § 278 BGB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Verschulden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Maßstab: § 276 I 1 BGB Vorsatz oder Fahrlässigkeit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Wesentlicher Vorteil der Anwendung der § 280 I 1 BGB analog für den Bürger: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Verschuldensvermutung des § 280 I 2 BGB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greift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keine Exkulpation: Verschulden wird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iSv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280 I 2 BGB vermutet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411445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d) Zurechenbarer und ersatzfähiger Schaden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Unproblematisch erfüllt: zurechenbarer und ersatzfähiger Schaden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iHd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Wiederbeschaffungswertes des Navigationsgerätes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3) Anspruchsinhalt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Da es sich sich hier um ein Fall der Haftung aus § 280 I 1 BGB analog handelt: Ausnahmefall der Naturalrestitution nach § 249 I BGB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4)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Anspruch aus § 280 I 1 BGB analog auf Ersatz des Wiederbeschaffungswertes 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624172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037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Wiederholung Woche 1: Wesentliche Grundbegriffe und Systematik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Prüfungssystematik: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Soweit Amtspflichtverletzung (-), im nächsten Schritt zu prüfen: sog. 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Entschädigungsrecht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1.)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Hier wegen einfachgesetzlicher Ausprägung vorrangig – ungeachtet des verletzten Rechtsguts – zu prüfen: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Entschädigungsanspruch nach § 10 III 1 SOG/ 51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BPolG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2.) Weitere Prüfung richtet sich nach verletztem Schutzgut: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Vermögenswerte Güter: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enteignendem Eingriff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Nichtvermögenswerte Güter: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Anspruch aus Aufopferung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3515732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79158"/>
            <a:ext cx="8928992" cy="29982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IV) Ergebnis zu B)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auf Ersatz des Wiederbeschaffungswertes des Navigationsgerätes 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C) Gesamtergebnis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Klage zulässig und begründet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235771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Woche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1328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Übersicht: Staatshaftungsrechtliche Ansprüche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Woche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6EE28C17-2800-E7E8-8F43-C713E8B9BDF5}"/>
              </a:ext>
            </a:extLst>
          </p:cNvPr>
          <p:cNvSpPr/>
          <p:nvPr/>
        </p:nvSpPr>
        <p:spPr>
          <a:xfrm>
            <a:off x="251520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1630FB2C-A0FA-569E-F994-C739A0979225}"/>
              </a:ext>
            </a:extLst>
          </p:cNvPr>
          <p:cNvSpPr/>
          <p:nvPr/>
        </p:nvSpPr>
        <p:spPr>
          <a:xfrm>
            <a:off x="4716016" y="2780928"/>
            <a:ext cx="3816424" cy="407707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4E2054BC-3374-B6EB-056E-57D95A647A47}"/>
              </a:ext>
            </a:extLst>
          </p:cNvPr>
          <p:cNvSpPr/>
          <p:nvPr/>
        </p:nvSpPr>
        <p:spPr>
          <a:xfrm>
            <a:off x="827584" y="2060848"/>
            <a:ext cx="6984776" cy="57606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FFB19EA5-1A9B-16B1-1715-49B265823F0F}"/>
              </a:ext>
            </a:extLst>
          </p:cNvPr>
          <p:cNvSpPr txBox="1"/>
          <p:nvPr/>
        </p:nvSpPr>
        <p:spPr>
          <a:xfrm>
            <a:off x="395536" y="2939172"/>
            <a:ext cx="35283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(+):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analog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enteignungsgleichem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aufopferungsgleichem Eingriff </a:t>
            </a:r>
            <a:br>
              <a:rPr lang="de-DE" dirty="0"/>
            </a:br>
            <a:endParaRPr lang="de-DE" dirty="0"/>
          </a:p>
          <a:p>
            <a:r>
              <a:rPr lang="de-DE" dirty="0"/>
              <a:t>(4. Schadensersatz nach § 280 BGB analog)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9B3DD035-50BF-0F64-9B8F-92CB17852E20}"/>
              </a:ext>
            </a:extLst>
          </p:cNvPr>
          <p:cNvSpPr txBox="1"/>
          <p:nvPr/>
        </p:nvSpPr>
        <p:spPr>
          <a:xfrm>
            <a:off x="4860032" y="2939172"/>
            <a:ext cx="35283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Amtspflichtverletzung (-): </a:t>
            </a:r>
          </a:p>
          <a:p>
            <a:endParaRPr lang="de-DE" dirty="0"/>
          </a:p>
          <a:p>
            <a:r>
              <a:rPr lang="de-DE" dirty="0"/>
              <a:t>2. Entschädigungsanspruch nach § 10 III 1 SOG/ § 51 </a:t>
            </a:r>
            <a:r>
              <a:rPr lang="de-DE" dirty="0" err="1"/>
              <a:t>BPolG</a:t>
            </a:r>
            <a:r>
              <a:rPr lang="de-DE" dirty="0"/>
              <a:t> (analog)</a:t>
            </a:r>
          </a:p>
          <a:p>
            <a:endParaRPr lang="de-DE" dirty="0"/>
          </a:p>
          <a:p>
            <a:r>
              <a:rPr lang="de-DE" dirty="0"/>
              <a:t>3. Je nach verletztem Rechtsgut: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enteignendem Eingriff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Anspruch aus Aufopferung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82CD9F74-2F36-D16D-BDA4-1A4CEF8D8358}"/>
              </a:ext>
            </a:extLst>
          </p:cNvPr>
          <p:cNvSpPr txBox="1"/>
          <p:nvPr/>
        </p:nvSpPr>
        <p:spPr>
          <a:xfrm>
            <a:off x="827584" y="2195722"/>
            <a:ext cx="6789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1. Schritt: Amtshaftungsanspruch gem. § 839 BGB </a:t>
            </a:r>
            <a:r>
              <a:rPr lang="de-DE" dirty="0" err="1"/>
              <a:t>iVm</a:t>
            </a:r>
            <a:r>
              <a:rPr lang="de-DE" dirty="0"/>
              <a:t>. Art. 34 S. 1 GG  </a:t>
            </a:r>
          </a:p>
        </p:txBody>
      </p:sp>
    </p:spTree>
    <p:extLst>
      <p:ext uri="{BB962C8B-B14F-4D97-AF65-F5344CB8AC3E}">
        <p14:creationId xmlns:p14="http://schemas.microsoft.com/office/powerpoint/2010/main" val="124450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8884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982174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895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Zweiter Teil: Klage auf Ersatz der Schäden an der Stoßstange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&gt; Obersatz: 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 hat Erfolg, soweit sie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zulässig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und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begründet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ist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1362716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432048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92962"/>
            <a:ext cx="8928992" cy="4539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A) Zulässigkeit 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  &gt;  Prozessvoraussetzungen lassen sich in einem ersten Schritt unterteilen in… </a:t>
            </a: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Allgemeine Prozessvoraussetzungen: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klageartunabhängig für jedes gerichtliche Verfahren gelten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Ausführungen auf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Problematisches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 beschränken! </a:t>
            </a: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marL="800100" lvl="1" indent="-342900">
              <a:spcAft>
                <a:spcPts val="500"/>
              </a:spcAft>
              <a:buFont typeface="Arial" panose="020B0604020202020204" pitchFamily="34" charset="0"/>
              <a:buChar char="•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Besondere Prozessvoraussetzungen: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die nur für besondere Klageverfahren gelten (bspw. Feststellungsinteresse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iRv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. § 256 ZPO)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  <a:p>
            <a:pPr lvl="1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 Voraussetzungen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in jedem Fall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JKRGNR+Arial-BoldMT"/>
                <a:sym typeface="Wingdings" pitchFamily="2" charset="2"/>
              </a:rPr>
              <a:t>positiv festzustellen! 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JKRGNR+Arial-BoldMT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432048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Staatshaftungsrecht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Fall 1</a:t>
            </a:r>
          </a:p>
        </p:txBody>
      </p:sp>
    </p:spTree>
    <p:extLst>
      <p:ext uri="{BB962C8B-B14F-4D97-AF65-F5344CB8AC3E}">
        <p14:creationId xmlns:p14="http://schemas.microsoft.com/office/powerpoint/2010/main" val="365547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orlage_PPTX" id="{20EF44A1-9CCB-4FDF-80AC-F4ABCF6AD68B}" vid="{75BB5563-0F98-406E-898E-E499F06E544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Vorlage_PPTX</Template>
  <TotalTime>0</TotalTime>
  <Words>3440</Words>
  <Application>Microsoft Macintosh PowerPoint</Application>
  <PresentationFormat>Bildschirmpräsentation (4:3)</PresentationFormat>
  <Paragraphs>476</Paragraphs>
  <Slides>51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51</vt:i4>
      </vt:variant>
    </vt:vector>
  </HeadingPairs>
  <TitlesOfParts>
    <vt:vector size="59" baseType="lpstr">
      <vt:lpstr>Arial</vt:lpstr>
      <vt:lpstr>Calibri</vt:lpstr>
      <vt:lpstr>Courier New</vt:lpstr>
      <vt:lpstr>Frutiger Linotype</vt:lpstr>
      <vt:lpstr>Frutiger LT 57 Cn</vt:lpstr>
      <vt:lpstr>JKRGNR+Arial-BoldMT</vt:lpstr>
      <vt:lpstr>Wingdings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Jana Panten</dc:creator>
  <cp:lastModifiedBy>Thure Höre</cp:lastModifiedBy>
  <cp:revision>56</cp:revision>
  <dcterms:created xsi:type="dcterms:W3CDTF">2023-10-09T12:44:15Z</dcterms:created>
  <dcterms:modified xsi:type="dcterms:W3CDTF">2025-11-02T12:13:15Z</dcterms:modified>
</cp:coreProperties>
</file>