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sldIdLst>
    <p:sldId id="256" r:id="rId2"/>
    <p:sldId id="260" r:id="rId3"/>
    <p:sldId id="316" r:id="rId4"/>
    <p:sldId id="277" r:id="rId5"/>
    <p:sldId id="279" r:id="rId6"/>
    <p:sldId id="315" r:id="rId7"/>
    <p:sldId id="280" r:id="rId8"/>
    <p:sldId id="317" r:id="rId9"/>
    <p:sldId id="318" r:id="rId10"/>
    <p:sldId id="281" r:id="rId11"/>
    <p:sldId id="283" r:id="rId12"/>
    <p:sldId id="284" r:id="rId13"/>
    <p:sldId id="285" r:id="rId14"/>
    <p:sldId id="286" r:id="rId15"/>
    <p:sldId id="287" r:id="rId16"/>
    <p:sldId id="314" r:id="rId17"/>
    <p:sldId id="312" r:id="rId18"/>
    <p:sldId id="313" r:id="rId19"/>
    <p:sldId id="276" r:id="rId20"/>
    <p:sldId id="296" r:id="rId21"/>
    <p:sldId id="319" r:id="rId22"/>
    <p:sldId id="297" r:id="rId23"/>
    <p:sldId id="298" r:id="rId24"/>
    <p:sldId id="320" r:id="rId25"/>
    <p:sldId id="300" r:id="rId26"/>
    <p:sldId id="301" r:id="rId27"/>
    <p:sldId id="302" r:id="rId28"/>
    <p:sldId id="303" r:id="rId29"/>
    <p:sldId id="308" r:id="rId30"/>
    <p:sldId id="309" r:id="rId31"/>
    <p:sldId id="290" r:id="rId3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7515"/>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7" autoAdjust="0"/>
    <p:restoredTop sz="92969"/>
  </p:normalViewPr>
  <p:slideViewPr>
    <p:cSldViewPr>
      <p:cViewPr varScale="1">
        <p:scale>
          <a:sx n="111" d="100"/>
          <a:sy n="111" d="100"/>
        </p:scale>
        <p:origin x="1616"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12.05.25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1077218"/>
          </a:xfrm>
          <a:prstGeom prst="rect">
            <a:avLst/>
          </a:prstGeom>
          <a:noFill/>
        </p:spPr>
        <p:txBody>
          <a:bodyPr wrap="square" rtlCol="0">
            <a:spAutoFit/>
          </a:bodyPr>
          <a:lstStyle/>
          <a:p>
            <a:r>
              <a:rPr lang="de-DE" sz="3200" dirty="0">
                <a:solidFill>
                  <a:schemeClr val="bg1"/>
                </a:solidFill>
                <a:latin typeface="Frutiger LT 57 Cn" pitchFamily="34" charset="0"/>
              </a:rPr>
              <a:t>Staatsorganisationsrecht</a:t>
            </a:r>
          </a:p>
          <a:p>
            <a:r>
              <a:rPr lang="de-DE" sz="3200" dirty="0">
                <a:solidFill>
                  <a:schemeClr val="bg1"/>
                </a:solidFill>
                <a:latin typeface="Frutiger LT 57 Cn" pitchFamily="34" charset="0"/>
              </a:rPr>
              <a:t>1. Woche</a:t>
            </a:r>
          </a:p>
        </p:txBody>
      </p:sp>
      <p:sp>
        <p:nvSpPr>
          <p:cNvPr id="3" name="Textfeld 2">
            <a:extLst>
              <a:ext uri="{FF2B5EF4-FFF2-40B4-BE49-F238E27FC236}">
                <a16:creationId xmlns:a16="http://schemas.microsoft.com/office/drawing/2014/main" id="{944C0E7E-C004-698C-1BBA-CD5C5BD555AD}"/>
              </a:ext>
            </a:extLst>
          </p:cNvPr>
          <p:cNvSpPr txBox="1"/>
          <p:nvPr/>
        </p:nvSpPr>
        <p:spPr>
          <a:xfrm>
            <a:off x="251520" y="548680"/>
            <a:ext cx="3384375" cy="707886"/>
          </a:xfrm>
          <a:prstGeom prst="rect">
            <a:avLst/>
          </a:prstGeom>
          <a:noFill/>
        </p:spPr>
        <p:txBody>
          <a:bodyPr wrap="square" rtlCol="0">
            <a:spAutoFit/>
          </a:bodyPr>
          <a:lstStyle/>
          <a:p>
            <a:r>
              <a:rPr lang="de-DE" sz="2000" b="1" dirty="0"/>
              <a:t>Thure Hanßen </a:t>
            </a:r>
            <a:br>
              <a:rPr lang="de-DE" sz="2000" b="1" dirty="0"/>
            </a:br>
            <a:r>
              <a:rPr lang="de-DE" sz="2000" b="1" dirty="0" err="1"/>
              <a:t>thure.hanssen@gmail.com</a:t>
            </a:r>
            <a:endParaRPr lang="de-DE" sz="2000" b="1" dirty="0"/>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6469"/>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Bundesstaatsprinzip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Schwerpunkt der heutigen Einheit: </a:t>
            </a:r>
            <a:r>
              <a:rPr lang="de-DE" sz="2400" b="1" dirty="0">
                <a:solidFill>
                  <a:schemeClr val="tx1">
                    <a:lumMod val="65000"/>
                    <a:lumOff val="35000"/>
                  </a:schemeClr>
                </a:solidFill>
                <a:latin typeface="JKRGNR+Arial-BoldMT"/>
              </a:rPr>
              <a:t>Bundesstaatsprinzip</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Ausgangspunkt fraglich: Charakteristika eines „Bundesstaates“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einen „Staat“ vorausgesetzt: </a:t>
            </a:r>
            <a:r>
              <a:rPr lang="de-DE" sz="2400" b="1" dirty="0">
                <a:solidFill>
                  <a:schemeClr val="tx1">
                    <a:lumMod val="65000"/>
                    <a:lumOff val="35000"/>
                  </a:schemeClr>
                </a:solidFill>
                <a:latin typeface="JKRGNR+Arial-BoldMT"/>
              </a:rPr>
              <a:t>Staatsgebiet, Staatsvolk und Staatsgewalt</a:t>
            </a:r>
            <a:r>
              <a:rPr lang="de-DE" sz="2400" dirty="0">
                <a:solidFill>
                  <a:schemeClr val="tx1">
                    <a:lumMod val="65000"/>
                    <a:lumOff val="35000"/>
                  </a:schemeClr>
                </a:solidFill>
                <a:latin typeface="JKRGNR+Arial-BoldMT"/>
              </a:rPr>
              <a:t> („Drei-Elemente-Lehre“)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Wesen des Bundesstaates: Zusammenschluss mehrerer Staaten zu einem Gesamtstaat, wobei </a:t>
            </a:r>
            <a:r>
              <a:rPr lang="de-DE" sz="2400" b="1" dirty="0">
                <a:solidFill>
                  <a:schemeClr val="tx1">
                    <a:lumMod val="65000"/>
                    <a:lumOff val="35000"/>
                  </a:schemeClr>
                </a:solidFill>
                <a:latin typeface="JKRGNR+Arial-BoldMT"/>
              </a:rPr>
              <a:t>sowohl der Gesamtstaat („Bund“) als auch die Gliedstaaten („Bundesländer“) Staatscharakter</a:t>
            </a:r>
            <a:r>
              <a:rPr lang="de-DE" sz="2400" dirty="0">
                <a:solidFill>
                  <a:schemeClr val="tx1">
                    <a:lumMod val="65000"/>
                    <a:lumOff val="35000"/>
                  </a:schemeClr>
                </a:solidFill>
                <a:latin typeface="JKRGNR+Arial-BoldMT"/>
              </a:rPr>
              <a:t> haben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5872178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31" y="1225208"/>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Bundesstaatsprinzip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Vom Bundesstaat zu unterscheiden: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Staatenverbund</a:t>
            </a:r>
            <a:r>
              <a:rPr lang="de-DE" sz="2400" dirty="0">
                <a:solidFill>
                  <a:schemeClr val="tx1">
                    <a:lumMod val="65000"/>
                    <a:lumOff val="35000"/>
                  </a:schemeClr>
                </a:solidFill>
                <a:latin typeface="JKRGNR+Arial-BoldMT"/>
              </a:rPr>
              <a:t>, der - während die Mitgliedsstaaten eigene Staatsqualität aufweisen - durch fehlende eigene Staatlichkeit des Verbunds gekennzeichnet ist (Europäische Union)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Zentralstaat</a:t>
            </a:r>
            <a:r>
              <a:rPr lang="de-DE" sz="2400" dirty="0">
                <a:solidFill>
                  <a:schemeClr val="tx1">
                    <a:lumMod val="65000"/>
                    <a:lumOff val="35000"/>
                  </a:schemeClr>
                </a:solidFill>
                <a:latin typeface="JKRGNR+Arial-BoldMT"/>
              </a:rPr>
              <a:t>, bei dem mangels eigener Staatsqualität der einzelnen Verwaltungseinheiten - mit dem Verbund als „Einheitsstaat“ - lediglich ein einzelnes Subjekt mit eigener Staatsqualität vorhanden ist (Frankreich)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Staatenbund</a:t>
            </a:r>
            <a:r>
              <a:rPr lang="de-DE" sz="2400" dirty="0">
                <a:solidFill>
                  <a:schemeClr val="tx1">
                    <a:lumMod val="65000"/>
                    <a:lumOff val="35000"/>
                  </a:schemeClr>
                </a:solidFill>
                <a:latin typeface="JKRGNR+Arial-BoldMT"/>
              </a:rPr>
              <a:t>, der dem Staatenverbund ähnelt, dessen Rechtsakte indes nicht unmittelbar in den Mitgliedsstaaten gelten (UNO)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dem </a:t>
            </a:r>
            <a:r>
              <a:rPr lang="de-DE" sz="2400" b="1" dirty="0">
                <a:solidFill>
                  <a:schemeClr val="tx1">
                    <a:lumMod val="65000"/>
                    <a:lumOff val="35000"/>
                  </a:schemeClr>
                </a:solidFill>
                <a:latin typeface="JKRGNR+Arial-BoldMT"/>
              </a:rPr>
              <a:t>Bundesstaatsprinzip</a:t>
            </a:r>
            <a:r>
              <a:rPr lang="de-DE" sz="2400" dirty="0">
                <a:solidFill>
                  <a:schemeClr val="tx1">
                    <a:lumMod val="65000"/>
                    <a:lumOff val="35000"/>
                  </a:schemeClr>
                </a:solidFill>
                <a:latin typeface="JKRGNR+Arial-BoldMT"/>
              </a:rPr>
              <a:t> vor diesem Hintergrund </a:t>
            </a:r>
            <a:r>
              <a:rPr lang="de-DE" sz="2400" b="1" dirty="0">
                <a:solidFill>
                  <a:schemeClr val="tx1">
                    <a:lumMod val="65000"/>
                    <a:lumOff val="35000"/>
                  </a:schemeClr>
                </a:solidFill>
                <a:latin typeface="JKRGNR+Arial-BoldMT"/>
              </a:rPr>
              <a:t>bezweckt</a:t>
            </a:r>
            <a:r>
              <a:rPr lang="de-DE" sz="2400" dirty="0">
                <a:solidFill>
                  <a:schemeClr val="tx1">
                    <a:lumMod val="65000"/>
                    <a:lumOff val="35000"/>
                  </a:schemeClr>
                </a:solidFill>
                <a:latin typeface="JKRGNR+Arial-BoldMT"/>
              </a:rPr>
              <a:t>: </a:t>
            </a:r>
          </a:p>
          <a:p>
            <a:pPr marL="800100" lvl="1"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Kompromiss zwischen Staatenverbund und Zentralstaat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2640347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Bundesstaatsprinzip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Vorteile</a:t>
            </a:r>
            <a:r>
              <a:rPr lang="de-DE" sz="2400" dirty="0">
                <a:solidFill>
                  <a:schemeClr val="tx1">
                    <a:lumMod val="65000"/>
                    <a:lumOff val="35000"/>
                  </a:schemeClr>
                </a:solidFill>
                <a:latin typeface="JKRGNR+Arial-BoldMT"/>
              </a:rPr>
              <a:t> des Bundesstaates: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Einheitliches Auftreten nach Außen (als „Bund“)</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Erhaltung regionaler Vielfalt und kultureller Unterschiede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Dezentralisierung der Macht durch vertikale Kompetenzverteilung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Nachteil</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Kompetenzstreitigkeiten</a:t>
            </a:r>
            <a:r>
              <a:rPr lang="de-DE" sz="2400" dirty="0">
                <a:solidFill>
                  <a:schemeClr val="tx1">
                    <a:lumMod val="65000"/>
                    <a:lumOff val="35000"/>
                  </a:schemeClr>
                </a:solidFill>
                <a:latin typeface="JKRGNR+Arial-BoldMT"/>
              </a:rPr>
              <a:t> zwischen Bund und Ländern</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iFv</a:t>
            </a:r>
            <a:r>
              <a:rPr lang="de-DE" sz="2400" dirty="0">
                <a:solidFill>
                  <a:schemeClr val="tx1">
                    <a:lumMod val="65000"/>
                    <a:lumOff val="35000"/>
                  </a:schemeClr>
                </a:solidFill>
                <a:latin typeface="JKRGNR+Arial-BoldMT"/>
              </a:rPr>
              <a:t>. Kompetenzstreitigkeiten zu </a:t>
            </a:r>
            <a:r>
              <a:rPr lang="de-DE" sz="2400" b="1" dirty="0">
                <a:solidFill>
                  <a:schemeClr val="tx1">
                    <a:lumMod val="65000"/>
                    <a:lumOff val="35000"/>
                  </a:schemeClr>
                </a:solidFill>
                <a:latin typeface="JKRGNR+Arial-BoldMT"/>
              </a:rPr>
              <a:t>unterscheiden</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Verbandskompetenz</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Organkompetenz</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0075816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 calcmode="lin" valueType="num">
                                      <p:cBhvr additive="base">
                                        <p:cTn id="1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anim calcmode="lin" valueType="num">
                                      <p:cBhvr additive="base">
                                        <p:cTn id="3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907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Bundesstaatsprinzip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Gegenstand der </a:t>
            </a:r>
            <a:r>
              <a:rPr lang="de-DE" sz="2400" b="1" dirty="0">
                <a:solidFill>
                  <a:schemeClr val="tx1">
                    <a:lumMod val="65000"/>
                    <a:lumOff val="35000"/>
                  </a:schemeClr>
                </a:solidFill>
                <a:latin typeface="JKRGNR+Arial-BoldMT"/>
              </a:rPr>
              <a:t>Verbandskompetenz</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Welche Verwaltungseinheit (insb. Bund oder Länder) ist zuständig?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Gegenstand der </a:t>
            </a:r>
            <a:r>
              <a:rPr lang="de-DE" sz="2400" b="1" dirty="0">
                <a:solidFill>
                  <a:schemeClr val="tx1">
                    <a:lumMod val="65000"/>
                    <a:lumOff val="35000"/>
                  </a:schemeClr>
                </a:solidFill>
                <a:latin typeface="JKRGNR+Arial-BoldMT"/>
              </a:rPr>
              <a:t>Organkompetenz</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Welches Organ innerhalb der Verwaltungseinheit ist zuständig? (bspw. auf Bundesebene: Bundesregierung, Bundestag,…)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Zweck dieser Kompetenzverteilung</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Einerseits: </a:t>
            </a:r>
            <a:r>
              <a:rPr lang="de-DE" sz="2400" b="1" dirty="0">
                <a:solidFill>
                  <a:schemeClr val="tx1">
                    <a:lumMod val="65000"/>
                    <a:lumOff val="35000"/>
                  </a:schemeClr>
                </a:solidFill>
                <a:latin typeface="JKRGNR+Arial-BoldMT"/>
              </a:rPr>
              <a:t>Mäßigung und Begrenzung staatlicher Machtausübung</a:t>
            </a:r>
            <a:r>
              <a:rPr lang="de-DE" sz="2400" dirty="0">
                <a:solidFill>
                  <a:schemeClr val="tx1">
                    <a:lumMod val="65000"/>
                    <a:lumOff val="35000"/>
                  </a:schemeClr>
                </a:solidFill>
                <a:latin typeface="JKRGNR+Arial-BoldMT"/>
              </a:rPr>
              <a:t> (sog. Vertikale und horizontale Gewaltenteilung)</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Andererseits: </a:t>
            </a:r>
            <a:r>
              <a:rPr lang="de-DE" sz="2400" b="1" dirty="0">
                <a:solidFill>
                  <a:schemeClr val="tx1">
                    <a:lumMod val="65000"/>
                    <a:lumOff val="35000"/>
                  </a:schemeClr>
                </a:solidFill>
                <a:latin typeface="JKRGNR+Arial-BoldMT"/>
              </a:rPr>
              <a:t>Sachnächste Bearbeitung </a:t>
            </a:r>
            <a:r>
              <a:rPr lang="de-DE" sz="2400" dirty="0">
                <a:solidFill>
                  <a:schemeClr val="tx1">
                    <a:lumMod val="65000"/>
                    <a:lumOff val="35000"/>
                  </a:schemeClr>
                </a:solidFill>
                <a:latin typeface="JKRGNR+Arial-BoldMT"/>
              </a:rPr>
              <a:t>der jeweiligen Materie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6109755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Bundesstaatsprinzip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Examensrelevantester Anwendungsfall des Bundesstaatsprinzips: </a:t>
            </a:r>
            <a:r>
              <a:rPr lang="de-DE" sz="2400" b="1" dirty="0">
                <a:solidFill>
                  <a:schemeClr val="tx1">
                    <a:lumMod val="65000"/>
                    <a:lumOff val="35000"/>
                  </a:schemeClr>
                </a:solidFill>
                <a:latin typeface="JKRGNR+Arial-BoldMT"/>
              </a:rPr>
              <a:t>Vertikale Gewaltenteilung zwischen Bund und Ländern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sym typeface="Wingdings" pitchFamily="2" charset="2"/>
              </a:rPr>
              <a:t> </a:t>
            </a:r>
            <a:r>
              <a:rPr lang="de-DE" sz="2400" b="1" u="sng" dirty="0">
                <a:solidFill>
                  <a:schemeClr val="tx1">
                    <a:lumMod val="65000"/>
                    <a:lumOff val="35000"/>
                  </a:schemeClr>
                </a:solidFill>
                <a:latin typeface="JKRGNR+Arial-BoldMT"/>
              </a:rPr>
              <a:t>Wer ist zuständig (insb. für Erlass bzw. Ausführung von Gesetzen?)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Generalklausel der Kompetenzverteilung: </a:t>
            </a:r>
            <a:r>
              <a:rPr lang="de-DE" sz="2400" b="1" dirty="0">
                <a:solidFill>
                  <a:schemeClr val="tx1">
                    <a:lumMod val="65000"/>
                    <a:lumOff val="35000"/>
                  </a:schemeClr>
                </a:solidFill>
                <a:latin typeface="JKRGNR+Arial-BoldMT"/>
              </a:rPr>
              <a:t>Art. 30 GG</a:t>
            </a:r>
            <a:r>
              <a:rPr lang="de-DE" sz="2400" dirty="0">
                <a:solidFill>
                  <a:schemeClr val="tx1">
                    <a:lumMod val="65000"/>
                    <a:lumOff val="35000"/>
                  </a:schemeClr>
                </a:solidFill>
                <a:latin typeface="JKRGNR+Arial-BoldMT"/>
              </a:rPr>
              <a:t>, wonach grundsätzlich Ausübung der staatlichen Befugnisse und die Erfüllung der staatlichen Aufgaben </a:t>
            </a:r>
            <a:r>
              <a:rPr lang="de-DE" sz="2400" b="1" dirty="0">
                <a:solidFill>
                  <a:schemeClr val="tx1">
                    <a:lumMod val="65000"/>
                    <a:lumOff val="35000"/>
                  </a:schemeClr>
                </a:solidFill>
                <a:latin typeface="JKRGNR+Arial-BoldMT"/>
              </a:rPr>
              <a:t>„Sache der Länder“ </a:t>
            </a:r>
            <a:r>
              <a:rPr lang="de-DE" sz="2400" dirty="0">
                <a:solidFill>
                  <a:schemeClr val="tx1">
                    <a:lumMod val="65000"/>
                    <a:lumOff val="35000"/>
                  </a:schemeClr>
                </a:solidFill>
                <a:latin typeface="JKRGNR+Arial-BoldMT"/>
              </a:rPr>
              <a:t>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Zuständigkeit des Bundes </a:t>
            </a:r>
            <a:r>
              <a:rPr lang="de-DE" sz="2400" dirty="0">
                <a:solidFill>
                  <a:schemeClr val="tx1">
                    <a:lumMod val="65000"/>
                    <a:lumOff val="35000"/>
                  </a:schemeClr>
                </a:solidFill>
                <a:latin typeface="JKRGNR+Arial-BoldMT"/>
              </a:rPr>
              <a:t>nur dann (+), „soweit dieses Grundgesetz eine andere Regelung trifft oder zulässt“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1673995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700808"/>
            <a:ext cx="8928992" cy="36728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Bundesstaatsprinzip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a:t>
            </a:r>
            <a:r>
              <a:rPr lang="de-DE" sz="2400" b="1" dirty="0">
                <a:solidFill>
                  <a:schemeClr val="tx1">
                    <a:lumMod val="65000"/>
                    <a:lumOff val="35000"/>
                  </a:schemeClr>
                </a:solidFill>
                <a:latin typeface="JKRGNR+Arial-BoldMT"/>
              </a:rPr>
              <a:t>„andere Regelungen“ des Grundgesetzes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30 GG</a:t>
            </a:r>
            <a:r>
              <a:rPr lang="de-DE" sz="2400" dirty="0">
                <a:solidFill>
                  <a:schemeClr val="tx1">
                    <a:lumMod val="65000"/>
                    <a:lumOff val="35000"/>
                  </a:schemeClr>
                </a:solidFill>
                <a:latin typeface="JKRGNR+Arial-BoldMT"/>
              </a:rPr>
              <a:t> darstellend: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Regelungen über Zuständigkeiten der </a:t>
            </a:r>
            <a:r>
              <a:rPr lang="de-DE" sz="2400" b="1" dirty="0">
                <a:solidFill>
                  <a:schemeClr val="tx1">
                    <a:lumMod val="65000"/>
                    <a:lumOff val="35000"/>
                  </a:schemeClr>
                </a:solidFill>
                <a:latin typeface="JKRGNR+Arial-BoldMT"/>
              </a:rPr>
              <a:t>Legislative</a:t>
            </a:r>
            <a:r>
              <a:rPr lang="de-DE" sz="2400" dirty="0">
                <a:solidFill>
                  <a:schemeClr val="tx1">
                    <a:lumMod val="65000"/>
                    <a:lumOff val="35000"/>
                  </a:schemeClr>
                </a:solidFill>
                <a:latin typeface="JKRGNR+Arial-BoldMT"/>
              </a:rPr>
              <a:t> gemäß </a:t>
            </a:r>
            <a:r>
              <a:rPr lang="de-DE" sz="2400" b="1" dirty="0">
                <a:solidFill>
                  <a:schemeClr val="tx1">
                    <a:lumMod val="65000"/>
                    <a:lumOff val="35000"/>
                  </a:schemeClr>
                </a:solidFill>
                <a:latin typeface="JKRGNR+Arial-BoldMT"/>
              </a:rPr>
              <a:t>Art. 70 GG bis Art. 74 GG</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Regelungen über Zuständigkeiten der </a:t>
            </a:r>
            <a:r>
              <a:rPr lang="de-DE" sz="2400" b="1" dirty="0">
                <a:solidFill>
                  <a:schemeClr val="tx1">
                    <a:lumMod val="65000"/>
                    <a:lumOff val="35000"/>
                  </a:schemeClr>
                </a:solidFill>
                <a:latin typeface="JKRGNR+Arial-BoldMT"/>
              </a:rPr>
              <a:t>Exekutive </a:t>
            </a: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latin typeface="JKRGNR+Arial-BoldMT"/>
              </a:rPr>
              <a:t>Art. 83 GG bis Art. 91 GG </a:t>
            </a:r>
            <a:r>
              <a:rPr lang="de-DE" sz="2400" dirty="0">
                <a:solidFill>
                  <a:schemeClr val="tx1">
                    <a:lumMod val="65000"/>
                    <a:lumOff val="35000"/>
                  </a:schemeClr>
                </a:solidFill>
                <a:latin typeface="JKRGNR+Arial-BoldMT"/>
              </a:rPr>
              <a:t>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Regelungen über Zuständigkeiten der </a:t>
            </a:r>
            <a:r>
              <a:rPr lang="de-DE" sz="2400" b="1" dirty="0">
                <a:solidFill>
                  <a:schemeClr val="tx1">
                    <a:lumMod val="65000"/>
                    <a:lumOff val="35000"/>
                  </a:schemeClr>
                </a:solidFill>
                <a:latin typeface="JKRGNR+Arial-BoldMT"/>
              </a:rPr>
              <a:t>Judikative</a:t>
            </a:r>
            <a:r>
              <a:rPr lang="de-DE" sz="2400" dirty="0">
                <a:solidFill>
                  <a:schemeClr val="tx1">
                    <a:lumMod val="65000"/>
                    <a:lumOff val="35000"/>
                  </a:schemeClr>
                </a:solidFill>
                <a:latin typeface="JKRGNR+Arial-BoldMT"/>
              </a:rPr>
              <a:t> gemäß </a:t>
            </a:r>
            <a:r>
              <a:rPr lang="de-DE" sz="2400" b="1" dirty="0">
                <a:solidFill>
                  <a:schemeClr val="tx1">
                    <a:lumMod val="65000"/>
                    <a:lumOff val="35000"/>
                  </a:schemeClr>
                </a:solidFill>
                <a:latin typeface="JKRGNR+Arial-BoldMT"/>
              </a:rPr>
              <a:t>Art. 92 GG bis Art. 104 GG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1468090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
        <p:nvSpPr>
          <p:cNvPr id="2" name="Pfeil: nach rechts 1">
            <a:extLst>
              <a:ext uri="{FF2B5EF4-FFF2-40B4-BE49-F238E27FC236}">
                <a16:creationId xmlns:a16="http://schemas.microsoft.com/office/drawing/2014/main" id="{1A18E726-4DD5-4A75-73B8-336F4E8A6901}"/>
              </a:ext>
            </a:extLst>
          </p:cNvPr>
          <p:cNvSpPr/>
          <p:nvPr/>
        </p:nvSpPr>
        <p:spPr>
          <a:xfrm rot="5400000">
            <a:off x="6546070" y="3413540"/>
            <a:ext cx="3467740" cy="1393658"/>
          </a:xfrm>
          <a:prstGeom prst="rightArrow">
            <a:avLst/>
          </a:prstGeom>
          <a:noFill/>
          <a:ln>
            <a:solidFill>
              <a:srgbClr val="F775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400" dirty="0">
                <a:solidFill>
                  <a:schemeClr val="tx1"/>
                </a:solidFill>
              </a:rPr>
              <a:t>Vertikale Gewaltenteilung</a:t>
            </a:r>
          </a:p>
        </p:txBody>
      </p:sp>
      <p:sp>
        <p:nvSpPr>
          <p:cNvPr id="7" name="Pfeil: nach rechts 6">
            <a:extLst>
              <a:ext uri="{FF2B5EF4-FFF2-40B4-BE49-F238E27FC236}">
                <a16:creationId xmlns:a16="http://schemas.microsoft.com/office/drawing/2014/main" id="{2A866611-0D24-8C31-0DE1-ACEDB92727B7}"/>
              </a:ext>
            </a:extLst>
          </p:cNvPr>
          <p:cNvSpPr/>
          <p:nvPr/>
        </p:nvSpPr>
        <p:spPr>
          <a:xfrm>
            <a:off x="1986795" y="5860696"/>
            <a:ext cx="5309930" cy="964560"/>
          </a:xfrm>
          <a:prstGeom prst="rightArrow">
            <a:avLst/>
          </a:prstGeom>
          <a:noFill/>
          <a:ln>
            <a:solidFill>
              <a:srgbClr val="F775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400" dirty="0">
                <a:solidFill>
                  <a:schemeClr val="tx1"/>
                </a:solidFill>
              </a:rPr>
              <a:t>Horizontale Gewaltenteilung</a:t>
            </a:r>
          </a:p>
        </p:txBody>
      </p:sp>
      <p:sp>
        <p:nvSpPr>
          <p:cNvPr id="8" name="Rechteck: abgerundete Ecken 7">
            <a:extLst>
              <a:ext uri="{FF2B5EF4-FFF2-40B4-BE49-F238E27FC236}">
                <a16:creationId xmlns:a16="http://schemas.microsoft.com/office/drawing/2014/main" id="{BC1CA93D-D25E-8DC8-A381-D477F26396C5}"/>
              </a:ext>
            </a:extLst>
          </p:cNvPr>
          <p:cNvSpPr/>
          <p:nvPr/>
        </p:nvSpPr>
        <p:spPr>
          <a:xfrm>
            <a:off x="251520" y="3097181"/>
            <a:ext cx="1080000" cy="720000"/>
          </a:xfrm>
          <a:prstGeom prst="roundRect">
            <a:avLst/>
          </a:prstGeom>
          <a:noFill/>
          <a:ln>
            <a:solidFill>
              <a:srgbClr val="F775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Bund</a:t>
            </a:r>
          </a:p>
        </p:txBody>
      </p:sp>
      <p:sp>
        <p:nvSpPr>
          <p:cNvPr id="9" name="Rechteck: abgerundete Ecken 8">
            <a:extLst>
              <a:ext uri="{FF2B5EF4-FFF2-40B4-BE49-F238E27FC236}">
                <a16:creationId xmlns:a16="http://schemas.microsoft.com/office/drawing/2014/main" id="{016EAB43-4431-4178-992F-64B156485ED9}"/>
              </a:ext>
            </a:extLst>
          </p:cNvPr>
          <p:cNvSpPr/>
          <p:nvPr/>
        </p:nvSpPr>
        <p:spPr>
          <a:xfrm>
            <a:off x="251520" y="4797152"/>
            <a:ext cx="1080000" cy="720000"/>
          </a:xfrm>
          <a:prstGeom prst="roundRect">
            <a:avLst/>
          </a:prstGeom>
          <a:noFill/>
          <a:ln>
            <a:solidFill>
              <a:srgbClr val="F775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Länder</a:t>
            </a:r>
          </a:p>
        </p:txBody>
      </p:sp>
      <p:sp>
        <p:nvSpPr>
          <p:cNvPr id="12" name="Rechteck: abgerundete Ecken 11">
            <a:extLst>
              <a:ext uri="{FF2B5EF4-FFF2-40B4-BE49-F238E27FC236}">
                <a16:creationId xmlns:a16="http://schemas.microsoft.com/office/drawing/2014/main" id="{13466E59-5FC8-80EB-4BCD-AD78708A385E}"/>
              </a:ext>
            </a:extLst>
          </p:cNvPr>
          <p:cNvSpPr/>
          <p:nvPr/>
        </p:nvSpPr>
        <p:spPr>
          <a:xfrm>
            <a:off x="3917793" y="2104196"/>
            <a:ext cx="1440000" cy="720000"/>
          </a:xfrm>
          <a:prstGeom prst="roundRect">
            <a:avLst/>
          </a:prstGeom>
          <a:noFill/>
          <a:ln>
            <a:solidFill>
              <a:srgbClr val="F775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Exekutive</a:t>
            </a:r>
          </a:p>
        </p:txBody>
      </p:sp>
      <p:sp>
        <p:nvSpPr>
          <p:cNvPr id="13" name="Rechteck: abgerundete Ecken 12">
            <a:extLst>
              <a:ext uri="{FF2B5EF4-FFF2-40B4-BE49-F238E27FC236}">
                <a16:creationId xmlns:a16="http://schemas.microsoft.com/office/drawing/2014/main" id="{30F7CD79-8695-C9BB-2FB3-DB00958C9790}"/>
              </a:ext>
            </a:extLst>
          </p:cNvPr>
          <p:cNvSpPr/>
          <p:nvPr/>
        </p:nvSpPr>
        <p:spPr>
          <a:xfrm>
            <a:off x="5676696" y="2104196"/>
            <a:ext cx="1440000" cy="720000"/>
          </a:xfrm>
          <a:prstGeom prst="roundRect">
            <a:avLst/>
          </a:prstGeom>
          <a:noFill/>
          <a:ln>
            <a:solidFill>
              <a:srgbClr val="F775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Judikative</a:t>
            </a:r>
          </a:p>
        </p:txBody>
      </p:sp>
      <p:sp>
        <p:nvSpPr>
          <p:cNvPr id="14" name="Rechteck: abgerundete Ecken 13">
            <a:extLst>
              <a:ext uri="{FF2B5EF4-FFF2-40B4-BE49-F238E27FC236}">
                <a16:creationId xmlns:a16="http://schemas.microsoft.com/office/drawing/2014/main" id="{84134ECE-E5C4-B148-096D-3C41D4C820C4}"/>
              </a:ext>
            </a:extLst>
          </p:cNvPr>
          <p:cNvSpPr/>
          <p:nvPr/>
        </p:nvSpPr>
        <p:spPr>
          <a:xfrm>
            <a:off x="1942185" y="2092027"/>
            <a:ext cx="1440000" cy="720000"/>
          </a:xfrm>
          <a:prstGeom prst="roundRect">
            <a:avLst/>
          </a:prstGeom>
          <a:noFill/>
          <a:ln>
            <a:solidFill>
              <a:srgbClr val="F775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Legislative</a:t>
            </a:r>
          </a:p>
        </p:txBody>
      </p:sp>
      <p:sp>
        <p:nvSpPr>
          <p:cNvPr id="16" name="Flussdiagramm: Grenzstelle 15">
            <a:extLst>
              <a:ext uri="{FF2B5EF4-FFF2-40B4-BE49-F238E27FC236}">
                <a16:creationId xmlns:a16="http://schemas.microsoft.com/office/drawing/2014/main" id="{D07123AD-ED8E-F10B-B10A-9E9A827E1170}"/>
              </a:ext>
            </a:extLst>
          </p:cNvPr>
          <p:cNvSpPr/>
          <p:nvPr/>
        </p:nvSpPr>
        <p:spPr>
          <a:xfrm>
            <a:off x="1784040" y="2896008"/>
            <a:ext cx="1800000" cy="1440000"/>
          </a:xfrm>
          <a:prstGeom prst="flowChartTerminator">
            <a:avLst/>
          </a:prstGeom>
          <a:noFill/>
          <a:ln>
            <a:solidFill>
              <a:srgbClr val="F775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100" dirty="0">
                <a:solidFill>
                  <a:schemeClr val="tx1"/>
                </a:solidFill>
              </a:rPr>
              <a:t>Art. 71 GG- </a:t>
            </a:r>
          </a:p>
          <a:p>
            <a:pPr algn="ctr"/>
            <a:r>
              <a:rPr lang="de-DE" sz="2100" dirty="0">
                <a:solidFill>
                  <a:schemeClr val="tx1"/>
                </a:solidFill>
              </a:rPr>
              <a:t>Art. 74 GG</a:t>
            </a:r>
          </a:p>
        </p:txBody>
      </p:sp>
      <p:sp>
        <p:nvSpPr>
          <p:cNvPr id="17" name="Flussdiagramm: Grenzstelle 16">
            <a:extLst>
              <a:ext uri="{FF2B5EF4-FFF2-40B4-BE49-F238E27FC236}">
                <a16:creationId xmlns:a16="http://schemas.microsoft.com/office/drawing/2014/main" id="{3121FF03-2B5D-77D7-FF5D-C523E87E9930}"/>
              </a:ext>
            </a:extLst>
          </p:cNvPr>
          <p:cNvSpPr/>
          <p:nvPr/>
        </p:nvSpPr>
        <p:spPr>
          <a:xfrm>
            <a:off x="5586182" y="4420696"/>
            <a:ext cx="1800000" cy="1440000"/>
          </a:xfrm>
          <a:prstGeom prst="flowChartTerminator">
            <a:avLst/>
          </a:prstGeom>
          <a:noFill/>
          <a:ln>
            <a:solidFill>
              <a:srgbClr val="F775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100" dirty="0">
                <a:solidFill>
                  <a:schemeClr val="tx1"/>
                </a:solidFill>
              </a:rPr>
              <a:t>Art. 30 GG/ </a:t>
            </a:r>
          </a:p>
          <a:p>
            <a:pPr algn="ctr"/>
            <a:r>
              <a:rPr lang="de-DE" sz="2100" dirty="0">
                <a:solidFill>
                  <a:schemeClr val="tx1"/>
                </a:solidFill>
              </a:rPr>
              <a:t>Art. 92 GG</a:t>
            </a:r>
          </a:p>
        </p:txBody>
      </p:sp>
      <p:sp>
        <p:nvSpPr>
          <p:cNvPr id="18" name="Flussdiagramm: Grenzstelle 17">
            <a:extLst>
              <a:ext uri="{FF2B5EF4-FFF2-40B4-BE49-F238E27FC236}">
                <a16:creationId xmlns:a16="http://schemas.microsoft.com/office/drawing/2014/main" id="{744577B5-FF26-12C4-757B-531BB2BB8B69}"/>
              </a:ext>
            </a:extLst>
          </p:cNvPr>
          <p:cNvSpPr/>
          <p:nvPr/>
        </p:nvSpPr>
        <p:spPr>
          <a:xfrm>
            <a:off x="3738738" y="4437152"/>
            <a:ext cx="1800000" cy="1440000"/>
          </a:xfrm>
          <a:prstGeom prst="flowChartTerminator">
            <a:avLst/>
          </a:prstGeom>
          <a:noFill/>
          <a:ln>
            <a:solidFill>
              <a:srgbClr val="F775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100" dirty="0">
                <a:solidFill>
                  <a:schemeClr val="tx1"/>
                </a:solidFill>
              </a:rPr>
              <a:t>Art. 30 GG/ </a:t>
            </a:r>
          </a:p>
          <a:p>
            <a:pPr algn="ctr"/>
            <a:r>
              <a:rPr lang="de-DE" sz="2100" dirty="0">
                <a:solidFill>
                  <a:schemeClr val="tx1"/>
                </a:solidFill>
              </a:rPr>
              <a:t>Art. 83 GG - </a:t>
            </a:r>
          </a:p>
          <a:p>
            <a:pPr algn="ctr"/>
            <a:r>
              <a:rPr lang="de-DE" sz="2100" dirty="0">
                <a:solidFill>
                  <a:schemeClr val="tx1"/>
                </a:solidFill>
              </a:rPr>
              <a:t>Art. 85 GG</a:t>
            </a:r>
          </a:p>
        </p:txBody>
      </p:sp>
      <p:sp>
        <p:nvSpPr>
          <p:cNvPr id="19" name="Flussdiagramm: Grenzstelle 18">
            <a:extLst>
              <a:ext uri="{FF2B5EF4-FFF2-40B4-BE49-F238E27FC236}">
                <a16:creationId xmlns:a16="http://schemas.microsoft.com/office/drawing/2014/main" id="{10B982C7-B702-4C43-A6FE-B1802D41F081}"/>
              </a:ext>
            </a:extLst>
          </p:cNvPr>
          <p:cNvSpPr/>
          <p:nvPr/>
        </p:nvSpPr>
        <p:spPr>
          <a:xfrm>
            <a:off x="1819573" y="4437152"/>
            <a:ext cx="1800000" cy="1440000"/>
          </a:xfrm>
          <a:prstGeom prst="flowChartTerminator">
            <a:avLst/>
          </a:prstGeom>
          <a:noFill/>
          <a:ln>
            <a:solidFill>
              <a:srgbClr val="F775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100" dirty="0">
                <a:solidFill>
                  <a:schemeClr val="tx1"/>
                </a:solidFill>
              </a:rPr>
              <a:t>Art. 30 GG/ </a:t>
            </a:r>
          </a:p>
          <a:p>
            <a:pPr algn="ctr"/>
            <a:r>
              <a:rPr lang="de-DE" sz="2100" dirty="0">
                <a:solidFill>
                  <a:schemeClr val="tx1"/>
                </a:solidFill>
              </a:rPr>
              <a:t>Art. 70 GG</a:t>
            </a:r>
          </a:p>
        </p:txBody>
      </p:sp>
      <p:sp>
        <p:nvSpPr>
          <p:cNvPr id="20" name="Flussdiagramm: Grenzstelle 19">
            <a:extLst>
              <a:ext uri="{FF2B5EF4-FFF2-40B4-BE49-F238E27FC236}">
                <a16:creationId xmlns:a16="http://schemas.microsoft.com/office/drawing/2014/main" id="{16A5B9B7-5250-C2F8-8E1C-F10A62FD2814}"/>
              </a:ext>
            </a:extLst>
          </p:cNvPr>
          <p:cNvSpPr/>
          <p:nvPr/>
        </p:nvSpPr>
        <p:spPr>
          <a:xfrm>
            <a:off x="5559962" y="2896008"/>
            <a:ext cx="1800000" cy="1440000"/>
          </a:xfrm>
          <a:prstGeom prst="flowChartTerminator">
            <a:avLst/>
          </a:prstGeom>
          <a:noFill/>
          <a:ln>
            <a:solidFill>
              <a:srgbClr val="F775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100" dirty="0">
                <a:solidFill>
                  <a:schemeClr val="tx1"/>
                </a:solidFill>
              </a:rPr>
              <a:t>Art. 92 GG/ </a:t>
            </a:r>
          </a:p>
          <a:p>
            <a:pPr algn="ctr"/>
            <a:r>
              <a:rPr lang="de-DE" sz="2100" dirty="0">
                <a:solidFill>
                  <a:schemeClr val="tx1"/>
                </a:solidFill>
              </a:rPr>
              <a:t>Art. 93 GG- </a:t>
            </a:r>
          </a:p>
          <a:p>
            <a:pPr algn="ctr"/>
            <a:r>
              <a:rPr lang="de-DE" sz="2100" dirty="0">
                <a:solidFill>
                  <a:schemeClr val="tx1"/>
                </a:solidFill>
              </a:rPr>
              <a:t>Art. 96 GG</a:t>
            </a:r>
          </a:p>
        </p:txBody>
      </p:sp>
      <p:sp>
        <p:nvSpPr>
          <p:cNvPr id="21" name="Flussdiagramm: Grenzstelle 20">
            <a:extLst>
              <a:ext uri="{FF2B5EF4-FFF2-40B4-BE49-F238E27FC236}">
                <a16:creationId xmlns:a16="http://schemas.microsoft.com/office/drawing/2014/main" id="{931E27CA-F873-8F2E-201A-858699F80A4B}"/>
              </a:ext>
            </a:extLst>
          </p:cNvPr>
          <p:cNvSpPr/>
          <p:nvPr/>
        </p:nvSpPr>
        <p:spPr>
          <a:xfrm>
            <a:off x="3688674" y="2899666"/>
            <a:ext cx="1800000" cy="1440000"/>
          </a:xfrm>
          <a:prstGeom prst="flowChartTerminator">
            <a:avLst/>
          </a:prstGeom>
          <a:noFill/>
          <a:ln>
            <a:solidFill>
              <a:srgbClr val="F775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100" dirty="0">
                <a:solidFill>
                  <a:schemeClr val="tx1"/>
                </a:solidFill>
              </a:rPr>
              <a:t>Art. 86 GG- </a:t>
            </a:r>
          </a:p>
          <a:p>
            <a:pPr algn="ctr"/>
            <a:r>
              <a:rPr lang="de-DE" sz="2100" dirty="0">
                <a:solidFill>
                  <a:schemeClr val="tx1"/>
                </a:solidFill>
              </a:rPr>
              <a:t>Art. 91 GG</a:t>
            </a:r>
          </a:p>
        </p:txBody>
      </p:sp>
      <p:sp>
        <p:nvSpPr>
          <p:cNvPr id="25" name="Rechteck 24">
            <a:extLst>
              <a:ext uri="{FF2B5EF4-FFF2-40B4-BE49-F238E27FC236}">
                <a16:creationId xmlns:a16="http://schemas.microsoft.com/office/drawing/2014/main" id="{BB2A6B1A-8EE8-CAE1-7466-9251E25579D1}"/>
              </a:ext>
            </a:extLst>
          </p:cNvPr>
          <p:cNvSpPr/>
          <p:nvPr/>
        </p:nvSpPr>
        <p:spPr>
          <a:xfrm>
            <a:off x="2125077" y="1225208"/>
            <a:ext cx="4893846" cy="648393"/>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r>
              <a:rPr lang="de-DE" sz="2400" b="1" dirty="0"/>
              <a:t>Gewaltenteilung im Grundgesetz</a:t>
            </a:r>
          </a:p>
        </p:txBody>
      </p:sp>
    </p:spTree>
    <p:extLst>
      <p:ext uri="{BB962C8B-B14F-4D97-AF65-F5344CB8AC3E}">
        <p14:creationId xmlns:p14="http://schemas.microsoft.com/office/powerpoint/2010/main" val="41029563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700808"/>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Bundesstaatsprinzip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Weitere Kernelemente des Bundesstaatsprinzips: </a:t>
            </a:r>
          </a:p>
          <a:p>
            <a:pPr marL="457200" indent="-457200">
              <a:spcAft>
                <a:spcPts val="500"/>
              </a:spcAft>
              <a:buAutoNum type="arabi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Finanzverfassung</a:t>
            </a:r>
            <a:r>
              <a:rPr lang="de-DE" sz="2400" dirty="0">
                <a:solidFill>
                  <a:schemeClr val="tx1">
                    <a:lumMod val="65000"/>
                    <a:lumOff val="35000"/>
                  </a:schemeClr>
                </a:solidFill>
                <a:latin typeface="JKRGNR+Arial-BoldMT"/>
              </a:rPr>
              <a:t>: Angemessene Verteilung der Einnahmen und Ausgaben zwischen Bund und Ländern zur Sicherstellung einer eigenverantwortlichen und selbständigen Aufgabenwahrnehmung von Bund und Ländern, Art. 104 ff. GG</a:t>
            </a:r>
          </a:p>
          <a:p>
            <a:pPr marL="457200" indent="-457200">
              <a:spcAft>
                <a:spcPts val="500"/>
              </a:spcAft>
              <a:buAutoNum type="arabi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Homogenitätsprinzip</a:t>
            </a:r>
            <a:r>
              <a:rPr lang="de-DE" sz="2400" dirty="0">
                <a:solidFill>
                  <a:schemeClr val="tx1">
                    <a:lumMod val="65000"/>
                    <a:lumOff val="35000"/>
                  </a:schemeClr>
                </a:solidFill>
                <a:latin typeface="JKRGNR+Arial-BoldMT"/>
              </a:rPr>
              <a:t> nach Art. 28 GG: Grundsätzliche </a:t>
            </a:r>
            <a:r>
              <a:rPr lang="de-DE" sz="2400" i="1" dirty="0">
                <a:solidFill>
                  <a:schemeClr val="tx1">
                    <a:lumMod val="65000"/>
                    <a:lumOff val="35000"/>
                  </a:schemeClr>
                </a:solidFill>
                <a:latin typeface="JKRGNR+Arial-BoldMT"/>
              </a:rPr>
              <a:t>Verfassungsautonomie</a:t>
            </a:r>
            <a:r>
              <a:rPr lang="de-DE" sz="2400" dirty="0">
                <a:solidFill>
                  <a:schemeClr val="tx1">
                    <a:lumMod val="65000"/>
                    <a:lumOff val="35000"/>
                  </a:schemeClr>
                </a:solidFill>
                <a:latin typeface="JKRGNR+Arial-BoldMT"/>
              </a:rPr>
              <a:t> der Länder wird insoweit begrenzt, als dass ein Mindestmaß an strukturellen Übereinstimmungen der Landesverfassungen mit dem GG gegeben sein muss </a:t>
            </a:r>
          </a:p>
          <a:p>
            <a:pPr marL="457200" indent="-457200">
              <a:spcAft>
                <a:spcPts val="500"/>
              </a:spcAft>
              <a:buAutoNum type="arabi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Grundsatz der Bundestreue: </a:t>
            </a:r>
            <a:r>
              <a:rPr lang="de-DE" sz="2400" dirty="0">
                <a:solidFill>
                  <a:schemeClr val="tx1">
                    <a:lumMod val="65000"/>
                    <a:lumOff val="35000"/>
                  </a:schemeClr>
                </a:solidFill>
                <a:latin typeface="JKRGNR+Arial-BoldMT"/>
              </a:rPr>
              <a:t>ungeschriebener Verfassungsgrundsatz der Bund und Länder zur wechselseitigen Rücksichtnahme verpflichtet (BVerfG) </a:t>
            </a:r>
          </a:p>
          <a:p>
            <a:pPr marL="457200" indent="-457200">
              <a:spcAft>
                <a:spcPts val="500"/>
              </a:spcAft>
              <a:buAutoNum type="arabicParen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9181272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Bundesstaatsprinzip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Zuletzt hilft Blick auf </a:t>
            </a:r>
            <a:r>
              <a:rPr lang="de-DE" sz="2400" b="1" dirty="0">
                <a:solidFill>
                  <a:schemeClr val="tx1">
                    <a:lumMod val="65000"/>
                    <a:lumOff val="35000"/>
                  </a:schemeClr>
                </a:solidFill>
                <a:latin typeface="JKRGNR+Arial-BoldMT"/>
              </a:rPr>
              <a:t>Art. 79 Abs. 3 GG </a:t>
            </a:r>
            <a:r>
              <a:rPr lang="de-DE" sz="2400" dirty="0">
                <a:solidFill>
                  <a:schemeClr val="tx1">
                    <a:lumMod val="65000"/>
                    <a:lumOff val="35000"/>
                  </a:schemeClr>
                </a:solidFill>
                <a:latin typeface="JKRGNR+Arial-BoldMT"/>
              </a:rPr>
              <a:t>für Verständnis: </a:t>
            </a:r>
            <a:br>
              <a:rPr lang="de-DE" sz="2400" dirty="0">
                <a:solidFill>
                  <a:schemeClr val="tx1">
                    <a:lumMod val="65000"/>
                    <a:lumOff val="35000"/>
                  </a:schemeClr>
                </a:solidFill>
                <a:latin typeface="JKRGNR+Arial-BoldMT"/>
              </a:rPr>
            </a:br>
            <a:r>
              <a:rPr lang="de-DE" sz="2400" i="1" dirty="0">
                <a:solidFill>
                  <a:schemeClr val="tx1">
                    <a:lumMod val="65000"/>
                    <a:lumOff val="35000"/>
                  </a:schemeClr>
                </a:solidFill>
                <a:latin typeface="JKRGNR+Arial-BoldMT"/>
              </a:rPr>
              <a:t>„Eine Änderung dieses Grundgesetzes, durch welche die </a:t>
            </a:r>
            <a:r>
              <a:rPr lang="de-DE" sz="2400" b="1" i="1" dirty="0">
                <a:solidFill>
                  <a:schemeClr val="tx1">
                    <a:lumMod val="65000"/>
                    <a:lumOff val="35000"/>
                  </a:schemeClr>
                </a:solidFill>
                <a:latin typeface="JKRGNR+Arial-BoldMT"/>
              </a:rPr>
              <a:t>Gliederung des Bundes in Länder</a:t>
            </a:r>
            <a:r>
              <a:rPr lang="de-DE" sz="2400" i="1" dirty="0">
                <a:solidFill>
                  <a:schemeClr val="tx1">
                    <a:lumMod val="65000"/>
                    <a:lumOff val="35000"/>
                  </a:schemeClr>
                </a:solidFill>
                <a:latin typeface="JKRGNR+Arial-BoldMT"/>
              </a:rPr>
              <a:t>, die </a:t>
            </a:r>
            <a:r>
              <a:rPr lang="de-DE" sz="2400" b="1" i="1" dirty="0">
                <a:solidFill>
                  <a:schemeClr val="tx1">
                    <a:lumMod val="65000"/>
                    <a:lumOff val="35000"/>
                  </a:schemeClr>
                </a:solidFill>
                <a:latin typeface="JKRGNR+Arial-BoldMT"/>
              </a:rPr>
              <a:t>grundsätzliche Mitwirkung der Länder bei der Gesetzgebung</a:t>
            </a:r>
            <a:r>
              <a:rPr lang="de-DE" sz="2400" i="1" dirty="0">
                <a:solidFill>
                  <a:schemeClr val="tx1">
                    <a:lumMod val="65000"/>
                    <a:lumOff val="35000"/>
                  </a:schemeClr>
                </a:solidFill>
                <a:latin typeface="JKRGNR+Arial-BoldMT"/>
              </a:rPr>
              <a:t> oder die in Art. 1 und 20 niedergelegten Grundsätze berührt werden, ist unzulässig.“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Gliederung des Bundes in Länder: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garantiert (!) Eigenstaatlichkeit der Länder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Verhinderung eines Zentralstaates (jedoch kein Bestandsschutz, vgl. Art. 29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Mitwirkung bei Gesetzgebung: </a:t>
            </a:r>
            <a:r>
              <a:rPr lang="de-DE" sz="2400" dirty="0">
                <a:solidFill>
                  <a:schemeClr val="tx1">
                    <a:lumMod val="65000"/>
                    <a:lumOff val="35000"/>
                  </a:schemeClr>
                </a:solidFill>
                <a:latin typeface="JKRGNR+Arial-BoldMT"/>
              </a:rPr>
              <a:t>ebenfalls kein Bestandsschutz für aktuelle Lösung (Bundesrat); aber: effektiv Art der Mitwirkung verlangt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9439922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84984"/>
            <a:ext cx="5040560" cy="2062103"/>
          </a:xfrm>
          <a:prstGeom prst="rect">
            <a:avLst/>
          </a:prstGeom>
          <a:noFill/>
        </p:spPr>
        <p:txBody>
          <a:bodyPr wrap="square" rtlCol="0">
            <a:spAutoFit/>
          </a:bodyPr>
          <a:lstStyle/>
          <a:p>
            <a:r>
              <a:rPr lang="de-DE" sz="3200" dirty="0">
                <a:solidFill>
                  <a:schemeClr val="bg1"/>
                </a:solidFill>
                <a:latin typeface="Frutiger LT 57 Cn" pitchFamily="34" charset="0"/>
              </a:rPr>
              <a:t>Staatsorganisationsrecht</a:t>
            </a:r>
          </a:p>
          <a:p>
            <a:r>
              <a:rPr lang="de-DE" sz="3200" dirty="0">
                <a:solidFill>
                  <a:schemeClr val="bg1"/>
                </a:solidFill>
                <a:latin typeface="Frutiger LT 57 Cn" pitchFamily="34" charset="0"/>
              </a:rPr>
              <a:t>Fall 1</a:t>
            </a:r>
          </a:p>
          <a:p>
            <a:endParaRPr lang="de-DE" sz="3200" dirty="0">
              <a:solidFill>
                <a:schemeClr val="bg1"/>
              </a:solidFill>
              <a:latin typeface="Frutiger LT 57 Cn" pitchFamily="34" charset="0"/>
            </a:endParaRPr>
          </a:p>
          <a:p>
            <a:r>
              <a:rPr lang="de-DE" sz="3200" dirty="0">
                <a:solidFill>
                  <a:schemeClr val="bg1"/>
                </a:solidFill>
                <a:latin typeface="Frutiger LT 57 Cn" pitchFamily="34" charset="0"/>
              </a:rPr>
              <a:t>Zur häuslichen Nacharbeit</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a:spLocks noGrp="1" noRot="1" noMove="1" noResize="1" noEditPoints="1" noAdjustHandles="1" noChangeArrowheads="1" noChangeShapeType="1"/>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8984"/>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Kurseinheit: Staatsstrukturprinzipien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Zum Pflichtfachstoff im öffentlichen Recht gemäß § 1 III Nr. 1 der derzeit geltenden </a:t>
            </a:r>
            <a:r>
              <a:rPr lang="de-DE" sz="2400" dirty="0" err="1">
                <a:solidFill>
                  <a:schemeClr val="tx1">
                    <a:lumMod val="65000"/>
                    <a:lumOff val="35000"/>
                  </a:schemeClr>
                </a:solidFill>
                <a:latin typeface="JKRGNR+Arial-BoldMT"/>
              </a:rPr>
              <a:t>PrüfungsgegenständeVO</a:t>
            </a:r>
            <a:r>
              <a:rPr lang="de-DE" sz="2400" dirty="0">
                <a:solidFill>
                  <a:schemeClr val="tx1">
                    <a:lumMod val="65000"/>
                    <a:lumOff val="35000"/>
                  </a:schemeClr>
                </a:solidFill>
                <a:latin typeface="JKRGNR+Arial-BoldMT"/>
              </a:rPr>
              <a:t> zählend: </a:t>
            </a:r>
          </a:p>
          <a:p>
            <a:pPr marL="914400" lvl="1" indent="-4572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u="sng" dirty="0">
                <a:solidFill>
                  <a:schemeClr val="tx1">
                    <a:lumMod val="65000"/>
                    <a:lumOff val="35000"/>
                  </a:schemeClr>
                </a:solidFill>
                <a:latin typeface="JKRGNR+Arial-BoldMT"/>
              </a:rPr>
              <a:t>Staats- und Verfassungsrecht ohne Notstandsverfassung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Hiervon insbesondere umfasst: </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Staatsorganisationsrecht</a:t>
            </a:r>
            <a:r>
              <a:rPr lang="de-DE" sz="2400" dirty="0">
                <a:solidFill>
                  <a:schemeClr val="tx1">
                    <a:lumMod val="65000"/>
                    <a:lumOff val="35000"/>
                  </a:schemeClr>
                </a:solidFill>
                <a:latin typeface="JKRGNR+Arial-BoldMT"/>
              </a:rPr>
              <a:t>, das sich mit dem </a:t>
            </a:r>
            <a:r>
              <a:rPr lang="de-DE" sz="2400" b="1" dirty="0">
                <a:solidFill>
                  <a:schemeClr val="tx1">
                    <a:lumMod val="65000"/>
                    <a:lumOff val="35000"/>
                  </a:schemeClr>
                </a:solidFill>
                <a:latin typeface="JKRGNR+Arial-BoldMT"/>
              </a:rPr>
              <a:t>Aufbau und 		der Funktionsweise des Staates und seiner Staatsorgane</a:t>
            </a:r>
            <a:r>
              <a:rPr lang="de-DE" sz="2400" dirty="0">
                <a:solidFill>
                  <a:schemeClr val="tx1">
                    <a:lumMod val="65000"/>
                    <a:lumOff val="35000"/>
                  </a:schemeClr>
                </a:solidFill>
                <a:latin typeface="JKRGNR+Arial-BoldMT"/>
              </a:rPr>
              <a:t> 		beschäftigt </a:t>
            </a:r>
          </a:p>
        </p:txBody>
      </p:sp>
      <p:sp>
        <p:nvSpPr>
          <p:cNvPr id="3" name="Textfeld 2"/>
          <p:cNvSpPr txBox="1">
            <a:spLocks/>
          </p:cNvSpPr>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7161848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5911" y="1199977"/>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Einstiegsfall: „Strafvollzug“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Sachverhalt: Die Bundesinnenministerin berät sich wegen einer zunehmenden Verflechtung von deutschen und niederländischen Straftätern über eine Angleichung der Regelungen zum Strafvollzug mit der niederländischen Innenministerin im Wege eines völkerrechtlichen Vertrages. Die Bundesländer sehen hierin eine Verletzung der verfassungsrechtlich vorgeschriebenen Kompetenzen zur Regelung des Strafvollzuges.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beantwortende Frage: </a:t>
            </a:r>
            <a:r>
              <a:rPr lang="de-DE" sz="2400" b="1" dirty="0">
                <a:solidFill>
                  <a:schemeClr val="tx1">
                    <a:lumMod val="65000"/>
                    <a:lumOff val="35000"/>
                  </a:schemeClr>
                </a:solidFill>
                <a:latin typeface="JKRGNR+Arial-BoldMT"/>
              </a:rPr>
              <a:t>Trifft diese Auffassung der Bundesländer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3747921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5911" y="1199977"/>
            <a:ext cx="8928992" cy="66428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Kompetenz für Abschluss völkerrechtlicher Verträge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Kompetenzproblem: Abschluss völkerrechtlicher Verträge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von Kompetenz- bzw. </a:t>
            </a:r>
            <a:r>
              <a:rPr lang="de-DE" sz="2400" b="1" dirty="0">
                <a:solidFill>
                  <a:schemeClr val="tx1">
                    <a:lumMod val="65000"/>
                    <a:lumOff val="35000"/>
                  </a:schemeClr>
                </a:solidFill>
                <a:latin typeface="JKRGNR+Arial-BoldMT"/>
              </a:rPr>
              <a:t>„Zuständigkeitsstreitigkeiten</a:t>
            </a:r>
            <a:r>
              <a:rPr lang="de-DE" sz="2400" dirty="0">
                <a:solidFill>
                  <a:schemeClr val="tx1">
                    <a:lumMod val="65000"/>
                    <a:lumOff val="35000"/>
                  </a:schemeClr>
                </a:solidFill>
                <a:latin typeface="JKRGNR+Arial-BoldMT"/>
              </a:rPr>
              <a:t>“ stets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Verbandskompetenz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Organkompetenz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einzig problematisch: </a:t>
            </a:r>
            <a:r>
              <a:rPr lang="de-DE" sz="2400" b="1" dirty="0">
                <a:solidFill>
                  <a:schemeClr val="tx1">
                    <a:lumMod val="65000"/>
                    <a:lumOff val="35000"/>
                  </a:schemeClr>
                </a:solidFill>
                <a:latin typeface="JKRGNR+Arial-BoldMT"/>
              </a:rPr>
              <a:t>Verbandskompetenz</a:t>
            </a:r>
            <a:r>
              <a:rPr lang="de-DE" sz="2400" dirty="0">
                <a:solidFill>
                  <a:schemeClr val="tx1">
                    <a:lumMod val="65000"/>
                    <a:lumOff val="35000"/>
                  </a:schemeClr>
                </a:solidFill>
                <a:latin typeface="JKRGNR+Arial-BoldMT"/>
              </a:rPr>
              <a:t> (Bund oder Land, Land oder Gemeinde etc.)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Generalklausel zur Kompetenzverteilung zwischen Bund und Ländern: </a:t>
            </a:r>
            <a:r>
              <a:rPr lang="de-DE" sz="2400" b="1" dirty="0">
                <a:solidFill>
                  <a:schemeClr val="tx1">
                    <a:lumMod val="65000"/>
                    <a:lumOff val="35000"/>
                  </a:schemeClr>
                </a:solidFill>
                <a:latin typeface="JKRGNR+Arial-BoldMT"/>
              </a:rPr>
              <a:t>Art. 30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Kompetenzzuweisungsregel</a:t>
            </a:r>
            <a:r>
              <a:rPr lang="de-DE" sz="2400" dirty="0">
                <a:solidFill>
                  <a:schemeClr val="tx1">
                    <a:lumMod val="65000"/>
                    <a:lumOff val="35000"/>
                  </a:schemeClr>
                </a:solidFill>
                <a:latin typeface="JKRGNR+Arial-BoldMT"/>
              </a:rPr>
              <a:t> für alle (!) staatlichen Aufgaben an die Länder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zu bedenken: Vorbehalt anderer, </a:t>
            </a:r>
            <a:r>
              <a:rPr lang="de-DE" sz="2400" b="1" dirty="0">
                <a:solidFill>
                  <a:schemeClr val="tx1">
                    <a:lumMod val="65000"/>
                    <a:lumOff val="35000"/>
                  </a:schemeClr>
                </a:solidFill>
                <a:latin typeface="JKRGNR+Arial-BoldMT"/>
              </a:rPr>
              <a:t>speziellerer Kompetenzzuweisungen</a:t>
            </a:r>
            <a:r>
              <a:rPr lang="de-DE" sz="2400" dirty="0">
                <a:solidFill>
                  <a:schemeClr val="tx1">
                    <a:lumMod val="65000"/>
                    <a:lumOff val="35000"/>
                  </a:schemeClr>
                </a:solidFill>
                <a:latin typeface="JKRGNR+Arial-BoldMT"/>
              </a:rPr>
              <a:t> (Art. 30 GG </a:t>
            </a:r>
            <a:r>
              <a:rPr lang="de-DE" sz="2400" dirty="0" err="1">
                <a:solidFill>
                  <a:schemeClr val="tx1">
                    <a:lumMod val="65000"/>
                    <a:lumOff val="35000"/>
                  </a:schemeClr>
                </a:solidFill>
                <a:latin typeface="JKRGNR+Arial-BoldMT"/>
              </a:rPr>
              <a:t>a.E</a:t>
            </a:r>
            <a:r>
              <a:rPr lang="de-DE" sz="2400" dirty="0">
                <a:solidFill>
                  <a:schemeClr val="tx1">
                    <a:lumMod val="65000"/>
                    <a:lumOff val="35000"/>
                  </a:schemeClr>
                </a:solidFill>
                <a:latin typeface="JKRGNR+Arial-BoldMT"/>
                <a:sym typeface="Wingdings" pitchFamily="2" charset="2"/>
              </a:rPr>
              <a:t>)</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7528350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 calcmode="lin" valueType="num">
                                      <p:cBhvr additive="base">
                                        <p:cTn id="5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8471" y="1196752"/>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Kompetenz für Abschluss völkerrechtlicher Verträge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im nächsten Schritt zu untersuchen: Vorliegen einer </a:t>
            </a:r>
            <a:r>
              <a:rPr lang="de-DE" sz="2400" b="1" dirty="0">
                <a:solidFill>
                  <a:schemeClr val="tx1">
                    <a:lumMod val="65000"/>
                    <a:lumOff val="35000"/>
                  </a:schemeClr>
                </a:solidFill>
                <a:latin typeface="JKRGNR+Arial-BoldMT"/>
              </a:rPr>
              <a:t>spezielleren Kompetenzzuweisung </a:t>
            </a:r>
            <a:r>
              <a:rPr lang="de-DE" sz="2400" dirty="0">
                <a:solidFill>
                  <a:schemeClr val="tx1">
                    <a:lumMod val="65000"/>
                    <a:lumOff val="35000"/>
                  </a:schemeClr>
                </a:solidFill>
                <a:latin typeface="JKRGNR+Arial-BoldMT"/>
              </a:rPr>
              <a:t>für den </a:t>
            </a:r>
            <a:r>
              <a:rPr lang="de-DE" sz="2400" dirty="0" err="1">
                <a:solidFill>
                  <a:schemeClr val="tx1">
                    <a:lumMod val="65000"/>
                    <a:lumOff val="35000"/>
                  </a:schemeClr>
                </a:solidFill>
                <a:latin typeface="JKRGNR+Arial-BoldMT"/>
              </a:rPr>
              <a:t>jew</a:t>
            </a:r>
            <a:r>
              <a:rPr lang="de-DE" sz="2400" dirty="0">
                <a:solidFill>
                  <a:schemeClr val="tx1">
                    <a:lumMod val="65000"/>
                    <a:lumOff val="35000"/>
                  </a:schemeClr>
                </a:solidFill>
                <a:latin typeface="JKRGNR+Arial-BoldMT"/>
              </a:rPr>
              <a:t>. Sachbereich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Sachbereich hier: </a:t>
            </a:r>
            <a:r>
              <a:rPr lang="de-DE" sz="2400" b="1" dirty="0">
                <a:solidFill>
                  <a:schemeClr val="tx1">
                    <a:lumMod val="65000"/>
                    <a:lumOff val="35000"/>
                  </a:schemeClr>
                </a:solidFill>
                <a:latin typeface="JKRGNR+Arial-BoldMT"/>
              </a:rPr>
              <a:t>Internationale Beziehungen bzw. Völkerrechtliche Verträge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diesen Sachbereich in den Blick zu nehmen: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23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24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32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59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maßgeblich: </a:t>
            </a:r>
            <a:r>
              <a:rPr lang="de-DE" sz="2400" b="1" dirty="0">
                <a:solidFill>
                  <a:schemeClr val="tx1">
                    <a:lumMod val="65000"/>
                    <a:lumOff val="35000"/>
                  </a:schemeClr>
                </a:solidFill>
                <a:latin typeface="JKRGNR+Arial-BoldMT"/>
              </a:rPr>
              <a:t>Art. 32 GG, </a:t>
            </a:r>
            <a:r>
              <a:rPr lang="de-DE" sz="2400" dirty="0">
                <a:solidFill>
                  <a:schemeClr val="tx1">
                    <a:lumMod val="65000"/>
                    <a:lumOff val="35000"/>
                  </a:schemeClr>
                </a:solidFill>
                <a:latin typeface="JKRGNR+Arial-BoldMT"/>
              </a:rPr>
              <a:t>der „Auswärtige Beziehungen“ der Bundesrepublik Deutschland regelt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Grundsätzlich </a:t>
            </a:r>
            <a:r>
              <a:rPr lang="de-DE" sz="2400" b="1" dirty="0">
                <a:solidFill>
                  <a:schemeClr val="tx1">
                    <a:lumMod val="65000"/>
                    <a:lumOff val="35000"/>
                  </a:schemeClr>
                </a:solidFill>
                <a:latin typeface="JKRGNR+Arial-BoldMT"/>
              </a:rPr>
              <a:t>„Sache des Bundes“ </a:t>
            </a: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latin typeface="JKRGNR+Arial-BoldMT"/>
              </a:rPr>
              <a:t>Art. 32 I GG</a:t>
            </a:r>
            <a:r>
              <a:rPr lang="de-DE" sz="2400" dirty="0">
                <a:solidFill>
                  <a:schemeClr val="tx1">
                    <a:lumMod val="65000"/>
                    <a:lumOff val="35000"/>
                  </a:schemeClr>
                </a:solidFill>
                <a:latin typeface="JKRGNR+Arial-BoldMT"/>
              </a:rPr>
              <a:t>: Pflege der Beziehungen zu auswärtigen Staaten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8797864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anim calcmode="lin" valueType="num">
                                      <p:cBhvr additive="base">
                                        <p:cTn id="5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461" y="1295134"/>
            <a:ext cx="8928992" cy="60811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des </a:t>
            </a:r>
            <a:r>
              <a:rPr lang="de-DE" sz="2400" b="1" dirty="0">
                <a:solidFill>
                  <a:schemeClr val="tx1">
                    <a:lumMod val="65000"/>
                    <a:lumOff val="35000"/>
                  </a:schemeClr>
                </a:solidFill>
                <a:latin typeface="JKRGNR+Arial-BoldMT"/>
              </a:rPr>
              <a:t>Art. 32 GG </a:t>
            </a:r>
            <a:r>
              <a:rPr lang="de-DE" sz="2400" dirty="0">
                <a:solidFill>
                  <a:schemeClr val="tx1">
                    <a:lumMod val="65000"/>
                    <a:lumOff val="35000"/>
                  </a:schemeClr>
                </a:solidFill>
                <a:latin typeface="JKRGNR+Arial-BoldMT"/>
              </a:rPr>
              <a:t>jedoch zu unterscheiden: Handelt es sich bei der in Rede stehenden völkerrechtlichen Regelungsmaterie um „</a:t>
            </a:r>
            <a:r>
              <a:rPr lang="de-DE" sz="2400" b="1" dirty="0">
                <a:solidFill>
                  <a:schemeClr val="tx1">
                    <a:lumMod val="65000"/>
                    <a:lumOff val="35000"/>
                  </a:schemeClr>
                </a:solidFill>
                <a:latin typeface="JKRGNR+Arial-BoldMT"/>
              </a:rPr>
              <a:t>Bundesmaterie</a:t>
            </a:r>
            <a:r>
              <a:rPr lang="de-DE" sz="2400" dirty="0">
                <a:solidFill>
                  <a:schemeClr val="tx1">
                    <a:lumMod val="65000"/>
                    <a:lumOff val="35000"/>
                  </a:schemeClr>
                </a:solidFill>
                <a:latin typeface="JKRGNR+Arial-BoldMT"/>
              </a:rPr>
              <a:t>“ oder um „</a:t>
            </a:r>
            <a:r>
              <a:rPr lang="de-DE" sz="2400" b="1" dirty="0">
                <a:solidFill>
                  <a:schemeClr val="tx1">
                    <a:lumMod val="65000"/>
                    <a:lumOff val="35000"/>
                  </a:schemeClr>
                </a:solidFill>
                <a:latin typeface="JKRGNR+Arial-BoldMT"/>
              </a:rPr>
              <a:t>Landesmaterie</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iFv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Bundesmaterie</a:t>
            </a:r>
            <a:r>
              <a:rPr lang="de-DE" sz="2400" dirty="0">
                <a:solidFill>
                  <a:schemeClr val="tx1">
                    <a:lumMod val="65000"/>
                    <a:lumOff val="35000"/>
                  </a:schemeClr>
                </a:solidFill>
                <a:latin typeface="JKRGNR+Arial-BoldMT"/>
              </a:rPr>
              <a:t>“ unproblematisch zu bejahen: Verbandskompetenz des Bundes (vgl. Art. 32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betroffen: </a:t>
            </a:r>
            <a:r>
              <a:rPr lang="de-DE" sz="2400" b="1" dirty="0">
                <a:solidFill>
                  <a:schemeClr val="tx1">
                    <a:lumMod val="65000"/>
                    <a:lumOff val="35000"/>
                  </a:schemeClr>
                </a:solidFill>
                <a:latin typeface="JKRGNR+Arial-BoldMT"/>
              </a:rPr>
              <a:t>Strafvollzug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Landesmaterie</a:t>
            </a:r>
            <a:r>
              <a:rPr lang="de-DE" sz="2400" dirty="0">
                <a:solidFill>
                  <a:schemeClr val="tx1">
                    <a:lumMod val="65000"/>
                    <a:lumOff val="35000"/>
                  </a:schemeClr>
                </a:solidFill>
                <a:latin typeface="JKRGNR+Arial-BoldMT"/>
              </a:rPr>
              <a:t> (Umkehrschluss zu </a:t>
            </a:r>
            <a:r>
              <a:rPr lang="de-DE" sz="2400" b="1" dirty="0">
                <a:solidFill>
                  <a:schemeClr val="tx1">
                    <a:lumMod val="65000"/>
                    <a:lumOff val="35000"/>
                  </a:schemeClr>
                </a:solidFill>
                <a:latin typeface="JKRGNR+Arial-BoldMT"/>
              </a:rPr>
              <a:t>Art. 74 I Nr. 1 GG</a:t>
            </a:r>
            <a:r>
              <a:rPr lang="de-DE" sz="2400" dirty="0">
                <a:solidFill>
                  <a:schemeClr val="tx1">
                    <a:lumMod val="65000"/>
                    <a:lumOff val="35000"/>
                  </a:schemeClr>
                </a:solidFill>
                <a:latin typeface="JKRGNR+Arial-BoldMT"/>
              </a:rPr>
              <a:t>)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Fraglich: Verbandskompetenz </a:t>
            </a:r>
            <a:r>
              <a:rPr lang="de-DE" sz="2400" b="1" u="sng" dirty="0" err="1">
                <a:solidFill>
                  <a:schemeClr val="tx1">
                    <a:lumMod val="65000"/>
                    <a:lumOff val="35000"/>
                  </a:schemeClr>
                </a:solidFill>
                <a:latin typeface="JKRGNR+Arial-BoldMT"/>
              </a:rPr>
              <a:t>iFv</a:t>
            </a:r>
            <a:r>
              <a:rPr lang="de-DE" sz="2400" b="1" u="sng" dirty="0">
                <a:solidFill>
                  <a:schemeClr val="tx1">
                    <a:lumMod val="65000"/>
                    <a:lumOff val="35000"/>
                  </a:schemeClr>
                </a:solidFill>
                <a:latin typeface="JKRGNR+Arial-BoldMT"/>
              </a:rPr>
              <a:t>. „Landesmaterie“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Wortlaut Art. 32 III GG: </a:t>
            </a:r>
            <a:r>
              <a:rPr lang="de-DE" sz="2400" i="1" dirty="0">
                <a:solidFill>
                  <a:schemeClr val="tx1">
                    <a:lumMod val="65000"/>
                    <a:lumOff val="35000"/>
                  </a:schemeClr>
                </a:solidFill>
                <a:latin typeface="JKRGNR+Arial-BoldMT"/>
              </a:rPr>
              <a:t>Soweit die Länder für die Gesetzgebung zuständig sind, können sie mit Zustimmung der Bundesregierung mit auswärtigen Staaten Verträge abschließen.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a:t>
            </a:r>
            <a:r>
              <a:rPr lang="de-DE" sz="2400" b="1" dirty="0">
                <a:solidFill>
                  <a:schemeClr val="tx1">
                    <a:lumMod val="65000"/>
                    <a:lumOff val="35000"/>
                  </a:schemeClr>
                </a:solidFill>
                <a:latin typeface="JKRGNR+Arial-BoldMT"/>
              </a:rPr>
              <a:t>fraglich</a:t>
            </a:r>
            <a:r>
              <a:rPr lang="de-DE" sz="2400" dirty="0">
                <a:solidFill>
                  <a:schemeClr val="tx1">
                    <a:lumMod val="65000"/>
                    <a:lumOff val="35000"/>
                  </a:schemeClr>
                </a:solidFill>
                <a:latin typeface="JKRGNR+Arial-BoldMT"/>
              </a:rPr>
              <a:t> und strittig: ob </a:t>
            </a:r>
            <a:r>
              <a:rPr lang="de-DE" sz="2400" b="1" dirty="0">
                <a:solidFill>
                  <a:schemeClr val="tx1">
                    <a:lumMod val="65000"/>
                    <a:lumOff val="35000"/>
                  </a:schemeClr>
                </a:solidFill>
                <a:latin typeface="JKRGNR+Arial-BoldMT"/>
              </a:rPr>
              <a:t>Art. 32 III GG eine abschließende Kompetenzzuweisung für die Länder</a:t>
            </a:r>
            <a:r>
              <a:rPr lang="de-DE" sz="2400" dirty="0">
                <a:solidFill>
                  <a:schemeClr val="tx1">
                    <a:lumMod val="65000"/>
                    <a:lumOff val="35000"/>
                  </a:schemeClr>
                </a:solidFill>
                <a:latin typeface="JKRGNR+Arial-BoldMT"/>
              </a:rPr>
              <a: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4873059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461" y="1295134"/>
            <a:ext cx="8928992" cy="262892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Sodann erforderlich: </a:t>
            </a:r>
            <a:r>
              <a:rPr lang="de-DE" sz="2400" b="1" u="sng" dirty="0">
                <a:solidFill>
                  <a:schemeClr val="tx1">
                    <a:lumMod val="65000"/>
                    <a:lumOff val="35000"/>
                  </a:schemeClr>
                </a:solidFill>
                <a:latin typeface="JKRGNR+Arial-BoldMT"/>
              </a:rPr>
              <a:t>Auslegung des Gesetzes</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Auslegungsmethoden (nach Carl v. Savigny):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Systematik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Telos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(Historie)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2038415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Zwingender Ausgangspunkt zur Beantwortung dieser Frage: </a:t>
            </a:r>
            <a:r>
              <a:rPr lang="de-DE" sz="2400" b="1" dirty="0">
                <a:solidFill>
                  <a:schemeClr val="tx1">
                    <a:lumMod val="65000"/>
                    <a:lumOff val="35000"/>
                  </a:schemeClr>
                </a:solidFill>
                <a:latin typeface="JKRGNR+Arial-BoldMT"/>
              </a:rPr>
              <a:t>Auslegung (!) des Wortlautes der Vorschrift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Wortlaut Art. 32 III GG: „</a:t>
            </a:r>
            <a:r>
              <a:rPr lang="de-DE" sz="2400" i="1" dirty="0">
                <a:solidFill>
                  <a:schemeClr val="tx1">
                    <a:lumMod val="65000"/>
                    <a:lumOff val="35000"/>
                  </a:schemeClr>
                </a:solidFill>
                <a:latin typeface="JKRGNR+Arial-BoldMT"/>
              </a:rPr>
              <a:t>Soweit die Länder für die Gesetzgebung zuständig sind, können sie mit Zustimmung der Bundesregierung mit auswärtigen Staaten Verträge abschließen.“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 „Bund“ keinerlei Erwähnung findet, </a:t>
            </a:r>
            <a:r>
              <a:rPr lang="de-DE" sz="2400" b="1" dirty="0">
                <a:solidFill>
                  <a:schemeClr val="tx1">
                    <a:lumMod val="65000"/>
                    <a:lumOff val="35000"/>
                  </a:schemeClr>
                </a:solidFill>
                <a:latin typeface="JKRGNR+Arial-BoldMT"/>
              </a:rPr>
              <a:t>denkbare Interpretation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Länder</a:t>
            </a:r>
            <a:r>
              <a:rPr lang="de-DE" sz="2400" dirty="0">
                <a:solidFill>
                  <a:schemeClr val="tx1">
                    <a:lumMod val="65000"/>
                    <a:lumOff val="35000"/>
                  </a:schemeClr>
                </a:solidFill>
                <a:latin typeface="JKRGNR+Arial-BoldMT"/>
              </a:rPr>
              <a:t> in </a:t>
            </a:r>
            <a:r>
              <a:rPr lang="de-DE" sz="2400" b="1" dirty="0">
                <a:solidFill>
                  <a:schemeClr val="tx1">
                    <a:lumMod val="65000"/>
                    <a:lumOff val="35000"/>
                  </a:schemeClr>
                </a:solidFill>
                <a:latin typeface="JKRGNR+Arial-BoldMT"/>
              </a:rPr>
              <a:t>Landesmaterie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ausschließlich zuständig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Andererseits zu bedenken: </a:t>
            </a:r>
            <a:r>
              <a:rPr lang="de-DE" sz="2400" b="1" dirty="0">
                <a:solidFill>
                  <a:schemeClr val="tx1">
                    <a:lumMod val="65000"/>
                    <a:lumOff val="35000"/>
                  </a:schemeClr>
                </a:solidFill>
                <a:latin typeface="JKRGNR+Arial-BoldMT"/>
              </a:rPr>
              <a:t>Art. 32 III GG schließt eine Zuständigkeit des Bundes indes auch nicht ausdrücklich aus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„können sie“ vs. „können nur sie“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3347310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Kompetenz für Abschluss völkerrechtlicher Verträge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den Wortlaut zudem zu beachten: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Vorbehalt der Zustimmung der Bundesregierung normiert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Sowie: </a:t>
            </a:r>
            <a:r>
              <a:rPr lang="de-DE" sz="2400" dirty="0">
                <a:solidFill>
                  <a:schemeClr val="tx1">
                    <a:lumMod val="65000"/>
                    <a:lumOff val="35000"/>
                  </a:schemeClr>
                </a:solidFill>
                <a:latin typeface="JKRGNR+Arial-BoldMT"/>
              </a:rPr>
              <a:t>lediglich „Kann-Bestimmung“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	spricht für eine umfassende Kompetenz des Bundes auf der 		Ebene völkerrechtlicher Verträge</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nach dem Wortlaut der Vorschrift </a:t>
            </a:r>
            <a:r>
              <a:rPr lang="de-DE" sz="2400" b="1" dirty="0">
                <a:solidFill>
                  <a:schemeClr val="tx1">
                    <a:lumMod val="65000"/>
                    <a:lumOff val="35000"/>
                  </a:schemeClr>
                </a:solidFill>
                <a:latin typeface="JKRGNR+Arial-BoldMT"/>
              </a:rPr>
              <a:t>naheliegende Interpretation des Art. 32 GG</a:t>
            </a:r>
            <a:r>
              <a:rPr lang="de-DE" sz="2400" dirty="0">
                <a:solidFill>
                  <a:schemeClr val="tx1">
                    <a:lumMod val="65000"/>
                    <a:lumOff val="35000"/>
                  </a:schemeClr>
                </a:solidFill>
                <a:latin typeface="JKRGNR+Arial-BoldMT"/>
              </a:rPr>
              <a:t> im Hinblick auf Landesmaterie: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Verbandskompetenz</a:t>
            </a:r>
            <a:r>
              <a:rPr lang="de-DE" sz="2400" dirty="0">
                <a:solidFill>
                  <a:schemeClr val="tx1">
                    <a:lumMod val="65000"/>
                    <a:lumOff val="35000"/>
                  </a:schemeClr>
                </a:solidFill>
                <a:latin typeface="JKRGNR+Arial-BoldMT"/>
              </a:rPr>
              <a:t> sowohl bei </a:t>
            </a:r>
            <a:r>
              <a:rPr lang="de-DE" sz="2400" b="1" dirty="0">
                <a:solidFill>
                  <a:schemeClr val="tx1">
                    <a:lumMod val="65000"/>
                    <a:lumOff val="35000"/>
                  </a:schemeClr>
                </a:solidFill>
                <a:latin typeface="JKRGNR+Arial-BoldMT"/>
              </a:rPr>
              <a:t>Bund</a:t>
            </a:r>
            <a:r>
              <a:rPr lang="de-DE" sz="2400" dirty="0">
                <a:solidFill>
                  <a:schemeClr val="tx1">
                    <a:lumMod val="65000"/>
                    <a:lumOff val="35000"/>
                  </a:schemeClr>
                </a:solidFill>
                <a:latin typeface="JKRGNR+Arial-BoldMT"/>
              </a:rPr>
              <a:t> als auch – bei entsprechender Zustimmung – bei den Ländern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6664332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6261" y="1196752"/>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Kompetenz für Abschluss völkerrechtlicher Verträge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in jedem Fall erforderlich: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Gesetzessystematische Auslegung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Regel der systematischen Auslegung</a:t>
            </a:r>
            <a:r>
              <a:rPr lang="de-DE" sz="2400" dirty="0">
                <a:solidFill>
                  <a:schemeClr val="tx1">
                    <a:lumMod val="65000"/>
                    <a:lumOff val="35000"/>
                  </a:schemeClr>
                </a:solidFill>
                <a:latin typeface="JKRGNR+Arial-BoldMT"/>
              </a:rPr>
              <a:t>: Unter mehreren möglichen Interpretationen ist diejenige zu wählen, die am besten in den gesetzlichen Kontext passt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Dahinterstehender Gedanke: Gesetzgeber will </a:t>
            </a:r>
            <a:r>
              <a:rPr lang="de-DE" sz="2400" b="1" dirty="0">
                <a:solidFill>
                  <a:schemeClr val="tx1">
                    <a:lumMod val="65000"/>
                    <a:lumOff val="35000"/>
                  </a:schemeClr>
                </a:solidFill>
                <a:latin typeface="JKRGNR+Arial-BoldMT"/>
              </a:rPr>
              <a:t>homogenes, widerspruchsfreies Regelungssystem</a:t>
            </a:r>
            <a:r>
              <a:rPr lang="de-DE" sz="2400" dirty="0">
                <a:solidFill>
                  <a:schemeClr val="tx1">
                    <a:lumMod val="65000"/>
                    <a:lumOff val="35000"/>
                  </a:schemeClr>
                </a:solidFill>
                <a:latin typeface="JKRGNR+Arial-BoldMT"/>
              </a:rPr>
              <a:t> schaffen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von besonderer Bedeutung: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„Umliegende“ Vorschriften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Überschriften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im Wege gesetzessystematischer Auslegung des Art. 32 III GG nutzbar zu machen: </a:t>
            </a:r>
            <a:r>
              <a:rPr lang="de-DE" sz="2400" b="1" dirty="0">
                <a:solidFill>
                  <a:schemeClr val="tx1">
                    <a:lumMod val="65000"/>
                    <a:lumOff val="35000"/>
                  </a:schemeClr>
                </a:solidFill>
                <a:latin typeface="JKRGNR+Arial-BoldMT"/>
              </a:rPr>
              <a:t>Aussagen der in Art. 20 GG enthaltenen Staatsstrukturprinzipien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3267832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44693"/>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Kompetenz für Abschluss völkerrechtlicher Verträge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Deutscher Staat: „</a:t>
            </a:r>
            <a:r>
              <a:rPr lang="de-DE" sz="2400" b="1" dirty="0">
                <a:solidFill>
                  <a:schemeClr val="tx1">
                    <a:lumMod val="65000"/>
                    <a:lumOff val="35000"/>
                  </a:schemeClr>
                </a:solidFill>
                <a:latin typeface="JKRGNR+Arial-BoldMT"/>
              </a:rPr>
              <a:t>Bundesstaat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Wesentlicher </a:t>
            </a:r>
            <a:r>
              <a:rPr lang="de-DE" sz="2400" b="1" dirty="0">
                <a:solidFill>
                  <a:schemeClr val="tx1">
                    <a:lumMod val="65000"/>
                    <a:lumOff val="35000"/>
                  </a:schemeClr>
                </a:solidFill>
                <a:latin typeface="JKRGNR+Arial-BoldMT"/>
              </a:rPr>
              <a:t>Zweck des Bundesstaatsprinzips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Einheitliches Auftreten nach Außen bei Erhalt der Vielfalt im Inneren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sinnvoll: dass der „</a:t>
            </a:r>
            <a:r>
              <a:rPr lang="de-DE" sz="2400" b="1" dirty="0">
                <a:solidFill>
                  <a:schemeClr val="tx1">
                    <a:lumMod val="65000"/>
                    <a:lumOff val="35000"/>
                  </a:schemeClr>
                </a:solidFill>
                <a:latin typeface="JKRGNR+Arial-BoldMT"/>
              </a:rPr>
              <a:t>Bund“ für den Staat in völkerrechtlichen Angelegenheiten umfassend tätig </a:t>
            </a:r>
            <a:r>
              <a:rPr lang="de-DE" sz="2400" dirty="0">
                <a:solidFill>
                  <a:schemeClr val="tx1">
                    <a:lumMod val="65000"/>
                    <a:lumOff val="35000"/>
                  </a:schemeClr>
                </a:solidFill>
                <a:latin typeface="JKRGNR+Arial-BoldMT"/>
              </a:rPr>
              <a:t>werden kann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alledem heute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Umfassende Kompetenz des Bundes in völkerrechtlichen Angelegenheiten (auch in Landesmaterie!)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24630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9588"/>
            <a:ext cx="8928992" cy="59529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fraglich: </a:t>
            </a:r>
            <a:r>
              <a:rPr lang="de-DE" sz="2400" b="1" dirty="0">
                <a:solidFill>
                  <a:schemeClr val="tx1">
                    <a:lumMod val="65000"/>
                    <a:lumOff val="35000"/>
                  </a:schemeClr>
                </a:solidFill>
                <a:latin typeface="JKRGNR+Arial-BoldMT"/>
              </a:rPr>
              <a:t>Organkompetenz</a:t>
            </a:r>
            <a:r>
              <a:rPr lang="de-DE" sz="2400" dirty="0">
                <a:solidFill>
                  <a:schemeClr val="tx1">
                    <a:lumMod val="65000"/>
                    <a:lumOff val="35000"/>
                  </a:schemeClr>
                </a:solidFill>
                <a:latin typeface="JKRGNR+Arial-BoldMT"/>
              </a:rPr>
              <a:t> für Abschluss von völkerrechtlichen Verträgen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Organkompetenz maßgeblich: </a:t>
            </a:r>
            <a:r>
              <a:rPr lang="de-DE" sz="2400" b="1" dirty="0">
                <a:solidFill>
                  <a:schemeClr val="tx1">
                    <a:lumMod val="65000"/>
                    <a:lumOff val="35000"/>
                  </a:schemeClr>
                </a:solidFill>
                <a:latin typeface="JKRGNR+Arial-BoldMT"/>
              </a:rPr>
              <a:t>Art. 59 GG</a:t>
            </a:r>
            <a:r>
              <a:rPr lang="de-DE" sz="2400" dirty="0">
                <a:solidFill>
                  <a:schemeClr val="tx1">
                    <a:lumMod val="65000"/>
                    <a:lumOff val="35000"/>
                  </a:schemeClr>
                </a:solidFill>
                <a:latin typeface="JKRGNR+Arial-BoldMT"/>
              </a:rPr>
              <a:t>, welcher „völkerrechtliche Vertretungsmacht“ zum Gegenstand hat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Art. 59 I GG </a:t>
            </a:r>
            <a:r>
              <a:rPr lang="de-DE" sz="2400" dirty="0">
                <a:solidFill>
                  <a:schemeClr val="tx1">
                    <a:lumMod val="65000"/>
                    <a:lumOff val="35000"/>
                  </a:schemeClr>
                </a:solidFill>
                <a:latin typeface="JKRGNR+Arial-BoldMT"/>
              </a:rPr>
              <a:t>geboten: Völkerrechtliche Vertretung des Bundes durch den </a:t>
            </a:r>
            <a:r>
              <a:rPr lang="de-DE" sz="2400" b="1" dirty="0">
                <a:solidFill>
                  <a:schemeClr val="tx1">
                    <a:lumMod val="65000"/>
                    <a:lumOff val="35000"/>
                  </a:schemeClr>
                </a:solidFill>
                <a:latin typeface="JKRGNR+Arial-BoldMT"/>
              </a:rPr>
              <a:t>Bundespräsidenten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Indes in völkerrechtlicher Praxis pragmatischer</a:t>
            </a:r>
            <a:r>
              <a:rPr lang="de-DE" sz="2400" dirty="0">
                <a:solidFill>
                  <a:schemeClr val="tx1">
                    <a:lumMod val="65000"/>
                    <a:lumOff val="35000"/>
                  </a:schemeClr>
                </a:solidFill>
                <a:latin typeface="JKRGNR+Arial-BoldMT"/>
              </a:rPr>
              <a:t>: Vertretung des Bundes durch die </a:t>
            </a:r>
            <a:r>
              <a:rPr lang="de-DE" sz="2400" b="1" dirty="0">
                <a:solidFill>
                  <a:schemeClr val="tx1">
                    <a:lumMod val="65000"/>
                    <a:lumOff val="35000"/>
                  </a:schemeClr>
                </a:solidFill>
                <a:latin typeface="JKRGNR+Arial-BoldMT"/>
              </a:rPr>
              <a:t>Regierungsmitglieder</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Hierbei zu beachten: </a:t>
            </a:r>
            <a:r>
              <a:rPr lang="de-DE" sz="2400" b="1" dirty="0">
                <a:solidFill>
                  <a:schemeClr val="tx1">
                    <a:lumMod val="65000"/>
                    <a:lumOff val="35000"/>
                  </a:schemeClr>
                </a:solidFill>
                <a:latin typeface="JKRGNR+Arial-BoldMT"/>
              </a:rPr>
              <a:t>Art. 7 II </a:t>
            </a:r>
            <a:r>
              <a:rPr lang="de-DE" sz="2400" b="1" dirty="0" err="1">
                <a:solidFill>
                  <a:schemeClr val="tx1">
                    <a:lumMod val="65000"/>
                    <a:lumOff val="35000"/>
                  </a:schemeClr>
                </a:solidFill>
                <a:latin typeface="JKRGNR+Arial-BoldMT"/>
              </a:rPr>
              <a:t>lit</a:t>
            </a:r>
            <a:r>
              <a:rPr lang="de-DE" sz="2400" b="1" dirty="0">
                <a:solidFill>
                  <a:schemeClr val="tx1">
                    <a:lumMod val="65000"/>
                    <a:lumOff val="35000"/>
                  </a:schemeClr>
                </a:solidFill>
                <a:latin typeface="JKRGNR+Arial-BoldMT"/>
              </a:rPr>
              <a:t>. a der Wiener Vertragsrechtskonvention</a:t>
            </a:r>
            <a:r>
              <a:rPr lang="de-DE" sz="2400" dirty="0">
                <a:solidFill>
                  <a:schemeClr val="tx1">
                    <a:lumMod val="65000"/>
                    <a:lumOff val="35000"/>
                  </a:schemeClr>
                </a:solidFill>
                <a:latin typeface="JKRGNR+Arial-BoldMT"/>
              </a:rPr>
              <a:t>, wonach „kraft ihres Amtes (…) Regierungschefs und Außenminister zur Vornahme aller sich auf den Abschluss eines Vertrags beziehenden Handlungen als Vertreter ihres Staates angesehen“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6702187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a:spLocks noGrp="1" noRot="1" noMove="1" noResize="1" noEditPoints="1" noAdjustHandles="1" noChangeArrowheads="1" noChangeShapeType="1"/>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628800"/>
            <a:ext cx="9036496"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Zentralnormen der Verfassung: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Menschenwürdegarantie, Art. 1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Achtung und Schutz der Menschenwürde als </a:t>
            </a:r>
            <a:r>
              <a:rPr lang="de-DE" sz="2400" b="1" dirty="0">
                <a:solidFill>
                  <a:schemeClr val="tx1">
                    <a:lumMod val="65000"/>
                    <a:lumOff val="35000"/>
                  </a:schemeClr>
                </a:solidFill>
                <a:latin typeface="JKRGNR+Arial-BoldMT"/>
              </a:rPr>
              <a:t>wesentlicher Zweck des deutschen Staates</a:t>
            </a:r>
            <a:r>
              <a:rPr lang="de-DE" sz="2400" dirty="0">
                <a:solidFill>
                  <a:schemeClr val="tx1">
                    <a:lumMod val="65000"/>
                    <a:lumOff val="35000"/>
                  </a:schemeClr>
                </a:solidFill>
                <a:latin typeface="JKRGNR+Arial-BoldMT"/>
              </a:rPr>
              <a:t> und Legitimation seiner Existenz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Staatsstrukturprinzipien, Art. 20 GG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Enthält wesentliche Regelungen auf welche Weise der Staat die ihm zugewiesene Aufgaben erledigt </a:t>
            </a:r>
          </a:p>
        </p:txBody>
      </p:sp>
      <p:sp>
        <p:nvSpPr>
          <p:cNvPr id="3" name="Textfeld 2"/>
          <p:cNvSpPr txBox="1">
            <a:spLocks/>
          </p:cNvSpPr>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1041881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39138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Kompetenz für Abschluss völkerrechtlicher Verträge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BVerfG, NJW 1985, 603</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für die Bundesrepublik Deutschland auftretenden Minister des Auswärtigen und für Verteidigung waren für die Abgabe dieser Erklärung nach deutschem Verfassungsrecht zumindest </a:t>
            </a:r>
            <a:r>
              <a:rPr lang="de-DE" sz="2400" b="1" i="1" dirty="0">
                <a:solidFill>
                  <a:schemeClr val="tx1">
                    <a:lumMod val="65000"/>
                    <a:lumOff val="35000"/>
                  </a:schemeClr>
                </a:solidFill>
                <a:latin typeface="JKRGNR+Arial-BoldMT"/>
              </a:rPr>
              <a:t>kraft einer vom Bundespräsidenten stillschweigend erteilten Vollmacht </a:t>
            </a:r>
            <a:r>
              <a:rPr lang="de-DE" sz="2400" i="1" dirty="0">
                <a:solidFill>
                  <a:schemeClr val="tx1">
                    <a:lumMod val="65000"/>
                    <a:lumOff val="35000"/>
                  </a:schemeClr>
                </a:solidFill>
                <a:latin typeface="JKRGNR+Arial-BoldMT"/>
              </a:rPr>
              <a:t>befugt, ihn in seiner Eigenschaft als das für die Abgabe einer solchen Erklärung nach Art. 59 I 1 GG zuständige Organ zu vertreten (vgl. Stern, </a:t>
            </a:r>
            <a:r>
              <a:rPr lang="de-DE" sz="2400" i="1" dirty="0" err="1">
                <a:solidFill>
                  <a:schemeClr val="tx1">
                    <a:lumMod val="65000"/>
                    <a:lumOff val="35000"/>
                  </a:schemeClr>
                </a:solidFill>
                <a:latin typeface="JKRGNR+Arial-BoldMT"/>
              </a:rPr>
              <a:t>StaatsR</a:t>
            </a:r>
            <a:r>
              <a:rPr lang="de-DE" sz="2400" i="1" dirty="0">
                <a:solidFill>
                  <a:schemeClr val="tx1">
                    <a:lumMod val="65000"/>
                    <a:lumOff val="35000"/>
                  </a:schemeClr>
                </a:solidFill>
                <a:latin typeface="JKRGNR+Arial-BoldMT"/>
              </a:rPr>
              <a:t> II, 1980, S. 223 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im Einzelfall anzunehmen: Delegation der Befugnisse aus Art. 59 I GG auf Minister kraft „</a:t>
            </a:r>
            <a:r>
              <a:rPr lang="de-DE" sz="2400" b="1" dirty="0">
                <a:solidFill>
                  <a:schemeClr val="tx1">
                    <a:lumMod val="65000"/>
                    <a:lumOff val="35000"/>
                  </a:schemeClr>
                </a:solidFill>
                <a:latin typeface="JKRGNR+Arial-BoldMT"/>
              </a:rPr>
              <a:t>stillschweigend erteilter Vollmacht“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4008841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 Woche</a:t>
            </a:r>
          </a:p>
        </p:txBody>
      </p:sp>
    </p:spTree>
    <p:extLst>
      <p:ext uri="{BB962C8B-B14F-4D97-AF65-F5344CB8AC3E}">
        <p14:creationId xmlns:p14="http://schemas.microsoft.com/office/powerpoint/2010/main" val="731317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Staatsstrukturprinzipien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Wortlaut Art. 20 I GG: </a:t>
            </a:r>
            <a:r>
              <a:rPr lang="de-DE" sz="2400" i="1" dirty="0">
                <a:solidFill>
                  <a:schemeClr val="tx1">
                    <a:lumMod val="65000"/>
                    <a:lumOff val="35000"/>
                  </a:schemeClr>
                </a:solidFill>
                <a:latin typeface="JKRGNR+Arial-BoldMT"/>
              </a:rPr>
              <a:t>„Die Bundesrepublik Deutschland ist ein demokratischer und sozialer Bundesstaat.“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als Staatsstrukturprinzipien </a:t>
            </a:r>
            <a:r>
              <a:rPr lang="de-DE" sz="2400" b="1" dirty="0">
                <a:solidFill>
                  <a:schemeClr val="tx1">
                    <a:lumMod val="65000"/>
                    <a:lumOff val="35000"/>
                  </a:schemeClr>
                </a:solidFill>
                <a:latin typeface="JKRGNR+Arial-BoldMT"/>
              </a:rPr>
              <a:t>unmittelbar</a:t>
            </a:r>
            <a:r>
              <a:rPr lang="de-DE" sz="2400" dirty="0">
                <a:solidFill>
                  <a:schemeClr val="tx1">
                    <a:lumMod val="65000"/>
                    <a:lumOff val="35000"/>
                  </a:schemeClr>
                </a:solidFill>
                <a:latin typeface="JKRGNR+Arial-BoldMT"/>
              </a:rPr>
              <a:t> in Art. 20 I GG zum Ausdruck kommend: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t>
            </a:r>
            <a:r>
              <a:rPr lang="de-DE" sz="2400" b="1" dirty="0">
                <a:solidFill>
                  <a:schemeClr val="tx1">
                    <a:lumMod val="65000"/>
                    <a:lumOff val="35000"/>
                  </a:schemeClr>
                </a:solidFill>
                <a:latin typeface="JKRGNR+Arial-BoldMT"/>
              </a:rPr>
              <a:t>Republikprinzip, Demokratieprinzip, Sozialstaatsprinzip und Bundesstaatsprinzip</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lediglich andeutungsweise in Art. 20 III GG normiert: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sym typeface="Wingdings" pitchFamily="2" charset="2"/>
              </a:rPr>
              <a:t> </a:t>
            </a:r>
            <a:r>
              <a:rPr lang="de-DE" sz="2400" b="1" dirty="0">
                <a:solidFill>
                  <a:schemeClr val="tx1">
                    <a:lumMod val="65000"/>
                    <a:lumOff val="35000"/>
                  </a:schemeClr>
                </a:solidFill>
                <a:latin typeface="JKRGNR+Arial-BoldMT"/>
                <a:sym typeface="Wingdings" pitchFamily="2" charset="2"/>
              </a:rPr>
              <a:t>Rechtsstaatsprinzip</a:t>
            </a:r>
            <a:r>
              <a:rPr lang="de-DE" sz="2400" dirty="0">
                <a:solidFill>
                  <a:schemeClr val="tx1">
                    <a:lumMod val="65000"/>
                    <a:lumOff val="35000"/>
                  </a:schemeClr>
                </a:solidFill>
                <a:latin typeface="JKRGNR+Arial-BoldMT"/>
                <a:sym typeface="Wingdings" pitchFamily="2" charset="2"/>
              </a:rPr>
              <a:t> </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9343950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3115"/>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Staatsstrukturprinzipien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Innerhalb dieser Staatsstrukturprinzipien von besonderer Examensrelevanz: </a:t>
            </a:r>
          </a:p>
          <a:p>
            <a:pPr marL="800100" lvl="1"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Demokratieprinzip, Bundesstaatsprinzip und Rechtsstaatsprinzip</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Sozialstaatsprinzip</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verpflichtet den Staat, ein </a:t>
            </a:r>
            <a:r>
              <a:rPr lang="de-DE" sz="2400" b="1" dirty="0">
                <a:solidFill>
                  <a:schemeClr val="tx1">
                    <a:lumMod val="65000"/>
                    <a:lumOff val="35000"/>
                  </a:schemeClr>
                </a:solidFill>
                <a:latin typeface="JKRGNR+Arial-BoldMT"/>
              </a:rPr>
              <a:t>Mindestmaß an sozialer Sicherheit </a:t>
            </a:r>
            <a:r>
              <a:rPr lang="de-DE" sz="2400" dirty="0">
                <a:solidFill>
                  <a:schemeClr val="tx1">
                    <a:lumMod val="65000"/>
                    <a:lumOff val="35000"/>
                  </a:schemeClr>
                </a:solidFill>
                <a:latin typeface="JKRGNR+Arial-BoldMT"/>
              </a:rPr>
              <a:t>zu gewährleisten, indem er eine Absicherung gegen die „Wechselfälle des Lebens“ (Arbeitslosigkeit, Krankheit, Pflegebedürftigkeit etc.) zur Verfügung stellt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i.Ü.: </a:t>
            </a:r>
            <a:r>
              <a:rPr lang="de-DE" sz="2400" b="1" dirty="0">
                <a:solidFill>
                  <a:schemeClr val="tx1">
                    <a:lumMod val="65000"/>
                    <a:lumOff val="35000"/>
                  </a:schemeClr>
                </a:solidFill>
                <a:latin typeface="JKRGNR+Arial-BoldMT"/>
              </a:rPr>
              <a:t>soziale Ausgestaltung des Privatrechts </a:t>
            </a:r>
            <a:r>
              <a:rPr lang="de-DE" sz="2400" dirty="0">
                <a:solidFill>
                  <a:schemeClr val="tx1">
                    <a:lumMod val="65000"/>
                    <a:lumOff val="35000"/>
                  </a:schemeClr>
                </a:solidFill>
                <a:latin typeface="JKRGNR+Arial-BoldMT"/>
              </a:rPr>
              <a:t>zur Verhinderung sozialer Abhängigkeitsverhältnisse (insbesondere im Miet- und </a:t>
            </a:r>
            <a:r>
              <a:rPr lang="de-DE" sz="2400" dirty="0" err="1">
                <a:solidFill>
                  <a:schemeClr val="tx1">
                    <a:lumMod val="65000"/>
                    <a:lumOff val="35000"/>
                  </a:schemeClr>
                </a:solidFill>
                <a:latin typeface="JKRGNR+Arial-BoldMT"/>
              </a:rPr>
              <a:t>ArbeitsR</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8926634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3115"/>
            <a:ext cx="8928992" cy="8309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Republikprinzip</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öffentliche Ämter können nicht in dynastischer Erbfolge besetzt werden (Abkehr v. Monarchie)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5287871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Staatszielbestimmungen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Wesen der Staatszielbestimmungen: Abstrakte </a:t>
            </a:r>
            <a:r>
              <a:rPr lang="de-DE" sz="2400" b="1" dirty="0">
                <a:solidFill>
                  <a:schemeClr val="tx1">
                    <a:lumMod val="65000"/>
                    <a:lumOff val="35000"/>
                  </a:schemeClr>
                </a:solidFill>
                <a:latin typeface="JKRGNR+Arial-BoldMT"/>
              </a:rPr>
              <a:t>programmatische Vorgaben der Verfassung</a:t>
            </a:r>
            <a:r>
              <a:rPr lang="de-DE" sz="2400" dirty="0">
                <a:solidFill>
                  <a:schemeClr val="tx1">
                    <a:lumMod val="65000"/>
                    <a:lumOff val="35000"/>
                  </a:schemeClr>
                </a:solidFill>
                <a:latin typeface="JKRGNR+Arial-BoldMT"/>
              </a:rPr>
              <a:t>, die von den Staatsgewalten zu achten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Anwendungsfälle derartiger Staatsstrukturprinzipien: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Friedensgebot der Präambel,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Gleichberechtigung</a:t>
            </a:r>
            <a:r>
              <a:rPr lang="de-DE" sz="2400" dirty="0">
                <a:solidFill>
                  <a:schemeClr val="tx1">
                    <a:lumMod val="65000"/>
                    <a:lumOff val="35000"/>
                  </a:schemeClr>
                </a:solidFill>
                <a:latin typeface="JKRGNR+Arial-BoldMT"/>
              </a:rPr>
              <a:t> von Frauen und Männern gemäß Art. 3 II 2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Umweltschutz und Tierschutz </a:t>
            </a:r>
            <a:r>
              <a:rPr lang="de-DE" sz="2400" dirty="0">
                <a:solidFill>
                  <a:schemeClr val="tx1">
                    <a:lumMod val="65000"/>
                    <a:lumOff val="35000"/>
                  </a:schemeClr>
                </a:solidFill>
                <a:latin typeface="JKRGNR+Arial-BoldMT"/>
              </a:rPr>
              <a:t>gemäß Art. 20 a GG und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Verwirklichung eines vereinten Europas gemäß Art. 23 I 1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Rechtliche Funktion: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Berücksichtigung von Staatszielbestimmungen bei </a:t>
            </a:r>
            <a:r>
              <a:rPr lang="de-DE" sz="2400" b="1" dirty="0">
                <a:solidFill>
                  <a:schemeClr val="tx1">
                    <a:lumMod val="65000"/>
                    <a:lumOff val="35000"/>
                  </a:schemeClr>
                </a:solidFill>
                <a:latin typeface="JKRGNR+Arial-BoldMT"/>
              </a:rPr>
              <a:t>Abwägungsprozessen</a:t>
            </a:r>
            <a:r>
              <a:rPr lang="de-DE" sz="2400" dirty="0">
                <a:solidFill>
                  <a:schemeClr val="tx1">
                    <a:lumMod val="65000"/>
                    <a:lumOff val="35000"/>
                  </a:schemeClr>
                </a:solidFill>
                <a:latin typeface="JKRGNR+Arial-BoldMT"/>
              </a:rPr>
              <a:t> und Ausfüllung </a:t>
            </a:r>
            <a:r>
              <a:rPr lang="de-DE" sz="2400" b="1" dirty="0">
                <a:solidFill>
                  <a:schemeClr val="tx1">
                    <a:lumMod val="65000"/>
                    <a:lumOff val="35000"/>
                  </a:schemeClr>
                </a:solidFill>
                <a:latin typeface="JKRGNR+Arial-BoldMT"/>
              </a:rPr>
              <a:t>unbestimmter Rechtsbegriffe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1792992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270" y="1268760"/>
            <a:ext cx="8928992" cy="495776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hierzu AG Flensburg </a:t>
            </a:r>
            <a:r>
              <a:rPr lang="de-DE" sz="2400" dirty="0" err="1">
                <a:solidFill>
                  <a:schemeClr val="tx1">
                    <a:lumMod val="65000"/>
                    <a:lumOff val="35000"/>
                  </a:schemeClr>
                </a:solidFill>
                <a:latin typeface="JKRGNR+Arial-BoldMT"/>
              </a:rPr>
              <a:t>KlimR</a:t>
            </a:r>
            <a:r>
              <a:rPr lang="de-DE" sz="2400" dirty="0">
                <a:solidFill>
                  <a:schemeClr val="tx1">
                    <a:lumMod val="65000"/>
                    <a:lumOff val="35000"/>
                  </a:schemeClr>
                </a:solidFill>
                <a:latin typeface="JKRGNR+Arial-BoldMT"/>
              </a:rPr>
              <a:t> 2023, 25: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„Das notstandsfähige Rechtsgut ist hier der </a:t>
            </a:r>
            <a:r>
              <a:rPr lang="de-DE" sz="2400" b="1" i="1" dirty="0">
                <a:solidFill>
                  <a:schemeClr val="tx1">
                    <a:lumMod val="65000"/>
                    <a:lumOff val="35000"/>
                  </a:schemeClr>
                </a:solidFill>
                <a:latin typeface="JKRGNR+Arial-BoldMT"/>
              </a:rPr>
              <a:t>Klimaschutz</a:t>
            </a:r>
            <a:r>
              <a:rPr lang="de-DE" sz="2400" i="1" dirty="0">
                <a:solidFill>
                  <a:schemeClr val="tx1">
                    <a:lumMod val="65000"/>
                    <a:lumOff val="35000"/>
                  </a:schemeClr>
                </a:solidFill>
                <a:latin typeface="JKRGNR+Arial-BoldMT"/>
              </a:rPr>
              <a:t> als ein anderes Rechtsgut </a:t>
            </a:r>
            <a:r>
              <a:rPr lang="de-DE" sz="2400" i="1" dirty="0" err="1">
                <a:solidFill>
                  <a:schemeClr val="tx1">
                    <a:lumMod val="65000"/>
                    <a:lumOff val="35000"/>
                  </a:schemeClr>
                </a:solidFill>
                <a:latin typeface="JKRGNR+Arial-BoldMT"/>
              </a:rPr>
              <a:t>i.S.d</a:t>
            </a:r>
            <a:r>
              <a:rPr lang="de-DE" sz="2400" i="1" dirty="0">
                <a:solidFill>
                  <a:schemeClr val="tx1">
                    <a:lumMod val="65000"/>
                    <a:lumOff val="35000"/>
                  </a:schemeClr>
                </a:solidFill>
                <a:latin typeface="JKRGNR+Arial-BoldMT"/>
              </a:rPr>
              <a:t>. § 34 StGB. Er </a:t>
            </a:r>
            <a:r>
              <a:rPr lang="de-DE" sz="2400" b="1" i="1" dirty="0">
                <a:solidFill>
                  <a:schemeClr val="tx1">
                    <a:lumMod val="65000"/>
                    <a:lumOff val="35000"/>
                  </a:schemeClr>
                </a:solidFill>
                <a:latin typeface="JKRGNR+Arial-BoldMT"/>
              </a:rPr>
              <a:t>findet seine verfassungsrechtliche Grundlage in Art. 20a GG</a:t>
            </a:r>
            <a:r>
              <a:rPr lang="de-DE" sz="2400" i="1" dirty="0">
                <a:solidFill>
                  <a:schemeClr val="tx1">
                    <a:lumMod val="65000"/>
                    <a:lumOff val="35000"/>
                  </a:schemeClr>
                </a:solidFill>
                <a:latin typeface="JKRGNR+Arial-BoldMT"/>
              </a:rPr>
              <a:t>. Nach der Rechtsprechung des Bundesverfassungsgerichts </a:t>
            </a:r>
            <a:r>
              <a:rPr lang="de-DE" sz="2400" b="1" i="1" dirty="0">
                <a:solidFill>
                  <a:schemeClr val="tx1">
                    <a:lumMod val="65000"/>
                    <a:lumOff val="35000"/>
                  </a:schemeClr>
                </a:solidFill>
                <a:latin typeface="JKRGNR+Arial-BoldMT"/>
              </a:rPr>
              <a:t>verpflichtet diese Staatszielbestimmung die staatlichen Organe in der aktuellen Situation zu einer Reduktion von Treibhausgasemissionen und zielt insofern auch auf die Herstellung von Klimaneutralität ab</a:t>
            </a:r>
            <a:r>
              <a:rPr lang="de-DE" sz="2400" i="1" dirty="0">
                <a:solidFill>
                  <a:schemeClr val="tx1">
                    <a:lumMod val="65000"/>
                    <a:lumOff val="35000"/>
                  </a:schemeClr>
                </a:solidFill>
                <a:latin typeface="JKRGNR+Arial-BoldMT"/>
              </a:rPr>
              <a:t> (BVerfG, Beschl. v. 24.3.2021 - 1 BvR 2656/18). (…) Das Gericht geht mit der ganz überwiegenden Auffassung in der strafrechtlichen Rechtsprechung und dem Schrifttum davon aus, dass § 34 StGB sowohl Rechtsgüter des Einzelnen als auch solche der Allgemeinheit umfasst…“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0350335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270" y="1268760"/>
            <a:ext cx="8928992" cy="45884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„Dabei entfaltet die Klimaschutzverpflichtung gemäß Art. 20a GG keine unmittelbare Drittwirkung im Verhältnis zwischen Privaten. </a:t>
            </a:r>
            <a:r>
              <a:rPr lang="de-DE" sz="2400" b="1" i="1" dirty="0">
                <a:solidFill>
                  <a:schemeClr val="tx1">
                    <a:lumMod val="65000"/>
                    <a:lumOff val="35000"/>
                  </a:schemeClr>
                </a:solidFill>
                <a:latin typeface="JKRGNR+Arial-BoldMT"/>
              </a:rPr>
              <a:t>Sie bindet aber als unmittelbar geltende und justiziable Rechtsnorm alle staatlichen Organe. Für die Gerichte folgt hieraus unter anderem, dass unbestimmte Rechtsbegriffe des einfachen Rechts, einschließlich des Begriffs des anderen Rechtsgutes sowie weiterer Rechtsbegriffe </a:t>
            </a:r>
            <a:r>
              <a:rPr lang="de-DE" sz="2400" b="1" i="1" dirty="0" err="1">
                <a:solidFill>
                  <a:schemeClr val="tx1">
                    <a:lumMod val="65000"/>
                    <a:lumOff val="35000"/>
                  </a:schemeClr>
                </a:solidFill>
                <a:latin typeface="JKRGNR+Arial-BoldMT"/>
              </a:rPr>
              <a:t>i.S.d</a:t>
            </a:r>
            <a:r>
              <a:rPr lang="de-DE" sz="2400" b="1" i="1" dirty="0">
                <a:solidFill>
                  <a:schemeClr val="tx1">
                    <a:lumMod val="65000"/>
                    <a:lumOff val="35000"/>
                  </a:schemeClr>
                </a:solidFill>
                <a:latin typeface="JKRGNR+Arial-BoldMT"/>
              </a:rPr>
              <a:t>. § 34 StGB, im Lichte und unter Berücksichtigung einer effektiven Verwirklichung der verfassungsrechtlichen Klimaschutzverpflichtung gemäß Art. 20a GG auszulegen sind. </a:t>
            </a:r>
            <a:r>
              <a:rPr lang="de-DE" sz="2400" i="1" dirty="0">
                <a:solidFill>
                  <a:schemeClr val="tx1">
                    <a:lumMod val="65000"/>
                    <a:lumOff val="35000"/>
                  </a:schemeClr>
                </a:solidFill>
                <a:latin typeface="JKRGNR+Arial-BoldMT"/>
              </a:rPr>
              <a:t>Hieraus folgt zunächst, dass auch der Klimaschutz einschließlich der sich hieraus ergebenden Verpflichtung zur Herstellung von Klimaneutralität ein </a:t>
            </a:r>
            <a:r>
              <a:rPr lang="de-DE" sz="2400" b="1" i="1" dirty="0">
                <a:solidFill>
                  <a:schemeClr val="tx1">
                    <a:lumMod val="65000"/>
                    <a:lumOff val="35000"/>
                  </a:schemeClr>
                </a:solidFill>
                <a:latin typeface="JKRGNR+Arial-BoldMT"/>
              </a:rPr>
              <a:t>strafrechtlich notstandsfähiges Rechtsgu</a:t>
            </a:r>
            <a:r>
              <a:rPr lang="de-DE" sz="2400" i="1" dirty="0">
                <a:solidFill>
                  <a:schemeClr val="tx1">
                    <a:lumMod val="65000"/>
                    <a:lumOff val="35000"/>
                  </a:schemeClr>
                </a:solidFill>
                <a:latin typeface="JKRGNR+Arial-BoldMT"/>
              </a:rPr>
              <a:t>t bildet.“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0101831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2261</Words>
  <Application>Microsoft Macintosh PowerPoint</Application>
  <PresentationFormat>Bildschirmpräsentation (4:3)</PresentationFormat>
  <Paragraphs>257</Paragraphs>
  <Slides>31</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31</vt:i4>
      </vt:variant>
    </vt:vector>
  </HeadingPairs>
  <TitlesOfParts>
    <vt:vector size="39"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48</cp:revision>
  <dcterms:created xsi:type="dcterms:W3CDTF">2023-10-05T14:07:58Z</dcterms:created>
  <dcterms:modified xsi:type="dcterms:W3CDTF">2025-05-12T12:43:27Z</dcterms:modified>
</cp:coreProperties>
</file>