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6"/>
  </p:notesMasterIdLst>
  <p:sldIdLst>
    <p:sldId id="256" r:id="rId2"/>
    <p:sldId id="277" r:id="rId3"/>
    <p:sldId id="372" r:id="rId4"/>
    <p:sldId id="281" r:id="rId5"/>
    <p:sldId id="373" r:id="rId6"/>
    <p:sldId id="374" r:id="rId7"/>
    <p:sldId id="375" r:id="rId8"/>
    <p:sldId id="376" r:id="rId9"/>
    <p:sldId id="287" r:id="rId10"/>
    <p:sldId id="288" r:id="rId11"/>
    <p:sldId id="289" r:id="rId12"/>
    <p:sldId id="305" r:id="rId13"/>
    <p:sldId id="346" r:id="rId14"/>
    <p:sldId id="347" r:id="rId15"/>
    <p:sldId id="348" r:id="rId16"/>
    <p:sldId id="349" r:id="rId17"/>
    <p:sldId id="350" r:id="rId18"/>
    <p:sldId id="378" r:id="rId19"/>
    <p:sldId id="351" r:id="rId20"/>
    <p:sldId id="352" r:id="rId21"/>
    <p:sldId id="353" r:id="rId22"/>
    <p:sldId id="381" r:id="rId23"/>
    <p:sldId id="379" r:id="rId24"/>
    <p:sldId id="382" r:id="rId25"/>
    <p:sldId id="354" r:id="rId26"/>
    <p:sldId id="355" r:id="rId27"/>
    <p:sldId id="356" r:id="rId28"/>
    <p:sldId id="357" r:id="rId29"/>
    <p:sldId id="380" r:id="rId30"/>
    <p:sldId id="276" r:id="rId31"/>
    <p:sldId id="317" r:id="rId32"/>
    <p:sldId id="318" r:id="rId33"/>
    <p:sldId id="377" r:id="rId34"/>
    <p:sldId id="323" r:id="rId35"/>
    <p:sldId id="324" r:id="rId36"/>
    <p:sldId id="326" r:id="rId37"/>
    <p:sldId id="359" r:id="rId38"/>
    <p:sldId id="328" r:id="rId39"/>
    <p:sldId id="329" r:id="rId40"/>
    <p:sldId id="330" r:id="rId41"/>
    <p:sldId id="360" r:id="rId42"/>
    <p:sldId id="361" r:id="rId43"/>
    <p:sldId id="362" r:id="rId44"/>
    <p:sldId id="363" r:id="rId45"/>
    <p:sldId id="364" r:id="rId46"/>
    <p:sldId id="365" r:id="rId47"/>
    <p:sldId id="366" r:id="rId48"/>
    <p:sldId id="367" r:id="rId49"/>
    <p:sldId id="368" r:id="rId50"/>
    <p:sldId id="369" r:id="rId51"/>
    <p:sldId id="370" r:id="rId52"/>
    <p:sldId id="343" r:id="rId53"/>
    <p:sldId id="344" r:id="rId54"/>
    <p:sldId id="316" r:id="rId55"/>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03" autoAdjust="0"/>
    <p:restoredTop sz="92969"/>
  </p:normalViewPr>
  <p:slideViewPr>
    <p:cSldViewPr>
      <p:cViewPr varScale="1">
        <p:scale>
          <a:sx n="114" d="100"/>
          <a:sy n="114" d="100"/>
        </p:scale>
        <p:origin x="176" y="4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02.11.25</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355976" y="3284984"/>
            <a:ext cx="4788024" cy="1077218"/>
          </a:xfrm>
          <a:prstGeom prst="rect">
            <a:avLst/>
          </a:prstGeom>
          <a:noFill/>
        </p:spPr>
        <p:txBody>
          <a:bodyPr wrap="square" rtlCol="0">
            <a:spAutoFit/>
          </a:bodyPr>
          <a:lstStyle/>
          <a:p>
            <a:r>
              <a:rPr lang="de-DE" sz="3200" dirty="0">
                <a:solidFill>
                  <a:schemeClr val="bg1"/>
                </a:solidFill>
                <a:latin typeface="Frutiger LT 57 Cn" pitchFamily="34" charset="0"/>
              </a:rPr>
              <a:t>Staatsorganisationsrecht</a:t>
            </a:r>
          </a:p>
          <a:p>
            <a:r>
              <a:rPr lang="de-DE" sz="3200" dirty="0">
                <a:solidFill>
                  <a:schemeClr val="bg1"/>
                </a:solidFill>
                <a:latin typeface="Frutiger LT 57 Cn" pitchFamily="34" charset="0"/>
              </a:rPr>
              <a:t>2.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Wiederholungsfall: „Strafvollzug“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in jedem Fall erforderlich: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Gesetzessystematische Auslegung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Regel der systematischen Auslegung</a:t>
            </a:r>
            <a:r>
              <a:rPr lang="de-DE" sz="2400" dirty="0">
                <a:solidFill>
                  <a:schemeClr val="tx1">
                    <a:lumMod val="65000"/>
                    <a:lumOff val="35000"/>
                  </a:schemeClr>
                </a:solidFill>
                <a:latin typeface="JKRGNR+Arial-BoldMT"/>
              </a:rPr>
              <a:t>: Unter mehreren möglichen Interpretationen ist diejenige zu wählen, die am besten in den </a:t>
            </a:r>
            <a:r>
              <a:rPr lang="de-DE" sz="2400" b="1" dirty="0">
                <a:solidFill>
                  <a:schemeClr val="tx1">
                    <a:lumMod val="65000"/>
                    <a:lumOff val="35000"/>
                  </a:schemeClr>
                </a:solidFill>
                <a:latin typeface="JKRGNR+Arial-BoldMT"/>
              </a:rPr>
              <a:t>gesetzlichen Kontext </a:t>
            </a:r>
            <a:r>
              <a:rPr lang="de-DE" sz="2400" dirty="0">
                <a:solidFill>
                  <a:schemeClr val="tx1">
                    <a:lumMod val="65000"/>
                    <a:lumOff val="35000"/>
                  </a:schemeClr>
                </a:solidFill>
                <a:latin typeface="JKRGNR+Arial-BoldMT"/>
              </a:rPr>
              <a:t>passt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Dahinterstehender Gedanke: Gesetzgeber will </a:t>
            </a:r>
            <a:r>
              <a:rPr lang="de-DE" sz="2400" b="1" dirty="0">
                <a:solidFill>
                  <a:schemeClr val="tx1">
                    <a:lumMod val="65000"/>
                    <a:lumOff val="35000"/>
                  </a:schemeClr>
                </a:solidFill>
                <a:latin typeface="JKRGNR+Arial-BoldMT"/>
              </a:rPr>
              <a:t>homogenes, widerspruchsfreies Regelungssystem</a:t>
            </a:r>
            <a:r>
              <a:rPr lang="de-DE" sz="2400" dirty="0">
                <a:solidFill>
                  <a:schemeClr val="tx1">
                    <a:lumMod val="65000"/>
                    <a:lumOff val="35000"/>
                  </a:schemeClr>
                </a:solidFill>
                <a:latin typeface="JKRGNR+Arial-BoldMT"/>
              </a:rPr>
              <a:t> schaffen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Dabei von besonderer Bedeutung: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Umliegende“ Vorschriften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Überschriften</a:t>
            </a:r>
            <a:r>
              <a:rPr lang="de-DE" sz="2400" dirty="0">
                <a:solidFill>
                  <a:schemeClr val="tx1">
                    <a:lumMod val="65000"/>
                    <a:lumOff val="35000"/>
                  </a:schemeClr>
                </a:solidFill>
                <a:latin typeface="JKRGNR+Arial-BoldMT"/>
              </a:rPr>
              <a:t> </a:t>
            </a:r>
          </a:p>
        </p:txBody>
      </p:sp>
      <p:sp>
        <p:nvSpPr>
          <p:cNvPr id="3" name="Textfeld 2"/>
          <p:cNvSpPr txBox="1"/>
          <p:nvPr/>
        </p:nvSpPr>
        <p:spPr>
          <a:xfrm>
            <a:off x="251520" y="296652"/>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19837113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 calcmode="lin" valueType="num">
                                      <p:cBhvr additive="base">
                                        <p:cTn id="4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344" y="1205020"/>
            <a:ext cx="8928992" cy="60170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Wiederholungsfall: „Strafvollzug“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systematischer Hinsicht nutzbar zu machen: Aussage des Art. 20 I GG, dass es sich bei dem deutschen Staat um einen „</a:t>
            </a:r>
            <a:r>
              <a:rPr lang="de-DE" sz="2400" b="1" dirty="0">
                <a:solidFill>
                  <a:schemeClr val="tx1">
                    <a:lumMod val="65000"/>
                    <a:lumOff val="35000"/>
                  </a:schemeClr>
                </a:solidFill>
                <a:latin typeface="JKRGNR+Arial-BoldMT"/>
              </a:rPr>
              <a:t>Bundesstaat</a:t>
            </a:r>
            <a:r>
              <a:rPr lang="de-DE" sz="2400" dirty="0">
                <a:solidFill>
                  <a:schemeClr val="tx1">
                    <a:lumMod val="65000"/>
                    <a:lumOff val="35000"/>
                  </a:schemeClr>
                </a:solidFill>
                <a:latin typeface="JKRGNR+Arial-BoldMT"/>
              </a:rPr>
              <a:t>“ handelt</a:t>
            </a:r>
            <a:br>
              <a:rPr lang="de-DE" sz="2400" b="1" dirty="0">
                <a:solidFill>
                  <a:schemeClr val="tx1">
                    <a:lumMod val="65000"/>
                    <a:lumOff val="35000"/>
                  </a:schemeClr>
                </a:solidFill>
                <a:latin typeface="JKRGNR+Arial-BoldMT"/>
              </a:rPr>
            </a:b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Bundesstaat </a:t>
            </a:r>
            <a:r>
              <a:rPr lang="de-DE" sz="2400" b="1" dirty="0">
                <a:solidFill>
                  <a:schemeClr val="tx1">
                    <a:lumMod val="65000"/>
                    <a:lumOff val="35000"/>
                  </a:schemeClr>
                </a:solidFill>
                <a:latin typeface="JKRGNR+Arial-BoldMT"/>
              </a:rPr>
              <a:t>kennzeichnend</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Eigenstaatlichkeit </a:t>
            </a:r>
            <a:r>
              <a:rPr lang="de-DE" sz="2400" dirty="0">
                <a:solidFill>
                  <a:schemeClr val="tx1">
                    <a:lumMod val="65000"/>
                    <a:lumOff val="35000"/>
                  </a:schemeClr>
                </a:solidFill>
                <a:latin typeface="JKRGNR+Arial-BoldMT"/>
              </a:rPr>
              <a:t>der </a:t>
            </a:r>
            <a:r>
              <a:rPr lang="de-DE" sz="2400" b="1" dirty="0">
                <a:solidFill>
                  <a:schemeClr val="tx1">
                    <a:lumMod val="65000"/>
                    <a:lumOff val="35000"/>
                  </a:schemeClr>
                </a:solidFill>
                <a:latin typeface="JKRGNR+Arial-BoldMT"/>
              </a:rPr>
              <a:t>Länder</a:t>
            </a:r>
            <a:r>
              <a:rPr lang="de-DE" sz="2400" dirty="0">
                <a:solidFill>
                  <a:schemeClr val="tx1">
                    <a:lumMod val="65000"/>
                    <a:lumOff val="35000"/>
                  </a:schemeClr>
                </a:solidFill>
                <a:latin typeface="JKRGNR+Arial-BoldMT"/>
              </a:rPr>
              <a:t> und des </a:t>
            </a:r>
            <a:r>
              <a:rPr lang="de-DE" sz="2400" b="1" dirty="0">
                <a:solidFill>
                  <a:schemeClr val="tx1">
                    <a:lumMod val="65000"/>
                    <a:lumOff val="35000"/>
                  </a:schemeClr>
                </a:solidFill>
                <a:latin typeface="JKRGNR+Arial-BoldMT"/>
              </a:rPr>
              <a:t>Gesamtstaates</a:t>
            </a:r>
            <a:r>
              <a:rPr lang="de-DE" sz="2400" dirty="0">
                <a:solidFill>
                  <a:schemeClr val="tx1">
                    <a:lumMod val="65000"/>
                    <a:lumOff val="35000"/>
                  </a:schemeClr>
                </a:solidFill>
                <a:latin typeface="JKRGNR+Arial-BoldMT"/>
              </a:rPr>
              <a:t> („Bund“), die jeweils die drei wesentlichen Elemente „Staatsgebiet“, „Staatsvolk“ sowie „Staatsgewalt“ erfüllen</a:t>
            </a: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dem Bundesstaat </a:t>
            </a:r>
            <a:r>
              <a:rPr lang="de-DE" sz="2400" b="1" dirty="0">
                <a:solidFill>
                  <a:schemeClr val="tx1">
                    <a:lumMod val="65000"/>
                    <a:lumOff val="35000"/>
                  </a:schemeClr>
                </a:solidFill>
                <a:latin typeface="JKRGNR+Arial-BoldMT"/>
              </a:rPr>
              <a:t>bezweckt</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Einheitliches Auftreten nach Außen </a:t>
            </a:r>
            <a:r>
              <a:rPr lang="de-DE" sz="2400" dirty="0">
                <a:solidFill>
                  <a:schemeClr val="tx1">
                    <a:lumMod val="65000"/>
                    <a:lumOff val="35000"/>
                  </a:schemeClr>
                </a:solidFill>
                <a:latin typeface="JKRGNR+Arial-BoldMT"/>
              </a:rPr>
              <a:t>bei Erhaltung kultureller Vielfalt nach Innen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Dezentralisierung</a:t>
            </a:r>
            <a:r>
              <a:rPr lang="de-DE" sz="2400" dirty="0">
                <a:solidFill>
                  <a:schemeClr val="tx1">
                    <a:lumMod val="65000"/>
                    <a:lumOff val="35000"/>
                  </a:schemeClr>
                </a:solidFill>
                <a:latin typeface="JKRGNR+Arial-BoldMT"/>
              </a:rPr>
              <a:t> der Macht durch Schaffung einer „vertikalen Kompetenzverteilung“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163014672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28700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Ausführung von Bundesgesetzen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Neben der Gesetzgebungskompetenz im Einzelfall klärungsbedürftig: </a:t>
            </a:r>
            <a:r>
              <a:rPr lang="de-DE" sz="2400" b="1" u="sng" dirty="0">
                <a:solidFill>
                  <a:schemeClr val="tx1">
                    <a:lumMod val="65000"/>
                    <a:lumOff val="35000"/>
                  </a:schemeClr>
                </a:solidFill>
                <a:latin typeface="JKRGNR+Arial-BoldMT"/>
              </a:rPr>
              <a:t>Verwaltungskompetenz</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Ausganspunkt zur Bestimmung der diesbezüglichen Kompetenz erneut: </a:t>
            </a:r>
            <a:r>
              <a:rPr lang="de-DE" sz="2400" b="1" dirty="0">
                <a:solidFill>
                  <a:schemeClr val="tx1">
                    <a:lumMod val="65000"/>
                    <a:lumOff val="35000"/>
                  </a:schemeClr>
                </a:solidFill>
                <a:latin typeface="JKRGNR+Arial-BoldMT"/>
              </a:rPr>
              <a:t>Art. 30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Falle der </a:t>
            </a:r>
            <a:r>
              <a:rPr lang="de-DE" sz="2400" b="1" dirty="0">
                <a:solidFill>
                  <a:schemeClr val="tx1">
                    <a:lumMod val="65000"/>
                    <a:lumOff val="35000"/>
                  </a:schemeClr>
                </a:solidFill>
                <a:latin typeface="JKRGNR+Arial-BoldMT"/>
              </a:rPr>
              <a:t>Ausführung von Bundesgesetzen </a:t>
            </a:r>
            <a:r>
              <a:rPr lang="de-DE" sz="2400" dirty="0">
                <a:solidFill>
                  <a:schemeClr val="tx1">
                    <a:lumMod val="65000"/>
                    <a:lumOff val="35000"/>
                  </a:schemeClr>
                </a:solidFill>
                <a:latin typeface="JKRGNR+Arial-BoldMT"/>
              </a:rPr>
              <a:t>als „andere Regelung“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Art. 30 GG: </a:t>
            </a:r>
            <a:r>
              <a:rPr lang="de-DE" sz="2400" b="1" dirty="0">
                <a:solidFill>
                  <a:schemeClr val="tx1">
                    <a:lumMod val="65000"/>
                    <a:lumOff val="35000"/>
                  </a:schemeClr>
                </a:solidFill>
                <a:latin typeface="JKRGNR+Arial-BoldMT"/>
              </a:rPr>
              <a:t> Art. 83 GG bis Art. 91 GG</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2211148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Ausführung von Bundesgesetzen </a:t>
            </a:r>
            <a:br>
              <a:rPr lang="de-DE" sz="2400" b="1" dirty="0">
                <a:solidFill>
                  <a:schemeClr val="tx1">
                    <a:lumMod val="65000"/>
                    <a:lumOff val="35000"/>
                  </a:schemeClr>
                </a:solidFill>
                <a:latin typeface="JKRGNR+Arial-BoldMT"/>
              </a:rPr>
            </a:br>
            <a:r>
              <a:rPr lang="de-DE" sz="2400" dirty="0">
                <a:solidFill>
                  <a:schemeClr val="tx1">
                    <a:lumMod val="65000"/>
                    <a:lumOff val="35000"/>
                  </a:schemeClr>
                </a:solidFill>
                <a:latin typeface="JKRGNR+Arial-BoldMT"/>
              </a:rPr>
              <a:t>&gt; mit Blick auf die Regelungen des GG ergibt sich hinsichtlich der Ausführung von Gesetzen folgendes Bild: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Landesgesetze werden von den Bundesländern ausgeführt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Keine eindeutige Regelung aber ergibt sich aus Art. 30 GG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2. Ländereigenverwaltung</a:t>
            </a:r>
            <a:r>
              <a:rPr lang="de-DE" sz="2400" dirty="0">
                <a:solidFill>
                  <a:schemeClr val="tx1">
                    <a:lumMod val="65000"/>
                    <a:lumOff val="35000"/>
                  </a:schemeClr>
                </a:solidFill>
                <a:latin typeface="JKRGNR+Arial-BoldMT"/>
                <a:sym typeface="Wingdings" pitchFamily="2" charset="2"/>
              </a:rPr>
              <a:t>: Bundesgesetze werden </a:t>
            </a:r>
            <a:r>
              <a:rPr lang="de-DE" sz="2400" b="1" dirty="0">
                <a:solidFill>
                  <a:schemeClr val="tx1">
                    <a:lumMod val="65000"/>
                    <a:lumOff val="35000"/>
                  </a:schemeClr>
                </a:solidFill>
                <a:latin typeface="JKRGNR+Arial-BoldMT"/>
                <a:sym typeface="Wingdings" pitchFamily="2" charset="2"/>
              </a:rPr>
              <a:t>in der Regel </a:t>
            </a:r>
            <a:r>
              <a:rPr lang="de-DE" sz="2400" dirty="0">
                <a:solidFill>
                  <a:schemeClr val="tx1">
                    <a:lumMod val="65000"/>
                    <a:lumOff val="35000"/>
                  </a:schemeClr>
                </a:solidFill>
                <a:latin typeface="JKRGNR+Arial-BoldMT"/>
                <a:sym typeface="Wingdings" pitchFamily="2" charset="2"/>
              </a:rPr>
              <a:t>von den Ländern als </a:t>
            </a:r>
            <a:r>
              <a:rPr lang="de-DE" sz="2400" b="1" dirty="0">
                <a:solidFill>
                  <a:schemeClr val="tx1">
                    <a:lumMod val="65000"/>
                    <a:lumOff val="35000"/>
                  </a:schemeClr>
                </a:solidFill>
                <a:latin typeface="JKRGNR+Arial-BoldMT"/>
                <a:sym typeface="Wingdings" pitchFamily="2" charset="2"/>
              </a:rPr>
              <a:t>eigene Angelegenheit </a:t>
            </a:r>
            <a:r>
              <a:rPr lang="de-DE" sz="2400" dirty="0">
                <a:solidFill>
                  <a:schemeClr val="tx1">
                    <a:lumMod val="65000"/>
                    <a:lumOff val="35000"/>
                  </a:schemeClr>
                </a:solidFill>
                <a:latin typeface="JKRGNR+Arial-BoldMT"/>
                <a:sym typeface="Wingdings" pitchFamily="2" charset="2"/>
              </a:rPr>
              <a:t>ausgeführt, Art. 83, 84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 von dieser Regel gibt es zwei Ausnahmen: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Bundesauftragsverwaltung</a:t>
            </a:r>
            <a:r>
              <a:rPr lang="de-DE" sz="2400" dirty="0">
                <a:solidFill>
                  <a:schemeClr val="tx1">
                    <a:lumMod val="65000"/>
                    <a:lumOff val="35000"/>
                  </a:schemeClr>
                </a:solidFill>
                <a:latin typeface="JKRGNR+Arial-BoldMT"/>
              </a:rPr>
              <a:t>, Art. 85 GG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Bundeseigenverwaltung</a:t>
            </a:r>
            <a:r>
              <a:rPr lang="de-DE" sz="2400" dirty="0">
                <a:solidFill>
                  <a:schemeClr val="tx1">
                    <a:lumMod val="65000"/>
                    <a:lumOff val="35000"/>
                  </a:schemeClr>
                </a:solidFill>
                <a:latin typeface="JKRGNR+Arial-BoldMT"/>
              </a:rPr>
              <a:t>, Art. 86 GG </a:t>
            </a:r>
            <a:br>
              <a:rPr lang="de-DE" sz="2400" dirty="0">
                <a:solidFill>
                  <a:schemeClr val="tx1">
                    <a:lumMod val="65000"/>
                    <a:lumOff val="35000"/>
                  </a:schemeClr>
                </a:solidFill>
                <a:latin typeface="JKRGNR+Arial-BoldMT"/>
              </a:rPr>
            </a:b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42868841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 calcmode="lin" valueType="num">
                                      <p:cBhvr additive="base">
                                        <p:cTn id="3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441146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br>
              <a:rPr lang="de-DE" sz="2400" b="1" dirty="0">
                <a:solidFill>
                  <a:schemeClr val="tx1">
                    <a:lumMod val="65000"/>
                    <a:lumOff val="35000"/>
                  </a:schemeClr>
                </a:solidFill>
                <a:latin typeface="JKRGNR+Arial-BoldMT"/>
              </a:rPr>
            </a:br>
            <a:r>
              <a:rPr lang="de-DE" sz="2400" dirty="0">
                <a:solidFill>
                  <a:schemeClr val="tx1">
                    <a:lumMod val="65000"/>
                    <a:lumOff val="35000"/>
                  </a:schemeClr>
                </a:solidFill>
                <a:latin typeface="JKRGNR+Arial-BoldMT"/>
              </a:rPr>
              <a:t>&gt; für Examen insbesondere von Bedeutung: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Verständnis der Unterschiede zwischen der </a:t>
            </a:r>
            <a:r>
              <a:rPr lang="de-DE" sz="2400" b="1" dirty="0">
                <a:solidFill>
                  <a:schemeClr val="tx1">
                    <a:lumMod val="65000"/>
                    <a:lumOff val="35000"/>
                  </a:schemeClr>
                </a:solidFill>
                <a:latin typeface="JKRGNR+Arial-BoldMT"/>
              </a:rPr>
              <a:t>Landeseigenverwaltung</a:t>
            </a:r>
            <a:r>
              <a:rPr lang="de-DE" sz="2400" dirty="0">
                <a:solidFill>
                  <a:schemeClr val="tx1">
                    <a:lumMod val="65000"/>
                    <a:lumOff val="35000"/>
                  </a:schemeClr>
                </a:solidFill>
                <a:latin typeface="JKRGNR+Arial-BoldMT"/>
              </a:rPr>
              <a:t> (Art. 83, 84 GG) und der </a:t>
            </a:r>
            <a:r>
              <a:rPr lang="de-DE" sz="2400" b="1" dirty="0">
                <a:solidFill>
                  <a:schemeClr val="tx1">
                    <a:lumMod val="65000"/>
                    <a:lumOff val="35000"/>
                  </a:schemeClr>
                </a:solidFill>
                <a:latin typeface="JKRGNR+Arial-BoldMT"/>
              </a:rPr>
              <a:t>Bundesauftragsverwaltung</a:t>
            </a:r>
            <a:r>
              <a:rPr lang="de-DE" sz="2400" dirty="0">
                <a:solidFill>
                  <a:schemeClr val="tx1">
                    <a:lumMod val="65000"/>
                    <a:lumOff val="35000"/>
                  </a:schemeClr>
                </a:solidFill>
                <a:latin typeface="JKRGNR+Arial-BoldMT"/>
              </a:rPr>
              <a:t> (Art. 85 GG) </a:t>
            </a: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Regelungssystematik der Art. 84 GG und Art. 85 GG: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Wer regelt Behördenorganisation und Verwaltungsverfahren?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Welche Eingriffsmöglichkeiten hat der Bund? </a:t>
            </a:r>
            <a:br>
              <a:rPr lang="de-DE" sz="2400" dirty="0">
                <a:solidFill>
                  <a:schemeClr val="tx1">
                    <a:lumMod val="65000"/>
                    <a:lumOff val="35000"/>
                  </a:schemeClr>
                </a:solidFill>
                <a:latin typeface="JKRGNR+Arial-BoldMT"/>
              </a:rPr>
            </a:b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39463153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901" y="1460688"/>
            <a:ext cx="9036496" cy="595291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Ausführung von Bundesgesetzen </a:t>
            </a:r>
            <a:br>
              <a:rPr lang="de-DE" sz="2400" b="1" dirty="0">
                <a:solidFill>
                  <a:schemeClr val="tx1">
                    <a:lumMod val="65000"/>
                    <a:lumOff val="35000"/>
                  </a:schemeClr>
                </a:solidFill>
                <a:latin typeface="JKRGNR+Arial-BoldMT"/>
              </a:rPr>
            </a:b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Regelfall: </a:t>
            </a:r>
            <a:r>
              <a:rPr lang="de-DE" sz="2400" b="1" u="sng" dirty="0">
                <a:solidFill>
                  <a:schemeClr val="tx1">
                    <a:lumMod val="65000"/>
                    <a:lumOff val="35000"/>
                  </a:schemeClr>
                </a:solidFill>
                <a:latin typeface="JKRGNR+Arial-BoldMT"/>
              </a:rPr>
              <a:t>Landeseigenverwaltung </a:t>
            </a:r>
            <a:r>
              <a:rPr lang="de-DE" sz="2400" b="1" u="sng" dirty="0" err="1">
                <a:solidFill>
                  <a:schemeClr val="tx1">
                    <a:lumMod val="65000"/>
                    <a:lumOff val="35000"/>
                  </a:schemeClr>
                </a:solidFill>
                <a:latin typeface="JKRGNR+Arial-BoldMT"/>
              </a:rPr>
              <a:t>iSv</a:t>
            </a:r>
            <a:r>
              <a:rPr lang="de-DE" sz="2400" b="1" u="sng" dirty="0">
                <a:solidFill>
                  <a:schemeClr val="tx1">
                    <a:lumMod val="65000"/>
                    <a:lumOff val="35000"/>
                  </a:schemeClr>
                </a:solidFill>
                <a:latin typeface="JKRGNR+Arial-BoldMT"/>
              </a:rPr>
              <a:t>. Art. 83, 84 GG </a:t>
            </a:r>
            <a:br>
              <a:rPr lang="de-DE" sz="2400" b="1" u="sng" dirty="0">
                <a:solidFill>
                  <a:schemeClr val="tx1">
                    <a:lumMod val="65000"/>
                    <a:lumOff val="35000"/>
                  </a:schemeClr>
                </a:solidFill>
                <a:latin typeface="JKRGNR+Arial-BoldMT"/>
              </a:rPr>
            </a:br>
            <a:endParaRPr lang="de-DE" sz="2400" b="1" u="sng"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Sinn und Zweck des „dezentralen Vollzuges“ von Gesetzen: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Ökonomie</a:t>
            </a:r>
            <a:r>
              <a:rPr lang="de-DE" sz="2400"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sym typeface="Wingdings" pitchFamily="2" charset="2"/>
              </a:rPr>
              <a:t>Bund muss zur Durchführung seiner Gesetze keine neuen Behörden schaffen, sondern kann den vorhandenen Verwaltungsapparat nutzen</a:t>
            </a:r>
            <a:br>
              <a:rPr lang="de-DE" sz="2400" dirty="0">
                <a:solidFill>
                  <a:schemeClr val="tx1">
                    <a:lumMod val="65000"/>
                    <a:lumOff val="35000"/>
                  </a:schemeClr>
                </a:solidFill>
                <a:latin typeface="JKRGNR+Arial-BoldMT"/>
                <a:sym typeface="Wingdings" pitchFamily="2" charset="2"/>
              </a:rPr>
            </a:br>
            <a:r>
              <a:rPr lang="de-DE" sz="2400" dirty="0">
                <a:solidFill>
                  <a:schemeClr val="tx1">
                    <a:lumMod val="65000"/>
                    <a:lumOff val="35000"/>
                  </a:schemeClr>
                </a:solidFill>
                <a:latin typeface="JKRGNR+Arial-BoldMT"/>
                <a:sym typeface="Wingdings" pitchFamily="2" charset="2"/>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Sach- und Ortsnähe </a:t>
            </a:r>
            <a:r>
              <a:rPr lang="de-DE" sz="2400" dirty="0">
                <a:solidFill>
                  <a:schemeClr val="tx1">
                    <a:lumMod val="65000"/>
                    <a:lumOff val="35000"/>
                  </a:schemeClr>
                </a:solidFill>
                <a:latin typeface="JKRGNR+Arial-BoldMT"/>
              </a:rPr>
              <a:t>bedingen eine qualifizierte Verwaltungstätigkeit</a:t>
            </a: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Dezentralisierung der Macht </a:t>
            </a:r>
            <a:br>
              <a:rPr lang="de-DE" sz="2400" dirty="0">
                <a:solidFill>
                  <a:schemeClr val="tx1">
                    <a:lumMod val="65000"/>
                    <a:lumOff val="35000"/>
                  </a:schemeClr>
                </a:solidFill>
                <a:latin typeface="JKRGNR+Arial-BoldMT"/>
              </a:rPr>
            </a:b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10260419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43176" y="1556792"/>
            <a:ext cx="9036496"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Ausführung von Bundesgesetzen </a:t>
            </a:r>
            <a:br>
              <a:rPr lang="de-DE" sz="2400" b="1" dirty="0">
                <a:solidFill>
                  <a:schemeClr val="tx1">
                    <a:lumMod val="65000"/>
                    <a:lumOff val="35000"/>
                  </a:schemeClr>
                </a:solidFill>
                <a:latin typeface="JKRGNR+Arial-BoldMT"/>
              </a:rPr>
            </a:b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Behördenorganisation und Verwaltungsverfahren </a:t>
            </a:r>
            <a:r>
              <a:rPr lang="de-DE" sz="2400" b="1" dirty="0" err="1">
                <a:solidFill>
                  <a:schemeClr val="tx1">
                    <a:lumMod val="65000"/>
                    <a:lumOff val="35000"/>
                  </a:schemeClr>
                </a:solidFill>
                <a:latin typeface="JKRGNR+Arial-BoldMT"/>
              </a:rPr>
              <a:t>iRd</a:t>
            </a:r>
            <a:r>
              <a:rPr lang="de-DE" sz="2400" b="1" dirty="0">
                <a:solidFill>
                  <a:schemeClr val="tx1">
                    <a:lumMod val="65000"/>
                    <a:lumOff val="35000"/>
                  </a:schemeClr>
                </a:solidFill>
                <a:latin typeface="JKRGNR+Arial-BoldMT"/>
              </a:rPr>
              <a:t>. Art. 84 GG: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br>
              <a:rPr lang="de-DE" sz="2400" dirty="0">
                <a:solidFill>
                  <a:schemeClr val="tx1">
                    <a:lumMod val="65000"/>
                    <a:lumOff val="35000"/>
                  </a:schemeClr>
                </a:solidFill>
                <a:latin typeface="JKRGNR+Arial-BoldMT"/>
              </a:rPr>
            </a:br>
            <a:r>
              <a:rPr lang="de-DE" sz="2400" dirty="0">
                <a:solidFill>
                  <a:schemeClr val="tx1">
                    <a:lumMod val="65000"/>
                    <a:lumOff val="35000"/>
                  </a:schemeClr>
                </a:solidFill>
                <a:latin typeface="JKRGNR+Arial-BoldMT"/>
                <a:sym typeface="Wingdings" pitchFamily="2" charset="2"/>
              </a:rPr>
              <a:t> Begriffe sind zunächst umfassend zu verstehen: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sym typeface="Wingdings" pitchFamily="2" charset="2"/>
              </a:rPr>
              <a:t>Einrichtung von Behörden </a:t>
            </a:r>
            <a:r>
              <a:rPr lang="de-DE" sz="2400" dirty="0">
                <a:solidFill>
                  <a:schemeClr val="tx1">
                    <a:lumMod val="65000"/>
                    <a:lumOff val="35000"/>
                  </a:schemeClr>
                </a:solidFill>
                <a:latin typeface="JKRGNR+Arial-BoldMT"/>
                <a:sym typeface="Wingdings" pitchFamily="2" charset="2"/>
              </a:rPr>
              <a:t>eröffnet die Möglichkeit,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dass die Länder </a:t>
            </a:r>
            <a:r>
              <a:rPr lang="de-DE" sz="2400" b="1" dirty="0">
                <a:solidFill>
                  <a:schemeClr val="tx1">
                    <a:lumMod val="65000"/>
                    <a:lumOff val="35000"/>
                  </a:schemeClr>
                </a:solidFill>
                <a:latin typeface="JKRGNR+Arial-BoldMT"/>
                <a:sym typeface="Wingdings" pitchFamily="2" charset="2"/>
              </a:rPr>
              <a:t>eigene Behörden </a:t>
            </a:r>
            <a:r>
              <a:rPr lang="de-DE" sz="2400" dirty="0">
                <a:solidFill>
                  <a:schemeClr val="tx1">
                    <a:lumMod val="65000"/>
                    <a:lumOff val="35000"/>
                  </a:schemeClr>
                </a:solidFill>
                <a:latin typeface="JKRGNR+Arial-BoldMT"/>
                <a:sym typeface="Wingdings" pitchFamily="2" charset="2"/>
              </a:rPr>
              <a:t>„schaffen“ können </a:t>
            </a:r>
            <a:r>
              <a:rPr lang="de-DE" sz="2400" b="1" dirty="0">
                <a:solidFill>
                  <a:schemeClr val="tx1">
                    <a:lumMod val="65000"/>
                    <a:lumOff val="35000"/>
                  </a:schemeClr>
                </a:solidFill>
                <a:latin typeface="JKRGNR+Arial-BoldMT"/>
                <a:sym typeface="Wingdings" pitchFamily="2" charset="2"/>
              </a:rPr>
              <a:t>(unmittelbare Staatsverwaltung)</a:t>
            </a:r>
            <a:r>
              <a:rPr lang="de-DE" sz="2400" dirty="0">
                <a:solidFill>
                  <a:schemeClr val="tx1">
                    <a:lumMod val="65000"/>
                    <a:lumOff val="35000"/>
                  </a:schemeClr>
                </a:solidFill>
                <a:latin typeface="JKRGNR+Arial-BoldMT"/>
                <a:sym typeface="Wingdings" pitchFamily="2" charset="2"/>
              </a:rPr>
              <a:t> aber auch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zur Einrichtung </a:t>
            </a:r>
            <a:r>
              <a:rPr lang="de-DE" sz="2400" b="1" dirty="0">
                <a:solidFill>
                  <a:schemeClr val="tx1">
                    <a:lumMod val="65000"/>
                    <a:lumOff val="35000"/>
                  </a:schemeClr>
                </a:solidFill>
                <a:latin typeface="JKRGNR+Arial-BoldMT"/>
                <a:sym typeface="Wingdings" pitchFamily="2" charset="2"/>
              </a:rPr>
              <a:t>rechtlich verselbständigter Verwaltungsträger (mittelbare Staatsverwaltung) </a:t>
            </a:r>
            <a:endParaRPr lang="de-DE" sz="2400" dirty="0">
              <a:solidFill>
                <a:schemeClr val="tx1">
                  <a:lumMod val="65000"/>
                  <a:lumOff val="35000"/>
                </a:schemeClr>
              </a:solidFill>
              <a:latin typeface="JKRGNR+Arial-BoldMT"/>
              <a:sym typeface="Wingdings" pitchFamily="2" charset="2"/>
            </a:endParaRP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ebenfalls umfasst: Betrauung </a:t>
            </a:r>
            <a:r>
              <a:rPr lang="de-DE" sz="2400" b="1" dirty="0">
                <a:solidFill>
                  <a:schemeClr val="tx1">
                    <a:lumMod val="65000"/>
                    <a:lumOff val="35000"/>
                  </a:schemeClr>
                </a:solidFill>
                <a:latin typeface="JKRGNR+Arial-BoldMT"/>
                <a:sym typeface="Wingdings" pitchFamily="2" charset="2"/>
              </a:rPr>
              <a:t>Beliehener</a:t>
            </a:r>
            <a:r>
              <a:rPr lang="de-DE" sz="2400" dirty="0">
                <a:solidFill>
                  <a:schemeClr val="tx1">
                    <a:lumMod val="65000"/>
                    <a:lumOff val="35000"/>
                  </a:schemeClr>
                </a:solidFill>
                <a:latin typeface="JKRGNR+Arial-BoldMT"/>
                <a:sym typeface="Wingdings" pitchFamily="2" charset="2"/>
              </a:rPr>
              <a:t> mit der Verwaltungstätigkeit </a:t>
            </a:r>
            <a:br>
              <a:rPr lang="de-DE" sz="2400" dirty="0">
                <a:solidFill>
                  <a:schemeClr val="tx1">
                    <a:lumMod val="65000"/>
                    <a:lumOff val="35000"/>
                  </a:schemeClr>
                </a:solidFill>
                <a:latin typeface="JKRGNR+Arial-BoldMT"/>
              </a:rPr>
            </a:b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541710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1613" y="1772816"/>
            <a:ext cx="9036496"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Ausführung von Bundesgesetzen </a:t>
            </a:r>
            <a:br>
              <a:rPr lang="de-DE" sz="2400" b="1" dirty="0">
                <a:solidFill>
                  <a:schemeClr val="tx1">
                    <a:lumMod val="65000"/>
                    <a:lumOff val="35000"/>
                  </a:schemeClr>
                </a:solidFill>
                <a:latin typeface="JKRGNR+Arial-BoldMT"/>
              </a:rPr>
            </a:br>
            <a:endParaRPr lang="de-DE" sz="2400" b="1" dirty="0">
              <a:solidFill>
                <a:schemeClr val="tx1">
                  <a:lumMod val="65000"/>
                  <a:lumOff val="35000"/>
                </a:schemeClr>
              </a:solidFill>
              <a:latin typeface="JKRGNR+Arial-BoldMT"/>
            </a:endParaRP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Regelungen zum Verwaltungsverfahren </a:t>
            </a:r>
            <a:r>
              <a:rPr lang="de-DE" sz="2400" dirty="0">
                <a:solidFill>
                  <a:schemeClr val="tx1">
                    <a:lumMod val="65000"/>
                    <a:lumOff val="35000"/>
                  </a:schemeClr>
                </a:solidFill>
                <a:latin typeface="JKRGNR+Arial-BoldMT"/>
              </a:rPr>
              <a:t>meint alle Vorschriften, die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a:t>
            </a:r>
            <a:r>
              <a:rPr lang="de-DE" sz="2400" b="1" dirty="0">
                <a:solidFill>
                  <a:schemeClr val="tx1">
                    <a:lumMod val="65000"/>
                    <a:lumOff val="35000"/>
                  </a:schemeClr>
                </a:solidFill>
                <a:latin typeface="JKRGNR+Arial-BoldMT"/>
              </a:rPr>
              <a:t>Art und Weise des Verwaltungshandelns </a:t>
            </a:r>
            <a:r>
              <a:rPr lang="de-DE" sz="2400" dirty="0">
                <a:solidFill>
                  <a:schemeClr val="tx1">
                    <a:lumMod val="65000"/>
                    <a:lumOff val="35000"/>
                  </a:schemeClr>
                </a:solidFill>
                <a:latin typeface="JKRGNR+Arial-BoldMT"/>
              </a:rPr>
              <a:t>bestimmen,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Einzelheiten des </a:t>
            </a:r>
            <a:r>
              <a:rPr lang="de-DE" sz="2400" b="1" dirty="0">
                <a:solidFill>
                  <a:schemeClr val="tx1">
                    <a:lumMod val="65000"/>
                    <a:lumOff val="35000"/>
                  </a:schemeClr>
                </a:solidFill>
                <a:latin typeface="JKRGNR+Arial-BoldMT"/>
              </a:rPr>
              <a:t>Verwaltungsablaufs</a:t>
            </a:r>
            <a:r>
              <a:rPr lang="de-DE" sz="2400" dirty="0">
                <a:solidFill>
                  <a:schemeClr val="tx1">
                    <a:lumMod val="65000"/>
                    <a:lumOff val="35000"/>
                  </a:schemeClr>
                </a:solidFill>
                <a:latin typeface="JKRGNR+Arial-BoldMT"/>
              </a:rPr>
              <a: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einschließlich der zur Verfügung stehenden </a:t>
            </a:r>
            <a:r>
              <a:rPr lang="de-DE" sz="2400" b="1" dirty="0">
                <a:solidFill>
                  <a:schemeClr val="tx1">
                    <a:lumMod val="65000"/>
                    <a:lumOff val="35000"/>
                  </a:schemeClr>
                </a:solidFill>
                <a:latin typeface="JKRGNR+Arial-BoldMT"/>
              </a:rPr>
              <a:t>Handlungsformen</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Bsp.: </a:t>
            </a:r>
            <a:r>
              <a:rPr lang="de-DE" sz="2400" dirty="0">
                <a:solidFill>
                  <a:schemeClr val="tx1">
                    <a:lumMod val="65000"/>
                    <a:lumOff val="35000"/>
                  </a:schemeClr>
                </a:solidFill>
                <a:latin typeface="JKRGNR+Arial-BoldMT"/>
              </a:rPr>
              <a:t>Einforderung von Geschäftsunterlagen zur Prüfung eines Antrages auf Erhalt einer staatlichen Leistung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Regelmäßig: LVwVfG </a:t>
            </a:r>
            <a:br>
              <a:rPr lang="de-DE" sz="2400" dirty="0">
                <a:solidFill>
                  <a:schemeClr val="tx1">
                    <a:lumMod val="65000"/>
                    <a:lumOff val="35000"/>
                  </a:schemeClr>
                </a:solidFill>
                <a:latin typeface="JKRGNR+Arial-BoldMT"/>
              </a:rPr>
            </a:b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42478994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9036496" cy="6689011"/>
          </a:xfrm>
          <a:prstGeom prst="rect">
            <a:avLst/>
          </a:prstGeom>
          <a:noFill/>
        </p:spPr>
        <p:txBody>
          <a:bodyPr wrap="square" rtlCol="0">
            <a:spAutoFit/>
          </a:bodyPr>
          <a:lstStyle/>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dirty="0">
                <a:solidFill>
                  <a:schemeClr val="tx1">
                    <a:lumMod val="65000"/>
                    <a:lumOff val="35000"/>
                  </a:schemeClr>
                </a:solidFill>
                <a:latin typeface="JKRGNR+Arial-BoldMT"/>
              </a:rPr>
              <a:t>Hamburgisches Ausführungsgesetz zum Bundesmeldegesetz</a:t>
            </a:r>
            <a:br>
              <a:rPr lang="de-DE" sz="2000" b="1" dirty="0">
                <a:solidFill>
                  <a:schemeClr val="tx1">
                    <a:lumMod val="65000"/>
                    <a:lumOff val="35000"/>
                  </a:schemeClr>
                </a:solidFill>
                <a:latin typeface="JKRGNR+Arial-BoldMT"/>
              </a:rPr>
            </a:br>
            <a:r>
              <a:rPr lang="de-DE" sz="2000" b="1" dirty="0">
                <a:solidFill>
                  <a:schemeClr val="tx1">
                    <a:lumMod val="65000"/>
                    <a:lumOff val="35000"/>
                  </a:schemeClr>
                </a:solidFill>
                <a:latin typeface="JKRGNR+Arial-BoldMT"/>
              </a:rPr>
              <a:t>(</a:t>
            </a:r>
            <a:r>
              <a:rPr lang="de-DE" sz="2000" b="1" dirty="0" err="1">
                <a:solidFill>
                  <a:schemeClr val="tx1">
                    <a:lumMod val="65000"/>
                    <a:lumOff val="35000"/>
                  </a:schemeClr>
                </a:solidFill>
                <a:latin typeface="JKRGNR+Arial-BoldMT"/>
              </a:rPr>
              <a:t>HmbAGBMG</a:t>
            </a:r>
            <a:r>
              <a:rPr lang="de-DE" sz="2000" b="1" dirty="0">
                <a:solidFill>
                  <a:schemeClr val="tx1">
                    <a:lumMod val="65000"/>
                    <a:lumOff val="35000"/>
                  </a:schemeClr>
                </a:solidFill>
                <a:latin typeface="JKRGNR+Arial-BoldMT"/>
              </a:rPr>
              <a:t>)</a:t>
            </a:r>
            <a:br>
              <a:rPr lang="de-DE" sz="2000" b="1" dirty="0">
                <a:solidFill>
                  <a:schemeClr val="tx1">
                    <a:lumMod val="65000"/>
                    <a:lumOff val="35000"/>
                  </a:schemeClr>
                </a:solidFill>
                <a:latin typeface="JKRGNR+Arial-BoldMT"/>
              </a:rPr>
            </a:br>
            <a:r>
              <a:rPr lang="de-DE" sz="2000" b="1" dirty="0">
                <a:solidFill>
                  <a:schemeClr val="tx1">
                    <a:lumMod val="65000"/>
                    <a:lumOff val="35000"/>
                  </a:schemeClr>
                </a:solidFill>
                <a:latin typeface="JKRGNR+Arial-BoldMT"/>
              </a:rPr>
              <a:t>Vom 15. Juli 2015*</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dirty="0">
                <a:solidFill>
                  <a:schemeClr val="tx1">
                    <a:lumMod val="65000"/>
                    <a:lumOff val="35000"/>
                  </a:schemeClr>
                </a:solidFill>
                <a:latin typeface="JKRGNR+Arial-BoldMT"/>
              </a:rPr>
              <a:t>§ 1</a:t>
            </a:r>
            <a:br>
              <a:rPr lang="de-DE" sz="2000" b="1" dirty="0">
                <a:solidFill>
                  <a:schemeClr val="tx1">
                    <a:lumMod val="65000"/>
                    <a:lumOff val="35000"/>
                  </a:schemeClr>
                </a:solidFill>
                <a:latin typeface="JKRGNR+Arial-BoldMT"/>
              </a:rPr>
            </a:br>
            <a:r>
              <a:rPr lang="de-DE" sz="2000" b="1" dirty="0">
                <a:solidFill>
                  <a:schemeClr val="tx1">
                    <a:lumMod val="65000"/>
                    <a:lumOff val="35000"/>
                  </a:schemeClr>
                </a:solidFill>
                <a:latin typeface="JKRGNR+Arial-BoldMT"/>
              </a:rPr>
              <a:t>Aufgaben und Befugnisse der Meldebehörden</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(1) Die für das Meldewesen zuständigen Behörden (</a:t>
            </a:r>
            <a:r>
              <a:rPr lang="de-DE" sz="2000" b="1" dirty="0">
                <a:solidFill>
                  <a:schemeClr val="tx1">
                    <a:lumMod val="65000"/>
                    <a:lumOff val="35000"/>
                  </a:schemeClr>
                </a:solidFill>
                <a:latin typeface="JKRGNR+Arial-BoldMT"/>
              </a:rPr>
              <a:t>Meldebehörden</a:t>
            </a:r>
            <a:r>
              <a:rPr lang="de-DE" sz="2000" dirty="0">
                <a:solidFill>
                  <a:schemeClr val="tx1">
                    <a:lumMod val="65000"/>
                    <a:lumOff val="35000"/>
                  </a:schemeClr>
                </a:solidFill>
                <a:latin typeface="JKRGNR+Arial-BoldMT"/>
              </a:rPr>
              <a:t>) nehmen die </a:t>
            </a:r>
            <a:r>
              <a:rPr lang="de-DE" sz="2000" b="1" dirty="0">
                <a:solidFill>
                  <a:schemeClr val="tx1">
                    <a:lumMod val="65000"/>
                    <a:lumOff val="35000"/>
                  </a:schemeClr>
                </a:solidFill>
                <a:latin typeface="JKRGNR+Arial-BoldMT"/>
              </a:rPr>
              <a:t>ihnen durch das Bundesmeldegesetz</a:t>
            </a:r>
            <a:r>
              <a:rPr lang="de-DE" sz="2000" dirty="0">
                <a:solidFill>
                  <a:schemeClr val="tx1">
                    <a:lumMod val="65000"/>
                    <a:lumOff val="35000"/>
                  </a:schemeClr>
                </a:solidFill>
                <a:latin typeface="JKRGNR+Arial-BoldMT"/>
              </a:rPr>
              <a:t> (BMG) vom 3. Mai 2013 (BGBl. I S. 1084), geändert am 20. November 2014 (BGBl. I S. 1738), in der jeweils geltenden Fassung, durch dieses Gesetz und durch sonstige Rechtsvorschriften </a:t>
            </a:r>
            <a:r>
              <a:rPr lang="de-DE" sz="2000" b="1" dirty="0">
                <a:solidFill>
                  <a:schemeClr val="tx1">
                    <a:lumMod val="65000"/>
                    <a:lumOff val="35000"/>
                  </a:schemeClr>
                </a:solidFill>
                <a:latin typeface="JKRGNR+Arial-BoldMT"/>
              </a:rPr>
              <a:t>übertragenen Aufgaben wahr.</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(2) </a:t>
            </a:r>
            <a:r>
              <a:rPr lang="de-DE" sz="2000" b="1" dirty="0">
                <a:solidFill>
                  <a:schemeClr val="tx1">
                    <a:lumMod val="65000"/>
                    <a:lumOff val="35000"/>
                  </a:schemeClr>
                </a:solidFill>
                <a:latin typeface="JKRGNR+Arial-BoldMT"/>
              </a:rPr>
              <a:t>Die Aufgaben der Meldebehörden werden örtlich und zentral wahrgenommen</a:t>
            </a:r>
            <a:r>
              <a:rPr lang="de-DE" sz="2000" dirty="0">
                <a:solidFill>
                  <a:schemeClr val="tx1">
                    <a:lumMod val="65000"/>
                    <a:lumOff val="35000"/>
                  </a:schemeClr>
                </a:solidFill>
                <a:latin typeface="JKRGNR+Arial-BoldMT"/>
              </a:rPr>
              <a:t>. </a:t>
            </a:r>
            <a:r>
              <a:rPr lang="de-DE" sz="2000" b="1" dirty="0">
                <a:solidFill>
                  <a:schemeClr val="tx1">
                    <a:lumMod val="65000"/>
                    <a:lumOff val="35000"/>
                  </a:schemeClr>
                </a:solidFill>
                <a:latin typeface="JKRGNR+Arial-BoldMT"/>
              </a:rPr>
              <a:t>Die Meldebehörden führen ein zentrales Melderegister</a:t>
            </a:r>
            <a:r>
              <a:rPr lang="de-DE" sz="2000" dirty="0">
                <a:solidFill>
                  <a:schemeClr val="tx1">
                    <a:lumMod val="65000"/>
                    <a:lumOff val="35000"/>
                  </a:schemeClr>
                </a:solidFill>
                <a:latin typeface="JKRGNR+Arial-BoldMT"/>
              </a:rPr>
              <a:t>. Den örtlichen Meldebehörden sind </a:t>
            </a:r>
            <a:r>
              <a:rPr lang="de-DE" sz="2000" b="1" dirty="0">
                <a:solidFill>
                  <a:schemeClr val="tx1">
                    <a:lumMod val="65000"/>
                    <a:lumOff val="35000"/>
                  </a:schemeClr>
                </a:solidFill>
                <a:latin typeface="JKRGNR+Arial-BoldMT"/>
              </a:rPr>
              <a:t>überörtliche Zugriffe</a:t>
            </a:r>
            <a:r>
              <a:rPr lang="de-DE" sz="2000" dirty="0">
                <a:solidFill>
                  <a:schemeClr val="tx1">
                    <a:lumMod val="65000"/>
                    <a:lumOff val="35000"/>
                  </a:schemeClr>
                </a:solidFill>
                <a:latin typeface="JKRGNR+Arial-BoldMT"/>
              </a:rPr>
              <a:t> auf das zentrale Melderegister zur Erfüllung der in ihrer Zuständigkeit liegenden Aufgaben </a:t>
            </a:r>
            <a:r>
              <a:rPr lang="de-DE" sz="2000" b="1" dirty="0">
                <a:solidFill>
                  <a:schemeClr val="tx1">
                    <a:lumMod val="65000"/>
                    <a:lumOff val="35000"/>
                  </a:schemeClr>
                </a:solidFill>
                <a:latin typeface="JKRGNR+Arial-BoldMT"/>
              </a:rPr>
              <a:t>gestattet</a:t>
            </a:r>
            <a:r>
              <a:rPr lang="de-DE" sz="2000" dirty="0">
                <a:solidFill>
                  <a:schemeClr val="tx1">
                    <a:lumMod val="65000"/>
                    <a:lumOff val="35000"/>
                  </a:schemeClr>
                </a:solidFill>
                <a:latin typeface="JKRGNR+Arial-BoldMT"/>
              </a:rPr>
              <a:t>. Durch technische und organisatorische Maßnahmen ist sicherzustellen, dass nur die zentrale Meldebehörde von Eintragungen nach § 3 Absatz 2 Nummer 1 Buchstabe a sowie Nummern 7 und 8 BMG Kenntnis erlangt.</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br>
              <a:rPr lang="de-DE" sz="2400" dirty="0">
                <a:solidFill>
                  <a:schemeClr val="tx1">
                    <a:lumMod val="65000"/>
                    <a:lumOff val="35000"/>
                  </a:schemeClr>
                </a:solidFill>
                <a:latin typeface="JKRGNR+Arial-BoldMT"/>
              </a:rPr>
            </a:b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19145773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1613" y="1772816"/>
            <a:ext cx="9036496" cy="36728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Einwirkungsmöglichkeiten des Bundes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Behördenorganisation und Verwaltungsverfahren </a:t>
            </a:r>
            <a:r>
              <a:rPr lang="de-DE" sz="2400" b="1" dirty="0" err="1">
                <a:solidFill>
                  <a:schemeClr val="tx1">
                    <a:lumMod val="65000"/>
                    <a:lumOff val="35000"/>
                  </a:schemeClr>
                </a:solidFill>
                <a:latin typeface="JKRGNR+Arial-BoldMT"/>
              </a:rPr>
              <a:t>iRd</a:t>
            </a:r>
            <a:r>
              <a:rPr lang="de-DE" sz="2400" b="1" dirty="0">
                <a:solidFill>
                  <a:schemeClr val="tx1">
                    <a:lumMod val="65000"/>
                    <a:lumOff val="35000"/>
                  </a:schemeClr>
                </a:solidFill>
                <a:latin typeface="JKRGNR+Arial-BoldMT"/>
              </a:rPr>
              <a:t>. Art. 84 GG:</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Die Länder regeln Behördenorganisation und Verwaltungsverfahren im </a:t>
            </a:r>
            <a:r>
              <a:rPr lang="de-DE" sz="2400" b="1" u="sng" dirty="0">
                <a:solidFill>
                  <a:schemeClr val="tx1">
                    <a:lumMod val="65000"/>
                    <a:lumOff val="35000"/>
                  </a:schemeClr>
                </a:solidFill>
                <a:latin typeface="JKRGNR+Arial-BoldMT"/>
                <a:sym typeface="Wingdings" pitchFamily="2" charset="2"/>
              </a:rPr>
              <a:t>Grundsatz </a:t>
            </a:r>
            <a:r>
              <a:rPr lang="de-DE" sz="2400" dirty="0">
                <a:solidFill>
                  <a:schemeClr val="tx1">
                    <a:lumMod val="65000"/>
                    <a:lumOff val="35000"/>
                  </a:schemeClr>
                </a:solidFill>
                <a:latin typeface="JKRGNR+Arial-BoldMT"/>
                <a:sym typeface="Wingdings" pitchFamily="2" charset="2"/>
              </a:rPr>
              <a:t>selbst, Art. 84 I 1 GG</a:t>
            </a:r>
            <a:br>
              <a:rPr lang="de-DE" sz="2400" dirty="0">
                <a:solidFill>
                  <a:schemeClr val="tx1">
                    <a:lumMod val="65000"/>
                    <a:lumOff val="35000"/>
                  </a:schemeClr>
                </a:solidFill>
                <a:latin typeface="JKRGNR+Arial-BoldMT"/>
                <a:sym typeface="Wingdings" pitchFamily="2" charset="2"/>
              </a:rPr>
            </a:br>
            <a:endParaRPr lang="de-DE" sz="2400" dirty="0">
              <a:solidFill>
                <a:schemeClr val="tx1">
                  <a:lumMod val="65000"/>
                  <a:lumOff val="35000"/>
                </a:schemeClr>
              </a:solidFill>
              <a:latin typeface="JKRGNR+Arial-BoldMT"/>
              <a:sym typeface="Wingdings" pitchFamily="2" charset="2"/>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Der Bund darf von diesem Grundsatz jedoch abweichen und selber Regelungen zu Behörden und Verwaltungsverfahren erlassen, vgl. </a:t>
            </a:r>
            <a:r>
              <a:rPr lang="de-DE" sz="2400" b="1" dirty="0">
                <a:solidFill>
                  <a:schemeClr val="tx1">
                    <a:lumMod val="65000"/>
                    <a:lumOff val="35000"/>
                  </a:schemeClr>
                </a:solidFill>
                <a:latin typeface="JKRGNR+Arial-BoldMT"/>
                <a:sym typeface="Wingdings" pitchFamily="2" charset="2"/>
              </a:rPr>
              <a:t>Art. 84 I 2 GG</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296500018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700808"/>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 Staatsstrukturprinzipien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die Organisation und Funktion des deutschen Staates von zentraler Bedeutung: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Menschenwürdegarantie, Art. 1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Staatsstrukturprinzipien, Art. 20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Sicherung dieser Prinzipien auch gegenüber einer Verfassungsänderung: Ewigkeitsklausel aus </a:t>
            </a:r>
            <a:r>
              <a:rPr lang="de-DE" sz="2400" b="1" dirty="0">
                <a:solidFill>
                  <a:schemeClr val="tx1">
                    <a:lumMod val="65000"/>
                    <a:lumOff val="35000"/>
                  </a:schemeClr>
                </a:solidFill>
                <a:latin typeface="JKRGNR+Arial-BoldMT"/>
              </a:rPr>
              <a:t>Art. 79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Wortlaut Art. 20 I GG: </a:t>
            </a:r>
            <a:r>
              <a:rPr lang="de-DE" sz="2400" i="1" dirty="0">
                <a:solidFill>
                  <a:schemeClr val="tx1">
                    <a:lumMod val="65000"/>
                    <a:lumOff val="35000"/>
                  </a:schemeClr>
                </a:solidFill>
                <a:latin typeface="JKRGNR+Arial-BoldMT"/>
              </a:rPr>
              <a:t>Die Bundesrepublik Deutschland ist ein demokratischer und sozialer Bundesstaat.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Art. 20 I GG als Staatsstrukturprinzipien zum Ausdruck kommend: </a:t>
            </a:r>
            <a:r>
              <a:rPr lang="de-DE" sz="2400" b="1" dirty="0">
                <a:solidFill>
                  <a:schemeClr val="tx1">
                    <a:lumMod val="65000"/>
                    <a:lumOff val="35000"/>
                  </a:schemeClr>
                </a:solidFill>
                <a:latin typeface="JKRGNR+Arial-BoldMT"/>
              </a:rPr>
              <a:t>Republikprinzip, Demokratieprinzip, Sozialstaatsprinzip und Bundesstaatsprinzip</a:t>
            </a:r>
            <a:br>
              <a:rPr lang="de-DE" sz="2400" b="1" dirty="0">
                <a:solidFill>
                  <a:schemeClr val="tx1">
                    <a:lumMod val="65000"/>
                    <a:lumOff val="35000"/>
                  </a:schemeClr>
                </a:solidFill>
                <a:latin typeface="JKRGNR+Arial-BoldMT"/>
              </a:rPr>
            </a:br>
            <a:br>
              <a:rPr lang="de-DE" sz="2400" b="1" dirty="0">
                <a:solidFill>
                  <a:schemeClr val="tx1">
                    <a:lumMod val="65000"/>
                    <a:lumOff val="35000"/>
                  </a:schemeClr>
                </a:solidFill>
                <a:latin typeface="JKRGNR+Arial-BoldMT"/>
              </a:rPr>
            </a:b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89453740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1613" y="1772816"/>
            <a:ext cx="9036496"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Einwirkungsmöglichkeiten des Bundes </a:t>
            </a:r>
            <a:endParaRPr lang="de-DE" sz="2400" u="sng" dirty="0">
              <a:solidFill>
                <a:schemeClr val="tx1">
                  <a:lumMod val="65000"/>
                  <a:lumOff val="35000"/>
                </a:schemeClr>
              </a:solidFill>
              <a:latin typeface="JKRGNR+Arial-BoldMT"/>
            </a:endParaRPr>
          </a:p>
          <a:p>
            <a:pPr marL="800100" lvl="1" indent="-342900">
              <a:spcAft>
                <a:spcPts val="500"/>
              </a:spcAft>
              <a:buFont typeface="Wingdings" pitchFamily="2" charset="2"/>
              <a:buChar char="à"/>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Zu beachten: das </a:t>
            </a:r>
            <a:r>
              <a:rPr lang="de-DE" sz="2400" b="1" dirty="0">
                <a:solidFill>
                  <a:schemeClr val="tx1">
                    <a:lumMod val="65000"/>
                    <a:lumOff val="35000"/>
                  </a:schemeClr>
                </a:solidFill>
                <a:latin typeface="JKRGNR+Arial-BoldMT"/>
                <a:sym typeface="Wingdings" pitchFamily="2" charset="2"/>
              </a:rPr>
              <a:t>Ping-Pong-Prinzip</a:t>
            </a:r>
            <a:r>
              <a:rPr lang="de-DE" sz="2400" dirty="0">
                <a:solidFill>
                  <a:schemeClr val="tx1">
                    <a:lumMod val="65000"/>
                    <a:lumOff val="35000"/>
                  </a:schemeClr>
                </a:solidFill>
                <a:latin typeface="JKRGNR+Arial-BoldMT"/>
                <a:sym typeface="Wingdings" pitchFamily="2" charset="2"/>
              </a:rPr>
              <a:t> der Norm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Länder dürfen von der bundesgesetzlichen Regelung ebenfalls wieder abweichen, vgl. Art. 84 I 2 </a:t>
            </a:r>
            <a:r>
              <a:rPr lang="de-DE" sz="2400" dirty="0" err="1">
                <a:solidFill>
                  <a:schemeClr val="tx1">
                    <a:lumMod val="65000"/>
                    <a:lumOff val="35000"/>
                  </a:schemeClr>
                </a:solidFill>
                <a:latin typeface="JKRGNR+Arial-BoldMT"/>
                <a:sym typeface="Wingdings" pitchFamily="2" charset="2"/>
              </a:rPr>
              <a:t>a.E</a:t>
            </a:r>
            <a:r>
              <a:rPr lang="de-DE" sz="2400" dirty="0">
                <a:solidFill>
                  <a:schemeClr val="tx1">
                    <a:lumMod val="65000"/>
                    <a:lumOff val="35000"/>
                  </a:schemeClr>
                </a:solidFill>
                <a:latin typeface="JKRGNR+Arial-BoldMT"/>
                <a:sym typeface="Wingdings" pitchFamily="2" charset="2"/>
              </a:rPr>
              <a:t>.</a:t>
            </a:r>
          </a:p>
          <a:p>
            <a:pPr marL="1714500" lvl="3"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Diesbezüglich kann der </a:t>
            </a:r>
            <a:r>
              <a:rPr lang="de-DE" sz="2400" b="1" dirty="0">
                <a:solidFill>
                  <a:schemeClr val="tx1">
                    <a:lumMod val="65000"/>
                    <a:lumOff val="35000"/>
                  </a:schemeClr>
                </a:solidFill>
                <a:latin typeface="JKRGNR+Arial-BoldMT"/>
              </a:rPr>
              <a:t>Bund wieder abweichen </a:t>
            </a:r>
            <a:r>
              <a:rPr lang="de-DE" sz="2400" dirty="0">
                <a:solidFill>
                  <a:schemeClr val="tx1">
                    <a:lumMod val="65000"/>
                    <a:lumOff val="35000"/>
                  </a:schemeClr>
                </a:solidFill>
                <a:latin typeface="JKRGNR+Arial-BoldMT"/>
              </a:rPr>
              <a:t>und bundesgesetzliche Regelungen treffen, die Vorrang haben, vgl. Art. 84 I S. 3 GG </a:t>
            </a:r>
          </a:p>
          <a:p>
            <a:pPr marL="1714500" lvl="3"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weiteren Verlauf </a:t>
            </a:r>
            <a:r>
              <a:rPr lang="de-DE" sz="2400" b="1" dirty="0">
                <a:solidFill>
                  <a:schemeClr val="tx1">
                    <a:lumMod val="65000"/>
                    <a:lumOff val="35000"/>
                  </a:schemeClr>
                </a:solidFill>
                <a:latin typeface="JKRGNR+Arial-BoldMT"/>
              </a:rPr>
              <a:t>gilt das später erlassene Gesetz </a:t>
            </a:r>
            <a:r>
              <a:rPr lang="de-DE" sz="2400" dirty="0">
                <a:solidFill>
                  <a:schemeClr val="tx1">
                    <a:lumMod val="65000"/>
                    <a:lumOff val="35000"/>
                  </a:schemeClr>
                </a:solidFill>
                <a:latin typeface="JKRGNR+Arial-BoldMT"/>
              </a:rPr>
              <a:t>(vgl. Art. 84 I S. 4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Art. 72 III 3 GG) </a:t>
            </a:r>
          </a:p>
          <a:p>
            <a:pPr marL="2171700" lvl="4"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Bund kann gem. Art. 84 I 5 „in Ausnahmefällen“ </a:t>
            </a:r>
            <a:r>
              <a:rPr lang="de-DE" sz="2400" b="1" dirty="0">
                <a:solidFill>
                  <a:schemeClr val="tx1">
                    <a:lumMod val="65000"/>
                    <a:lumOff val="35000"/>
                  </a:schemeClr>
                </a:solidFill>
                <a:latin typeface="JKRGNR+Arial-BoldMT"/>
              </a:rPr>
              <a:t>Regelungen ohne Abweichungsmöglichkeit </a:t>
            </a:r>
            <a:r>
              <a:rPr lang="de-DE" sz="2400" dirty="0">
                <a:solidFill>
                  <a:schemeClr val="tx1">
                    <a:lumMod val="65000"/>
                    <a:lumOff val="35000"/>
                  </a:schemeClr>
                </a:solidFill>
                <a:latin typeface="JKRGNR+Arial-BoldMT"/>
              </a:rPr>
              <a:t>erlassen</a:t>
            </a:r>
            <a:br>
              <a:rPr lang="de-DE" sz="2400" dirty="0">
                <a:solidFill>
                  <a:schemeClr val="tx1">
                    <a:lumMod val="65000"/>
                    <a:lumOff val="35000"/>
                  </a:schemeClr>
                </a:solidFill>
                <a:latin typeface="JKRGNR+Arial-BoldMT"/>
              </a:rPr>
            </a:b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42673058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1613" y="1772816"/>
            <a:ext cx="9036496"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Weitere Einwirkungsmöglichkeiten: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u="sng"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1. Allgemeine Verwaltungsvorschriften</a:t>
            </a:r>
            <a:endParaRPr lang="de-DE" sz="2400" u="sng"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Verwaltungsvorschriften sind </a:t>
            </a:r>
            <a:r>
              <a:rPr lang="de-DE" sz="2400" b="1" dirty="0">
                <a:solidFill>
                  <a:schemeClr val="tx1">
                    <a:lumMod val="65000"/>
                    <a:lumOff val="35000"/>
                  </a:schemeClr>
                </a:solidFill>
                <a:latin typeface="JKRGNR+Arial-BoldMT"/>
              </a:rPr>
              <a:t>abstrakt-generelle Vorgaben</a:t>
            </a:r>
            <a:r>
              <a:rPr lang="de-DE" sz="2400" dirty="0">
                <a:solidFill>
                  <a:schemeClr val="tx1">
                    <a:lumMod val="65000"/>
                    <a:lumOff val="35000"/>
                  </a:schemeClr>
                </a:solidFill>
                <a:latin typeface="JKRGNR+Arial-BoldMT"/>
              </a:rPr>
              <a:t>, die eine vorgesetzte einer nachgeordneten Behörde macht, um den </a:t>
            </a:r>
            <a:r>
              <a:rPr lang="de-DE" sz="2400" b="1" dirty="0">
                <a:solidFill>
                  <a:schemeClr val="tx1">
                    <a:lumMod val="65000"/>
                    <a:lumOff val="35000"/>
                  </a:schemeClr>
                </a:solidFill>
                <a:latin typeface="JKRGNR+Arial-BoldMT"/>
              </a:rPr>
              <a:t>Verwaltungsvollzug zu vereinheitlichen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Diese </a:t>
            </a:r>
            <a:r>
              <a:rPr lang="de-DE" sz="2400" b="1" dirty="0">
                <a:solidFill>
                  <a:schemeClr val="tx1">
                    <a:lumMod val="65000"/>
                    <a:lumOff val="35000"/>
                  </a:schemeClr>
                </a:solidFill>
                <a:latin typeface="JKRGNR+Arial-BoldMT"/>
              </a:rPr>
              <a:t>binden und verpflichten </a:t>
            </a:r>
            <a:r>
              <a:rPr lang="de-DE" sz="2400" dirty="0">
                <a:solidFill>
                  <a:schemeClr val="tx1">
                    <a:lumMod val="65000"/>
                    <a:lumOff val="35000"/>
                  </a:schemeClr>
                </a:solidFill>
                <a:latin typeface="JKRGNR+Arial-BoldMT"/>
              </a:rPr>
              <a:t>den Adressaten (hier: die Länder) innerhalb der Verwaltungstätigkeit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Gegenstand: Verwaltungs- und Organisationsfragen oder </a:t>
            </a:r>
            <a:r>
              <a:rPr lang="de-DE" sz="2400" b="1" dirty="0">
                <a:solidFill>
                  <a:schemeClr val="tx1">
                    <a:lumMod val="65000"/>
                    <a:lumOff val="35000"/>
                  </a:schemeClr>
                </a:solidFill>
                <a:latin typeface="JKRGNR+Arial-BoldMT"/>
              </a:rPr>
              <a:t>Auslegung und Anwendung materiellrechtlicher Vorschriften</a:t>
            </a:r>
            <a:br>
              <a:rPr lang="de-DE" sz="2400" dirty="0">
                <a:solidFill>
                  <a:schemeClr val="tx1">
                    <a:lumMod val="65000"/>
                    <a:lumOff val="35000"/>
                  </a:schemeClr>
                </a:solidFill>
                <a:latin typeface="JKRGNR+Arial-BoldMT"/>
              </a:rPr>
            </a:b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13231415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1613" y="1772816"/>
            <a:ext cx="9036496"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Exkurs zu den Verwaltungsvorschriften: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Zusammenfassung bisher:</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Bund regelt bspw. in </a:t>
            </a:r>
            <a:r>
              <a:rPr lang="de-DE" sz="2400" dirty="0" err="1">
                <a:solidFill>
                  <a:schemeClr val="tx1">
                    <a:lumMod val="65000"/>
                    <a:lumOff val="35000"/>
                  </a:schemeClr>
                </a:solidFill>
                <a:latin typeface="JKRGNR+Arial-BoldMT"/>
              </a:rPr>
              <a:t>KCanG</a:t>
            </a:r>
            <a:r>
              <a:rPr lang="de-DE" sz="2400" dirty="0">
                <a:solidFill>
                  <a:schemeClr val="tx1">
                    <a:lumMod val="65000"/>
                    <a:lumOff val="35000"/>
                  </a:schemeClr>
                </a:solidFill>
                <a:latin typeface="JKRGNR+Arial-BoldMT"/>
              </a:rPr>
              <a:t> oder IfSG materiellrechtliche Fragen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Länder regeln nach Art. 84 GG (</a:t>
            </a:r>
            <a:r>
              <a:rPr lang="de-DE" sz="2400" dirty="0" err="1">
                <a:solidFill>
                  <a:schemeClr val="tx1">
                    <a:lumMod val="65000"/>
                    <a:lumOff val="35000"/>
                  </a:schemeClr>
                </a:solidFill>
                <a:latin typeface="JKRGNR+Arial-BoldMT"/>
              </a:rPr>
              <a:t>grds</a:t>
            </a:r>
            <a:r>
              <a:rPr lang="de-DE" sz="2400" dirty="0">
                <a:solidFill>
                  <a:schemeClr val="tx1">
                    <a:lumMod val="65000"/>
                    <a:lumOff val="35000"/>
                  </a:schemeClr>
                </a:solidFill>
                <a:latin typeface="JKRGNR+Arial-BoldMT"/>
              </a:rPr>
              <a:t>) verfahrensrechtliche Fragen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Problematik: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Gesetze enthalten regelmäßig </a:t>
            </a:r>
            <a:r>
              <a:rPr lang="de-DE" sz="2400" b="1" dirty="0">
                <a:solidFill>
                  <a:schemeClr val="tx1">
                    <a:lumMod val="65000"/>
                    <a:lumOff val="35000"/>
                  </a:schemeClr>
                </a:solidFill>
                <a:latin typeface="JKRGNR+Arial-BoldMT"/>
              </a:rPr>
              <a:t>„unbestimmte Rechtsbegriffe“ </a:t>
            </a:r>
            <a:r>
              <a:rPr lang="de-DE" sz="2400" dirty="0">
                <a:solidFill>
                  <a:schemeClr val="tx1">
                    <a:lumMod val="65000"/>
                    <a:lumOff val="35000"/>
                  </a:schemeClr>
                </a:solidFill>
                <a:latin typeface="JKRGNR+Arial-BoldMT"/>
              </a:rPr>
              <a:t>und eröffnen Handlungs- und Ermessensspielräume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Diese werden durch die </a:t>
            </a:r>
            <a:r>
              <a:rPr lang="de-DE" sz="2400" b="1" dirty="0">
                <a:solidFill>
                  <a:schemeClr val="tx1">
                    <a:lumMod val="65000"/>
                    <a:lumOff val="35000"/>
                  </a:schemeClr>
                </a:solidFill>
                <a:latin typeface="JKRGNR+Arial-BoldMT"/>
              </a:rPr>
              <a:t>Exekutive (Länder!)</a:t>
            </a:r>
            <a:r>
              <a:rPr lang="de-DE" sz="2400" dirty="0">
                <a:solidFill>
                  <a:schemeClr val="tx1">
                    <a:lumMod val="65000"/>
                    <a:lumOff val="35000"/>
                  </a:schemeClr>
                </a:solidFill>
                <a:latin typeface="JKRGNR+Arial-BoldMT"/>
              </a:rPr>
              <a:t> ausgefüllt!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Konsequenz: Uneinheitliche Anwendung des Bundesgesetzes in den Ländern!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 Corona-Pandemie, “Cannabisgesetz“ </a:t>
            </a:r>
            <a:br>
              <a:rPr lang="de-DE" sz="2400" dirty="0">
                <a:solidFill>
                  <a:schemeClr val="tx1">
                    <a:lumMod val="65000"/>
                    <a:lumOff val="35000"/>
                  </a:schemeClr>
                </a:solidFill>
                <a:latin typeface="JKRGNR+Arial-BoldMT"/>
              </a:rPr>
            </a:b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3432148994"/>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772816"/>
            <a:ext cx="9036496" cy="595291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Beispiel: </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Gesetz zum Umgang mit Konsumcannabis (Konsumcannabisgesetz -</a:t>
            </a:r>
            <a:r>
              <a:rPr lang="de-DE" sz="2400" b="1" dirty="0" err="1">
                <a:solidFill>
                  <a:schemeClr val="tx1">
                    <a:lumMod val="65000"/>
                    <a:lumOff val="35000"/>
                  </a:schemeClr>
                </a:solidFill>
                <a:latin typeface="JKRGNR+Arial-BoldMT"/>
              </a:rPr>
              <a:t>KCanG</a:t>
            </a:r>
            <a:r>
              <a:rPr lang="de-DE" sz="2400" b="1" dirty="0">
                <a:solidFill>
                  <a:schemeClr val="tx1">
                    <a:lumMod val="65000"/>
                    <a:lumOff val="35000"/>
                  </a:schemeClr>
                </a:solidFill>
                <a:latin typeface="JKRGNR+Arial-BoldMT"/>
              </a:rPr>
              <a:t>)</a:t>
            </a:r>
            <a:br>
              <a:rPr lang="de-DE" sz="2400" b="1" dirty="0">
                <a:solidFill>
                  <a:schemeClr val="tx1">
                    <a:lumMod val="65000"/>
                    <a:lumOff val="35000"/>
                  </a:schemeClr>
                </a:solidFill>
                <a:latin typeface="JKRGNR+Arial-BoldMT"/>
              </a:rPr>
            </a:br>
            <a:r>
              <a:rPr lang="de-DE" sz="2400" b="1" dirty="0">
                <a:solidFill>
                  <a:schemeClr val="tx1">
                    <a:lumMod val="65000"/>
                    <a:lumOff val="35000"/>
                  </a:schemeClr>
                </a:solidFill>
                <a:latin typeface="JKRGNR+Arial-BoldMT"/>
              </a:rPr>
              <a:t>§ 11 Erlaubnispflicht</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(1) Wer gemeinschaftlich Cannabis anbaut und zum Eigenkonsum an Mitglieder weitergibt, bedarf einer Erlaubnis der zuständigen Behörde.</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(2) Die Erlaubnis darf ausschließlich Anbauvereinigungen erteilt werden.</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(3) Die zuständige Behörde erteilt die Erlaubnis auf Antrag, wenn 1.die vertretungsberechtigten Personen der Anbauvereinigung unbeschränkt geschäftsfähig sind und die für den Umgang mit Cannabis und Vermehrungsmaterial </a:t>
            </a:r>
            <a:r>
              <a:rPr lang="de-DE" sz="2400" b="1" dirty="0">
                <a:solidFill>
                  <a:schemeClr val="tx1">
                    <a:lumMod val="65000"/>
                    <a:lumOff val="35000"/>
                  </a:schemeClr>
                </a:solidFill>
                <a:latin typeface="JKRGNR+Arial-BoldMT"/>
              </a:rPr>
              <a:t>erforderliche Zuverlässigkeit besitzen</a:t>
            </a:r>
            <a:r>
              <a:rPr lang="de-DE" sz="2400" dirty="0">
                <a:solidFill>
                  <a:schemeClr val="tx1">
                    <a:lumMod val="65000"/>
                    <a:lumOff val="35000"/>
                  </a:schemeClr>
                </a:solidFill>
                <a:latin typeface="JKRGNR+Arial-BoldMT"/>
              </a:rPr>
              <a:t>,</a:t>
            </a:r>
          </a:p>
          <a:p>
            <a:pPr lvl="2"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br>
              <a:rPr lang="de-DE" sz="2400" dirty="0">
                <a:solidFill>
                  <a:schemeClr val="tx1">
                    <a:lumMod val="65000"/>
                    <a:lumOff val="35000"/>
                  </a:schemeClr>
                </a:solidFill>
                <a:latin typeface="JKRGNR+Arial-BoldMT"/>
              </a:rPr>
            </a:b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20290906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 calcmode="lin" valueType="num">
                                      <p:cBhvr additive="base">
                                        <p:cTn id="1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772816"/>
            <a:ext cx="9036496"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Beispiel: </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28 IfSG</a:t>
            </a:r>
            <a:br>
              <a:rPr lang="de-DE" sz="2400" b="1" dirty="0">
                <a:solidFill>
                  <a:schemeClr val="tx1">
                    <a:lumMod val="65000"/>
                    <a:lumOff val="35000"/>
                  </a:schemeClr>
                </a:solidFill>
                <a:latin typeface="JKRGNR+Arial-BoldMT"/>
              </a:rPr>
            </a:br>
            <a:r>
              <a:rPr lang="de-DE" sz="2400" b="1" dirty="0">
                <a:solidFill>
                  <a:schemeClr val="tx1">
                    <a:lumMod val="65000"/>
                    <a:lumOff val="35000"/>
                  </a:schemeClr>
                </a:solidFill>
                <a:latin typeface="JKRGNR+Arial-BoldMT"/>
              </a:rPr>
              <a:t>Schutzmaßnahmen</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(1) 1Werden Kranke, Krankheitsverdächtige, Ansteckungsverdächtige oder Ausscheider festgestellt oder ergibt sich, dass ein Verstorbener krank, krankheitsverdächtig oder Ausscheider war, so trifft die zuständige Behörde die </a:t>
            </a:r>
            <a:r>
              <a:rPr lang="de-DE" sz="2400" b="1" dirty="0">
                <a:solidFill>
                  <a:schemeClr val="tx1">
                    <a:lumMod val="65000"/>
                    <a:lumOff val="35000"/>
                  </a:schemeClr>
                </a:solidFill>
                <a:latin typeface="JKRGNR+Arial-BoldMT"/>
              </a:rPr>
              <a:t>notwendigen Schutzmaßnahmen,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br>
              <a:rPr lang="de-DE" sz="2400" dirty="0">
                <a:solidFill>
                  <a:schemeClr val="tx1">
                    <a:lumMod val="65000"/>
                    <a:lumOff val="35000"/>
                  </a:schemeClr>
                </a:solidFill>
                <a:latin typeface="JKRGNR+Arial-BoldMT"/>
              </a:rPr>
            </a:br>
            <a:r>
              <a:rPr lang="de-DE" sz="2400" b="1" dirty="0">
                <a:solidFill>
                  <a:schemeClr val="tx1">
                    <a:lumMod val="65000"/>
                    <a:lumOff val="35000"/>
                  </a:schemeClr>
                </a:solidFill>
                <a:latin typeface="JKRGNR+Arial-BoldMT"/>
              </a:rPr>
              <a:t>&gt; „notwendige Schutzmaßnahmen“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Tlw. Maskenpflicht in Bahnverkehr in Hamburg und in Niedersachsen nicht mehr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Lösung</a:t>
            </a:r>
            <a:r>
              <a:rPr lang="de-DE" sz="2400" dirty="0">
                <a:solidFill>
                  <a:schemeClr val="tx1">
                    <a:lumMod val="65000"/>
                    <a:lumOff val="35000"/>
                  </a:schemeClr>
                </a:solidFill>
                <a:latin typeface="JKRGNR+Arial-BoldMT"/>
              </a:rPr>
              <a:t>: Erlass </a:t>
            </a:r>
            <a:r>
              <a:rPr lang="de-DE" sz="2400" b="1" dirty="0">
                <a:solidFill>
                  <a:schemeClr val="tx1">
                    <a:lumMod val="65000"/>
                    <a:lumOff val="35000"/>
                  </a:schemeClr>
                </a:solidFill>
                <a:latin typeface="JKRGNR+Arial-BoldMT"/>
              </a:rPr>
              <a:t>allgemeiner Verwaltungsvorschriften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Art. 84 II GG </a:t>
            </a:r>
            <a:r>
              <a:rPr lang="de-DE" sz="2400" dirty="0">
                <a:solidFill>
                  <a:schemeClr val="tx1">
                    <a:lumMod val="65000"/>
                    <a:lumOff val="35000"/>
                  </a:schemeClr>
                </a:solidFill>
                <a:latin typeface="JKRGNR+Arial-BoldMT"/>
              </a:rPr>
              <a:t>zur Vereinheitlichung durch den Bund! </a:t>
            </a: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161411076"/>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1613" y="1772816"/>
            <a:ext cx="9036496" cy="36086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2. Einzelweisungen </a:t>
            </a:r>
            <a:endParaRPr lang="de-DE" sz="2400" u="sng" dirty="0">
              <a:solidFill>
                <a:schemeClr val="tx1">
                  <a:lumMod val="65000"/>
                  <a:lumOff val="35000"/>
                </a:schemeClr>
              </a:solidFill>
              <a:latin typeface="JKRGNR+Arial-BoldMT"/>
            </a:endParaRPr>
          </a:p>
          <a:p>
            <a:pPr marL="800100" lvl="1" indent="-342900">
              <a:spcAft>
                <a:spcPts val="500"/>
              </a:spcAft>
              <a:buFont typeface="Wingdings" pitchFamily="2" charset="2"/>
              <a:buChar char="à"/>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84 V GG </a:t>
            </a:r>
            <a:r>
              <a:rPr lang="de-DE" sz="2400" dirty="0">
                <a:solidFill>
                  <a:schemeClr val="tx1">
                    <a:lumMod val="65000"/>
                    <a:lumOff val="35000"/>
                  </a:schemeClr>
                </a:solidFill>
                <a:latin typeface="JKRGNR+Arial-BoldMT"/>
              </a:rPr>
              <a:t>begründet die ausschließliche Kompetenz des Bundes „für besondere Fälle“ durch zustimmungsbedürftiges Gesetz </a:t>
            </a:r>
            <a:r>
              <a:rPr lang="de-DE" sz="2400" b="1" dirty="0">
                <a:solidFill>
                  <a:schemeClr val="tx1">
                    <a:lumMod val="65000"/>
                    <a:lumOff val="35000"/>
                  </a:schemeClr>
                </a:solidFill>
                <a:latin typeface="JKRGNR+Arial-BoldMT"/>
              </a:rPr>
              <a:t>Einzelweisungsbefugnisse</a:t>
            </a:r>
            <a:r>
              <a:rPr lang="de-DE" sz="2400" dirty="0">
                <a:solidFill>
                  <a:schemeClr val="tx1">
                    <a:lumMod val="65000"/>
                    <a:lumOff val="35000"/>
                  </a:schemeClr>
                </a:solidFill>
                <a:latin typeface="JKRGNR+Arial-BoldMT"/>
              </a:rPr>
              <a:t> zu begründen</a:t>
            </a:r>
          </a:p>
          <a:p>
            <a:pPr marL="800100" lvl="1" indent="-342900">
              <a:spcAft>
                <a:spcPts val="500"/>
              </a:spcAft>
              <a:buFont typeface="Wingdings" pitchFamily="2" charset="2"/>
              <a:buChar char="à"/>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Gegensatz zu „allgemeinen“ Verwaltungsvorschriften, geben Einzelweisungen </a:t>
            </a:r>
            <a:r>
              <a:rPr lang="de-DE" sz="2400" b="1" dirty="0">
                <a:solidFill>
                  <a:schemeClr val="tx1">
                    <a:lumMod val="65000"/>
                    <a:lumOff val="35000"/>
                  </a:schemeClr>
                </a:solidFill>
                <a:latin typeface="JKRGNR+Arial-BoldMT"/>
              </a:rPr>
              <a:t>verbindliche Anordnungen für den Einzelfall</a:t>
            </a:r>
          </a:p>
          <a:p>
            <a:pPr marL="800100" lvl="1" indent="-342900">
              <a:spcAft>
                <a:spcPts val="500"/>
              </a:spcAft>
              <a:buFont typeface="Wingdings" pitchFamily="2" charset="2"/>
              <a:buChar char="à"/>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Ausnahmecharakter! </a:t>
            </a:r>
            <a:r>
              <a:rPr lang="de-DE" sz="2400" dirty="0">
                <a:solidFill>
                  <a:schemeClr val="tx1">
                    <a:lumMod val="65000"/>
                    <a:lumOff val="35000"/>
                  </a:schemeClr>
                </a:solidFill>
                <a:latin typeface="JKRGNR+Arial-BoldMT"/>
              </a:rPr>
              <a:t> </a:t>
            </a:r>
            <a:br>
              <a:rPr lang="de-DE" sz="2400" dirty="0">
                <a:solidFill>
                  <a:schemeClr val="tx1">
                    <a:lumMod val="65000"/>
                    <a:lumOff val="35000"/>
                  </a:schemeClr>
                </a:solidFill>
                <a:latin typeface="JKRGNR+Arial-BoldMT"/>
              </a:rPr>
            </a:b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30501217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8813" y="1643752"/>
            <a:ext cx="9036496"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Repressive </a:t>
            </a:r>
            <a:r>
              <a:rPr lang="de-DE" sz="2400" b="1" dirty="0" err="1">
                <a:solidFill>
                  <a:schemeClr val="tx1">
                    <a:lumMod val="65000"/>
                    <a:lumOff val="35000"/>
                  </a:schemeClr>
                </a:solidFill>
                <a:latin typeface="JKRGNR+Arial-BoldMT"/>
              </a:rPr>
              <a:t>Ingerenzrechte</a:t>
            </a:r>
            <a:r>
              <a:rPr lang="de-DE" sz="2400" b="1" dirty="0">
                <a:solidFill>
                  <a:schemeClr val="tx1">
                    <a:lumMod val="65000"/>
                    <a:lumOff val="35000"/>
                  </a:schemeClr>
                </a:solidFill>
                <a:latin typeface="JKRGNR+Arial-BoldMT"/>
              </a:rPr>
              <a:t>: </a:t>
            </a:r>
            <a:r>
              <a:rPr lang="de-DE" sz="2400" b="1" u="sng" dirty="0">
                <a:solidFill>
                  <a:schemeClr val="tx1">
                    <a:lumMod val="65000"/>
                    <a:lumOff val="35000"/>
                  </a:schemeClr>
                </a:solidFill>
                <a:latin typeface="JKRGNR+Arial-BoldMT"/>
              </a:rPr>
              <a:t>Bundesaufsicht</a:t>
            </a:r>
            <a:r>
              <a:rPr lang="de-DE" sz="2400" b="1" dirty="0">
                <a:solidFill>
                  <a:schemeClr val="tx1">
                    <a:lumMod val="65000"/>
                    <a:lumOff val="35000"/>
                  </a:schemeClr>
                </a:solidFill>
                <a:latin typeface="JKRGNR+Arial-BoldMT"/>
              </a:rPr>
              <a:t>  </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à"/>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Ausgangspunkt für </a:t>
            </a:r>
            <a:r>
              <a:rPr lang="de-DE" sz="2400" b="1" dirty="0">
                <a:solidFill>
                  <a:schemeClr val="tx1">
                    <a:lumMod val="65000"/>
                    <a:lumOff val="35000"/>
                  </a:schemeClr>
                </a:solidFill>
                <a:latin typeface="JKRGNR+Arial-BoldMT"/>
              </a:rPr>
              <a:t>repressive </a:t>
            </a:r>
            <a:r>
              <a:rPr lang="de-DE" sz="2400" b="1" dirty="0" err="1">
                <a:solidFill>
                  <a:schemeClr val="tx1">
                    <a:lumMod val="65000"/>
                    <a:lumOff val="35000"/>
                  </a:schemeClr>
                </a:solidFill>
                <a:latin typeface="JKRGNR+Arial-BoldMT"/>
              </a:rPr>
              <a:t>Ingerenzrechte</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des Bundes ist die </a:t>
            </a:r>
            <a:r>
              <a:rPr lang="de-DE" sz="2400" b="1" dirty="0">
                <a:solidFill>
                  <a:schemeClr val="tx1">
                    <a:lumMod val="65000"/>
                    <a:lumOff val="35000"/>
                  </a:schemeClr>
                </a:solidFill>
                <a:latin typeface="JKRGNR+Arial-BoldMT"/>
              </a:rPr>
              <a:t>Bundesaufsicht</a:t>
            </a:r>
            <a:r>
              <a:rPr lang="de-DE" sz="2400" dirty="0">
                <a:solidFill>
                  <a:schemeClr val="tx1">
                    <a:lumMod val="65000"/>
                    <a:lumOff val="35000"/>
                  </a:schemeClr>
                </a:solidFill>
                <a:latin typeface="JKRGNR+Arial-BoldMT"/>
              </a:rPr>
              <a:t> nach </a:t>
            </a:r>
            <a:r>
              <a:rPr lang="de-DE" sz="2400" b="1" dirty="0">
                <a:solidFill>
                  <a:schemeClr val="tx1">
                    <a:lumMod val="65000"/>
                    <a:lumOff val="35000"/>
                  </a:schemeClr>
                </a:solidFill>
                <a:latin typeface="JKRGNR+Arial-BoldMT"/>
              </a:rPr>
              <a:t>Art. 84 III GG</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Bundesaufsicht bezieht sich dabei auf die </a:t>
            </a:r>
            <a:r>
              <a:rPr lang="de-DE" sz="2400" b="1" dirty="0">
                <a:solidFill>
                  <a:schemeClr val="tx1">
                    <a:lumMod val="65000"/>
                    <a:lumOff val="35000"/>
                  </a:schemeClr>
                </a:solidFill>
                <a:latin typeface="JKRGNR+Arial-BoldMT"/>
              </a:rPr>
              <a:t>Rechtmäßigkeit</a:t>
            </a:r>
            <a:r>
              <a:rPr lang="de-DE" sz="2400" dirty="0">
                <a:solidFill>
                  <a:schemeClr val="tx1">
                    <a:lumMod val="65000"/>
                    <a:lumOff val="35000"/>
                  </a:schemeClr>
                </a:solidFill>
                <a:latin typeface="JKRGNR+Arial-BoldMT"/>
              </a:rPr>
              <a:t> der </a:t>
            </a:r>
            <a:r>
              <a:rPr lang="de-DE" sz="2400" b="1" dirty="0">
                <a:solidFill>
                  <a:schemeClr val="tx1">
                    <a:lumMod val="65000"/>
                    <a:lumOff val="35000"/>
                  </a:schemeClr>
                </a:solidFill>
                <a:latin typeface="JKRGNR+Arial-BoldMT"/>
              </a:rPr>
              <a:t>Ausführung der Gesetze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Mittel zur Kontrolle: insb. </a:t>
            </a:r>
            <a:r>
              <a:rPr lang="de-DE" sz="2400" b="1" dirty="0">
                <a:solidFill>
                  <a:schemeClr val="tx1">
                    <a:lumMod val="65000"/>
                    <a:lumOff val="35000"/>
                  </a:schemeClr>
                </a:solidFill>
                <a:latin typeface="JKRGNR+Arial-BoldMT"/>
              </a:rPr>
              <a:t>Entsendung von Beauftragten </a:t>
            </a:r>
            <a:r>
              <a:rPr lang="de-DE" sz="2400" dirty="0" err="1">
                <a:solidFill>
                  <a:schemeClr val="tx1">
                    <a:lumMod val="65000"/>
                    <a:lumOff val="35000"/>
                  </a:schemeClr>
                </a:solidFill>
                <a:latin typeface="JKRGNR+Arial-BoldMT"/>
              </a:rPr>
              <a:t>iSd</a:t>
            </a:r>
            <a:r>
              <a:rPr lang="de-DE" sz="2400" dirty="0">
                <a:solidFill>
                  <a:schemeClr val="tx1">
                    <a:lumMod val="65000"/>
                    <a:lumOff val="35000"/>
                  </a:schemeClr>
                </a:solidFill>
                <a:latin typeface="JKRGNR+Arial-BoldMT"/>
              </a:rPr>
              <a:t>. Art. 84 III 2 GG</a:t>
            </a:r>
          </a:p>
          <a:p>
            <a:pPr marL="1714500" lvl="3"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„Minusmaßnahmen“ wie Anhörung der Länder ebenfalls möglich (</a:t>
            </a:r>
            <a:r>
              <a:rPr lang="de-DE" sz="2400" dirty="0">
                <a:solidFill>
                  <a:schemeClr val="tx1">
                    <a:lumMod val="65000"/>
                    <a:lumOff val="35000"/>
                  </a:schemeClr>
                </a:solidFill>
                <a:latin typeface="JKRGNR+Arial-BoldMT"/>
                <a:sym typeface="Wingdings" pitchFamily="2" charset="2"/>
              </a:rPr>
              <a:t>arg: Erst-Recht-Schluss)</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à"/>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à"/>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Anschließend: ggf. </a:t>
            </a:r>
            <a:r>
              <a:rPr lang="de-DE" sz="2400" b="1" dirty="0">
                <a:solidFill>
                  <a:schemeClr val="tx1">
                    <a:lumMod val="65000"/>
                    <a:lumOff val="35000"/>
                  </a:schemeClr>
                </a:solidFill>
                <a:latin typeface="JKRGNR+Arial-BoldMT"/>
              </a:rPr>
              <a:t>Mängelrügeverfahren</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Art. 84 IV GG mit der Möglichkeit der Anrufung des BVerfG</a:t>
            </a:r>
            <a:br>
              <a:rPr lang="de-DE" sz="2400" dirty="0">
                <a:solidFill>
                  <a:schemeClr val="tx1">
                    <a:lumMod val="65000"/>
                    <a:lumOff val="35000"/>
                  </a:schemeClr>
                </a:solidFill>
                <a:latin typeface="JKRGNR+Arial-BoldMT"/>
              </a:rPr>
            </a:b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228167721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1613" y="1772816"/>
            <a:ext cx="9036496"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a:t>
            </a:r>
            <a:r>
              <a:rPr lang="de-DE" sz="2400" b="1" u="sng" dirty="0">
                <a:solidFill>
                  <a:schemeClr val="tx1">
                    <a:lumMod val="65000"/>
                    <a:lumOff val="35000"/>
                  </a:schemeClr>
                </a:solidFill>
                <a:latin typeface="JKRGNR+Arial-BoldMT"/>
              </a:rPr>
              <a:t>Bundesauftragsverwaltung, Art. 85 GG </a:t>
            </a:r>
            <a:br>
              <a:rPr lang="de-DE" sz="2400" b="1" dirty="0">
                <a:solidFill>
                  <a:schemeClr val="tx1">
                    <a:lumMod val="65000"/>
                    <a:lumOff val="35000"/>
                  </a:schemeClr>
                </a:solidFill>
                <a:latin typeface="JKRGNR+Arial-BoldMT"/>
              </a:rPr>
            </a:b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Anwendungsbereich der Bundesauftragsverwaltung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sym typeface="Wingdings" pitchFamily="2" charset="2"/>
              </a:rPr>
              <a:t> gem. Art. 83 GG nur möglich, wenn </a:t>
            </a:r>
            <a:r>
              <a:rPr lang="de-DE" sz="2400">
                <a:solidFill>
                  <a:schemeClr val="tx1">
                    <a:lumMod val="65000"/>
                    <a:lumOff val="35000"/>
                  </a:schemeClr>
                </a:solidFill>
                <a:latin typeface="JKRGNR+Arial-BoldMT"/>
                <a:sym typeface="Wingdings" pitchFamily="2" charset="2"/>
              </a:rPr>
              <a:t>das GG </a:t>
            </a:r>
            <a:r>
              <a:rPr lang="de-DE" sz="2400" dirty="0">
                <a:solidFill>
                  <a:schemeClr val="tx1">
                    <a:lumMod val="65000"/>
                    <a:lumOff val="35000"/>
                  </a:schemeClr>
                </a:solidFill>
                <a:latin typeface="JKRGNR+Arial-BoldMT"/>
                <a:sym typeface="Wingdings" pitchFamily="2" charset="2"/>
              </a:rPr>
              <a:t>es bestimmt 	(obligatorische Bundesverwaltung) oder zulässt (fakultative 	Bundesverwaltung)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	 wichtigste Beispiele: </a:t>
            </a: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Art. 87c GG </a:t>
            </a:r>
            <a:r>
              <a:rPr lang="de-DE" sz="2400" dirty="0">
                <a:solidFill>
                  <a:schemeClr val="tx1">
                    <a:lumMod val="65000"/>
                    <a:lumOff val="35000"/>
                  </a:schemeClr>
                </a:solidFill>
                <a:latin typeface="JKRGNR+Arial-BoldMT"/>
                <a:sym typeface="Wingdings" pitchFamily="2" charset="2"/>
              </a:rPr>
              <a:t>für die Nutzung/ Erzeugung von Kernenergie</a:t>
            </a: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Art. 90 III GG </a:t>
            </a:r>
            <a:r>
              <a:rPr lang="de-DE" sz="2400" dirty="0">
                <a:solidFill>
                  <a:schemeClr val="tx1">
                    <a:lumMod val="65000"/>
                    <a:lumOff val="35000"/>
                  </a:schemeClr>
                </a:solidFill>
                <a:latin typeface="JKRGNR+Arial-BoldMT"/>
                <a:sym typeface="Wingdings" pitchFamily="2" charset="2"/>
              </a:rPr>
              <a:t>für Bundesfernstraßen</a:t>
            </a: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Art. 89 II 3 GG </a:t>
            </a:r>
            <a:r>
              <a:rPr lang="de-DE" sz="2400" dirty="0">
                <a:solidFill>
                  <a:schemeClr val="tx1">
                    <a:lumMod val="65000"/>
                    <a:lumOff val="35000"/>
                  </a:schemeClr>
                </a:solidFill>
                <a:latin typeface="JKRGNR+Arial-BoldMT"/>
                <a:sym typeface="Wingdings" pitchFamily="2" charset="2"/>
              </a:rPr>
              <a:t>für Bundeswasserstraßen </a:t>
            </a:r>
            <a:br>
              <a:rPr lang="de-DE" sz="2400" dirty="0">
                <a:solidFill>
                  <a:schemeClr val="tx1">
                    <a:lumMod val="65000"/>
                    <a:lumOff val="35000"/>
                  </a:schemeClr>
                </a:solidFill>
                <a:latin typeface="JKRGNR+Arial-BoldMT"/>
              </a:rPr>
            </a:b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10624491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 calcmode="lin" valueType="num">
                                      <p:cBhvr additive="base">
                                        <p:cTn id="1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 calcmode="lin" valueType="num">
                                      <p:cBhvr additive="base">
                                        <p:cTn id="2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1613" y="1772816"/>
            <a:ext cx="9036496" cy="64504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Behördenorganisation und Verwaltungsverfahren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keine Abweichungen zu „Landeseigenverwaltung“: Behördenorganisation und Verwaltungsverfahren weiterhin bei Ländern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Besonderheit: Weisungsrecht des Bundes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Beachte: Bundesaufsicht bezieht sich auf Recht- und Zweckmäßigkeit, Art. 85 IV 1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Weisungsrecht</a:t>
            </a:r>
            <a:r>
              <a:rPr lang="de-DE" sz="2400" dirty="0">
                <a:solidFill>
                  <a:schemeClr val="tx1">
                    <a:lumMod val="65000"/>
                    <a:lumOff val="35000"/>
                  </a:schemeClr>
                </a:solidFill>
                <a:latin typeface="JKRGNR+Arial-BoldMT"/>
                <a:sym typeface="Wingdings" pitchFamily="2" charset="2"/>
              </a:rPr>
              <a:t>: im Rahmen dieser Aufsicht kann der Bund den Ländern </a:t>
            </a:r>
            <a:r>
              <a:rPr lang="de-DE" sz="2400" b="1" dirty="0">
                <a:solidFill>
                  <a:schemeClr val="tx1">
                    <a:lumMod val="65000"/>
                    <a:lumOff val="35000"/>
                  </a:schemeClr>
                </a:solidFill>
                <a:latin typeface="JKRGNR+Arial-BoldMT"/>
                <a:sym typeface="Wingdings" pitchFamily="2" charset="2"/>
              </a:rPr>
              <a:t>(Einzel-)Weisungen </a:t>
            </a:r>
            <a:r>
              <a:rPr lang="de-DE" sz="2400" dirty="0">
                <a:solidFill>
                  <a:schemeClr val="tx1">
                    <a:lumMod val="65000"/>
                    <a:lumOff val="35000"/>
                  </a:schemeClr>
                </a:solidFill>
                <a:latin typeface="JKRGNR+Arial-BoldMT"/>
                <a:sym typeface="Wingdings" pitchFamily="2" charset="2"/>
              </a:rPr>
              <a:t>erteilen, vgl. Art. 85 III GG</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Anforderung an die Weisung: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Gebot der Weisungsklarheit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Pflicht zum bundesfreundlichen Verhalten </a:t>
            </a:r>
            <a:br>
              <a:rPr lang="de-DE" sz="2400" b="1" dirty="0">
                <a:solidFill>
                  <a:schemeClr val="tx1">
                    <a:lumMod val="65000"/>
                    <a:lumOff val="35000"/>
                  </a:schemeClr>
                </a:solidFill>
                <a:latin typeface="JKRGNR+Arial-BoldMT"/>
              </a:rPr>
            </a:br>
            <a:br>
              <a:rPr lang="de-DE" sz="2400" b="1" dirty="0">
                <a:solidFill>
                  <a:schemeClr val="tx1">
                    <a:lumMod val="65000"/>
                    <a:lumOff val="35000"/>
                  </a:schemeClr>
                </a:solidFill>
                <a:latin typeface="JKRGNR+Arial-BoldMT"/>
              </a:rPr>
            </a:br>
            <a:br>
              <a:rPr lang="de-DE" sz="2400" b="1" dirty="0">
                <a:solidFill>
                  <a:schemeClr val="tx1">
                    <a:lumMod val="65000"/>
                    <a:lumOff val="35000"/>
                  </a:schemeClr>
                </a:solidFill>
                <a:latin typeface="JKRGNR+Arial-BoldMT"/>
              </a:rPr>
            </a:br>
            <a:br>
              <a:rPr lang="de-DE" sz="2400" b="1" dirty="0">
                <a:solidFill>
                  <a:schemeClr val="tx1">
                    <a:lumMod val="65000"/>
                    <a:lumOff val="35000"/>
                  </a:schemeClr>
                </a:solidFill>
                <a:latin typeface="JKRGNR+Arial-BoldMT"/>
              </a:rPr>
            </a:b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3006520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7349" y="1268760"/>
            <a:ext cx="9036496" cy="680442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vgl. hierzu: BVerfG </a:t>
            </a:r>
            <a:r>
              <a:rPr lang="de-DE" sz="2400" dirty="0" err="1">
                <a:solidFill>
                  <a:schemeClr val="tx1">
                    <a:lumMod val="65000"/>
                    <a:lumOff val="35000"/>
                  </a:schemeClr>
                </a:solidFill>
                <a:latin typeface="JKRGNR+Arial-BoldMT"/>
              </a:rPr>
              <a:t>NVwZ</a:t>
            </a:r>
            <a:r>
              <a:rPr lang="de-DE" sz="2400" dirty="0">
                <a:solidFill>
                  <a:schemeClr val="tx1">
                    <a:lumMod val="65000"/>
                    <a:lumOff val="35000"/>
                  </a:schemeClr>
                </a:solidFill>
                <a:latin typeface="JKRGNR+Arial-BoldMT"/>
              </a:rPr>
              <a:t> 1990, 955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Bei Ausübung seiner Weisungskompetenz unterliegt der Bund der </a:t>
            </a:r>
            <a:r>
              <a:rPr lang="de-DE" sz="2400" b="1" i="1" dirty="0">
                <a:solidFill>
                  <a:schemeClr val="tx1">
                    <a:lumMod val="65000"/>
                    <a:lumOff val="35000"/>
                  </a:schemeClr>
                </a:solidFill>
                <a:latin typeface="JKRGNR+Arial-BoldMT"/>
              </a:rPr>
              <a:t>Pflicht zu bundesfreundlichem Verhalten</a:t>
            </a:r>
            <a:r>
              <a:rPr lang="de-DE" sz="2400" i="1" dirty="0">
                <a:solidFill>
                  <a:schemeClr val="tx1">
                    <a:lumMod val="65000"/>
                    <a:lumOff val="35000"/>
                  </a:schemeClr>
                </a:solidFill>
                <a:latin typeface="JKRGNR+Arial-BoldMT"/>
              </a:rPr>
              <a:t>. Daraus können sich besondere Voraussetzungen und Schranken für die Ausübung von Kompetenzen ergeben. Im </a:t>
            </a:r>
            <a:r>
              <a:rPr lang="de-DE" sz="2400" b="1" i="1" dirty="0">
                <a:solidFill>
                  <a:schemeClr val="tx1">
                    <a:lumMod val="65000"/>
                    <a:lumOff val="35000"/>
                  </a:schemeClr>
                </a:solidFill>
                <a:latin typeface="JKRGNR+Arial-BoldMT"/>
              </a:rPr>
              <a:t>deutschen Bundesstaat </a:t>
            </a:r>
            <a:r>
              <a:rPr lang="de-DE" sz="2400" i="1" dirty="0">
                <a:solidFill>
                  <a:schemeClr val="tx1">
                    <a:lumMod val="65000"/>
                    <a:lumOff val="35000"/>
                  </a:schemeClr>
                </a:solidFill>
                <a:latin typeface="JKRGNR+Arial-BoldMT"/>
              </a:rPr>
              <a:t>wird das gesamte verfassungsrechtliche </a:t>
            </a:r>
            <a:r>
              <a:rPr lang="de-DE" sz="2400" b="1" i="1" dirty="0">
                <a:solidFill>
                  <a:schemeClr val="tx1">
                    <a:lumMod val="65000"/>
                    <a:lumOff val="35000"/>
                  </a:schemeClr>
                </a:solidFill>
                <a:latin typeface="JKRGNR+Arial-BoldMT"/>
              </a:rPr>
              <a:t>Verhältnis zwischen dem Gesamtstaat und seinen Gliedern</a:t>
            </a:r>
            <a:r>
              <a:rPr lang="de-DE" sz="2400" i="1" dirty="0">
                <a:solidFill>
                  <a:schemeClr val="tx1">
                    <a:lumMod val="65000"/>
                    <a:lumOff val="35000"/>
                  </a:schemeClr>
                </a:solidFill>
                <a:latin typeface="JKRGNR+Arial-BoldMT"/>
              </a:rPr>
              <a:t> durch den ungeschriebenen Verfassungsgrundsatz von der </a:t>
            </a:r>
            <a:r>
              <a:rPr lang="de-DE" sz="2400" b="1" i="1" dirty="0">
                <a:solidFill>
                  <a:schemeClr val="tx1">
                    <a:lumMod val="65000"/>
                    <a:lumOff val="35000"/>
                  </a:schemeClr>
                </a:solidFill>
                <a:latin typeface="JKRGNR+Arial-BoldMT"/>
              </a:rPr>
              <a:t>wechselseitigen Pflicht des Bundes und der Länder zu bundesfreundlichem Verhalten beherrscht (</a:t>
            </a:r>
            <a:r>
              <a:rPr lang="de-DE" sz="2400" i="1" dirty="0">
                <a:solidFill>
                  <a:schemeClr val="tx1">
                    <a:lumMod val="65000"/>
                    <a:lumOff val="35000"/>
                  </a:schemeClr>
                </a:solidFill>
                <a:latin typeface="JKRGNR+Arial-BoldMT"/>
              </a:rPr>
              <a:t>BVerfGE 12, 205 (254) = NJW 1961, 547). Diese Pflicht verlangt, </a:t>
            </a:r>
            <a:r>
              <a:rPr lang="de-DE" sz="2400" i="1" dirty="0" err="1">
                <a:solidFill>
                  <a:schemeClr val="tx1">
                    <a:lumMod val="65000"/>
                    <a:lumOff val="35000"/>
                  </a:schemeClr>
                </a:solidFill>
                <a:latin typeface="JKRGNR+Arial-BoldMT"/>
              </a:rPr>
              <a:t>daß</a:t>
            </a:r>
            <a:r>
              <a:rPr lang="de-DE" sz="2400" i="1" dirty="0">
                <a:solidFill>
                  <a:schemeClr val="tx1">
                    <a:lumMod val="65000"/>
                    <a:lumOff val="35000"/>
                  </a:schemeClr>
                </a:solidFill>
                <a:latin typeface="JKRGNR+Arial-BoldMT"/>
              </a:rPr>
              <a:t> sowohl der Bund als auch die Länder bei der Wahrnehmung ihrer Kompetenzen die gebotene und ihnen zumutbare </a:t>
            </a:r>
            <a:r>
              <a:rPr lang="de-DE" sz="2400" b="1" i="1" dirty="0">
                <a:solidFill>
                  <a:schemeClr val="tx1">
                    <a:lumMod val="65000"/>
                    <a:lumOff val="35000"/>
                  </a:schemeClr>
                </a:solidFill>
                <a:latin typeface="JKRGNR+Arial-BoldMT"/>
              </a:rPr>
              <a:t>Rücksicht auf das Gesamtinteresse des Bundesstaates und auf die Belange der Länder nehmen </a:t>
            </a:r>
            <a:r>
              <a:rPr lang="de-DE" sz="2400" i="1" dirty="0">
                <a:solidFill>
                  <a:schemeClr val="tx1">
                    <a:lumMod val="65000"/>
                    <a:lumOff val="35000"/>
                  </a:schemeClr>
                </a:solidFill>
                <a:latin typeface="JKRGNR+Arial-BoldMT"/>
              </a:rPr>
              <a:t>(vgl. BVerfGE 32, 199 (218) = NJW 1972, 25; BVerfGE 43, 291 (348) = NJW 1977, 569)</a:t>
            </a:r>
            <a:br>
              <a:rPr lang="de-DE" sz="2400" dirty="0">
                <a:solidFill>
                  <a:schemeClr val="tx1">
                    <a:lumMod val="65000"/>
                    <a:lumOff val="35000"/>
                  </a:schemeClr>
                </a:solidFill>
                <a:latin typeface="JKRGNR+Arial-BoldMT"/>
              </a:rPr>
            </a:br>
            <a:br>
              <a:rPr lang="de-DE" sz="2400" dirty="0">
                <a:solidFill>
                  <a:schemeClr val="tx1">
                    <a:lumMod val="65000"/>
                    <a:lumOff val="35000"/>
                  </a:schemeClr>
                </a:solidFill>
                <a:latin typeface="JKRGNR+Arial-BoldMT"/>
              </a:rPr>
            </a:br>
            <a:br>
              <a:rPr lang="de-DE" sz="2400" dirty="0">
                <a:solidFill>
                  <a:schemeClr val="tx1">
                    <a:lumMod val="65000"/>
                    <a:lumOff val="35000"/>
                  </a:schemeClr>
                </a:solidFill>
                <a:latin typeface="JKRGNR+Arial-BoldMT"/>
              </a:rPr>
            </a:b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244758616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700808"/>
            <a:ext cx="8928992" cy="33034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 Staatsstrukturprinzipien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lediglich </a:t>
            </a:r>
            <a:r>
              <a:rPr lang="de-DE" sz="2400" b="1" dirty="0">
                <a:solidFill>
                  <a:schemeClr val="tx1">
                    <a:lumMod val="65000"/>
                    <a:lumOff val="35000"/>
                  </a:schemeClr>
                </a:solidFill>
                <a:latin typeface="JKRGNR+Arial-BoldMT"/>
              </a:rPr>
              <a:t>in Teilgehalten in Art. 20 II 2 GG, Art. 20 III GG </a:t>
            </a:r>
            <a:r>
              <a:rPr lang="de-DE" sz="2400" dirty="0">
                <a:solidFill>
                  <a:schemeClr val="tx1">
                    <a:lumMod val="65000"/>
                    <a:lumOff val="35000"/>
                  </a:schemeClr>
                </a:solidFill>
                <a:latin typeface="JKRGNR+Arial-BoldMT"/>
              </a:rPr>
              <a:t>zum Ausdruck kommend: </a:t>
            </a:r>
            <a:r>
              <a:rPr lang="de-DE" sz="2400" b="1" dirty="0">
                <a:solidFill>
                  <a:schemeClr val="tx1">
                    <a:lumMod val="65000"/>
                    <a:lumOff val="35000"/>
                  </a:schemeClr>
                </a:solidFill>
                <a:latin typeface="JKRGNR+Arial-BoldMT"/>
              </a:rPr>
              <a:t>Rechtsstaatsprinzip</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Ausdrückliche Erwähnung: Art. 23 I 1 GG, Art. 28 I GG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br>
              <a:rPr lang="de-DE" sz="2400" b="1" dirty="0">
                <a:solidFill>
                  <a:schemeClr val="tx1">
                    <a:lumMod val="65000"/>
                    <a:lumOff val="35000"/>
                  </a:schemeClr>
                </a:solidFill>
                <a:latin typeface="JKRGNR+Arial-BoldMT"/>
              </a:rPr>
            </a:br>
            <a:br>
              <a:rPr lang="de-DE" sz="2400" b="1" dirty="0">
                <a:solidFill>
                  <a:schemeClr val="tx1">
                    <a:lumMod val="65000"/>
                    <a:lumOff val="35000"/>
                  </a:schemeClr>
                </a:solidFill>
                <a:latin typeface="JKRGNR+Arial-BoldMT"/>
              </a:rPr>
            </a:b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110173329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283968" y="3284984"/>
            <a:ext cx="4860032" cy="1077218"/>
          </a:xfrm>
          <a:prstGeom prst="rect">
            <a:avLst/>
          </a:prstGeom>
          <a:noFill/>
        </p:spPr>
        <p:txBody>
          <a:bodyPr wrap="square" rtlCol="0">
            <a:spAutoFit/>
          </a:bodyPr>
          <a:lstStyle/>
          <a:p>
            <a:r>
              <a:rPr lang="de-DE" sz="3200" dirty="0">
                <a:solidFill>
                  <a:schemeClr val="bg1"/>
                </a:solidFill>
                <a:latin typeface="Frutiger LT 57 Cn" pitchFamily="34" charset="0"/>
              </a:rPr>
              <a:t>Staatsorganisationsrecht</a:t>
            </a:r>
          </a:p>
          <a:p>
            <a:r>
              <a:rPr lang="de-DE" sz="3200" dirty="0">
                <a:solidFill>
                  <a:schemeClr val="bg1"/>
                </a:solidFill>
                <a:latin typeface="Frutiger LT 57 Cn" pitchFamily="34" charset="0"/>
              </a:rPr>
              <a:t>Fall 2</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93590" y="1700808"/>
            <a:ext cx="9036496" cy="40421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Aufgabenstellung zu prüfen: Erfolgsaussichten des beim BVerfG anzustrengenden Antrags </a:t>
            </a: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diesem Falle als einleitender </a:t>
            </a:r>
            <a:r>
              <a:rPr lang="de-DE" sz="2400" b="1" dirty="0">
                <a:solidFill>
                  <a:schemeClr val="tx1">
                    <a:lumMod val="65000"/>
                    <a:lumOff val="35000"/>
                  </a:schemeClr>
                </a:solidFill>
                <a:latin typeface="JKRGNR+Arial-BoldMT"/>
              </a:rPr>
              <a:t>Obersatz</a:t>
            </a:r>
            <a:r>
              <a:rPr lang="de-DE" sz="2400" dirty="0">
                <a:solidFill>
                  <a:schemeClr val="tx1">
                    <a:lumMod val="65000"/>
                    <a:lumOff val="35000"/>
                  </a:schemeClr>
                </a:solidFill>
                <a:latin typeface="JKRGNR+Arial-BoldMT"/>
              </a:rPr>
              <a:t> dienend: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„Der Antrag (des Landes Berlin) hat Erfolg, soweit dieser zulässig und begründet ist.“ </a:t>
            </a: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Demnach in der Folge zu begutachten: </a:t>
            </a:r>
            <a:r>
              <a:rPr lang="de-DE" sz="2400" b="1" dirty="0">
                <a:solidFill>
                  <a:schemeClr val="tx1">
                    <a:lumMod val="65000"/>
                    <a:lumOff val="35000"/>
                  </a:schemeClr>
                </a:solidFill>
                <a:latin typeface="JKRGNR+Arial-BoldMT"/>
              </a:rPr>
              <a:t>Zulässigkeit des Antrags und Begründetheit des Antrags</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2</a:t>
            </a:r>
          </a:p>
        </p:txBody>
      </p:sp>
    </p:spTree>
    <p:extLst>
      <p:ext uri="{BB962C8B-B14F-4D97-AF65-F5344CB8AC3E}">
        <p14:creationId xmlns:p14="http://schemas.microsoft.com/office/powerpoint/2010/main" val="41661255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A) Zulässigkeit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Zuständigkeit des BVerfG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Anders als im Verwaltungsprozessrecht nicht vorhanden: Verfassungsprozessuale Generalklausel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Zuständigkeit des BVerfG nur dann (+), soweit das </a:t>
            </a:r>
            <a:r>
              <a:rPr lang="de-DE" sz="2400" b="1" dirty="0">
                <a:solidFill>
                  <a:schemeClr val="tx1">
                    <a:lumMod val="65000"/>
                    <a:lumOff val="35000"/>
                  </a:schemeClr>
                </a:solidFill>
                <a:latin typeface="JKRGNR+Arial-BoldMT"/>
              </a:rPr>
              <a:t>Verfahren dem BVerfG ausdrücklich zugewiesen </a:t>
            </a:r>
            <a:r>
              <a:rPr lang="de-DE" sz="2400" dirty="0">
                <a:solidFill>
                  <a:schemeClr val="tx1">
                    <a:lumMod val="65000"/>
                    <a:lumOff val="35000"/>
                  </a:schemeClr>
                </a:solidFill>
                <a:latin typeface="JKRGNR+Arial-BoldMT"/>
              </a:rPr>
              <a:t>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Dafür maßgeblich: Aufzählung der Verfahrensarten insb. in </a:t>
            </a:r>
            <a:r>
              <a:rPr lang="de-DE" sz="2400" b="1" dirty="0">
                <a:solidFill>
                  <a:schemeClr val="tx1">
                    <a:lumMod val="65000"/>
                    <a:lumOff val="35000"/>
                  </a:schemeClr>
                </a:solidFill>
                <a:latin typeface="JKRGNR+Arial-BoldMT"/>
              </a:rPr>
              <a:t>Art. 94 GG bzw. § 13 BVerfGG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a:t>
            </a:r>
            <a:r>
              <a:rPr lang="de-DE" sz="2400" b="1" dirty="0">
                <a:solidFill>
                  <a:schemeClr val="tx1">
                    <a:lumMod val="65000"/>
                    <a:lumOff val="35000"/>
                  </a:schemeClr>
                </a:solidFill>
                <a:latin typeface="JKRGNR+Arial-BoldMT"/>
              </a:rPr>
              <a:t>Enumerativprinzip</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2</a:t>
            </a:r>
          </a:p>
        </p:txBody>
      </p:sp>
    </p:spTree>
    <p:extLst>
      <p:ext uri="{BB962C8B-B14F-4D97-AF65-F5344CB8AC3E}">
        <p14:creationId xmlns:p14="http://schemas.microsoft.com/office/powerpoint/2010/main" val="205448537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33034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Zuständigkeit des BVerfG (+), weil </a:t>
            </a:r>
            <a:r>
              <a:rPr lang="de-DE" sz="2400" i="1" dirty="0">
                <a:solidFill>
                  <a:schemeClr val="tx1">
                    <a:lumMod val="65000"/>
                    <a:lumOff val="35000"/>
                  </a:schemeClr>
                </a:solidFill>
                <a:latin typeface="JKRGNR+Arial-BoldMT"/>
              </a:rPr>
              <a:t>„Meinungsverschiedenheiten über Rechte und Pflichten der Länder (…) bei Ausführung von Bundesrecht durch die Länder“ </a:t>
            </a:r>
            <a:r>
              <a:rPr lang="de-DE" sz="2400" dirty="0">
                <a:solidFill>
                  <a:schemeClr val="tx1">
                    <a:lumMod val="65000"/>
                    <a:lumOff val="35000"/>
                  </a:schemeClr>
                </a:solidFill>
                <a:latin typeface="JKRGNR+Arial-BoldMT"/>
              </a:rPr>
              <a:t>bestehen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sog. Bund-Länder-Streit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Art. 94 I Nr. 3 GG und § 13 Nr. 7 1. Alt. BVerfGG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2</a:t>
            </a:r>
          </a:p>
        </p:txBody>
      </p:sp>
    </p:spTree>
    <p:extLst>
      <p:ext uri="{BB962C8B-B14F-4D97-AF65-F5344CB8AC3E}">
        <p14:creationId xmlns:p14="http://schemas.microsoft.com/office/powerpoint/2010/main" val="21880968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28700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Partei- und Prozessfähigkeit von Antragsteller und Antragsgegner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 § 68 BVerfGG parteifähig:</a:t>
            </a:r>
            <a:r>
              <a:rPr lang="de-DE" sz="2400" b="1" dirty="0">
                <a:solidFill>
                  <a:schemeClr val="tx1">
                    <a:lumMod val="65000"/>
                    <a:lumOff val="35000"/>
                  </a:schemeClr>
                </a:solidFill>
                <a:latin typeface="JKRGNR+Arial-BoldMT"/>
              </a:rPr>
              <a:t> „Bund … oder Land“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diesen Fällen gemäß § 68 BVerfGG geboten: Vertretung durch Bundesregierung oder Landesregierung, da </a:t>
            </a:r>
            <a:r>
              <a:rPr lang="de-DE" sz="2400" b="1" dirty="0">
                <a:solidFill>
                  <a:schemeClr val="tx1">
                    <a:lumMod val="65000"/>
                    <a:lumOff val="35000"/>
                  </a:schemeClr>
                </a:solidFill>
                <a:latin typeface="JKRGNR+Arial-BoldMT"/>
              </a:rPr>
              <a:t>juristische Personen als sog. „Personenverbände“ keine Prozesshandlungen </a:t>
            </a:r>
            <a:r>
              <a:rPr lang="de-DE" sz="2400" dirty="0">
                <a:solidFill>
                  <a:schemeClr val="tx1">
                    <a:lumMod val="65000"/>
                    <a:lumOff val="35000"/>
                  </a:schemeClr>
                </a:solidFill>
                <a:latin typeface="JKRGNR+Arial-BoldMT"/>
              </a:rPr>
              <a:t>vornehmen können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Partei- und Prozessfähigkeit von Antragsteller und Antragsgegner: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2</a:t>
            </a:r>
          </a:p>
        </p:txBody>
      </p:sp>
    </p:spTree>
    <p:extLst>
      <p:ext uri="{BB962C8B-B14F-4D97-AF65-F5344CB8AC3E}">
        <p14:creationId xmlns:p14="http://schemas.microsoft.com/office/powerpoint/2010/main" val="12610500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Antragsgegenstand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Anschließend darzustellen: Antragsgegenstand </a:t>
            </a: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a:t>
            </a:r>
            <a:r>
              <a:rPr lang="de-DE" sz="2400" b="1" dirty="0">
                <a:solidFill>
                  <a:schemeClr val="tx1">
                    <a:lumMod val="65000"/>
                    <a:lumOff val="35000"/>
                  </a:schemeClr>
                </a:solidFill>
                <a:latin typeface="JKRGNR+Arial-BoldMT"/>
              </a:rPr>
              <a:t>§ 69 BVerfGG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64 I BVerfGG </a:t>
            </a:r>
            <a:r>
              <a:rPr lang="de-DE" sz="2400" dirty="0">
                <a:solidFill>
                  <a:schemeClr val="tx1">
                    <a:lumMod val="65000"/>
                    <a:lumOff val="35000"/>
                  </a:schemeClr>
                </a:solidFill>
                <a:latin typeface="JKRGNR+Arial-BoldMT"/>
              </a:rPr>
              <a:t>erforderlich: Dass Antragsteller „geltend macht, dass er oder das Organ, dem er angehört, </a:t>
            </a:r>
            <a:r>
              <a:rPr lang="de-DE" sz="2400" b="1" dirty="0">
                <a:solidFill>
                  <a:schemeClr val="tx1">
                    <a:lumMod val="65000"/>
                    <a:lumOff val="35000"/>
                  </a:schemeClr>
                </a:solidFill>
                <a:latin typeface="JKRGNR+Arial-BoldMT"/>
              </a:rPr>
              <a:t>durch eine Maßnahme oder Unterlassung des Antragsgegners in seinen ihm durch das Grundgesetz übertragenen Rechten und Pflichten verletzt oder unmittelbar gefährdet </a:t>
            </a:r>
            <a:r>
              <a:rPr lang="de-DE" sz="2400" dirty="0">
                <a:solidFill>
                  <a:schemeClr val="tx1">
                    <a:lumMod val="65000"/>
                    <a:lumOff val="35000"/>
                  </a:schemeClr>
                </a:solidFill>
                <a:latin typeface="JKRGNR+Arial-BoldMT"/>
              </a:rPr>
              <a:t>ist“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des </a:t>
            </a:r>
            <a:r>
              <a:rPr lang="de-DE" sz="2400" b="1" dirty="0">
                <a:solidFill>
                  <a:schemeClr val="tx1">
                    <a:lumMod val="65000"/>
                    <a:lumOff val="35000"/>
                  </a:schemeClr>
                </a:solidFill>
                <a:latin typeface="JKRGNR+Arial-BoldMT"/>
              </a:rPr>
              <a:t>Mängelrügeverfahrens</a:t>
            </a:r>
            <a:r>
              <a:rPr lang="de-DE" sz="2400" dirty="0">
                <a:solidFill>
                  <a:schemeClr val="tx1">
                    <a:lumMod val="65000"/>
                    <a:lumOff val="35000"/>
                  </a:schemeClr>
                </a:solidFill>
                <a:latin typeface="JKRGNR+Arial-BoldMT"/>
              </a:rPr>
              <a:t> nach Art. 84 IV S. 2 GG konkreter Antragsgegenstand: </a:t>
            </a:r>
            <a:r>
              <a:rPr lang="de-DE" sz="2400" b="1" dirty="0">
                <a:solidFill>
                  <a:schemeClr val="tx1">
                    <a:lumMod val="65000"/>
                    <a:lumOff val="35000"/>
                  </a:schemeClr>
                </a:solidFill>
                <a:latin typeface="JKRGNR+Arial-BoldMT"/>
              </a:rPr>
              <a:t>„Beschluss des Bundesrates“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2</a:t>
            </a:r>
          </a:p>
        </p:txBody>
      </p:sp>
    </p:spTree>
    <p:extLst>
      <p:ext uri="{BB962C8B-B14F-4D97-AF65-F5344CB8AC3E}">
        <p14:creationId xmlns:p14="http://schemas.microsoft.com/office/powerpoint/2010/main" val="42630199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Antragsbefugnis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 69 BVerfGG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 64 I BVerfGG verlangt: Dass der Antragsteller </a:t>
            </a:r>
            <a:r>
              <a:rPr lang="de-DE" sz="2400" i="1" dirty="0">
                <a:solidFill>
                  <a:schemeClr val="tx1">
                    <a:lumMod val="65000"/>
                    <a:lumOff val="35000"/>
                  </a:schemeClr>
                </a:solidFill>
                <a:latin typeface="JKRGNR+Arial-BoldMT"/>
              </a:rPr>
              <a:t>„</a:t>
            </a:r>
            <a:r>
              <a:rPr lang="de-DE" sz="2400" b="1" i="1" dirty="0">
                <a:solidFill>
                  <a:schemeClr val="tx1">
                    <a:lumMod val="65000"/>
                    <a:lumOff val="35000"/>
                  </a:schemeClr>
                </a:solidFill>
                <a:latin typeface="JKRGNR+Arial-BoldMT"/>
              </a:rPr>
              <a:t>geltend macht</a:t>
            </a:r>
            <a:r>
              <a:rPr lang="de-DE" sz="2400" i="1" dirty="0">
                <a:solidFill>
                  <a:schemeClr val="tx1">
                    <a:lumMod val="65000"/>
                    <a:lumOff val="35000"/>
                  </a:schemeClr>
                </a:solidFill>
                <a:latin typeface="JKRGNR+Arial-BoldMT"/>
              </a:rPr>
              <a:t>, dass er oder das Organ, dem er angehört, durch eine Maßnahme oder Unterlassung des Antragsgegners </a:t>
            </a:r>
            <a:r>
              <a:rPr lang="de-DE" sz="2400" b="1" i="1" dirty="0">
                <a:solidFill>
                  <a:schemeClr val="tx1">
                    <a:lumMod val="65000"/>
                    <a:lumOff val="35000"/>
                  </a:schemeClr>
                </a:solidFill>
                <a:latin typeface="JKRGNR+Arial-BoldMT"/>
              </a:rPr>
              <a:t>in seinen ihm durch das Grundgesetz übertragenen Rechten und Pflichten verletzt oder unmittelbar gefährdet ist</a:t>
            </a:r>
            <a:r>
              <a:rPr lang="de-DE" sz="2400" i="1"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 wie regelmäßig – verlangt: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Sachvortrag, aus dem sich zumindest die </a:t>
            </a:r>
            <a:r>
              <a:rPr lang="de-DE" sz="2400" b="1" dirty="0">
                <a:solidFill>
                  <a:schemeClr val="tx1">
                    <a:lumMod val="65000"/>
                    <a:lumOff val="35000"/>
                  </a:schemeClr>
                </a:solidFill>
                <a:latin typeface="JKRGNR+Arial-BoldMT"/>
              </a:rPr>
              <a:t>Möglichkeit einer subjektiven (!) Rechtsverletzung </a:t>
            </a:r>
            <a:r>
              <a:rPr lang="de-DE" sz="2400" dirty="0">
                <a:solidFill>
                  <a:schemeClr val="tx1">
                    <a:lumMod val="65000"/>
                    <a:lumOff val="35000"/>
                  </a:schemeClr>
                </a:solidFill>
                <a:latin typeface="JKRGNR+Arial-BoldMT"/>
              </a:rPr>
              <a:t>ergibt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Nur äußerst selten zulässig: Geltendmachung fremder Rechte als sog. </a:t>
            </a:r>
            <a:r>
              <a:rPr lang="de-DE" sz="2400" dirty="0" err="1">
                <a:solidFill>
                  <a:schemeClr val="tx1">
                    <a:lumMod val="65000"/>
                    <a:lumOff val="35000"/>
                  </a:schemeClr>
                </a:solidFill>
                <a:latin typeface="JKRGNR+Arial-BoldMT"/>
              </a:rPr>
              <a:t>Prozessstandschaft</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Subjektives Recht des antragstellenden Landes: </a:t>
            </a:r>
            <a:r>
              <a:rPr lang="de-DE" sz="2400" b="1" dirty="0">
                <a:solidFill>
                  <a:schemeClr val="tx1">
                    <a:lumMod val="65000"/>
                    <a:lumOff val="35000"/>
                  </a:schemeClr>
                </a:solidFill>
                <a:latin typeface="JKRGNR+Arial-BoldMT"/>
              </a:rPr>
              <a:t>Recht der Länder Gesetze eigenverantwortlich zu vollziehen, Art. 30, 83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2</a:t>
            </a:r>
          </a:p>
        </p:txBody>
      </p:sp>
    </p:spTree>
    <p:extLst>
      <p:ext uri="{BB962C8B-B14F-4D97-AF65-F5344CB8AC3E}">
        <p14:creationId xmlns:p14="http://schemas.microsoft.com/office/powerpoint/2010/main" val="37697993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40768"/>
            <a:ext cx="9036496" cy="169790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Verletzung dieses Rechts aus Art. 30, 83 GG zumindest möglich? </a:t>
            </a:r>
            <a:r>
              <a:rPr lang="de-DE" sz="2400" b="1"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durch ausgeübte Eingriffsbefugnisse (Mängelrüge) in die Vollzugstätigkeit des Landes Berlin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Antragsbefugnis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2</a:t>
            </a:r>
          </a:p>
        </p:txBody>
      </p:sp>
    </p:spTree>
    <p:extLst>
      <p:ext uri="{BB962C8B-B14F-4D97-AF65-F5344CB8AC3E}">
        <p14:creationId xmlns:p14="http://schemas.microsoft.com/office/powerpoint/2010/main" val="12637993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82334"/>
            <a:ext cx="9036496"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Form und Frist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Zum Abschluss der Zulässigkeit zu prüfen: Ob Vorgaben zu Form und Frist des Antrags beachtet worden sind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diesem Zusammenhang zunächst zu beachten: Allgemeine Verfahrensvorschriften für Verfahren vor dem BVerfG, </a:t>
            </a:r>
            <a:r>
              <a:rPr lang="de-DE" sz="2400" b="1" dirty="0">
                <a:solidFill>
                  <a:schemeClr val="tx1">
                    <a:lumMod val="65000"/>
                    <a:lumOff val="35000"/>
                  </a:schemeClr>
                </a:solidFill>
                <a:latin typeface="JKRGNR+Arial-BoldMT"/>
              </a:rPr>
              <a:t>§§ 17 ff. BVerfGG</a:t>
            </a:r>
            <a:br>
              <a:rPr lang="de-DE" sz="2400" b="1" dirty="0">
                <a:solidFill>
                  <a:schemeClr val="tx1">
                    <a:lumMod val="65000"/>
                    <a:lumOff val="35000"/>
                  </a:schemeClr>
                </a:solidFill>
                <a:latin typeface="JKRGNR+Arial-BoldMT"/>
              </a:rPr>
            </a:b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dabei insbesondere relevant: </a:t>
            </a:r>
            <a:r>
              <a:rPr lang="de-DE" sz="2400" b="1" dirty="0">
                <a:solidFill>
                  <a:schemeClr val="tx1">
                    <a:lumMod val="65000"/>
                    <a:lumOff val="35000"/>
                  </a:schemeClr>
                </a:solidFill>
                <a:latin typeface="JKRGNR+Arial-BoldMT"/>
              </a:rPr>
              <a:t>Schriftformerfordernis</a:t>
            </a:r>
            <a:r>
              <a:rPr lang="de-DE" sz="2400" dirty="0">
                <a:solidFill>
                  <a:schemeClr val="tx1">
                    <a:lumMod val="65000"/>
                    <a:lumOff val="35000"/>
                  </a:schemeClr>
                </a:solidFill>
                <a:latin typeface="JKRGNR+Arial-BoldMT"/>
              </a:rPr>
              <a:t> des </a:t>
            </a:r>
            <a:r>
              <a:rPr lang="de-DE" sz="2400" b="1" dirty="0">
                <a:solidFill>
                  <a:schemeClr val="tx1">
                    <a:lumMod val="65000"/>
                    <a:lumOff val="35000"/>
                  </a:schemeClr>
                </a:solidFill>
                <a:latin typeface="JKRGNR+Arial-BoldMT"/>
              </a:rPr>
              <a:t>§ 23 I 1 BVerfGG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ggf. von Bedeutung: </a:t>
            </a:r>
            <a:r>
              <a:rPr lang="de-DE" sz="2400" b="1" dirty="0">
                <a:solidFill>
                  <a:schemeClr val="tx1">
                    <a:lumMod val="65000"/>
                    <a:lumOff val="35000"/>
                  </a:schemeClr>
                </a:solidFill>
                <a:latin typeface="JKRGNR+Arial-BoldMT"/>
              </a:rPr>
              <a:t>Frist</a:t>
            </a:r>
            <a:r>
              <a:rPr lang="de-DE" sz="2400" dirty="0">
                <a:solidFill>
                  <a:schemeClr val="tx1">
                    <a:lumMod val="65000"/>
                    <a:lumOff val="35000"/>
                  </a:schemeClr>
                </a:solidFill>
                <a:latin typeface="JKRGNR+Arial-BoldMT"/>
              </a:rPr>
              <a:t> zur Antragstellung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hier: § 70 BVerfGG da Fall des Art. 84 IV 1 GG </a:t>
            </a:r>
            <a:r>
              <a:rPr lang="de-DE" sz="2400" b="1" dirty="0">
                <a:solidFill>
                  <a:schemeClr val="tx1">
                    <a:lumMod val="65000"/>
                    <a:lumOff val="35000"/>
                  </a:schemeClr>
                </a:solidFill>
                <a:latin typeface="JKRGNR+Arial-BoldMT"/>
                <a:sym typeface="Wingdings" pitchFamily="2" charset="2"/>
              </a:rPr>
              <a:t>„binnen eines Monats nach der Beschlussfassung“</a:t>
            </a: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2</a:t>
            </a:r>
          </a:p>
        </p:txBody>
      </p:sp>
    </p:spTree>
    <p:extLst>
      <p:ext uri="{BB962C8B-B14F-4D97-AF65-F5344CB8AC3E}">
        <p14:creationId xmlns:p14="http://schemas.microsoft.com/office/powerpoint/2010/main" val="25131517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412776"/>
            <a:ext cx="9036496" cy="8951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als gewahrt zu unterstellen: Form und Fristerfordernisse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Zulässigkeit: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2</a:t>
            </a:r>
          </a:p>
        </p:txBody>
      </p:sp>
    </p:spTree>
    <p:extLst>
      <p:ext uri="{BB962C8B-B14F-4D97-AF65-F5344CB8AC3E}">
        <p14:creationId xmlns:p14="http://schemas.microsoft.com/office/powerpoint/2010/main" val="16513008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700808"/>
            <a:ext cx="8928992" cy="441146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Wiederholungsfall: „Strafvollzug“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Sachverhalt: Die Bundesinnenministerin berät sich wegen einer zunehmenden Verflechtung von deutschen und niederländischen Straftätern über eine Angleichung der Regelungen zum Strafvollzug mit der niederländischen Innenministerin im Wege eines völkerrechtlichen Vertrages. Die Bundesländer sehen hierin eine Verletzung der verfassungsrechtlich vorgeschriebenen Kompetenzen zur Regelung des Strafvollzuges.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beantwortende Frage: </a:t>
            </a:r>
            <a:r>
              <a:rPr lang="de-DE" sz="2400" b="1" dirty="0">
                <a:solidFill>
                  <a:schemeClr val="tx1">
                    <a:lumMod val="65000"/>
                    <a:lumOff val="35000"/>
                  </a:schemeClr>
                </a:solidFill>
                <a:latin typeface="JKRGNR+Arial-BoldMT"/>
              </a:rPr>
              <a:t>Trifft diese Auffassung der Bundesländer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zu?</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36956945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 calcmode="lin" valueType="num">
                                      <p:cBhvr additive="base">
                                        <p:cTn id="1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68760"/>
            <a:ext cx="9036496" cy="60811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Anschließend darzustellen: Begründetheit des Antrags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Den Maßstab für diese Begründetheit des Mängelrügeverfahrens bildend: </a:t>
            </a:r>
            <a:r>
              <a:rPr lang="de-DE" sz="2400" b="1" dirty="0">
                <a:solidFill>
                  <a:schemeClr val="tx1">
                    <a:lumMod val="65000"/>
                    <a:lumOff val="35000"/>
                  </a:schemeClr>
                </a:solidFill>
                <a:latin typeface="JKRGNR+Arial-BoldMT"/>
              </a:rPr>
              <a:t>§ 69 BVerfGG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67 S. 1 BVerfGG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Daraus - zunächst - folgender </a:t>
            </a:r>
            <a:r>
              <a:rPr lang="de-DE" sz="2400" b="1" dirty="0">
                <a:solidFill>
                  <a:schemeClr val="tx1">
                    <a:lumMod val="65000"/>
                    <a:lumOff val="35000"/>
                  </a:schemeClr>
                </a:solidFill>
                <a:latin typeface="JKRGNR+Arial-BoldMT"/>
              </a:rPr>
              <a:t>Obersatz</a:t>
            </a:r>
            <a:r>
              <a:rPr lang="de-DE" sz="2400" dirty="0">
                <a:solidFill>
                  <a:schemeClr val="tx1">
                    <a:lumMod val="65000"/>
                    <a:lumOff val="35000"/>
                  </a:schemeClr>
                </a:solidFill>
                <a:latin typeface="JKRGNR+Arial-BoldMT"/>
              </a:rPr>
              <a:t> für die Begründetheit des </a:t>
            </a:r>
            <a:r>
              <a:rPr lang="de-DE" sz="2400" b="1" dirty="0">
                <a:solidFill>
                  <a:schemeClr val="tx1">
                    <a:lumMod val="65000"/>
                    <a:lumOff val="35000"/>
                  </a:schemeClr>
                </a:solidFill>
                <a:latin typeface="JKRGNR+Arial-BoldMT"/>
              </a:rPr>
              <a:t>Mängelrügeverfahrens</a:t>
            </a:r>
            <a:r>
              <a:rPr lang="de-DE" sz="2400" dirty="0">
                <a:solidFill>
                  <a:schemeClr val="tx1">
                    <a:lumMod val="65000"/>
                    <a:lumOff val="35000"/>
                  </a:schemeClr>
                </a:solidFill>
                <a:latin typeface="JKRGNR+Arial-BoldMT"/>
              </a:rPr>
              <a:t>: </a:t>
            </a:r>
            <a:br>
              <a:rPr lang="de-DE" sz="2400" dirty="0">
                <a:solidFill>
                  <a:schemeClr val="tx1">
                    <a:lumMod val="65000"/>
                    <a:lumOff val="35000"/>
                  </a:schemeClr>
                </a:solidFill>
                <a:latin typeface="JKRGNR+Arial-BoldMT"/>
              </a:rPr>
            </a:br>
            <a:br>
              <a:rPr lang="de-DE" sz="2400" dirty="0">
                <a:solidFill>
                  <a:schemeClr val="tx1">
                    <a:lumMod val="65000"/>
                    <a:lumOff val="35000"/>
                  </a:schemeClr>
                </a:solidFill>
                <a:latin typeface="JKRGNR+Arial-BoldMT"/>
              </a:rPr>
            </a:br>
            <a:r>
              <a:rPr lang="de-DE" sz="2400" dirty="0">
                <a:solidFill>
                  <a:schemeClr val="tx1">
                    <a:lumMod val="65000"/>
                    <a:lumOff val="35000"/>
                  </a:schemeClr>
                </a:solidFill>
                <a:latin typeface="JKRGNR+Arial-BoldMT"/>
              </a:rPr>
              <a:t>„</a:t>
            </a:r>
            <a:r>
              <a:rPr lang="de-DE" sz="2400" i="1" dirty="0">
                <a:solidFill>
                  <a:schemeClr val="tx1">
                    <a:lumMod val="65000"/>
                    <a:lumOff val="35000"/>
                  </a:schemeClr>
                </a:solidFill>
                <a:latin typeface="JKRGNR+Arial-BoldMT"/>
              </a:rPr>
              <a:t>Das Mängelrügeverfahren ist begründet, soweit die beanstandete Maßnahme des Antragsgegners - also der Beschluss des Bundesrates - gegen eine Bestimmung des Grundgesetzes verstößt.“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zu prüfen: </a:t>
            </a:r>
            <a:r>
              <a:rPr lang="de-DE" sz="2400" b="1" dirty="0">
                <a:solidFill>
                  <a:schemeClr val="tx1">
                    <a:lumMod val="65000"/>
                    <a:lumOff val="35000"/>
                  </a:schemeClr>
                </a:solidFill>
                <a:latin typeface="JKRGNR+Arial-BoldMT"/>
              </a:rPr>
              <a:t>Rechtmäßigkeit bzw. Rechtswidrigkeit des Beschlusses, der die Mängelrüge zum Gegenstand hat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2</a:t>
            </a:r>
          </a:p>
        </p:txBody>
      </p:sp>
    </p:spTree>
    <p:extLst>
      <p:ext uri="{BB962C8B-B14F-4D97-AF65-F5344CB8AC3E}">
        <p14:creationId xmlns:p14="http://schemas.microsoft.com/office/powerpoint/2010/main" val="3541305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68760"/>
            <a:ext cx="9036496"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Klausurtipp im Staatsorganisationsrecht</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Problem</a:t>
            </a:r>
            <a:r>
              <a:rPr lang="de-DE" sz="2400" dirty="0">
                <a:solidFill>
                  <a:schemeClr val="tx1">
                    <a:lumMod val="65000"/>
                    <a:lumOff val="35000"/>
                  </a:schemeClr>
                </a:solidFill>
                <a:latin typeface="JKRGNR+Arial-BoldMT"/>
              </a:rPr>
              <a:t> staatsorganisationsrechtlicher Klausuren: Fehlende Übersichtlichkeit der Prüfung im Rahmen der Begründetheit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92D050"/>
                </a:solidFill>
                <a:latin typeface="JKRGNR+Arial-BoldMT"/>
              </a:rPr>
              <a:t>Lösung</a:t>
            </a:r>
            <a:r>
              <a:rPr lang="de-DE" sz="2400" dirty="0">
                <a:solidFill>
                  <a:schemeClr val="tx1">
                    <a:lumMod val="65000"/>
                    <a:lumOff val="35000"/>
                  </a:schemeClr>
                </a:solidFill>
                <a:latin typeface="JKRGNR+Arial-BoldMT"/>
              </a:rPr>
              <a:t>: Systematisierung der Prüfung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sym typeface="Wingdings" pitchFamily="2" charset="2"/>
              </a:rPr>
              <a:t> 1. Schritt: </a:t>
            </a:r>
            <a:r>
              <a:rPr lang="de-DE" sz="2400" dirty="0">
                <a:solidFill>
                  <a:schemeClr val="tx1">
                    <a:lumMod val="65000"/>
                    <a:lumOff val="35000"/>
                  </a:schemeClr>
                </a:solidFill>
                <a:latin typeface="JKRGNR+Arial-BoldMT"/>
                <a:sym typeface="Wingdings" pitchFamily="2" charset="2"/>
              </a:rPr>
              <a:t>Klären, ob Vorrang oder Vorbehalt des Gesetzes gilt</a:t>
            </a: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Vorrang des Gesetzes</a:t>
            </a:r>
            <a:r>
              <a:rPr lang="de-DE" sz="2400" dirty="0">
                <a:solidFill>
                  <a:schemeClr val="tx1">
                    <a:lumMod val="65000"/>
                    <a:lumOff val="35000"/>
                  </a:schemeClr>
                </a:solidFill>
                <a:latin typeface="JKRGNR+Arial-BoldMT"/>
                <a:sym typeface="Wingdings" pitchFamily="2" charset="2"/>
              </a:rPr>
              <a:t>: gilt stets und für alle Staatsorgane + besagt, dass staatliches Handeln nicht gegen höherrangiges Recht verstoßen darf (Art. 20 III GG) </a:t>
            </a: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Vorbehalt des Gesetzes: </a:t>
            </a:r>
            <a:r>
              <a:rPr lang="de-DE" sz="2400" dirty="0">
                <a:solidFill>
                  <a:schemeClr val="tx1">
                    <a:lumMod val="65000"/>
                    <a:lumOff val="35000"/>
                  </a:schemeClr>
                </a:solidFill>
                <a:latin typeface="JKRGNR+Arial-BoldMT"/>
                <a:sym typeface="Wingdings" pitchFamily="2" charset="2"/>
              </a:rPr>
              <a:t>gilt insbesondere für die Exekutive und Judikative und besagt, dass staatliches Handeln grundsätzlich (Ausnahme: begünstigende Maßnahmen) auf eine verfassungskonforme Rechtsgrundlage rückführbar sein muss (Art. 20 III 2. </a:t>
            </a:r>
            <a:r>
              <a:rPr lang="de-DE" sz="2400" dirty="0" err="1">
                <a:solidFill>
                  <a:schemeClr val="tx1">
                    <a:lumMod val="65000"/>
                    <a:lumOff val="35000"/>
                  </a:schemeClr>
                </a:solidFill>
                <a:latin typeface="JKRGNR+Arial-BoldMT"/>
                <a:sym typeface="Wingdings" pitchFamily="2" charset="2"/>
              </a:rPr>
              <a:t>Hs</a:t>
            </a:r>
            <a:r>
              <a:rPr lang="de-DE" sz="2400" dirty="0">
                <a:solidFill>
                  <a:schemeClr val="tx1">
                    <a:lumMod val="65000"/>
                    <a:lumOff val="35000"/>
                  </a:schemeClr>
                </a:solidFill>
                <a:latin typeface="JKRGNR+Arial-BoldMT"/>
                <a:sym typeface="Wingdings" pitchFamily="2" charset="2"/>
              </a:rPr>
              <a:t>. GG)</a:t>
            </a: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2</a:t>
            </a:r>
          </a:p>
        </p:txBody>
      </p:sp>
    </p:spTree>
    <p:extLst>
      <p:ext uri="{BB962C8B-B14F-4D97-AF65-F5344CB8AC3E}">
        <p14:creationId xmlns:p14="http://schemas.microsoft.com/office/powerpoint/2010/main" val="26836243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68760"/>
            <a:ext cx="9036496" cy="441146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a:t>
            </a:r>
            <a:endParaRPr lang="de-DE" sz="2400" b="1"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 2. Schritt: Maßstab aufbauen </a:t>
            </a: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Vorbehalt des Gesetzes: </a:t>
            </a:r>
            <a:r>
              <a:rPr lang="de-DE" sz="2400" dirty="0">
                <a:solidFill>
                  <a:schemeClr val="tx1">
                    <a:lumMod val="65000"/>
                    <a:lumOff val="35000"/>
                  </a:schemeClr>
                </a:solidFill>
                <a:latin typeface="JKRGNR+Arial-BoldMT"/>
                <a:sym typeface="Wingdings" pitchFamily="2" charset="2"/>
              </a:rPr>
              <a:t>soweit Vorbehalt des Gesetzes gilt, müssen folgende Voraussetzungen erfüllt sein</a:t>
            </a:r>
            <a:br>
              <a:rPr lang="de-DE" sz="2400" b="1" dirty="0">
                <a:solidFill>
                  <a:schemeClr val="tx1">
                    <a:lumMod val="65000"/>
                    <a:lumOff val="35000"/>
                  </a:schemeClr>
                </a:solidFill>
                <a:latin typeface="JKRGNR+Arial-BoldMT"/>
                <a:sym typeface="Wingdings" pitchFamily="2" charset="2"/>
              </a:rPr>
            </a:br>
            <a:r>
              <a:rPr lang="de-DE" sz="2400" b="1" dirty="0">
                <a:solidFill>
                  <a:schemeClr val="tx1">
                    <a:lumMod val="65000"/>
                    <a:lumOff val="35000"/>
                  </a:schemeClr>
                </a:solidFill>
                <a:latin typeface="JKRGNR+Arial-BoldMT"/>
                <a:sym typeface="Wingdings" pitchFamily="2" charset="2"/>
              </a:rPr>
              <a:t>	(1) Verfassungskonformen Rechtsgrundlage, </a:t>
            </a:r>
            <a:br>
              <a:rPr lang="de-DE" sz="2400" b="1" dirty="0">
                <a:solidFill>
                  <a:schemeClr val="tx1">
                    <a:lumMod val="65000"/>
                    <a:lumOff val="35000"/>
                  </a:schemeClr>
                </a:solidFill>
                <a:latin typeface="JKRGNR+Arial-BoldMT"/>
                <a:sym typeface="Wingdings" pitchFamily="2" charset="2"/>
              </a:rPr>
            </a:br>
            <a:r>
              <a:rPr lang="de-DE" sz="2400" b="1" dirty="0">
                <a:solidFill>
                  <a:schemeClr val="tx1">
                    <a:lumMod val="65000"/>
                    <a:lumOff val="35000"/>
                  </a:schemeClr>
                </a:solidFill>
                <a:latin typeface="JKRGNR+Arial-BoldMT"/>
                <a:sym typeface="Wingdings" pitchFamily="2" charset="2"/>
              </a:rPr>
              <a:t>	(2) Formelle Rechtmäßigkeit der Maßnahme</a:t>
            </a:r>
            <a:br>
              <a:rPr lang="de-DE" sz="2400" b="1" dirty="0">
                <a:solidFill>
                  <a:schemeClr val="tx1">
                    <a:lumMod val="65000"/>
                    <a:lumOff val="35000"/>
                  </a:schemeClr>
                </a:solidFill>
                <a:latin typeface="JKRGNR+Arial-BoldMT"/>
                <a:sym typeface="Wingdings" pitchFamily="2" charset="2"/>
              </a:rPr>
            </a:br>
            <a:r>
              <a:rPr lang="de-DE" sz="2400" b="1" dirty="0">
                <a:solidFill>
                  <a:schemeClr val="tx1">
                    <a:lumMod val="65000"/>
                    <a:lumOff val="35000"/>
                  </a:schemeClr>
                </a:solidFill>
                <a:latin typeface="JKRGNR+Arial-BoldMT"/>
                <a:sym typeface="Wingdings" pitchFamily="2" charset="2"/>
              </a:rPr>
              <a:t>	(3) Materielle Rechtmäßigkeit der Maßnahme</a:t>
            </a:r>
            <a:br>
              <a:rPr lang="de-DE" sz="2400" b="1" dirty="0">
                <a:solidFill>
                  <a:schemeClr val="tx1">
                    <a:lumMod val="65000"/>
                    <a:lumOff val="35000"/>
                  </a:schemeClr>
                </a:solidFill>
                <a:latin typeface="JKRGNR+Arial-BoldMT"/>
                <a:sym typeface="Wingdings" pitchFamily="2" charset="2"/>
              </a:rPr>
            </a:br>
            <a:endParaRPr lang="de-DE" sz="2400" b="1" dirty="0">
              <a:solidFill>
                <a:schemeClr val="tx1">
                  <a:lumMod val="65000"/>
                  <a:lumOff val="35000"/>
                </a:schemeClr>
              </a:solidFill>
              <a:latin typeface="JKRGNR+Arial-BoldMT"/>
              <a:sym typeface="Wingdings" pitchFamily="2" charset="2"/>
            </a:endParaRP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Vorrang des Gesetzes: </a:t>
            </a:r>
            <a:r>
              <a:rPr lang="de-DE" sz="2400" dirty="0">
                <a:solidFill>
                  <a:schemeClr val="tx1">
                    <a:lumMod val="65000"/>
                    <a:lumOff val="35000"/>
                  </a:schemeClr>
                </a:solidFill>
                <a:latin typeface="JKRGNR+Arial-BoldMT"/>
                <a:sym typeface="Wingdings" pitchFamily="2" charset="2"/>
              </a:rPr>
              <a:t>Verstoß der Maßnahme gegen – insbesondere – Verfassungsrecht prüfen! </a:t>
            </a: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2</a:t>
            </a:r>
          </a:p>
        </p:txBody>
      </p:sp>
    </p:spTree>
    <p:extLst>
      <p:ext uri="{BB962C8B-B14F-4D97-AF65-F5344CB8AC3E}">
        <p14:creationId xmlns:p14="http://schemas.microsoft.com/office/powerpoint/2010/main" val="284340799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68760"/>
            <a:ext cx="9036496" cy="434734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Anwendung auf den vorliegenden Fall</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Streitgegenständliche Maßnahme: Erlass des Beschlusses nach Art. 84 IV 1 GG durch den </a:t>
            </a:r>
            <a:r>
              <a:rPr lang="de-DE" sz="2400" b="1" dirty="0">
                <a:solidFill>
                  <a:schemeClr val="tx1">
                    <a:lumMod val="65000"/>
                    <a:lumOff val="35000"/>
                  </a:schemeClr>
                </a:solidFill>
                <a:latin typeface="JKRGNR+Arial-BoldMT"/>
              </a:rPr>
              <a:t>Bundesrat</a:t>
            </a:r>
            <a:r>
              <a:rPr lang="de-DE" sz="2400" dirty="0">
                <a:solidFill>
                  <a:schemeClr val="tx1">
                    <a:lumMod val="65000"/>
                    <a:lumOff val="35000"/>
                  </a:schemeClr>
                </a:solidFill>
                <a:latin typeface="JKRGNR+Arial-BoldMT"/>
              </a:rPr>
              <a:t> </a:t>
            </a: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Bundesrat</a:t>
            </a:r>
            <a:r>
              <a:rPr lang="de-DE" sz="2400" dirty="0">
                <a:solidFill>
                  <a:schemeClr val="tx1">
                    <a:lumMod val="65000"/>
                    <a:lumOff val="35000"/>
                  </a:schemeClr>
                </a:solidFill>
                <a:latin typeface="JKRGNR+Arial-BoldMT"/>
              </a:rPr>
              <a:t>: zum einen an Gesetzgebung beteiligt (Legislative), zum anderen bestehend aus Teilen der Landesregierung (Exekutive) </a:t>
            </a: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zu beachten: </a:t>
            </a:r>
            <a:r>
              <a:rPr lang="de-DE" sz="2400" b="1" dirty="0">
                <a:solidFill>
                  <a:schemeClr val="tx1">
                    <a:lumMod val="65000"/>
                    <a:lumOff val="35000"/>
                  </a:schemeClr>
                </a:solidFill>
                <a:latin typeface="JKRGNR+Arial-BoldMT"/>
              </a:rPr>
              <a:t>Sonderfall</a:t>
            </a:r>
            <a:r>
              <a:rPr lang="de-DE" sz="2400" dirty="0">
                <a:solidFill>
                  <a:schemeClr val="tx1">
                    <a:lumMod val="65000"/>
                    <a:lumOff val="35000"/>
                  </a:schemeClr>
                </a:solidFill>
                <a:latin typeface="JKRGNR+Arial-BoldMT"/>
              </a:rPr>
              <a:t>, dass das Grundgesetz ohnehin </a:t>
            </a:r>
            <a:r>
              <a:rPr lang="de-DE" sz="2400" b="1" dirty="0">
                <a:solidFill>
                  <a:schemeClr val="tx1">
                    <a:lumMod val="65000"/>
                    <a:lumOff val="35000"/>
                  </a:schemeClr>
                </a:solidFill>
                <a:latin typeface="JKRGNR+Arial-BoldMT"/>
              </a:rPr>
              <a:t>mit Art. 84 IV 1 GG eine Rechtsgrundlage</a:t>
            </a:r>
            <a:r>
              <a:rPr lang="de-DE" sz="2400" dirty="0">
                <a:solidFill>
                  <a:schemeClr val="tx1">
                    <a:lumMod val="65000"/>
                    <a:lumOff val="35000"/>
                  </a:schemeClr>
                </a:solidFill>
                <a:latin typeface="JKRGNR+Arial-BoldMT"/>
              </a:rPr>
              <a:t> für den Erlass des Beschlusses bereithält </a:t>
            </a: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2</a:t>
            </a:r>
          </a:p>
        </p:txBody>
      </p:sp>
    </p:spTree>
    <p:extLst>
      <p:ext uri="{BB962C8B-B14F-4D97-AF65-F5344CB8AC3E}">
        <p14:creationId xmlns:p14="http://schemas.microsoft.com/office/powerpoint/2010/main" val="41205874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68760"/>
            <a:ext cx="9036496"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Formelle Voraussetzungen des Art. 84 IV 1 GG</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Rechtsgrundlage vorhanden, Prüfung der Rechtmäßigkeit der Maßnahme typischerweise zweigeteilt: </a:t>
            </a:r>
            <a:r>
              <a:rPr lang="de-DE" sz="2400" b="1" dirty="0">
                <a:solidFill>
                  <a:schemeClr val="tx1">
                    <a:lumMod val="65000"/>
                    <a:lumOff val="35000"/>
                  </a:schemeClr>
                </a:solidFill>
                <a:latin typeface="JKRGNR+Arial-BoldMT"/>
              </a:rPr>
              <a:t>Formelle und Materielle Rechtmäßigkeit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br>
              <a:rPr lang="de-DE" sz="2400" dirty="0">
                <a:solidFill>
                  <a:schemeClr val="tx1">
                    <a:lumMod val="65000"/>
                    <a:lumOff val="35000"/>
                  </a:schemeClr>
                </a:solidFill>
                <a:latin typeface="JKRGNR+Arial-BoldMT"/>
              </a:rPr>
            </a:br>
            <a:r>
              <a:rPr lang="de-DE" sz="2400" dirty="0">
                <a:solidFill>
                  <a:schemeClr val="tx1">
                    <a:lumMod val="65000"/>
                    <a:lumOff val="35000"/>
                  </a:schemeClr>
                </a:solidFill>
                <a:latin typeface="JKRGNR+Arial-BoldMT"/>
              </a:rPr>
              <a:t>&gt; stets beginnen mit: </a:t>
            </a:r>
            <a:r>
              <a:rPr lang="de-DE" sz="2400" b="1" u="sng" dirty="0">
                <a:solidFill>
                  <a:schemeClr val="tx1">
                    <a:lumMod val="65000"/>
                    <a:lumOff val="35000"/>
                  </a:schemeClr>
                </a:solidFill>
                <a:latin typeface="JKRGNR+Arial-BoldMT"/>
              </a:rPr>
              <a:t>Formeller Rechtmäßigkeit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Hierbei zu prüfen: </a:t>
            </a:r>
            <a:r>
              <a:rPr lang="de-DE" sz="2400" b="1" u="sng" dirty="0">
                <a:solidFill>
                  <a:schemeClr val="tx1">
                    <a:lumMod val="65000"/>
                    <a:lumOff val="35000"/>
                  </a:schemeClr>
                </a:solidFill>
                <a:latin typeface="JKRGNR+Arial-BoldMT"/>
              </a:rPr>
              <a:t>Zuständigkeit, Verfahren, Form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(1) Zuständigkeit</a:t>
            </a:r>
            <a:r>
              <a:rPr lang="de-DE" sz="2400" dirty="0">
                <a:solidFill>
                  <a:schemeClr val="tx1">
                    <a:lumMod val="65000"/>
                    <a:lumOff val="35000"/>
                  </a:schemeClr>
                </a:solidFill>
                <a:latin typeface="JKRGNR+Arial-BoldMT"/>
              </a:rPr>
              <a:t>: gem. Art. 84 I 1 GG beschließt der </a:t>
            </a:r>
            <a:r>
              <a:rPr lang="de-DE" sz="2400" b="1" dirty="0">
                <a:solidFill>
                  <a:schemeClr val="tx1">
                    <a:lumMod val="65000"/>
                    <a:lumOff val="35000"/>
                  </a:schemeClr>
                </a:solidFill>
                <a:latin typeface="JKRGNR+Arial-BoldMT"/>
              </a:rPr>
              <a:t>Bundesrat</a:t>
            </a:r>
            <a:r>
              <a:rPr lang="de-DE" sz="2400" dirty="0">
                <a:solidFill>
                  <a:schemeClr val="tx1">
                    <a:lumMod val="65000"/>
                    <a:lumOff val="35000"/>
                  </a:schemeClr>
                </a:solidFill>
                <a:latin typeface="JKRGNR+Arial-BoldMT"/>
              </a:rPr>
              <a:t>, 		„ob das Land das Recht verletzt hat“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			 Hier (+) Beschluss erging durch Bundesrat </a:t>
            </a: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2</a:t>
            </a:r>
          </a:p>
        </p:txBody>
      </p:sp>
    </p:spTree>
    <p:extLst>
      <p:ext uri="{BB962C8B-B14F-4D97-AF65-F5344CB8AC3E}">
        <p14:creationId xmlns:p14="http://schemas.microsoft.com/office/powerpoint/2010/main" val="12791879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68760"/>
            <a:ext cx="9036496" cy="29341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(2) Verfahren</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Art. 84 IV 1 GG </a:t>
            </a:r>
            <a:r>
              <a:rPr lang="de-DE" sz="2400" dirty="0">
                <a:solidFill>
                  <a:schemeClr val="tx1">
                    <a:lumMod val="65000"/>
                    <a:lumOff val="35000"/>
                  </a:schemeClr>
                </a:solidFill>
                <a:latin typeface="JKRGNR+Arial-BoldMT"/>
              </a:rPr>
              <a:t>normiert ein </a:t>
            </a:r>
            <a:r>
              <a:rPr lang="de-DE" sz="2400" b="1" dirty="0">
                <a:solidFill>
                  <a:schemeClr val="tx1">
                    <a:lumMod val="65000"/>
                    <a:lumOff val="35000"/>
                  </a:schemeClr>
                </a:solidFill>
                <a:latin typeface="JKRGNR+Arial-BoldMT"/>
              </a:rPr>
              <a:t>Antragserfordernis</a:t>
            </a:r>
            <a:r>
              <a:rPr lang="de-DE" sz="2400" dirty="0">
                <a:solidFill>
                  <a:schemeClr val="tx1">
                    <a:lumMod val="65000"/>
                    <a:lumOff val="35000"/>
                  </a:schemeClr>
                </a:solidFill>
                <a:latin typeface="JKRGNR+Arial-BoldMT"/>
              </a:rPr>
              <a:t> 	seitens der Bundes- bzw. der Landesregierung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		 hier: Bundesregierung hat notwendigen Antrag gestellt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(3) Form</a:t>
            </a:r>
            <a:r>
              <a:rPr lang="de-DE" sz="2400" dirty="0">
                <a:solidFill>
                  <a:schemeClr val="tx1">
                    <a:lumMod val="65000"/>
                    <a:lumOff val="35000"/>
                  </a:schemeClr>
                </a:solidFill>
                <a:latin typeface="JKRGNR+Arial-BoldMT"/>
              </a:rPr>
              <a:t>: hinsichtlich der Feststellung hat ein „</a:t>
            </a:r>
            <a:r>
              <a:rPr lang="de-DE" sz="2400" b="1" dirty="0">
                <a:solidFill>
                  <a:schemeClr val="tx1">
                    <a:lumMod val="65000"/>
                    <a:lumOff val="35000"/>
                  </a:schemeClr>
                </a:solidFill>
                <a:latin typeface="JKRGNR+Arial-BoldMT"/>
              </a:rPr>
              <a:t>Beschluss</a:t>
            </a:r>
            <a:r>
              <a:rPr lang="de-DE" sz="2400" dirty="0">
                <a:solidFill>
                  <a:schemeClr val="tx1">
                    <a:lumMod val="65000"/>
                    <a:lumOff val="35000"/>
                  </a:schemeClr>
                </a:solidFill>
                <a:latin typeface="JKRGNR+Arial-BoldMT"/>
              </a:rPr>
              <a:t>“ zu 	ergehen </a:t>
            </a:r>
            <a:r>
              <a:rPr lang="de-DE" sz="2400" dirty="0">
                <a:solidFill>
                  <a:schemeClr val="tx1">
                    <a:lumMod val="65000"/>
                    <a:lumOff val="35000"/>
                  </a:schemeClr>
                </a:solidFill>
                <a:latin typeface="JKRGNR+Arial-BoldMT"/>
                <a:sym typeface="Wingdings" pitchFamily="2" charset="2"/>
              </a:rPr>
              <a:t> hier laut Sachverhalt (+)</a:t>
            </a: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2</a:t>
            </a:r>
          </a:p>
        </p:txBody>
      </p:sp>
    </p:spTree>
    <p:extLst>
      <p:ext uri="{BB962C8B-B14F-4D97-AF65-F5344CB8AC3E}">
        <p14:creationId xmlns:p14="http://schemas.microsoft.com/office/powerpoint/2010/main" val="41145447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68760"/>
            <a:ext cx="9036496"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Materielle Voraussetzungen des Art. 84 IV 1 GG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u="sng"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1. Schritt: Maßstabsbildung!!!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err="1">
                <a:solidFill>
                  <a:schemeClr val="tx1">
                    <a:lumMod val="65000"/>
                    <a:lumOff val="35000"/>
                  </a:schemeClr>
                </a:solidFill>
                <a:latin typeface="JKRGNR+Arial-BoldMT"/>
              </a:rPr>
              <a:t>iRd</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Landeseigenverwaltung</a:t>
            </a:r>
            <a:r>
              <a:rPr lang="de-DE" sz="2400" dirty="0">
                <a:solidFill>
                  <a:schemeClr val="tx1">
                    <a:lumMod val="65000"/>
                    <a:lumOff val="35000"/>
                  </a:schemeClr>
                </a:solidFill>
                <a:latin typeface="JKRGNR+Arial-BoldMT"/>
              </a:rPr>
              <a:t> gilt: Bund hat „</a:t>
            </a:r>
            <a:r>
              <a:rPr lang="de-DE" sz="2400" b="1" dirty="0">
                <a:solidFill>
                  <a:schemeClr val="tx1">
                    <a:lumMod val="65000"/>
                    <a:lumOff val="35000"/>
                  </a:schemeClr>
                </a:solidFill>
                <a:latin typeface="JKRGNR+Arial-BoldMT"/>
              </a:rPr>
              <a:t>Rechtsaufsicht</a:t>
            </a:r>
            <a:r>
              <a:rPr lang="de-DE" sz="2400" dirty="0">
                <a:solidFill>
                  <a:schemeClr val="tx1">
                    <a:lumMod val="65000"/>
                    <a:lumOff val="35000"/>
                  </a:schemeClr>
                </a:solidFill>
                <a:latin typeface="JKRGNR+Arial-BoldMT"/>
              </a:rPr>
              <a:t>“, vgl. </a:t>
            </a:r>
            <a:r>
              <a:rPr lang="de-DE" sz="2400" b="1" dirty="0">
                <a:solidFill>
                  <a:schemeClr val="tx1">
                    <a:lumMod val="65000"/>
                    <a:lumOff val="35000"/>
                  </a:schemeClr>
                </a:solidFill>
                <a:latin typeface="JKRGNR+Arial-BoldMT"/>
              </a:rPr>
              <a:t>Art. 84 III 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Die </a:t>
            </a:r>
            <a:r>
              <a:rPr lang="de-DE" sz="2400" b="1" dirty="0">
                <a:solidFill>
                  <a:schemeClr val="tx1">
                    <a:lumMod val="65000"/>
                    <a:lumOff val="35000"/>
                  </a:schemeClr>
                </a:solidFill>
                <a:latin typeface="JKRGNR+Arial-BoldMT"/>
              </a:rPr>
              <a:t>Feststellung von „Mängeln“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Art. 84 IV 1 GG </a:t>
            </a:r>
            <a:r>
              <a:rPr lang="de-DE" sz="2400" dirty="0">
                <a:solidFill>
                  <a:schemeClr val="tx1">
                    <a:lumMod val="65000"/>
                    <a:lumOff val="35000"/>
                  </a:schemeClr>
                </a:solidFill>
                <a:latin typeface="JKRGNR+Arial-BoldMT"/>
              </a:rPr>
              <a:t>bezieht sich mithin auf die Frage, ob das jeweilige Land </a:t>
            </a:r>
            <a:r>
              <a:rPr lang="de-DE" sz="2400" b="1" dirty="0">
                <a:solidFill>
                  <a:schemeClr val="tx1">
                    <a:lumMod val="65000"/>
                    <a:lumOff val="35000"/>
                  </a:schemeClr>
                </a:solidFill>
                <a:latin typeface="JKRGNR+Arial-BoldMT"/>
              </a:rPr>
              <a:t>bei der Ausführung der Gesetze geltendes Recht verletzt hat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2. Schritt: Konkrete Prüfung am Fall!</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“Vor diesem Hintergrund ist fraglich, ob das Land Berlin im Zusammenhang mit der Nichtaufhebung der DDR-Einbürgerungsakte geltendes Recht verletzt hat“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2</a:t>
            </a:r>
          </a:p>
        </p:txBody>
      </p:sp>
    </p:spTree>
    <p:extLst>
      <p:ext uri="{BB962C8B-B14F-4D97-AF65-F5344CB8AC3E}">
        <p14:creationId xmlns:p14="http://schemas.microsoft.com/office/powerpoint/2010/main" val="382853904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68760"/>
            <a:ext cx="9036496"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Materielle Voraussetzungen des Art. 84 IV 1 GG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 Klausurtaktik: Materielle Argumente der Parteien nacheinander verwerten!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1. Argument: „Verwaltungsakte seien ohnehin nichtig“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Anknüpfungspunkt dieses Arguments: abgedruckte Normen nutzbar machen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Hierfür verwertbar: </a:t>
            </a:r>
            <a:r>
              <a:rPr lang="de-DE" sz="2400" b="1" dirty="0">
                <a:solidFill>
                  <a:schemeClr val="tx1">
                    <a:lumMod val="65000"/>
                    <a:lumOff val="35000"/>
                  </a:schemeClr>
                </a:solidFill>
                <a:latin typeface="JKRGNR+Arial-BoldMT"/>
              </a:rPr>
              <a:t>Art. 19 Einigungsvertrages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Dieser besagt, dass vor dem Beitritt ergangene </a:t>
            </a:r>
            <a:r>
              <a:rPr lang="de-DE" sz="2400" b="1" dirty="0">
                <a:solidFill>
                  <a:schemeClr val="tx1">
                    <a:lumMod val="65000"/>
                    <a:lumOff val="35000"/>
                  </a:schemeClr>
                </a:solidFill>
                <a:latin typeface="JKRGNR+Arial-BoldMT"/>
              </a:rPr>
              <a:t>Verwaltungsakte wirksam bleiben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Ergebnis: </a:t>
            </a:r>
            <a:r>
              <a:rPr lang="de-DE" sz="2400" dirty="0">
                <a:solidFill>
                  <a:schemeClr val="tx1">
                    <a:lumMod val="65000"/>
                    <a:lumOff val="35000"/>
                  </a:schemeClr>
                </a:solidFill>
                <a:latin typeface="JKRGNR+Arial-BoldMT"/>
              </a:rPr>
              <a:t>das erste Argument steht mit den geltenden Rechtsvorschriften nicht im Einklang und ist demgemäß invalide!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2</a:t>
            </a:r>
          </a:p>
        </p:txBody>
      </p:sp>
    </p:spTree>
    <p:extLst>
      <p:ext uri="{BB962C8B-B14F-4D97-AF65-F5344CB8AC3E}">
        <p14:creationId xmlns:p14="http://schemas.microsoft.com/office/powerpoint/2010/main" val="15904111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68760"/>
            <a:ext cx="9036496"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Materielle Voraussetzungen des Art. 84 IV 1 GG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sym typeface="Wingdings" pitchFamily="2" charset="2"/>
              </a:rPr>
              <a:t>2. Argument: “Nach Abwägung aller Umstände kommt pauschale Rücknahme nicht in Betracht“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Zu prüfen mithin: ob die Berliner Behörden bei Anwendung der entscheidungserheblichen Normen zu einem anderen Ergebnis hätten kommen müssen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Erneut maßgebliche Norm: </a:t>
            </a:r>
            <a:r>
              <a:rPr lang="de-DE" sz="2400" b="1" dirty="0">
                <a:solidFill>
                  <a:schemeClr val="tx1">
                    <a:lumMod val="65000"/>
                    <a:lumOff val="35000"/>
                  </a:schemeClr>
                </a:solidFill>
                <a:latin typeface="JKRGNR+Arial-BoldMT"/>
                <a:sym typeface="Wingdings" pitchFamily="2" charset="2"/>
              </a:rPr>
              <a:t>Art. 19 Einigungsvertrages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a:t>
            </a:r>
            <a:r>
              <a:rPr lang="de-DE" sz="2400" b="1" dirty="0">
                <a:solidFill>
                  <a:schemeClr val="tx1">
                    <a:lumMod val="65000"/>
                    <a:lumOff val="35000"/>
                  </a:schemeClr>
                </a:solidFill>
                <a:latin typeface="JKRGNR+Arial-BoldMT"/>
                <a:sym typeface="Wingdings" pitchFamily="2" charset="2"/>
              </a:rPr>
              <a:t>Voraussetzung</a:t>
            </a:r>
            <a:r>
              <a:rPr lang="de-DE" sz="2400" dirty="0">
                <a:solidFill>
                  <a:schemeClr val="tx1">
                    <a:lumMod val="65000"/>
                    <a:lumOff val="35000"/>
                  </a:schemeClr>
                </a:solidFill>
                <a:latin typeface="JKRGNR+Arial-BoldMT"/>
                <a:sym typeface="Wingdings" pitchFamily="2" charset="2"/>
              </a:rPr>
              <a:t> für Rücknahme der Einbürgerungsakte: </a:t>
            </a:r>
            <a:r>
              <a:rPr lang="de-DE" sz="2400" b="1" dirty="0">
                <a:solidFill>
                  <a:schemeClr val="tx1">
                    <a:lumMod val="65000"/>
                    <a:lumOff val="35000"/>
                  </a:schemeClr>
                </a:solidFill>
                <a:latin typeface="JKRGNR+Arial-BoldMT"/>
                <a:sym typeface="Wingdings" pitchFamily="2" charset="2"/>
              </a:rPr>
              <a:t>Unvereinbarkeit des fraglichen VA mit rechtsstaatlichen Grundsätzen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2</a:t>
            </a:r>
          </a:p>
        </p:txBody>
      </p:sp>
    </p:spTree>
    <p:extLst>
      <p:ext uri="{BB962C8B-B14F-4D97-AF65-F5344CB8AC3E}">
        <p14:creationId xmlns:p14="http://schemas.microsoft.com/office/powerpoint/2010/main" val="29243280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8" end="8"/>
                                            </p:txEl>
                                          </p:spTgt>
                                        </p:tgtEl>
                                        <p:attrNameLst>
                                          <p:attrName>style.visibility</p:attrName>
                                        </p:attrNameLst>
                                      </p:cBhvr>
                                      <p:to>
                                        <p:strVal val="visible"/>
                                      </p:to>
                                    </p:set>
                                    <p:anim calcmode="lin" valueType="num">
                                      <p:cBhvr additive="base">
                                        <p:cTn id="3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68760"/>
            <a:ext cx="9036496" cy="478079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Hier folgendes beachten: Bund hat </a:t>
            </a:r>
            <a:r>
              <a:rPr lang="de-DE" sz="2400" b="1" dirty="0">
                <a:solidFill>
                  <a:schemeClr val="tx1">
                    <a:lumMod val="65000"/>
                    <a:lumOff val="35000"/>
                  </a:schemeClr>
                </a:solidFill>
                <a:latin typeface="JKRGNR+Arial-BoldMT"/>
                <a:sym typeface="Wingdings" pitchFamily="2" charset="2"/>
              </a:rPr>
              <a:t>„allgemeine Verwaltungsvorschrift“ </a:t>
            </a:r>
            <a:r>
              <a:rPr lang="de-DE" sz="2400" dirty="0">
                <a:solidFill>
                  <a:schemeClr val="tx1">
                    <a:lumMod val="65000"/>
                    <a:lumOff val="35000"/>
                  </a:schemeClr>
                </a:solidFill>
                <a:latin typeface="JKRGNR+Arial-BoldMT"/>
                <a:sym typeface="Wingdings" pitchFamily="2" charset="2"/>
              </a:rPr>
              <a:t>erlassen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bedenke: Möglichkeit des Bundes </a:t>
            </a:r>
            <a:r>
              <a:rPr lang="de-DE" sz="2400" b="1" dirty="0">
                <a:solidFill>
                  <a:schemeClr val="tx1">
                    <a:lumMod val="65000"/>
                    <a:lumOff val="35000"/>
                  </a:schemeClr>
                </a:solidFill>
                <a:latin typeface="JKRGNR+Arial-BoldMT"/>
                <a:sym typeface="Wingdings" pitchFamily="2" charset="2"/>
              </a:rPr>
              <a:t>Rechtsvollzug zu vereinheitlichen</a:t>
            </a:r>
            <a:r>
              <a:rPr lang="de-DE" sz="2400" dirty="0">
                <a:solidFill>
                  <a:schemeClr val="tx1">
                    <a:lumMod val="65000"/>
                    <a:lumOff val="35000"/>
                  </a:schemeClr>
                </a:solidFill>
                <a:latin typeface="JKRGNR+Arial-BoldMT"/>
                <a:sym typeface="Wingdings" pitchFamily="2" charset="2"/>
              </a:rPr>
              <a:t> via </a:t>
            </a:r>
            <a:r>
              <a:rPr lang="de-DE" sz="2400" b="1" dirty="0">
                <a:solidFill>
                  <a:schemeClr val="tx1">
                    <a:lumMod val="65000"/>
                    <a:lumOff val="35000"/>
                  </a:schemeClr>
                </a:solidFill>
                <a:latin typeface="JKRGNR+Arial-BoldMT"/>
                <a:sym typeface="Wingdings" pitchFamily="2" charset="2"/>
              </a:rPr>
              <a:t>Verwaltungsvorschrift</a:t>
            </a:r>
            <a:r>
              <a:rPr lang="de-DE" sz="2400" dirty="0">
                <a:solidFill>
                  <a:schemeClr val="tx1">
                    <a:lumMod val="65000"/>
                    <a:lumOff val="35000"/>
                  </a:schemeClr>
                </a:solidFill>
                <a:latin typeface="JKRGNR+Arial-BoldMT"/>
                <a:sym typeface="Wingdings" pitchFamily="2" charset="2"/>
              </a:rPr>
              <a:t>, vgl. </a:t>
            </a:r>
            <a:r>
              <a:rPr lang="de-DE" sz="2400" b="1" dirty="0">
                <a:solidFill>
                  <a:schemeClr val="tx1">
                    <a:lumMod val="65000"/>
                    <a:lumOff val="35000"/>
                  </a:schemeClr>
                </a:solidFill>
                <a:latin typeface="JKRGNR+Arial-BoldMT"/>
                <a:sym typeface="Wingdings" pitchFamily="2" charset="2"/>
              </a:rPr>
              <a:t>Art. 84 II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Gegenstand der allgemeinen Verwaltungsvorschrift: </a:t>
            </a:r>
            <a:r>
              <a:rPr lang="de-DE" sz="2400" dirty="0">
                <a:solidFill>
                  <a:schemeClr val="tx1">
                    <a:lumMod val="65000"/>
                    <a:lumOff val="35000"/>
                  </a:schemeClr>
                </a:solidFill>
                <a:latin typeface="JKRGNR+Arial-BoldMT"/>
                <a:sym typeface="Wingdings" pitchFamily="2" charset="2"/>
              </a:rPr>
              <a:t>Erteilung eines Ausweises </a:t>
            </a:r>
            <a:r>
              <a:rPr lang="de-DE" sz="2400" b="1" dirty="0">
                <a:solidFill>
                  <a:schemeClr val="tx1">
                    <a:lumMod val="65000"/>
                    <a:lumOff val="35000"/>
                  </a:schemeClr>
                </a:solidFill>
                <a:latin typeface="JKRGNR+Arial-BoldMT"/>
                <a:sym typeface="Wingdings" pitchFamily="2" charset="2"/>
              </a:rPr>
              <a:t>als Belohnung für Spionagetätigkeit </a:t>
            </a:r>
            <a:r>
              <a:rPr lang="de-DE" sz="2400" dirty="0">
                <a:solidFill>
                  <a:schemeClr val="tx1">
                    <a:lumMod val="65000"/>
                    <a:lumOff val="35000"/>
                  </a:schemeClr>
                </a:solidFill>
                <a:latin typeface="JKRGNR+Arial-BoldMT"/>
                <a:sym typeface="Wingdings" pitchFamily="2" charset="2"/>
              </a:rPr>
              <a:t>soll als  </a:t>
            </a:r>
            <a:r>
              <a:rPr lang="de-DE" sz="2400" b="1" dirty="0">
                <a:solidFill>
                  <a:schemeClr val="tx1">
                    <a:lumMod val="65000"/>
                    <a:lumOff val="35000"/>
                  </a:schemeClr>
                </a:solidFill>
                <a:latin typeface="JKRGNR+Arial-BoldMT"/>
                <a:sym typeface="Wingdings" pitchFamily="2" charset="2"/>
              </a:rPr>
              <a:t>Hauptanwendungsfall</a:t>
            </a:r>
            <a:r>
              <a:rPr lang="de-DE" sz="2400" dirty="0">
                <a:solidFill>
                  <a:schemeClr val="tx1">
                    <a:lumMod val="65000"/>
                    <a:lumOff val="35000"/>
                  </a:schemeClr>
                </a:solidFill>
                <a:latin typeface="JKRGNR+Arial-BoldMT"/>
                <a:sym typeface="Wingdings" pitchFamily="2" charset="2"/>
              </a:rPr>
              <a:t> der Unvereinbarkeit mit rechtsstaatlichen Grundsätzen angesehen werden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Allgemeine Verwaltungsvorschrift dient hier „</a:t>
            </a:r>
            <a:r>
              <a:rPr lang="de-DE" sz="2400" b="1" dirty="0">
                <a:solidFill>
                  <a:schemeClr val="tx1">
                    <a:lumMod val="65000"/>
                    <a:lumOff val="35000"/>
                  </a:schemeClr>
                </a:solidFill>
                <a:latin typeface="JKRGNR+Arial-BoldMT"/>
                <a:sym typeface="Wingdings" pitchFamily="2" charset="2"/>
              </a:rPr>
              <a:t>norminterpretierend</a:t>
            </a:r>
            <a:r>
              <a:rPr lang="de-DE" sz="2400" dirty="0">
                <a:solidFill>
                  <a:schemeClr val="tx1">
                    <a:lumMod val="65000"/>
                    <a:lumOff val="35000"/>
                  </a:schemeClr>
                </a:solidFill>
                <a:latin typeface="JKRGNR+Arial-BoldMT"/>
                <a:sym typeface="Wingdings" pitchFamily="2" charset="2"/>
              </a:rPr>
              <a:t>“, da unbestimmter Rechtsbegriff </a:t>
            </a:r>
            <a:r>
              <a:rPr lang="de-DE" sz="2400" b="1" dirty="0">
                <a:solidFill>
                  <a:schemeClr val="tx1">
                    <a:lumMod val="65000"/>
                    <a:lumOff val="35000"/>
                  </a:schemeClr>
                </a:solidFill>
                <a:latin typeface="JKRGNR+Arial-BoldMT"/>
                <a:sym typeface="Wingdings" pitchFamily="2" charset="2"/>
              </a:rPr>
              <a:t>bindend</a:t>
            </a:r>
            <a:r>
              <a:rPr lang="de-DE" sz="2400" dirty="0">
                <a:solidFill>
                  <a:schemeClr val="tx1">
                    <a:lumMod val="65000"/>
                    <a:lumOff val="35000"/>
                  </a:schemeClr>
                </a:solidFill>
                <a:latin typeface="JKRGNR+Arial-BoldMT"/>
                <a:sym typeface="Wingdings" pitchFamily="2" charset="2"/>
              </a:rPr>
              <a:t> (!) festgelegt wird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sym typeface="Wingdings" pitchFamily="2" charset="2"/>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2</a:t>
            </a:r>
          </a:p>
        </p:txBody>
      </p:sp>
    </p:spTree>
    <p:extLst>
      <p:ext uri="{BB962C8B-B14F-4D97-AF65-F5344CB8AC3E}">
        <p14:creationId xmlns:p14="http://schemas.microsoft.com/office/powerpoint/2010/main" val="42750805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556792"/>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Wiederholungsfall: „Strafvollzug“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Gegenstand von Examensklausuren: </a:t>
            </a:r>
            <a:r>
              <a:rPr lang="de-DE" sz="2400" b="1" dirty="0">
                <a:solidFill>
                  <a:schemeClr val="tx1">
                    <a:lumMod val="65000"/>
                    <a:lumOff val="35000"/>
                  </a:schemeClr>
                </a:solidFill>
                <a:latin typeface="JKRGNR+Arial-BoldMT"/>
              </a:rPr>
              <a:t>Kompetenzstreitigkeiten zwischen Bund und Ländern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Rahmen von Kompetenzstreitigkeiten zunächst zu unterscheiden: </a:t>
            </a:r>
            <a:r>
              <a:rPr lang="de-DE" sz="2400" b="1" dirty="0">
                <a:solidFill>
                  <a:schemeClr val="tx1">
                    <a:lumMod val="65000"/>
                    <a:lumOff val="35000"/>
                  </a:schemeClr>
                </a:solidFill>
                <a:latin typeface="JKRGNR+Arial-BoldMT"/>
              </a:rPr>
              <a:t>Verbandskompetenz und Organkompetenz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streitig: </a:t>
            </a:r>
            <a:r>
              <a:rPr lang="de-DE" sz="2400" b="1" dirty="0">
                <a:solidFill>
                  <a:schemeClr val="tx1">
                    <a:lumMod val="65000"/>
                    <a:lumOff val="35000"/>
                  </a:schemeClr>
                </a:solidFill>
                <a:latin typeface="JKRGNR+Arial-BoldMT"/>
              </a:rPr>
              <a:t>Verbandskompetenz</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Grundregel für Kompetenzverteilung im Bundesstaat: </a:t>
            </a:r>
            <a:r>
              <a:rPr lang="de-DE" sz="2400" b="1" dirty="0">
                <a:solidFill>
                  <a:schemeClr val="tx1">
                    <a:lumMod val="65000"/>
                    <a:lumOff val="35000"/>
                  </a:schemeClr>
                </a:solidFill>
                <a:latin typeface="JKRGNR+Arial-BoldMT"/>
              </a:rPr>
              <a:t>Art. 30 GG </a:t>
            </a:r>
            <a:endParaRPr lang="de-DE" sz="2400" b="1" i="1" dirty="0">
              <a:solidFill>
                <a:schemeClr val="tx1">
                  <a:lumMod val="65000"/>
                  <a:lumOff val="35000"/>
                </a:schemeClr>
              </a:solidFill>
              <a:latin typeface="JKRGNR+Arial-BoldMT"/>
            </a:endParaRP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Art. 30 GG [Funktionen der Länder]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Ausübung der staatlichen Befugnisse und die Erfüllung der staatlichen Aufgaben ist Sache der Länder, soweit dieses Grundgesetz keine andere Regelung trifft oder </a:t>
            </a:r>
            <a:r>
              <a:rPr lang="de-DE" sz="2400" i="1" dirty="0" err="1">
                <a:solidFill>
                  <a:schemeClr val="tx1">
                    <a:lumMod val="65000"/>
                    <a:lumOff val="35000"/>
                  </a:schemeClr>
                </a:solidFill>
                <a:latin typeface="JKRGNR+Arial-BoldMT"/>
              </a:rPr>
              <a:t>zuläßt</a:t>
            </a:r>
            <a:r>
              <a:rPr lang="de-DE" sz="2400" i="1"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4332397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484784"/>
            <a:ext cx="9036496"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diesem Falle von </a:t>
            </a:r>
            <a:r>
              <a:rPr lang="de-DE" sz="2400" b="1" dirty="0">
                <a:solidFill>
                  <a:schemeClr val="tx1">
                    <a:lumMod val="65000"/>
                    <a:lumOff val="35000"/>
                  </a:schemeClr>
                </a:solidFill>
                <a:latin typeface="JKRGNR+Arial-BoldMT"/>
              </a:rPr>
              <a:t>Art. 19 S. 2 des Einigungsvertrages </a:t>
            </a:r>
            <a:r>
              <a:rPr lang="de-DE" sz="2400" dirty="0">
                <a:solidFill>
                  <a:schemeClr val="tx1">
                    <a:lumMod val="65000"/>
                    <a:lumOff val="35000"/>
                  </a:schemeClr>
                </a:solidFill>
                <a:latin typeface="JKRGNR+Arial-BoldMT"/>
              </a:rPr>
              <a:t>als </a:t>
            </a:r>
            <a:r>
              <a:rPr lang="de-DE" sz="2400" b="1" dirty="0">
                <a:solidFill>
                  <a:schemeClr val="tx1">
                    <a:lumMod val="65000"/>
                    <a:lumOff val="35000"/>
                  </a:schemeClr>
                </a:solidFill>
                <a:latin typeface="JKRGNR+Arial-BoldMT"/>
              </a:rPr>
              <a:t>Rechtsfolge</a:t>
            </a:r>
            <a:r>
              <a:rPr lang="de-DE" sz="2400" dirty="0">
                <a:solidFill>
                  <a:schemeClr val="tx1">
                    <a:lumMod val="65000"/>
                    <a:lumOff val="35000"/>
                  </a:schemeClr>
                </a:solidFill>
                <a:latin typeface="JKRGNR+Arial-BoldMT"/>
              </a:rPr>
              <a:t> vorgesehen, weil diese Verwaltungsakte lediglich aufgehoben werden „</a:t>
            </a:r>
            <a:r>
              <a:rPr lang="de-DE" sz="2400" b="1" u="sng" dirty="0">
                <a:solidFill>
                  <a:schemeClr val="tx1">
                    <a:lumMod val="65000"/>
                    <a:lumOff val="35000"/>
                  </a:schemeClr>
                </a:solidFill>
                <a:latin typeface="JKRGNR+Arial-BoldMT"/>
              </a:rPr>
              <a:t>können</a:t>
            </a:r>
            <a:r>
              <a:rPr lang="de-DE" sz="2400" dirty="0">
                <a:solidFill>
                  <a:schemeClr val="tx1">
                    <a:lumMod val="65000"/>
                    <a:lumOff val="35000"/>
                  </a:schemeClr>
                </a:solidFill>
                <a:latin typeface="JKRGNR+Arial-BoldMT"/>
              </a:rPr>
              <a:t>“: Behördliches </a:t>
            </a:r>
            <a:r>
              <a:rPr lang="de-DE" sz="2400" b="1" u="sng" dirty="0">
                <a:solidFill>
                  <a:schemeClr val="tx1">
                    <a:lumMod val="65000"/>
                    <a:lumOff val="35000"/>
                  </a:schemeClr>
                </a:solidFill>
                <a:latin typeface="JKRGNR+Arial-BoldMT"/>
              </a:rPr>
              <a:t>Ermessen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diesem Hintergrund anschließend zu prüfen: Ob Behörde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40 VwVfG </a:t>
            </a:r>
            <a:r>
              <a:rPr lang="de-DE" sz="2400" b="1" dirty="0">
                <a:solidFill>
                  <a:schemeClr val="tx1">
                    <a:lumMod val="65000"/>
                    <a:lumOff val="35000"/>
                  </a:schemeClr>
                </a:solidFill>
                <a:latin typeface="JKRGNR+Arial-BoldMT"/>
              </a:rPr>
              <a:t>Ermessensfehler</a:t>
            </a:r>
            <a:r>
              <a:rPr lang="de-DE" sz="2400" dirty="0">
                <a:solidFill>
                  <a:schemeClr val="tx1">
                    <a:lumMod val="65000"/>
                    <a:lumOff val="35000"/>
                  </a:schemeClr>
                </a:solidFill>
                <a:latin typeface="JKRGNR+Arial-BoldMT"/>
              </a:rPr>
              <a:t> unterlaufen sind</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Ermessensfehler: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Ermessensausfall</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Ermessensnichtgebrauch</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Ermessensüberschreitung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sym typeface="Wingdings" pitchFamily="2" charset="2"/>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2</a:t>
            </a:r>
          </a:p>
        </p:txBody>
      </p:sp>
    </p:spTree>
    <p:extLst>
      <p:ext uri="{BB962C8B-B14F-4D97-AF65-F5344CB8AC3E}">
        <p14:creationId xmlns:p14="http://schemas.microsoft.com/office/powerpoint/2010/main" val="13867536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 calcmode="lin" valueType="num">
                                      <p:cBhvr additive="base">
                                        <p:cTn id="1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 calcmode="lin" valueType="num">
                                      <p:cBhvr additive="base">
                                        <p:cTn id="2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412776"/>
            <a:ext cx="9036496" cy="33034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diesem Zusammenhang erneut zu beachten: Allgemeine Verwaltungsvorschrift die zum einen </a:t>
            </a:r>
            <a:r>
              <a:rPr lang="de-DE" sz="2400" b="1" dirty="0">
                <a:solidFill>
                  <a:schemeClr val="tx1">
                    <a:lumMod val="65000"/>
                    <a:lumOff val="35000"/>
                  </a:schemeClr>
                </a:solidFill>
                <a:latin typeface="JKRGNR+Arial-BoldMT"/>
              </a:rPr>
              <a:t>norminterpretierend</a:t>
            </a:r>
            <a:r>
              <a:rPr lang="de-DE" sz="2400" dirty="0">
                <a:solidFill>
                  <a:schemeClr val="tx1">
                    <a:lumMod val="65000"/>
                    <a:lumOff val="35000"/>
                  </a:schemeClr>
                </a:solidFill>
                <a:latin typeface="JKRGNR+Arial-BoldMT"/>
              </a:rPr>
              <a:t> und zum anderen </a:t>
            </a:r>
            <a:r>
              <a:rPr lang="de-DE" sz="2400" b="1" dirty="0">
                <a:solidFill>
                  <a:schemeClr val="tx1">
                    <a:lumMod val="65000"/>
                    <a:lumOff val="35000"/>
                  </a:schemeClr>
                </a:solidFill>
                <a:latin typeface="JKRGNR+Arial-BoldMT"/>
              </a:rPr>
              <a:t>ermessenslenkend</a:t>
            </a:r>
            <a:r>
              <a:rPr lang="de-DE" sz="2400" dirty="0">
                <a:solidFill>
                  <a:schemeClr val="tx1">
                    <a:lumMod val="65000"/>
                    <a:lumOff val="35000"/>
                  </a:schemeClr>
                </a:solidFill>
                <a:latin typeface="JKRGNR+Arial-BoldMT"/>
              </a:rPr>
              <a:t> wirkt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Weitere Konsequenz mithin: </a:t>
            </a:r>
            <a:r>
              <a:rPr lang="de-DE" sz="2400" b="1" dirty="0">
                <a:solidFill>
                  <a:schemeClr val="tx1">
                    <a:lumMod val="65000"/>
                    <a:lumOff val="35000"/>
                  </a:schemeClr>
                </a:solidFill>
                <a:latin typeface="JKRGNR+Arial-BoldMT"/>
                <a:sym typeface="Wingdings" pitchFamily="2" charset="2"/>
              </a:rPr>
              <a:t>Ermessensreduktion auf Null (</a:t>
            </a:r>
            <a:r>
              <a:rPr lang="de-DE" sz="2400" b="1" dirty="0" err="1">
                <a:solidFill>
                  <a:schemeClr val="tx1">
                    <a:lumMod val="65000"/>
                    <a:lumOff val="35000"/>
                  </a:schemeClr>
                </a:solidFill>
                <a:latin typeface="JKRGNR+Arial-BoldMT"/>
                <a:sym typeface="Wingdings" pitchFamily="2" charset="2"/>
              </a:rPr>
              <a:t>hM</a:t>
            </a:r>
            <a:r>
              <a:rPr lang="de-DE" sz="2400" b="1" dirty="0">
                <a:solidFill>
                  <a:schemeClr val="tx1">
                    <a:lumMod val="65000"/>
                    <a:lumOff val="35000"/>
                  </a:schemeClr>
                </a:solidFill>
                <a:latin typeface="JKRGNR+Arial-BoldMT"/>
                <a:sym typeface="Wingdings" pitchFamily="2" charset="2"/>
              </a:rPr>
              <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a:t>
            </a:r>
            <a:r>
              <a:rPr lang="de-DE" sz="2400" b="1" dirty="0">
                <a:solidFill>
                  <a:schemeClr val="tx1">
                    <a:lumMod val="65000"/>
                    <a:lumOff val="35000"/>
                  </a:schemeClr>
                </a:solidFill>
                <a:latin typeface="JKRGNR+Arial-BoldMT"/>
              </a:rPr>
              <a:t>ermessensfehlerhaft</a:t>
            </a:r>
            <a:r>
              <a:rPr lang="de-DE" sz="2400" dirty="0">
                <a:solidFill>
                  <a:schemeClr val="tx1">
                    <a:lumMod val="65000"/>
                    <a:lumOff val="35000"/>
                  </a:schemeClr>
                </a:solidFill>
                <a:latin typeface="JKRGNR+Arial-BoldMT"/>
              </a:rPr>
              <a:t>: Nichtaufhebung der Einbürgerungsakte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sym typeface="Wingdings" pitchFamily="2" charset="2"/>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2</a:t>
            </a:r>
          </a:p>
        </p:txBody>
      </p:sp>
    </p:spTree>
    <p:extLst>
      <p:ext uri="{BB962C8B-B14F-4D97-AF65-F5344CB8AC3E}">
        <p14:creationId xmlns:p14="http://schemas.microsoft.com/office/powerpoint/2010/main" val="28456000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5055" y="1296469"/>
            <a:ext cx="9036496" cy="44755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Folglich herausgearbeitet: </a:t>
            </a:r>
            <a:r>
              <a:rPr lang="de-DE" sz="2400" b="1" dirty="0">
                <a:solidFill>
                  <a:schemeClr val="tx1">
                    <a:lumMod val="65000"/>
                    <a:lumOff val="35000"/>
                  </a:schemeClr>
                </a:solidFill>
                <a:latin typeface="JKRGNR+Arial-BoldMT"/>
              </a:rPr>
              <a:t>Verstoß gegen Vorgaben des Einigungsvertrages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Somit gleichermaßen hinreichend belegt: Dass Ausführung des Bundesrechts mit „geltendem Rechte“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Art. 84 III 1 GG </a:t>
            </a:r>
            <a:r>
              <a:rPr lang="de-DE" sz="2400" dirty="0">
                <a:solidFill>
                  <a:schemeClr val="tx1">
                    <a:lumMod val="65000"/>
                    <a:lumOff val="35000"/>
                  </a:schemeClr>
                </a:solidFill>
                <a:latin typeface="JKRGNR+Arial-BoldMT"/>
              </a:rPr>
              <a:t>unvereinbar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alledem </a:t>
            </a:r>
            <a:r>
              <a:rPr lang="de-DE" sz="2400" b="1" dirty="0">
                <a:solidFill>
                  <a:schemeClr val="tx1">
                    <a:lumMod val="65000"/>
                    <a:lumOff val="35000"/>
                  </a:schemeClr>
                </a:solidFill>
                <a:latin typeface="JKRGNR+Arial-BoldMT"/>
              </a:rPr>
              <a:t>hinreichend belegt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Mängel</a:t>
            </a:r>
            <a:r>
              <a:rPr lang="de-DE" sz="2400" dirty="0">
                <a:solidFill>
                  <a:schemeClr val="tx1">
                    <a:lumMod val="65000"/>
                    <a:lumOff val="35000"/>
                  </a:schemeClr>
                </a:solidFill>
                <a:latin typeface="JKRGNR+Arial-BoldMT"/>
              </a:rPr>
              <a:t> bei der Ausführung von Bundesgesetzen in den Ländern“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Art. 84 IV 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Demnach in jedem Falle </a:t>
            </a:r>
            <a:r>
              <a:rPr lang="de-DE" sz="2400" b="1" dirty="0">
                <a:solidFill>
                  <a:schemeClr val="tx1">
                    <a:lumMod val="65000"/>
                    <a:lumOff val="35000"/>
                  </a:schemeClr>
                </a:solidFill>
                <a:latin typeface="JKRGNR+Arial-BoldMT"/>
              </a:rPr>
              <a:t>mit grundgesetzlichen Vorgaben des  Art. 84 IV 1 GG vereinbar:</a:t>
            </a:r>
            <a:r>
              <a:rPr lang="de-DE" sz="2400" dirty="0">
                <a:solidFill>
                  <a:schemeClr val="tx1">
                    <a:lumMod val="65000"/>
                    <a:lumOff val="35000"/>
                  </a:schemeClr>
                </a:solidFill>
                <a:latin typeface="JKRGNR+Arial-BoldMT"/>
              </a:rPr>
              <a:t> Angegriffener </a:t>
            </a:r>
            <a:r>
              <a:rPr lang="de-DE" sz="2400" b="1" dirty="0">
                <a:solidFill>
                  <a:schemeClr val="tx1">
                    <a:lumMod val="65000"/>
                    <a:lumOff val="35000"/>
                  </a:schemeClr>
                </a:solidFill>
                <a:latin typeface="JKRGNR+Arial-BoldMT"/>
              </a:rPr>
              <a:t>Beschluss</a:t>
            </a:r>
            <a:r>
              <a:rPr lang="de-DE" sz="2400" dirty="0">
                <a:solidFill>
                  <a:schemeClr val="tx1">
                    <a:lumMod val="65000"/>
                    <a:lumOff val="35000"/>
                  </a:schemeClr>
                </a:solidFill>
                <a:latin typeface="JKRGNR+Arial-BoldMT"/>
              </a:rPr>
              <a:t> des Bundesrates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Begründetheit: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2</a:t>
            </a:r>
          </a:p>
        </p:txBody>
      </p:sp>
    </p:spTree>
    <p:extLst>
      <p:ext uri="{BB962C8B-B14F-4D97-AF65-F5344CB8AC3E}">
        <p14:creationId xmlns:p14="http://schemas.microsoft.com/office/powerpoint/2010/main" val="174174410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412776"/>
            <a:ext cx="9036496" cy="8951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Antrag zulässig, aber unbegründet</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2</a:t>
            </a:r>
          </a:p>
        </p:txBody>
      </p:sp>
    </p:spTree>
    <p:extLst>
      <p:ext uri="{BB962C8B-B14F-4D97-AF65-F5344CB8AC3E}">
        <p14:creationId xmlns:p14="http://schemas.microsoft.com/office/powerpoint/2010/main" val="21571228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2. Woche</a:t>
            </a:r>
          </a:p>
        </p:txBody>
      </p:sp>
    </p:spTree>
    <p:extLst>
      <p:ext uri="{BB962C8B-B14F-4D97-AF65-F5344CB8AC3E}">
        <p14:creationId xmlns:p14="http://schemas.microsoft.com/office/powerpoint/2010/main" val="13702951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12776"/>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Wiederholungsfall: „Strafvollzug“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Insbesondere </a:t>
            </a:r>
            <a:r>
              <a:rPr lang="de-DE" sz="2400" b="1" dirty="0">
                <a:solidFill>
                  <a:schemeClr val="tx1">
                    <a:lumMod val="65000"/>
                    <a:lumOff val="35000"/>
                  </a:schemeClr>
                </a:solidFill>
                <a:latin typeface="JKRGNR+Arial-BoldMT"/>
              </a:rPr>
              <a:t>„andere Regelungen“ des Grundgesetzes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Art. 30 GG</a:t>
            </a:r>
            <a:r>
              <a:rPr lang="de-DE" sz="2400" dirty="0">
                <a:solidFill>
                  <a:schemeClr val="tx1">
                    <a:lumMod val="65000"/>
                    <a:lumOff val="35000"/>
                  </a:schemeClr>
                </a:solidFill>
                <a:latin typeface="JKRGNR+Arial-BoldMT"/>
              </a:rPr>
              <a:t> darstellend: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Regelungen über Zuständigkeiten der </a:t>
            </a:r>
            <a:r>
              <a:rPr lang="de-DE" sz="2400" b="1" dirty="0">
                <a:solidFill>
                  <a:schemeClr val="tx1">
                    <a:lumMod val="65000"/>
                    <a:lumOff val="35000"/>
                  </a:schemeClr>
                </a:solidFill>
                <a:latin typeface="JKRGNR+Arial-BoldMT"/>
              </a:rPr>
              <a:t>Legislative</a:t>
            </a:r>
            <a:r>
              <a:rPr lang="de-DE" sz="2400" dirty="0">
                <a:solidFill>
                  <a:schemeClr val="tx1">
                    <a:lumMod val="65000"/>
                    <a:lumOff val="35000"/>
                  </a:schemeClr>
                </a:solidFill>
                <a:latin typeface="JKRGNR+Arial-BoldMT"/>
              </a:rPr>
              <a:t> gemäß </a:t>
            </a:r>
            <a:r>
              <a:rPr lang="de-DE" sz="2400" b="1" dirty="0">
                <a:solidFill>
                  <a:schemeClr val="tx1">
                    <a:lumMod val="65000"/>
                    <a:lumOff val="35000"/>
                  </a:schemeClr>
                </a:solidFill>
                <a:latin typeface="JKRGNR+Arial-BoldMT"/>
              </a:rPr>
              <a:t>Art. 70 GG bis Art. 74 GG</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Regelungen über Zuständigkeiten der </a:t>
            </a:r>
            <a:r>
              <a:rPr lang="de-DE" sz="2400" b="1" dirty="0">
                <a:solidFill>
                  <a:schemeClr val="tx1">
                    <a:lumMod val="65000"/>
                    <a:lumOff val="35000"/>
                  </a:schemeClr>
                </a:solidFill>
                <a:latin typeface="JKRGNR+Arial-BoldMT"/>
              </a:rPr>
              <a:t>Exekutive </a:t>
            </a:r>
            <a:r>
              <a:rPr lang="de-DE" sz="2400" dirty="0">
                <a:solidFill>
                  <a:schemeClr val="tx1">
                    <a:lumMod val="65000"/>
                    <a:lumOff val="35000"/>
                  </a:schemeClr>
                </a:solidFill>
                <a:latin typeface="JKRGNR+Arial-BoldMT"/>
              </a:rPr>
              <a:t>gemäß </a:t>
            </a:r>
            <a:r>
              <a:rPr lang="de-DE" sz="2400" b="1" dirty="0">
                <a:solidFill>
                  <a:schemeClr val="tx1">
                    <a:lumMod val="65000"/>
                    <a:lumOff val="35000"/>
                  </a:schemeClr>
                </a:solidFill>
                <a:latin typeface="JKRGNR+Arial-BoldMT"/>
              </a:rPr>
              <a:t>Art. 83 GG bis Art. 91 GG </a:t>
            </a:r>
            <a:r>
              <a:rPr lang="de-DE" sz="2400" dirty="0">
                <a:solidFill>
                  <a:schemeClr val="tx1">
                    <a:lumMod val="65000"/>
                    <a:lumOff val="35000"/>
                  </a:schemeClr>
                </a:solidFill>
                <a:latin typeface="JKRGNR+Arial-BoldMT"/>
              </a:rPr>
              <a:t>und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Regelungen über Zuständigkeiten der </a:t>
            </a:r>
            <a:r>
              <a:rPr lang="de-DE" sz="2400" b="1" dirty="0">
                <a:solidFill>
                  <a:schemeClr val="tx1">
                    <a:lumMod val="65000"/>
                    <a:lumOff val="35000"/>
                  </a:schemeClr>
                </a:solidFill>
                <a:latin typeface="JKRGNR+Arial-BoldMT"/>
              </a:rPr>
              <a:t>Judikative</a:t>
            </a:r>
            <a:r>
              <a:rPr lang="de-DE" sz="2400" dirty="0">
                <a:solidFill>
                  <a:schemeClr val="tx1">
                    <a:lumMod val="65000"/>
                    <a:lumOff val="35000"/>
                  </a:schemeClr>
                </a:solidFill>
                <a:latin typeface="JKRGNR+Arial-BoldMT"/>
              </a:rPr>
              <a:t> gemäß </a:t>
            </a:r>
            <a:r>
              <a:rPr lang="de-DE" sz="2400" b="1" dirty="0">
                <a:solidFill>
                  <a:schemeClr val="tx1">
                    <a:lumMod val="65000"/>
                    <a:lumOff val="35000"/>
                  </a:schemeClr>
                </a:solidFill>
                <a:latin typeface="JKRGNR+Arial-BoldMT"/>
              </a:rPr>
              <a:t>Art. 92 GG bis Art. 104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366265575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340768"/>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Wiederholungsfall: „Strafvollzug“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eine „andere Regelung“ darstellend:</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i="1" dirty="0">
              <a:solidFill>
                <a:schemeClr val="tx1">
                  <a:lumMod val="65000"/>
                  <a:lumOff val="35000"/>
                </a:schemeClr>
              </a:solidFill>
              <a:latin typeface="JKRGNR+Arial-BoldMT"/>
            </a:endParaRP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Artikel 32 [Auswärtige Beziehungen]</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(1) Die Pflege der Beziehungen zu auswärtigen Staaten ist </a:t>
            </a:r>
            <a:r>
              <a:rPr lang="de-DE" sz="2400" b="1" i="1" dirty="0">
                <a:solidFill>
                  <a:schemeClr val="tx1">
                    <a:lumMod val="65000"/>
                    <a:lumOff val="35000"/>
                  </a:schemeClr>
                </a:solidFill>
                <a:latin typeface="JKRGNR+Arial-BoldMT"/>
              </a:rPr>
              <a:t>Sache des Bundes</a:t>
            </a:r>
            <a:r>
              <a:rPr lang="de-DE" sz="2400" i="1" dirty="0">
                <a:solidFill>
                  <a:schemeClr val="tx1">
                    <a:lumMod val="65000"/>
                    <a:lumOff val="35000"/>
                  </a:schemeClr>
                </a:solidFill>
                <a:latin typeface="JKRGNR+Arial-BoldMT"/>
              </a:rPr>
              <a:t>.[1]</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(2) Vor dem </a:t>
            </a:r>
            <a:r>
              <a:rPr lang="de-DE" sz="2400" i="1" dirty="0" err="1">
                <a:solidFill>
                  <a:schemeClr val="tx1">
                    <a:lumMod val="65000"/>
                    <a:lumOff val="35000"/>
                  </a:schemeClr>
                </a:solidFill>
                <a:latin typeface="JKRGNR+Arial-BoldMT"/>
              </a:rPr>
              <a:t>Abschlusse</a:t>
            </a:r>
            <a:r>
              <a:rPr lang="de-DE" sz="2400" i="1" dirty="0">
                <a:solidFill>
                  <a:schemeClr val="tx1">
                    <a:lumMod val="65000"/>
                    <a:lumOff val="35000"/>
                  </a:schemeClr>
                </a:solidFill>
                <a:latin typeface="JKRGNR+Arial-BoldMT"/>
              </a:rPr>
              <a:t> eines Vertrages, der die besonderen Verhältnisse eines Landes berührt, ist das Land rechtzeitig zu hören.</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(3) </a:t>
            </a:r>
            <a:r>
              <a:rPr lang="de-DE" sz="2400" b="1" i="1" dirty="0">
                <a:solidFill>
                  <a:schemeClr val="tx1">
                    <a:lumMod val="65000"/>
                    <a:lumOff val="35000"/>
                  </a:schemeClr>
                </a:solidFill>
                <a:latin typeface="JKRGNR+Arial-BoldMT"/>
              </a:rPr>
              <a:t>Soweit die Länder für die Gesetzgebung zuständig </a:t>
            </a:r>
            <a:r>
              <a:rPr lang="de-DE" sz="2400" i="1" dirty="0">
                <a:solidFill>
                  <a:schemeClr val="tx1">
                    <a:lumMod val="65000"/>
                    <a:lumOff val="35000"/>
                  </a:schemeClr>
                </a:solidFill>
                <a:latin typeface="JKRGNR+Arial-BoldMT"/>
              </a:rPr>
              <a:t>sind, können sie mit Zustimmung der Bundesregierung mit auswärtigen Staaten Verträge abschließen.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21376351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45560" y="1484784"/>
            <a:ext cx="8928992" cy="55989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Wiederholungsfall: „Strafvollzug“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Strafvollzug</a:t>
            </a:r>
            <a:r>
              <a:rPr lang="de-DE" sz="2400" dirty="0">
                <a:solidFill>
                  <a:schemeClr val="tx1">
                    <a:lumMod val="65000"/>
                    <a:lumOff val="35000"/>
                  </a:schemeClr>
                </a:solidFill>
                <a:latin typeface="JKRGNR+Arial-BoldMT"/>
              </a:rPr>
              <a:t>: Landesmaterie (vgl. Art. 74 I Nr. 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dem Hintergrund von </a:t>
            </a:r>
            <a:r>
              <a:rPr lang="de-DE" sz="2400" b="1" dirty="0">
                <a:solidFill>
                  <a:schemeClr val="tx1">
                    <a:lumMod val="65000"/>
                    <a:lumOff val="35000"/>
                  </a:schemeClr>
                </a:solidFill>
                <a:latin typeface="JKRGNR+Arial-BoldMT"/>
              </a:rPr>
              <a:t>Art. 32 I, III GG </a:t>
            </a:r>
            <a:r>
              <a:rPr lang="de-DE" sz="2400" dirty="0">
                <a:solidFill>
                  <a:schemeClr val="tx1">
                    <a:lumMod val="65000"/>
                    <a:lumOff val="35000"/>
                  </a:schemeClr>
                </a:solidFill>
                <a:latin typeface="JKRGNR+Arial-BoldMT"/>
              </a:rPr>
              <a:t>fraglich: </a:t>
            </a:r>
            <a:r>
              <a:rPr lang="de-DE" sz="2400" b="1" u="sng" dirty="0">
                <a:solidFill>
                  <a:schemeClr val="tx1">
                    <a:lumMod val="65000"/>
                    <a:lumOff val="35000"/>
                  </a:schemeClr>
                </a:solidFill>
                <a:latin typeface="JKRGNR+Arial-BoldMT"/>
              </a:rPr>
              <a:t>Verbandskompetenz des Bundes, soweit Landesmaterien betroffen?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Zwingend (!) vorzunehmen: Auslegung der Vorschrift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Wortlaut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Systematik</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Telos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Historie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89731870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 calcmode="lin" valueType="num">
                                      <p:cBhvr additive="base">
                                        <p:cTn id="3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xEl>
                                              <p:pRg st="9" end="9"/>
                                            </p:txEl>
                                          </p:spTgt>
                                        </p:tgtEl>
                                        <p:attrNameLst>
                                          <p:attrName>style.visibility</p:attrName>
                                        </p:attrNameLst>
                                      </p:cBhvr>
                                      <p:to>
                                        <p:strVal val="visible"/>
                                      </p:to>
                                    </p:set>
                                    <p:anim calcmode="lin" valueType="num">
                                      <p:cBhvr additive="base">
                                        <p:cTn id="4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700808"/>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Wiederholungsfall: „Strafvollzug“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Denkbare Interpretation des </a:t>
            </a:r>
            <a:r>
              <a:rPr lang="de-DE" sz="2400" b="1" dirty="0">
                <a:solidFill>
                  <a:schemeClr val="tx1">
                    <a:lumMod val="65000"/>
                    <a:lumOff val="35000"/>
                  </a:schemeClr>
                </a:solidFill>
                <a:latin typeface="JKRGNR+Arial-BoldMT"/>
              </a:rPr>
              <a:t>Wortlauts</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Ausschließliche Verbandskompetenz</a:t>
            </a:r>
            <a:r>
              <a:rPr lang="de-DE" sz="2400" dirty="0">
                <a:solidFill>
                  <a:schemeClr val="tx1">
                    <a:lumMod val="65000"/>
                    <a:lumOff val="35000"/>
                  </a:schemeClr>
                </a:solidFill>
                <a:latin typeface="JKRGNR+Arial-BoldMT"/>
              </a:rPr>
              <a:t> der Länder in Landesmaterie</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Bund nicht erwähnt in Art. 32 III GG  </a:t>
            </a:r>
            <a:br>
              <a:rPr lang="de-DE" sz="2400" dirty="0">
                <a:solidFill>
                  <a:schemeClr val="tx1">
                    <a:lumMod val="65000"/>
                    <a:lumOff val="35000"/>
                  </a:schemeClr>
                </a:solidFill>
                <a:latin typeface="JKRGNR+Arial-BoldMT"/>
              </a:rPr>
            </a:b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Hingegen für eine umfassende Kompetenz des Bundes sprechend: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32 III GG </a:t>
            </a:r>
            <a:r>
              <a:rPr lang="de-DE" sz="2400" dirty="0">
                <a:solidFill>
                  <a:schemeClr val="tx1">
                    <a:lumMod val="65000"/>
                    <a:lumOff val="35000"/>
                  </a:schemeClr>
                </a:solidFill>
                <a:latin typeface="JKRGNR+Arial-BoldMT"/>
              </a:rPr>
              <a:t>als </a:t>
            </a:r>
            <a:r>
              <a:rPr lang="de-DE" sz="2400" b="1" dirty="0">
                <a:solidFill>
                  <a:schemeClr val="tx1">
                    <a:lumMod val="65000"/>
                    <a:lumOff val="35000"/>
                  </a:schemeClr>
                </a:solidFill>
                <a:latin typeface="JKRGNR+Arial-BoldMT"/>
              </a:rPr>
              <a:t>„Kann-Vorschrift“ </a:t>
            </a:r>
            <a:r>
              <a:rPr lang="de-DE" sz="2400" dirty="0">
                <a:solidFill>
                  <a:schemeClr val="tx1">
                    <a:lumMod val="65000"/>
                    <a:lumOff val="35000"/>
                  </a:schemeClr>
                </a:solidFill>
                <a:latin typeface="JKRGNR+Arial-BoldMT"/>
              </a:rPr>
              <a:t>ausgestaltet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32 III GG </a:t>
            </a:r>
            <a:r>
              <a:rPr lang="de-DE" sz="2400" dirty="0">
                <a:solidFill>
                  <a:schemeClr val="tx1">
                    <a:lumMod val="65000"/>
                    <a:lumOff val="35000"/>
                  </a:schemeClr>
                </a:solidFill>
                <a:latin typeface="JKRGNR+Arial-BoldMT"/>
              </a:rPr>
              <a:t>enthält </a:t>
            </a:r>
            <a:r>
              <a:rPr lang="de-DE" sz="2400" b="1" dirty="0">
                <a:solidFill>
                  <a:schemeClr val="tx1">
                    <a:lumMod val="65000"/>
                    <a:lumOff val="35000"/>
                  </a:schemeClr>
                </a:solidFill>
                <a:latin typeface="JKRGNR+Arial-BoldMT"/>
              </a:rPr>
              <a:t>Zustimmungserfordernis</a:t>
            </a:r>
            <a:r>
              <a:rPr lang="de-DE" sz="2400" dirty="0">
                <a:solidFill>
                  <a:schemeClr val="tx1">
                    <a:lumMod val="65000"/>
                    <a:lumOff val="35000"/>
                  </a:schemeClr>
                </a:solidFill>
                <a:latin typeface="JKRGNR+Arial-BoldMT"/>
              </a:rPr>
              <a:t> des Bundes </a:t>
            </a: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Daher wie regelmäßig festzustellen: </a:t>
            </a:r>
            <a:r>
              <a:rPr lang="de-DE" sz="2400" b="1" u="sng" dirty="0">
                <a:solidFill>
                  <a:schemeClr val="tx1">
                    <a:lumMod val="65000"/>
                    <a:lumOff val="35000"/>
                  </a:schemeClr>
                </a:solidFill>
                <a:latin typeface="JKRGNR+Arial-BoldMT"/>
                <a:sym typeface="Wingdings" pitchFamily="2" charset="2"/>
              </a:rPr>
              <a:t>Wortlaut der Vorschrift nicht vollständig ergiebig </a:t>
            </a:r>
            <a:endParaRPr lang="de-DE" sz="2400" b="1" u="sng"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246416755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3827</Words>
  <Application>Microsoft Macintosh PowerPoint</Application>
  <PresentationFormat>Bildschirmpräsentation (4:3)</PresentationFormat>
  <Paragraphs>417</Paragraphs>
  <Slides>54</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54</vt:i4>
      </vt:variant>
    </vt:vector>
  </HeadingPairs>
  <TitlesOfParts>
    <vt:vector size="62"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36</cp:revision>
  <dcterms:created xsi:type="dcterms:W3CDTF">2023-10-09T11:17:48Z</dcterms:created>
  <dcterms:modified xsi:type="dcterms:W3CDTF">2025-11-02T11:26:21Z</dcterms:modified>
</cp:coreProperties>
</file>