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sldIdLst>
    <p:sldId id="256" r:id="rId2"/>
    <p:sldId id="353" r:id="rId3"/>
    <p:sldId id="354" r:id="rId4"/>
    <p:sldId id="359" r:id="rId5"/>
    <p:sldId id="360" r:id="rId6"/>
    <p:sldId id="436" r:id="rId7"/>
    <p:sldId id="431" r:id="rId8"/>
    <p:sldId id="432" r:id="rId9"/>
    <p:sldId id="434" r:id="rId10"/>
    <p:sldId id="439" r:id="rId11"/>
    <p:sldId id="440" r:id="rId12"/>
    <p:sldId id="276" r:id="rId13"/>
    <p:sldId id="317" r:id="rId14"/>
    <p:sldId id="437" r:id="rId15"/>
    <p:sldId id="372" r:id="rId16"/>
    <p:sldId id="374" r:id="rId17"/>
    <p:sldId id="375" r:id="rId18"/>
    <p:sldId id="376" r:id="rId19"/>
    <p:sldId id="435" r:id="rId20"/>
    <p:sldId id="382" r:id="rId21"/>
    <p:sldId id="384" r:id="rId22"/>
    <p:sldId id="386" r:id="rId23"/>
    <p:sldId id="387" r:id="rId24"/>
    <p:sldId id="413" r:id="rId25"/>
    <p:sldId id="414" r:id="rId26"/>
    <p:sldId id="416" r:id="rId27"/>
    <p:sldId id="423" r:id="rId28"/>
    <p:sldId id="438" r:id="rId29"/>
    <p:sldId id="425" r:id="rId30"/>
    <p:sldId id="426" r:id="rId31"/>
    <p:sldId id="427" r:id="rId32"/>
    <p:sldId id="316" r:id="rId3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2969"/>
  </p:normalViewPr>
  <p:slideViewPr>
    <p:cSldViewPr>
      <p:cViewPr varScale="1">
        <p:scale>
          <a:sx n="111" d="100"/>
          <a:sy n="111" d="100"/>
        </p:scale>
        <p:origin x="171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09.11.25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355976" y="3284984"/>
            <a:ext cx="4788024"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3.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Wichtigste Konkretisierung des Demokratieprinzips: </a:t>
            </a:r>
            <a:r>
              <a:rPr lang="de-DE" sz="2400" b="1" u="sng" dirty="0">
                <a:solidFill>
                  <a:schemeClr val="tx1">
                    <a:lumMod val="65000"/>
                    <a:lumOff val="35000"/>
                  </a:schemeClr>
                </a:solidFill>
                <a:latin typeface="JKRGNR+Arial-BoldMT"/>
              </a:rPr>
              <a:t>Parlamentsvorbehalt</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Gedanke: </a:t>
            </a:r>
            <a:r>
              <a:rPr lang="de-DE" sz="2400" b="1" dirty="0">
                <a:solidFill>
                  <a:schemeClr val="tx1">
                    <a:lumMod val="65000"/>
                    <a:lumOff val="35000"/>
                  </a:schemeClr>
                </a:solidFill>
                <a:latin typeface="JKRGNR+Arial-BoldMT"/>
              </a:rPr>
              <a:t>wesentliche Entscheidungen</a:t>
            </a:r>
            <a:r>
              <a:rPr lang="de-DE" sz="2400" dirty="0">
                <a:solidFill>
                  <a:schemeClr val="tx1">
                    <a:lumMod val="65000"/>
                    <a:lumOff val="35000"/>
                  </a:schemeClr>
                </a:solidFill>
                <a:latin typeface="JKRGNR+Arial-BoldMT"/>
              </a:rPr>
              <a:t>, die für das Gemeinwohl von Bedeutung sind dürfen nicht „am Parlament vorbei entschieden werden“ (sog. </a:t>
            </a:r>
            <a:r>
              <a:rPr lang="de-DE" sz="2400" b="1" dirty="0">
                <a:solidFill>
                  <a:schemeClr val="tx1">
                    <a:lumMod val="65000"/>
                    <a:lumOff val="35000"/>
                  </a:schemeClr>
                </a:solidFill>
                <a:latin typeface="JKRGNR+Arial-BoldMT"/>
              </a:rPr>
              <a:t>Wesentlichkeitsrechtsprechung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 allein das </a:t>
            </a:r>
            <a:r>
              <a:rPr lang="de-DE" sz="2400" b="1" dirty="0">
                <a:solidFill>
                  <a:schemeClr val="tx1">
                    <a:lumMod val="65000"/>
                    <a:lumOff val="35000"/>
                  </a:schemeClr>
                </a:solidFill>
                <a:latin typeface="JKRGNR+Arial-BoldMT"/>
              </a:rPr>
              <a:t>Parlament ist unmittelbar demokratisch legitimiert </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wesentlich</a:t>
            </a:r>
            <a:r>
              <a:rPr lang="de-DE" sz="2400" dirty="0">
                <a:solidFill>
                  <a:schemeClr val="tx1">
                    <a:lumMod val="65000"/>
                    <a:lumOff val="35000"/>
                  </a:schemeClr>
                </a:solidFill>
                <a:latin typeface="JKRGNR+Arial-BoldMT"/>
              </a:rPr>
              <a:t>“: staatliche Maßnahmen, die für die </a:t>
            </a: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der Bürger von Bedeutung sind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Unstrittig: sog. </a:t>
            </a:r>
            <a:r>
              <a:rPr lang="de-DE" sz="2400" b="1" dirty="0">
                <a:solidFill>
                  <a:schemeClr val="tx1">
                    <a:lumMod val="65000"/>
                    <a:lumOff val="35000"/>
                  </a:schemeClr>
                </a:solidFill>
                <a:latin typeface="JKRGNR+Arial-BoldMT"/>
              </a:rPr>
              <a:t>Eingriffsverwaltung</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Bereich daher erforderlich: </a:t>
            </a:r>
            <a:r>
              <a:rPr lang="de-DE" sz="2400" b="1" dirty="0">
                <a:solidFill>
                  <a:schemeClr val="tx1">
                    <a:lumMod val="65000"/>
                    <a:lumOff val="35000"/>
                  </a:schemeClr>
                </a:solidFill>
                <a:latin typeface="JKRGNR+Arial-BoldMT"/>
              </a:rPr>
              <a:t>Formelles Parlamentsgesetz</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Daher sehr fragwürdig: Einschränkungen im „Lockdown“ durch Verordnungen (Exekutive)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9625469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Parlamentsvorbehalt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zu beachten: </a:t>
            </a:r>
            <a:r>
              <a:rPr lang="de-DE" sz="2400" dirty="0" err="1">
                <a:solidFill>
                  <a:schemeClr val="tx1">
                    <a:lumMod val="65000"/>
                    <a:lumOff val="35000"/>
                  </a:schemeClr>
                </a:solidFill>
                <a:latin typeface="JKRGNR+Arial-BoldMT"/>
              </a:rPr>
              <a:t>Je..desto</a:t>
            </a:r>
            <a:r>
              <a:rPr lang="de-DE" sz="2400" dirty="0">
                <a:solidFill>
                  <a:schemeClr val="tx1">
                    <a:lumMod val="65000"/>
                    <a:lumOff val="35000"/>
                  </a:schemeClr>
                </a:solidFill>
                <a:latin typeface="JKRGNR+Arial-BoldMT"/>
              </a:rPr>
              <a:t>-Formel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„Je weitreichender und intensiver durch die in Rede stehende Maßnahme in die Grundrechte der Bürger eingegriffen wird, desto umfassender und detaillierter sind die normativen Vorgaben durch das Parlament zu regeln“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b="1" i="1" dirty="0">
                <a:solidFill>
                  <a:schemeClr val="tx1">
                    <a:lumMod val="65000"/>
                    <a:lumOff val="35000"/>
                  </a:schemeClr>
                </a:solidFill>
                <a:latin typeface="JKRGNR+Arial-BoldMT"/>
              </a:rPr>
              <a:t>§ 3 SOG „Aufgaben“ </a:t>
            </a:r>
          </a:p>
          <a:p>
            <a:pPr lvl="1" algn="just">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Die Verwaltungsbehörden treffen im Rahmen ihres Geschäftsbereichs nach pflichtgemäßem Ermessen die im Einzelfall zum Schutz der Allgemeinheit oder des einzelnen erforderlichen Maßnahmen, um bevorstehende Gefahren für die öffentliche Sicherheit oder Ordnung abzuwehren oder Störungen der öffentlichen Sicherheit oder Ordnung zu beseitigen.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325880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83968" y="3284984"/>
            <a:ext cx="4860032"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Fall 3</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Rechtmäßigkeit des volksbeschlossenen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fraglich: Rechtmäßigkeitsmaßstab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unterscheiden: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Vorrang des Gesetzes</a:t>
            </a:r>
            <a:r>
              <a:rPr lang="de-DE" sz="2400" dirty="0">
                <a:solidFill>
                  <a:schemeClr val="tx1">
                    <a:lumMod val="65000"/>
                    <a:lumOff val="35000"/>
                  </a:schemeClr>
                </a:solidFill>
                <a:latin typeface="JKRGNR+Arial-BoldMT"/>
                <a:sym typeface="Wingdings" pitchFamily="2" charset="2"/>
              </a:rPr>
              <a:t>: gilt stets und für alle Staatsorgane + besagt, dass staatliches Handeln nicht gegen höherrangiges Recht verstoßen darf (Art. 20 III GG)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Vorbehalt des Gesetzes: </a:t>
            </a:r>
            <a:r>
              <a:rPr lang="de-DE" sz="2400" dirty="0">
                <a:solidFill>
                  <a:schemeClr val="tx1">
                    <a:lumMod val="65000"/>
                    <a:lumOff val="35000"/>
                  </a:schemeClr>
                </a:solidFill>
                <a:latin typeface="JKRGNR+Arial-BoldMT"/>
                <a:sym typeface="Wingdings" pitchFamily="2" charset="2"/>
              </a:rPr>
              <a:t>gilt insbesondere für die Exekutive und Judikative und besagt, dass staatliches Handeln grundsätzlich auf eine verfassungskonforme Rechtsgrundlage rückführbar sein muss (Art. 20 III 2. </a:t>
            </a:r>
            <a:r>
              <a:rPr lang="de-DE" sz="2400" dirty="0" err="1">
                <a:solidFill>
                  <a:schemeClr val="tx1">
                    <a:lumMod val="65000"/>
                    <a:lumOff val="35000"/>
                  </a:schemeClr>
                </a:solidFill>
                <a:latin typeface="JKRGNR+Arial-BoldMT"/>
                <a:sym typeface="Wingdings" pitchFamily="2" charset="2"/>
              </a:rPr>
              <a:t>Hs</a:t>
            </a:r>
            <a:r>
              <a:rPr lang="de-DE" sz="2400" dirty="0">
                <a:solidFill>
                  <a:schemeClr val="tx1">
                    <a:lumMod val="65000"/>
                    <a:lumOff val="35000"/>
                  </a:schemeClr>
                </a:solidFill>
                <a:latin typeface="JKRGNR+Arial-BoldMT"/>
                <a:sym typeface="Wingdings" pitchFamily="2" charset="2"/>
              </a:rPr>
              <a:t>. GG)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fraglich: Rechtmäßigkeit eines volksbeschlossenen Gesetzes</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1661255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Gesetzgebung einzig geltend: Vorrang des Gesetzes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 von Gesetzen (auf </a:t>
            </a:r>
            <a:r>
              <a:rPr lang="de-DE" sz="2400" b="1" dirty="0">
                <a:solidFill>
                  <a:schemeClr val="tx1">
                    <a:lumMod val="65000"/>
                    <a:lumOff val="35000"/>
                  </a:schemeClr>
                </a:solidFill>
                <a:latin typeface="JKRGNR+Arial-BoldMT"/>
              </a:rPr>
              <a:t>Bundesebene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Verfassungskonformität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Verfassungskonformität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 </a:t>
            </a:r>
            <a:r>
              <a:rPr lang="de-DE" sz="2400" b="1" dirty="0">
                <a:solidFill>
                  <a:schemeClr val="tx1">
                    <a:lumMod val="65000"/>
                    <a:lumOff val="35000"/>
                  </a:schemeClr>
                </a:solidFill>
                <a:latin typeface="JKRGNR+Arial-BoldMT"/>
              </a:rPr>
              <a:t>Landesebene</a:t>
            </a:r>
            <a:r>
              <a:rPr lang="de-DE" sz="2400" dirty="0">
                <a:solidFill>
                  <a:schemeClr val="tx1">
                    <a:lumMod val="65000"/>
                    <a:lumOff val="35000"/>
                  </a:schemeClr>
                </a:solidFill>
                <a:latin typeface="JKRGNR+Arial-BoldMT"/>
              </a:rPr>
              <a:t> zu beachten: Regelung des </a:t>
            </a:r>
            <a:r>
              <a:rPr lang="de-DE" sz="2400" b="1" dirty="0">
                <a:solidFill>
                  <a:schemeClr val="tx1">
                    <a:lumMod val="65000"/>
                    <a:lumOff val="35000"/>
                  </a:schemeClr>
                </a:solidFill>
                <a:latin typeface="JKRGNR+Arial-BoldMT"/>
              </a:rPr>
              <a:t>Art. 31 GG</a:t>
            </a:r>
            <a:r>
              <a:rPr lang="de-DE" sz="2400" dirty="0">
                <a:solidFill>
                  <a:schemeClr val="tx1">
                    <a:lumMod val="65000"/>
                    <a:lumOff val="35000"/>
                  </a:schemeClr>
                </a:solidFill>
                <a:latin typeface="JKRGNR+Arial-BoldMT"/>
              </a:rPr>
              <a:t>, wonach Bundesrecht Landesrecht bricht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Insofern Prüfungsmaßstab von Gesetzen auf Landesebene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Vereinbarkeit mit Landesverfassung und Bundesrecht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Vereinbarkeit mit Landesverfassung und Bundesrecht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0349242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a:t>
            </a:r>
            <a:r>
              <a:rPr lang="de-DE" sz="2400" b="1" dirty="0">
                <a:solidFill>
                  <a:schemeClr val="tx1">
                    <a:lumMod val="65000"/>
                    <a:lumOff val="35000"/>
                  </a:schemeClr>
                </a:solidFill>
                <a:latin typeface="JKRGNR+Arial-BoldMT"/>
              </a:rPr>
              <a:t>Zuständigkeit, Verfahren und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Zuständigkeitsfragen zu unterscheiden: Verbands- und Organkompetenz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Verbandskompetenz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Generalklausel: </a:t>
            </a:r>
            <a:r>
              <a:rPr lang="de-DE" sz="2400" b="1" dirty="0">
                <a:solidFill>
                  <a:schemeClr val="tx1">
                    <a:lumMod val="65000"/>
                    <a:lumOff val="35000"/>
                  </a:schemeClr>
                </a:solidFill>
                <a:latin typeface="JKRGNR+Arial-BoldMT"/>
              </a:rPr>
              <a:t>Art. 30 GG</a:t>
            </a:r>
            <a:r>
              <a:rPr lang="de-DE" sz="2400" dirty="0">
                <a:solidFill>
                  <a:schemeClr val="tx1">
                    <a:lumMod val="65000"/>
                    <a:lumOff val="35000"/>
                  </a:schemeClr>
                </a:solidFill>
                <a:latin typeface="JKRGNR+Arial-BoldMT"/>
              </a:rPr>
              <a:t>, wonach zur Erfüllung staatlicher Aufgaben </a:t>
            </a:r>
            <a:r>
              <a:rPr lang="de-DE" sz="2400" b="1" dirty="0">
                <a:solidFill>
                  <a:schemeClr val="tx1">
                    <a:lumMod val="65000"/>
                    <a:lumOff val="35000"/>
                  </a:schemeClr>
                </a:solidFill>
                <a:latin typeface="JKRGNR+Arial-BoldMT"/>
              </a:rPr>
              <a:t>die Länder zuständig </a:t>
            </a:r>
            <a:r>
              <a:rPr lang="de-DE" sz="2400" dirty="0">
                <a:solidFill>
                  <a:schemeClr val="tx1">
                    <a:lumMod val="65000"/>
                    <a:lumOff val="35000"/>
                  </a:schemeClr>
                </a:solidFill>
                <a:latin typeface="JKRGNR+Arial-BoldMT"/>
              </a:rPr>
              <a:t>sind, </a:t>
            </a:r>
            <a:r>
              <a:rPr lang="de-DE" sz="2400" b="1" dirty="0">
                <a:solidFill>
                  <a:schemeClr val="tx1">
                    <a:lumMod val="65000"/>
                    <a:lumOff val="35000"/>
                  </a:schemeClr>
                </a:solidFill>
                <a:latin typeface="JKRGNR+Arial-BoldMT"/>
              </a:rPr>
              <a:t>soweit</a:t>
            </a:r>
            <a:r>
              <a:rPr lang="de-DE" sz="2400" dirty="0">
                <a:solidFill>
                  <a:schemeClr val="tx1">
                    <a:lumMod val="65000"/>
                    <a:lumOff val="35000"/>
                  </a:schemeClr>
                </a:solidFill>
                <a:latin typeface="JKRGNR+Arial-BoldMT"/>
              </a:rPr>
              <a:t> dieses </a:t>
            </a:r>
            <a:r>
              <a:rPr lang="de-DE" sz="2400" b="1" dirty="0">
                <a:solidFill>
                  <a:schemeClr val="tx1">
                    <a:lumMod val="65000"/>
                    <a:lumOff val="35000"/>
                  </a:schemeClr>
                </a:solidFill>
                <a:latin typeface="JKRGNR+Arial-BoldMT"/>
              </a:rPr>
              <a:t>GG</a:t>
            </a:r>
            <a:r>
              <a:rPr lang="de-DE" sz="2400" dirty="0">
                <a:solidFill>
                  <a:schemeClr val="tx1">
                    <a:lumMod val="65000"/>
                    <a:lumOff val="35000"/>
                  </a:schemeClr>
                </a:solidFill>
                <a:latin typeface="JKRGNR+Arial-BoldMT"/>
              </a:rPr>
              <a:t> keine </a:t>
            </a:r>
            <a:r>
              <a:rPr lang="de-DE" sz="2400" b="1" dirty="0">
                <a:solidFill>
                  <a:schemeClr val="tx1">
                    <a:lumMod val="65000"/>
                    <a:lumOff val="35000"/>
                  </a:schemeClr>
                </a:solidFill>
                <a:latin typeface="JKRGNR+Arial-BoldMT"/>
              </a:rPr>
              <a:t>anderweitigen Regelungen </a:t>
            </a:r>
            <a:r>
              <a:rPr lang="de-DE" sz="2400" dirty="0">
                <a:solidFill>
                  <a:schemeClr val="tx1">
                    <a:lumMod val="65000"/>
                    <a:lumOff val="35000"/>
                  </a:schemeClr>
                </a:solidFill>
                <a:latin typeface="JKRGNR+Arial-BoldMT"/>
              </a:rPr>
              <a:t>trifft oder zulässt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Andere Regelungen soweit es um Gesetzgebung geht: </a:t>
            </a:r>
            <a:r>
              <a:rPr lang="de-DE" sz="2400" b="1" dirty="0">
                <a:solidFill>
                  <a:schemeClr val="tx1">
                    <a:lumMod val="65000"/>
                    <a:lumOff val="35000"/>
                  </a:schemeClr>
                </a:solidFill>
                <a:latin typeface="JKRGNR+Arial-BoldMT"/>
              </a:rPr>
              <a:t>Art. 70 ff.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5670945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Art. 70 I GG </a:t>
            </a:r>
            <a:r>
              <a:rPr lang="de-DE" sz="2400" dirty="0">
                <a:solidFill>
                  <a:schemeClr val="tx1">
                    <a:lumMod val="65000"/>
                    <a:lumOff val="35000"/>
                  </a:schemeClr>
                </a:solidFill>
                <a:latin typeface="JKRGNR+Arial-BoldMT"/>
              </a:rPr>
              <a:t>(theoretisch) grundsätzlich zur Gesetzgebung ermächtigt: </a:t>
            </a:r>
            <a:r>
              <a:rPr lang="de-DE" sz="2400" b="1" dirty="0">
                <a:solidFill>
                  <a:schemeClr val="tx1">
                    <a:lumMod val="65000"/>
                    <a:lumOff val="35000"/>
                  </a:schemeClr>
                </a:solidFill>
                <a:latin typeface="JKRGNR+Arial-BoldMT"/>
              </a:rPr>
              <a:t>Die Länder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Grundgesetz begründet die Gesetzgebungskompetenz des Bundes (vgl. Art. 70 I 2. </a:t>
            </a:r>
            <a:r>
              <a:rPr lang="de-DE" sz="2400" dirty="0" err="1">
                <a:solidFill>
                  <a:schemeClr val="tx1">
                    <a:lumMod val="65000"/>
                    <a:lumOff val="35000"/>
                  </a:schemeClr>
                </a:solidFill>
                <a:latin typeface="JKRGNR+Arial-BoldMT"/>
              </a:rPr>
              <a:t>Hs</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Derartige „</a:t>
            </a:r>
            <a:r>
              <a:rPr lang="de-DE" sz="2400" b="1" dirty="0">
                <a:solidFill>
                  <a:schemeClr val="tx1">
                    <a:lumMod val="65000"/>
                    <a:lumOff val="35000"/>
                  </a:schemeClr>
                </a:solidFill>
                <a:latin typeface="JKRGNR+Arial-BoldMT"/>
              </a:rPr>
              <a:t>Ausnahmen</a:t>
            </a:r>
            <a:r>
              <a:rPr lang="de-DE" sz="2400" dirty="0">
                <a:solidFill>
                  <a:schemeClr val="tx1">
                    <a:lumMod val="65000"/>
                    <a:lumOff val="35000"/>
                  </a:schemeClr>
                </a:solidFill>
                <a:latin typeface="JKRGNR+Arial-BoldMT"/>
              </a:rPr>
              <a:t>“ begründend: Regelungen zur </a:t>
            </a:r>
            <a:r>
              <a:rPr lang="de-DE" sz="2400" b="1" dirty="0">
                <a:solidFill>
                  <a:schemeClr val="tx1">
                    <a:lumMod val="65000"/>
                    <a:lumOff val="35000"/>
                  </a:schemeClr>
                </a:solidFill>
                <a:latin typeface="JKRGNR+Arial-BoldMT"/>
              </a:rPr>
              <a:t>konkurrierenden oder ausschließlichen Gesetzgebung, vgl. Art. 70 II GG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Praxishinweis</a:t>
            </a:r>
            <a:r>
              <a:rPr lang="de-DE" sz="2400" dirty="0">
                <a:solidFill>
                  <a:schemeClr val="tx1">
                    <a:lumMod val="65000"/>
                    <a:lumOff val="35000"/>
                  </a:schemeClr>
                </a:solidFill>
                <a:latin typeface="JKRGNR+Arial-BoldMT"/>
              </a:rPr>
              <a:t>: Gesetzgebungskompetenzen liegen in aller Regelmäßigkeit beim Bund!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Regelungsmaterie vorliegend: </a:t>
            </a:r>
            <a:r>
              <a:rPr lang="de-DE" sz="2400" b="1" dirty="0">
                <a:solidFill>
                  <a:schemeClr val="tx1">
                    <a:lumMod val="65000"/>
                    <a:lumOff val="35000"/>
                  </a:schemeClr>
                </a:solidFill>
                <a:latin typeface="JKRGNR+Arial-BoldMT"/>
              </a:rPr>
              <a:t>Gefahrenabwehr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Merke</a:t>
            </a:r>
            <a:r>
              <a:rPr lang="de-DE" sz="2400" dirty="0">
                <a:solidFill>
                  <a:schemeClr val="tx1">
                    <a:lumMod val="65000"/>
                    <a:lumOff val="35000"/>
                  </a:schemeClr>
                </a:solidFill>
                <a:latin typeface="JKRGNR+Arial-BoldMT"/>
              </a:rPr>
              <a:t>: Gefahrenabwehr und Kultur sind Ländersache!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Verbandskompetenz: Länder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4648275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Organkompetenz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Ob das </a:t>
            </a:r>
            <a:r>
              <a:rPr lang="de-DE" sz="2400" b="1" dirty="0">
                <a:solidFill>
                  <a:schemeClr val="tx1">
                    <a:lumMod val="65000"/>
                    <a:lumOff val="35000"/>
                  </a:schemeClr>
                </a:solidFill>
                <a:latin typeface="JKRGNR+Arial-BoldMT"/>
              </a:rPr>
              <a:t>Volk als „Organ“ zuständig </a:t>
            </a:r>
            <a:r>
              <a:rPr lang="de-DE" sz="2400" dirty="0">
                <a:solidFill>
                  <a:schemeClr val="tx1">
                    <a:lumMod val="65000"/>
                    <a:lumOff val="35000"/>
                  </a:schemeClr>
                </a:solidFill>
                <a:latin typeface="JKRGNR+Arial-BoldMT"/>
              </a:rPr>
              <a:t>für den Beschluss des Gesetzes war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von Bedeutung</a:t>
            </a:r>
            <a:r>
              <a:rPr lang="de-DE" sz="2400" b="1" dirty="0">
                <a:solidFill>
                  <a:schemeClr val="tx1">
                    <a:lumMod val="65000"/>
                    <a:lumOff val="35000"/>
                  </a:schemeClr>
                </a:solidFill>
                <a:latin typeface="JKRGNR+Arial-BoldMT"/>
              </a:rPr>
              <a:t>: Art. 48 I </a:t>
            </a:r>
            <a:r>
              <a:rPr lang="de-DE" sz="2400" b="1" dirty="0" err="1">
                <a:solidFill>
                  <a:schemeClr val="tx1">
                    <a:lumMod val="65000"/>
                    <a:lumOff val="35000"/>
                  </a:schemeClr>
                </a:solidFill>
                <a:latin typeface="JKRGNR+Arial-BoldMT"/>
              </a:rPr>
              <a:t>HmbVerf</a:t>
            </a:r>
            <a:r>
              <a:rPr lang="de-DE" sz="2400" dirty="0">
                <a:solidFill>
                  <a:schemeClr val="tx1">
                    <a:lumMod val="65000"/>
                    <a:lumOff val="35000"/>
                  </a:schemeClr>
                </a:solidFill>
                <a:latin typeface="JKRGNR+Arial-BoldMT"/>
              </a:rPr>
              <a:t>, wonach Gesetzesvorlagen vom Senat, aus der Mitte der Bürgerschaft oder durch </a:t>
            </a:r>
            <a:r>
              <a:rPr lang="de-DE" sz="2400" b="1" dirty="0">
                <a:solidFill>
                  <a:schemeClr val="tx1">
                    <a:lumMod val="65000"/>
                    <a:lumOff val="35000"/>
                  </a:schemeClr>
                </a:solidFill>
                <a:latin typeface="JKRGNR+Arial-BoldMT"/>
              </a:rPr>
              <a:t>Volksbegehren</a:t>
            </a:r>
            <a:r>
              <a:rPr lang="de-DE" sz="2400" dirty="0">
                <a:solidFill>
                  <a:schemeClr val="tx1">
                    <a:lumMod val="65000"/>
                    <a:lumOff val="35000"/>
                  </a:schemeClr>
                </a:solidFill>
                <a:latin typeface="JKRGNR+Arial-BoldMT"/>
              </a:rPr>
              <a:t> eingebracht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Art. 50 I 1 </a:t>
            </a:r>
            <a:r>
              <a:rPr lang="de-DE" sz="2400" b="1" dirty="0" err="1">
                <a:solidFill>
                  <a:schemeClr val="tx1">
                    <a:lumMod val="65000"/>
                    <a:lumOff val="35000"/>
                  </a:schemeClr>
                </a:solidFill>
                <a:latin typeface="JKRGNR+Arial-BoldMT"/>
              </a:rPr>
              <a:t>HmbVerfG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möglich: Antrag des Volkes auf Erlass eines Gesetzes (sog. </a:t>
            </a:r>
            <a:r>
              <a:rPr lang="de-DE" sz="2400" b="1" u="sng" dirty="0">
                <a:solidFill>
                  <a:schemeClr val="tx1">
                    <a:lumMod val="65000"/>
                    <a:lumOff val="35000"/>
                  </a:schemeClr>
                </a:solidFill>
                <a:latin typeface="JKRGNR+Arial-BoldMT"/>
              </a:rPr>
              <a:t>Volksinitiative</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beachten: </a:t>
            </a:r>
            <a:r>
              <a:rPr lang="de-DE" sz="2400" b="1" dirty="0">
                <a:solidFill>
                  <a:schemeClr val="tx1">
                    <a:lumMod val="65000"/>
                    <a:lumOff val="35000"/>
                  </a:schemeClr>
                </a:solidFill>
                <a:latin typeface="JKRGNR+Arial-BoldMT"/>
              </a:rPr>
              <a:t>Einschränkungen gemäß Art. 50 I 2 </a:t>
            </a:r>
            <a:r>
              <a:rPr lang="de-DE" sz="2400" b="1" dirty="0" err="1">
                <a:solidFill>
                  <a:schemeClr val="tx1">
                    <a:lumMod val="65000"/>
                    <a:lumOff val="35000"/>
                  </a:schemeClr>
                </a:solidFill>
                <a:latin typeface="JKRGNR+Arial-BoldMT"/>
              </a:rPr>
              <a:t>HmbVerf</a:t>
            </a:r>
            <a:r>
              <a:rPr lang="de-DE" sz="2400" b="1"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Danach kein zulässiger Gegenstand von Volksinitiativen: „Bundesratsinitiativen, Haushaltspläne, </a:t>
            </a:r>
            <a:r>
              <a:rPr lang="de-DE" sz="2400" b="1" dirty="0">
                <a:solidFill>
                  <a:schemeClr val="tx1">
                    <a:lumMod val="65000"/>
                    <a:lumOff val="35000"/>
                  </a:schemeClr>
                </a:solidFill>
                <a:latin typeface="JKRGNR+Arial-BoldMT"/>
              </a:rPr>
              <a:t>Abgaben, Tarife der öffentlichen Unternehmen</a:t>
            </a:r>
            <a:r>
              <a:rPr lang="de-DE" sz="2400" dirty="0">
                <a:solidFill>
                  <a:schemeClr val="tx1">
                    <a:lumMod val="65000"/>
                    <a:lumOff val="35000"/>
                  </a:schemeClr>
                </a:solidFill>
                <a:latin typeface="JKRGNR+Arial-BoldMT"/>
              </a:rPr>
              <a:t> sowie Dienst- und Versorgungsbezüge“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548876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60811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unzulässiger Gegenstand von Volksinitiativen: </a:t>
            </a:r>
            <a:r>
              <a:rPr lang="de-DE" sz="2400" b="1" dirty="0">
                <a:solidFill>
                  <a:schemeClr val="tx1">
                    <a:lumMod val="65000"/>
                    <a:lumOff val="35000"/>
                  </a:schemeClr>
                </a:solidFill>
                <a:latin typeface="JKRGNR+Arial-BoldMT"/>
              </a:rPr>
              <a:t>„Abgaben“ und „Tarife“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problematisch: </a:t>
            </a:r>
            <a:r>
              <a:rPr lang="de-DE" sz="2400" b="1" dirty="0">
                <a:solidFill>
                  <a:schemeClr val="tx1">
                    <a:lumMod val="65000"/>
                    <a:lumOff val="35000"/>
                  </a:schemeClr>
                </a:solidFill>
                <a:latin typeface="JKRGNR+Arial-BoldMT"/>
              </a:rPr>
              <a:t>§ 3 S. 1 des Gesetzes</a:t>
            </a:r>
            <a:r>
              <a:rPr lang="de-DE" sz="2400" dirty="0">
                <a:solidFill>
                  <a:schemeClr val="tx1">
                    <a:lumMod val="65000"/>
                    <a:lumOff val="35000"/>
                  </a:schemeClr>
                </a:solidFill>
                <a:latin typeface="JKRGNR+Arial-BoldMT"/>
              </a:rPr>
              <a:t>, der Ermächtigung zur Regelung von </a:t>
            </a:r>
            <a:r>
              <a:rPr lang="de-DE" sz="2400" b="1" dirty="0">
                <a:solidFill>
                  <a:schemeClr val="tx1">
                    <a:lumMod val="65000"/>
                    <a:lumOff val="35000"/>
                  </a:schemeClr>
                </a:solidFill>
                <a:latin typeface="JKRGNR+Arial-BoldMT"/>
              </a:rPr>
              <a:t>„privaten Entgelten“ </a:t>
            </a:r>
            <a:r>
              <a:rPr lang="de-DE" sz="2400" dirty="0">
                <a:solidFill>
                  <a:schemeClr val="tx1">
                    <a:lumMod val="65000"/>
                    <a:lumOff val="35000"/>
                  </a:schemeClr>
                </a:solidFill>
                <a:latin typeface="JKRGNR+Arial-BoldMT"/>
              </a:rPr>
              <a:t>enthält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fraglich: Zuständigkeit des Volkes für § 3 S. 1 des Polizeireservegesetzes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klärungsbedürftig: Begriff der „</a:t>
            </a:r>
            <a:r>
              <a:rPr lang="de-DE" sz="2400" b="1" dirty="0">
                <a:solidFill>
                  <a:schemeClr val="tx1">
                    <a:lumMod val="65000"/>
                    <a:lumOff val="35000"/>
                  </a:schemeClr>
                </a:solidFill>
                <a:latin typeface="JKRGNR+Arial-BoldMT"/>
              </a:rPr>
              <a:t>Abgaben</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Tarife</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Abgaben: </a:t>
            </a:r>
            <a:r>
              <a:rPr lang="de-DE" sz="2400" b="1" dirty="0">
                <a:solidFill>
                  <a:schemeClr val="tx1">
                    <a:lumMod val="65000"/>
                    <a:lumOff val="35000"/>
                  </a:schemeClr>
                </a:solidFill>
                <a:latin typeface="JKRGNR+Arial-BoldMT"/>
              </a:rPr>
              <a:t>öffentlich-rechtliche Steuern, Gebühren, Beiträge</a:t>
            </a:r>
            <a:r>
              <a:rPr lang="de-DE" sz="2400" dirty="0">
                <a:solidFill>
                  <a:schemeClr val="tx1">
                    <a:lumMod val="65000"/>
                    <a:lumOff val="35000"/>
                  </a:schemeClr>
                </a:solidFill>
                <a:latin typeface="JKRGNR+Arial-BoldMT"/>
              </a:rPr>
              <a:t> (weit zu verstehen)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zu beachten: </a:t>
            </a:r>
            <a:r>
              <a:rPr lang="de-DE" sz="2400" dirty="0">
                <a:solidFill>
                  <a:schemeClr val="tx1">
                    <a:lumMod val="65000"/>
                    <a:lumOff val="35000"/>
                  </a:schemeClr>
                </a:solidFill>
                <a:latin typeface="JKRGNR+Arial-BoldMT"/>
              </a:rPr>
              <a:t>Tätigkeit, die im überwiegenden </a:t>
            </a:r>
            <a:r>
              <a:rPr lang="de-DE" sz="2400" b="1" dirty="0">
                <a:solidFill>
                  <a:schemeClr val="tx1">
                    <a:lumMod val="65000"/>
                    <a:lumOff val="35000"/>
                  </a:schemeClr>
                </a:solidFill>
                <a:latin typeface="JKRGNR+Arial-BoldMT"/>
              </a:rPr>
              <a:t>öffentlichen Interesse </a:t>
            </a:r>
            <a:r>
              <a:rPr lang="de-DE" sz="2400" dirty="0">
                <a:solidFill>
                  <a:schemeClr val="tx1">
                    <a:lumMod val="65000"/>
                    <a:lumOff val="35000"/>
                  </a:schemeClr>
                </a:solidFill>
                <a:latin typeface="JKRGNR+Arial-BoldMT"/>
              </a:rPr>
              <a:t>wahrgenommen werden, bleiben nach Wortlaut des Gesetzesentwurfs </a:t>
            </a:r>
            <a:r>
              <a:rPr lang="de-DE" sz="2400" b="1" dirty="0">
                <a:solidFill>
                  <a:schemeClr val="tx1">
                    <a:lumMod val="65000"/>
                    <a:lumOff val="35000"/>
                  </a:schemeClr>
                </a:solidFill>
                <a:latin typeface="JKRGNR+Arial-BoldMT"/>
              </a:rPr>
              <a:t>„kostenfrei“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nicht einschlägig: </a:t>
            </a:r>
            <a:r>
              <a:rPr lang="de-DE" sz="2400" dirty="0">
                <a:solidFill>
                  <a:schemeClr val="tx1">
                    <a:lumMod val="65000"/>
                    <a:lumOff val="35000"/>
                  </a:schemeClr>
                </a:solidFill>
                <a:latin typeface="JKRGNR+Arial-BoldMT"/>
              </a:rPr>
              <a:t>Ausnahmetatbestand „Abgaben“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3612556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Insoweit fraglich: ob es sich bei den „</a:t>
            </a:r>
            <a:r>
              <a:rPr lang="de-DE" sz="2400" b="1" dirty="0">
                <a:solidFill>
                  <a:schemeClr val="tx1">
                    <a:lumMod val="65000"/>
                    <a:lumOff val="35000"/>
                  </a:schemeClr>
                </a:solidFill>
                <a:latin typeface="JKRGNR+Arial-BoldMT"/>
              </a:rPr>
              <a:t>Entgelten</a:t>
            </a:r>
            <a:r>
              <a:rPr lang="de-DE" sz="2400" dirty="0">
                <a:solidFill>
                  <a:schemeClr val="tx1">
                    <a:lumMod val="65000"/>
                    <a:lumOff val="35000"/>
                  </a:schemeClr>
                </a:solidFill>
                <a:latin typeface="JKRGNR+Arial-BoldMT"/>
              </a:rPr>
              <a:t>“ um </a:t>
            </a:r>
            <a:r>
              <a:rPr lang="de-DE" sz="2400" b="1" dirty="0">
                <a:solidFill>
                  <a:schemeClr val="tx1">
                    <a:lumMod val="65000"/>
                    <a:lumOff val="35000"/>
                  </a:schemeClr>
                </a:solidFill>
                <a:latin typeface="JKRGNR+Arial-BoldMT"/>
              </a:rPr>
              <a:t>„Tarife“ </a:t>
            </a:r>
            <a:r>
              <a:rPr lang="de-DE" sz="2400" dirty="0">
                <a:solidFill>
                  <a:schemeClr val="tx1">
                    <a:lumMod val="65000"/>
                    <a:lumOff val="35000"/>
                  </a:schemeClr>
                </a:solidFill>
                <a:latin typeface="JKRGNR+Arial-BoldMT"/>
              </a:rPr>
              <a:t>im Sinne der Norm handelt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Begriff des „Tarifs“ aus dem Kontext der Verfassung her auszulegen: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Entgelte für Unternehmen gemeint, die im Bereich der öffentlichen Daseinsvorsorge agieren (Bsp.: Wasserversorgung)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Allerdings nach </a:t>
            </a:r>
            <a:r>
              <a:rPr lang="de-DE" sz="2400" b="1" dirty="0">
                <a:solidFill>
                  <a:schemeClr val="tx1">
                    <a:lumMod val="65000"/>
                    <a:lumOff val="35000"/>
                  </a:schemeClr>
                </a:solidFill>
                <a:latin typeface="JKRGNR+Arial-BoldMT"/>
              </a:rPr>
              <a:t>Ratio der Ausnahme </a:t>
            </a:r>
            <a:r>
              <a:rPr lang="de-DE" sz="2400" dirty="0">
                <a:solidFill>
                  <a:schemeClr val="tx1">
                    <a:lumMod val="65000"/>
                    <a:lumOff val="35000"/>
                  </a:schemeClr>
                </a:solidFill>
                <a:latin typeface="JKRGNR+Arial-BoldMT"/>
              </a:rPr>
              <a:t>nicht betroffen: „Tarife“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Daher nicht betroffen: „Abgaben“ und „Tarife“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Art. 50 I 2 HV</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a:t>
            </a:r>
            <a:r>
              <a:rPr lang="de-DE" sz="2400" b="1" dirty="0">
                <a:solidFill>
                  <a:schemeClr val="tx1">
                    <a:lumMod val="65000"/>
                    <a:lumOff val="35000"/>
                  </a:schemeClr>
                </a:solidFill>
                <a:latin typeface="JKRGNR+Arial-BoldMT"/>
              </a:rPr>
              <a:t>gem. Art. 50 I 1 HV begründet</a:t>
            </a:r>
            <a:r>
              <a:rPr lang="de-DE" sz="2400" dirty="0">
                <a:solidFill>
                  <a:schemeClr val="tx1">
                    <a:lumMod val="65000"/>
                    <a:lumOff val="35000"/>
                  </a:schemeClr>
                </a:solidFill>
                <a:latin typeface="JKRGNR+Arial-BoldMT"/>
              </a:rPr>
              <a:t>: Organkompetenz des „Volkes“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a:t>
            </a:r>
            <a:r>
              <a:rPr lang="de-DE" sz="2400" dirty="0">
                <a:solidFill>
                  <a:schemeClr val="tx1">
                    <a:lumMod val="65000"/>
                    <a:lumOff val="35000"/>
                  </a:schemeClr>
                </a:solidFill>
                <a:latin typeface="JKRGNR+Arial-BoldMT"/>
              </a:rPr>
              <a:t>Organkompetenz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56228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556792"/>
            <a:ext cx="9144000" cy="443454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JKRGNR+Arial-BoldMT"/>
              </a:rPr>
              <a:t>Demokratieprinzip</a:t>
            </a:r>
            <a:r>
              <a:rPr lang="de-DE" sz="23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&gt;  Bereits aus Art. 20 I GG folgend: Dass die Bundesrepublik ein </a:t>
            </a:r>
            <a:r>
              <a:rPr lang="de-DE" sz="2300" b="1" dirty="0">
                <a:solidFill>
                  <a:schemeClr val="tx1">
                    <a:lumMod val="65000"/>
                    <a:lumOff val="35000"/>
                  </a:schemeClr>
                </a:solidFill>
                <a:latin typeface="JKRGNR+Arial-BoldMT"/>
              </a:rPr>
              <a:t>„demokratischer und sozialer Bundesstaat“ </a:t>
            </a:r>
            <a:r>
              <a:rPr lang="de-DE" sz="2300" dirty="0">
                <a:solidFill>
                  <a:schemeClr val="tx1">
                    <a:lumMod val="65000"/>
                    <a:lumOff val="35000"/>
                  </a:schemeClr>
                </a:solidFill>
                <a:latin typeface="JKRGNR+Arial-BoldMT"/>
              </a:rPr>
              <a:t>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Hieraus folgend: </a:t>
            </a:r>
            <a:r>
              <a:rPr lang="de-DE" sz="2300" b="1" dirty="0">
                <a:solidFill>
                  <a:schemeClr val="tx1">
                    <a:lumMod val="65000"/>
                    <a:lumOff val="35000"/>
                  </a:schemeClr>
                </a:solidFill>
                <a:latin typeface="JKRGNR+Arial-BoldMT"/>
              </a:rPr>
              <a:t>Demokratieprinzip</a:t>
            </a:r>
            <a:r>
              <a:rPr lang="de-DE" sz="23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Griechischer Wortstamm</a:t>
            </a:r>
            <a:r>
              <a:rPr lang="de-DE" sz="2300" b="1" dirty="0">
                <a:solidFill>
                  <a:schemeClr val="tx1">
                    <a:lumMod val="65000"/>
                    <a:lumOff val="35000"/>
                  </a:schemeClr>
                </a:solidFill>
                <a:latin typeface="JKRGNR+Arial-BoldMT"/>
              </a:rPr>
              <a:t>: „</a:t>
            </a:r>
            <a:r>
              <a:rPr lang="de-DE" sz="2300" b="1" dirty="0" err="1">
                <a:solidFill>
                  <a:schemeClr val="tx1">
                    <a:lumMod val="65000"/>
                    <a:lumOff val="35000"/>
                  </a:schemeClr>
                </a:solidFill>
                <a:latin typeface="JKRGNR+Arial-BoldMT"/>
              </a:rPr>
              <a:t>demos</a:t>
            </a:r>
            <a:r>
              <a:rPr lang="de-DE" sz="2300" b="1" dirty="0">
                <a:solidFill>
                  <a:schemeClr val="tx1">
                    <a:lumMod val="65000"/>
                    <a:lumOff val="35000"/>
                  </a:schemeClr>
                </a:solidFill>
                <a:latin typeface="JKRGNR+Arial-BoldMT"/>
              </a:rPr>
              <a:t>“ </a:t>
            </a:r>
            <a:r>
              <a:rPr lang="de-DE" sz="2300" dirty="0">
                <a:solidFill>
                  <a:schemeClr val="tx1">
                    <a:lumMod val="65000"/>
                    <a:lumOff val="35000"/>
                  </a:schemeClr>
                </a:solidFill>
                <a:latin typeface="JKRGNR+Arial-BoldMT"/>
              </a:rPr>
              <a:t>(= Volk) sowie </a:t>
            </a:r>
            <a:r>
              <a:rPr lang="de-DE" sz="2300" b="1" dirty="0">
                <a:solidFill>
                  <a:schemeClr val="tx1">
                    <a:lumMod val="65000"/>
                    <a:lumOff val="35000"/>
                  </a:schemeClr>
                </a:solidFill>
                <a:latin typeface="JKRGNR+Arial-BoldMT"/>
              </a:rPr>
              <a:t>„</a:t>
            </a:r>
            <a:r>
              <a:rPr lang="de-DE" sz="2300" b="1" dirty="0" err="1">
                <a:solidFill>
                  <a:schemeClr val="tx1">
                    <a:lumMod val="65000"/>
                    <a:lumOff val="35000"/>
                  </a:schemeClr>
                </a:solidFill>
                <a:latin typeface="JKRGNR+Arial-BoldMT"/>
              </a:rPr>
              <a:t>kratos</a:t>
            </a:r>
            <a:r>
              <a:rPr lang="de-DE" sz="2300" b="1" dirty="0">
                <a:solidFill>
                  <a:schemeClr val="tx1">
                    <a:lumMod val="65000"/>
                    <a:lumOff val="35000"/>
                  </a:schemeClr>
                </a:solidFill>
                <a:latin typeface="JKRGNR+Arial-BoldMT"/>
              </a:rPr>
              <a:t>“ </a:t>
            </a:r>
            <a:r>
              <a:rPr lang="de-DE" sz="2300" dirty="0">
                <a:solidFill>
                  <a:schemeClr val="tx1">
                    <a:lumMod val="65000"/>
                    <a:lumOff val="35000"/>
                  </a:schemeClr>
                </a:solidFill>
                <a:latin typeface="JKRGNR+Arial-BoldMT"/>
              </a:rPr>
              <a:t>(= Macht/ Kraft)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3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u="sng" dirty="0">
                <a:solidFill>
                  <a:schemeClr val="tx1">
                    <a:lumMod val="65000"/>
                    <a:lumOff val="35000"/>
                  </a:schemeClr>
                </a:solidFill>
                <a:latin typeface="JKRGNR+Arial-BoldMT"/>
              </a:rPr>
              <a:t>1. Konkretisierung</a:t>
            </a:r>
            <a:r>
              <a:rPr lang="de-DE" sz="2300" b="1" dirty="0">
                <a:solidFill>
                  <a:schemeClr val="tx1">
                    <a:lumMod val="65000"/>
                    <a:lumOff val="35000"/>
                  </a:schemeClr>
                </a:solidFill>
                <a:latin typeface="JKRGNR+Arial-BoldMT"/>
              </a:rPr>
              <a:t> </a:t>
            </a:r>
            <a:r>
              <a:rPr lang="de-DE" sz="2300" dirty="0">
                <a:solidFill>
                  <a:schemeClr val="tx1">
                    <a:lumMod val="65000"/>
                    <a:lumOff val="35000"/>
                  </a:schemeClr>
                </a:solidFill>
                <a:latin typeface="JKRGNR+Arial-BoldMT"/>
              </a:rPr>
              <a:t>des „Demokratieprinzips“ in Art. 20 II GG, der in </a:t>
            </a:r>
            <a:r>
              <a:rPr lang="de-DE" sz="2300" b="1" dirty="0">
                <a:solidFill>
                  <a:schemeClr val="tx1">
                    <a:lumMod val="65000"/>
                    <a:lumOff val="35000"/>
                  </a:schemeClr>
                </a:solidFill>
                <a:latin typeface="JKRGNR+Arial-BoldMT"/>
              </a:rPr>
              <a:t>S. 1 </a:t>
            </a:r>
            <a:r>
              <a:rPr lang="de-DE" sz="2300" dirty="0">
                <a:solidFill>
                  <a:schemeClr val="tx1">
                    <a:lumMod val="65000"/>
                    <a:lumOff val="35000"/>
                  </a:schemeClr>
                </a:solidFill>
                <a:latin typeface="JKRGNR+Arial-BoldMT"/>
              </a:rPr>
              <a:t>verlangt: Dass </a:t>
            </a:r>
            <a:r>
              <a:rPr lang="de-DE" sz="2300" b="1" dirty="0">
                <a:solidFill>
                  <a:schemeClr val="tx1">
                    <a:lumMod val="65000"/>
                    <a:lumOff val="35000"/>
                  </a:schemeClr>
                </a:solidFill>
                <a:latin typeface="JKRGNR+Arial-BoldMT"/>
              </a:rPr>
              <a:t>„alle Staatsgewalt (…) vom Volke“ </a:t>
            </a:r>
            <a:r>
              <a:rPr lang="de-DE" sz="2300" dirty="0">
                <a:solidFill>
                  <a:schemeClr val="tx1">
                    <a:lumMod val="65000"/>
                    <a:lumOff val="35000"/>
                  </a:schemeClr>
                </a:solidFill>
                <a:latin typeface="JKRGNR+Arial-BoldMT"/>
              </a:rPr>
              <a:t>ausgeht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JKRGNR+Arial-BoldMT"/>
              </a:rPr>
              <a:t>„</a:t>
            </a:r>
            <a:r>
              <a:rPr lang="de-DE" sz="2300" b="1" dirty="0">
                <a:solidFill>
                  <a:schemeClr val="tx1">
                    <a:lumMod val="65000"/>
                    <a:lumOff val="35000"/>
                  </a:schemeClr>
                </a:solidFill>
                <a:latin typeface="JKRGNR+Arial-BoldMT"/>
              </a:rPr>
              <a:t>Volk</a:t>
            </a:r>
            <a:r>
              <a:rPr lang="de-DE" sz="2300" dirty="0">
                <a:solidFill>
                  <a:schemeClr val="tx1">
                    <a:lumMod val="65000"/>
                    <a:lumOff val="35000"/>
                  </a:schemeClr>
                </a:solidFill>
                <a:latin typeface="JKRGNR+Arial-BoldMT"/>
              </a:rPr>
              <a:t>“: alle Staatsangehörigen </a:t>
            </a:r>
            <a:r>
              <a:rPr lang="de-DE" sz="2300" dirty="0" err="1">
                <a:solidFill>
                  <a:schemeClr val="tx1">
                    <a:lumMod val="65000"/>
                    <a:lumOff val="35000"/>
                  </a:schemeClr>
                </a:solidFill>
                <a:latin typeface="JKRGNR+Arial-BoldMT"/>
              </a:rPr>
              <a:t>iSv</a:t>
            </a:r>
            <a:r>
              <a:rPr lang="de-DE" sz="2300" b="1" dirty="0">
                <a:solidFill>
                  <a:schemeClr val="tx1">
                    <a:lumMod val="65000"/>
                    <a:lumOff val="35000"/>
                  </a:schemeClr>
                </a:solidFill>
                <a:latin typeface="JKRGNR+Arial-BoldMT"/>
              </a:rPr>
              <a:t>. Art. 116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JKRGNR+Arial-BoldMT"/>
              </a:rPr>
              <a:t>„Staatsgewalt“: </a:t>
            </a:r>
            <a:r>
              <a:rPr lang="de-DE" sz="2300" dirty="0">
                <a:solidFill>
                  <a:schemeClr val="tx1">
                    <a:lumMod val="65000"/>
                    <a:lumOff val="35000"/>
                  </a:schemeClr>
                </a:solidFill>
                <a:latin typeface="JKRGNR+Arial-BoldMT"/>
              </a:rPr>
              <a:t>jegliches hoheitliches Handeln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4609458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24744"/>
            <a:ext cx="9036496"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1. Schritt</a:t>
            </a:r>
            <a:r>
              <a:rPr lang="de-DE" sz="2400" dirty="0">
                <a:solidFill>
                  <a:schemeClr val="tx1">
                    <a:lumMod val="65000"/>
                    <a:lumOff val="35000"/>
                  </a:schemeClr>
                </a:solidFill>
                <a:latin typeface="JKRGNR+Arial-BoldMT"/>
              </a:rPr>
              <a:t>: Ausreichende Anzahl der Unterstützer der </a:t>
            </a:r>
            <a:r>
              <a:rPr lang="de-DE" sz="2400" b="1" dirty="0">
                <a:solidFill>
                  <a:schemeClr val="tx1">
                    <a:lumMod val="65000"/>
                    <a:lumOff val="35000"/>
                  </a:schemeClr>
                </a:solidFill>
                <a:latin typeface="JKRGNR+Arial-BoldMT"/>
              </a:rPr>
              <a:t>Volksinitiative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50 I 3 </a:t>
            </a:r>
            <a:r>
              <a:rPr lang="de-DE" sz="2400" dirty="0" err="1">
                <a:solidFill>
                  <a:schemeClr val="tx1">
                    <a:lumMod val="65000"/>
                    <a:lumOff val="35000"/>
                  </a:schemeClr>
                </a:solidFill>
                <a:latin typeface="JKRGNR+Arial-BoldMT"/>
              </a:rPr>
              <a:t>HmbVerf</a:t>
            </a:r>
            <a:r>
              <a:rPr lang="de-DE" sz="2400" dirty="0">
                <a:solidFill>
                  <a:schemeClr val="tx1">
                    <a:lumMod val="65000"/>
                    <a:lumOff val="35000"/>
                  </a:schemeClr>
                </a:solidFill>
                <a:latin typeface="JKRGNR+Arial-BoldMT"/>
              </a:rPr>
              <a:t>: es müssen „</a:t>
            </a:r>
            <a:r>
              <a:rPr lang="de-DE" sz="2400" b="1" dirty="0">
                <a:solidFill>
                  <a:schemeClr val="tx1">
                    <a:lumMod val="65000"/>
                    <a:lumOff val="35000"/>
                  </a:schemeClr>
                </a:solidFill>
                <a:latin typeface="JKRGNR+Arial-BoldMT"/>
              </a:rPr>
              <a:t>mindestens 10.000 zur Bürgerschaft Wahlberechtigte</a:t>
            </a:r>
            <a:r>
              <a:rPr lang="de-DE" sz="2400" dirty="0">
                <a:solidFill>
                  <a:schemeClr val="tx1">
                    <a:lumMod val="65000"/>
                    <a:lumOff val="35000"/>
                  </a:schemeClr>
                </a:solidFill>
                <a:latin typeface="JKRGNR+Arial-BoldMT"/>
              </a:rPr>
              <a:t> den Gesetzentwurf oder die andere Vorlage </a:t>
            </a:r>
            <a:r>
              <a:rPr lang="de-DE" sz="2400" b="1" dirty="0">
                <a:solidFill>
                  <a:schemeClr val="tx1">
                    <a:lumMod val="65000"/>
                    <a:lumOff val="35000"/>
                  </a:schemeClr>
                </a:solidFill>
                <a:latin typeface="JKRGNR+Arial-BoldMT"/>
              </a:rPr>
              <a:t>unterstützen</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2. Schritt</a:t>
            </a:r>
            <a:r>
              <a:rPr lang="de-DE" sz="2400" dirty="0">
                <a:solidFill>
                  <a:schemeClr val="tx1">
                    <a:lumMod val="65000"/>
                    <a:lumOff val="35000"/>
                  </a:schemeClr>
                </a:solidFill>
                <a:latin typeface="JKRGNR+Arial-BoldMT"/>
              </a:rPr>
              <a:t>: Vorliegen der Voraussetzungen für ein sog. </a:t>
            </a:r>
            <a:r>
              <a:rPr lang="de-DE" sz="2400" b="1" dirty="0">
                <a:solidFill>
                  <a:schemeClr val="tx1">
                    <a:lumMod val="65000"/>
                    <a:lumOff val="35000"/>
                  </a:schemeClr>
                </a:solidFill>
                <a:latin typeface="JKRGNR+Arial-BoldMT"/>
              </a:rPr>
              <a:t>Volksbegehren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Zeitablauf</a:t>
            </a:r>
            <a:r>
              <a:rPr lang="de-DE" sz="2400" dirty="0">
                <a:solidFill>
                  <a:schemeClr val="tx1">
                    <a:lumMod val="65000"/>
                    <a:lumOff val="35000"/>
                  </a:schemeClr>
                </a:solidFill>
                <a:latin typeface="JKRGNR+Arial-BoldMT"/>
              </a:rPr>
              <a:t> nach Art. 50 II 4 </a:t>
            </a:r>
            <a:r>
              <a:rPr lang="de-DE" sz="2400" dirty="0" err="1">
                <a:solidFill>
                  <a:schemeClr val="tx1">
                    <a:lumMod val="65000"/>
                    <a:lumOff val="35000"/>
                  </a:schemeClr>
                </a:solidFill>
                <a:latin typeface="JKRGNR+Arial-BoldMT"/>
              </a:rPr>
              <a:t>HmbVerf</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„sofern die Bürgerschaft </a:t>
            </a:r>
            <a:r>
              <a:rPr lang="de-DE" sz="2400" b="1" i="1" dirty="0">
                <a:solidFill>
                  <a:schemeClr val="tx1">
                    <a:lumMod val="65000"/>
                    <a:lumOff val="35000"/>
                  </a:schemeClr>
                </a:solidFill>
                <a:latin typeface="JKRGNR+Arial-BoldMT"/>
              </a:rPr>
              <a:t>nicht innerhalb von vier Monaten </a:t>
            </a:r>
            <a:r>
              <a:rPr lang="de-DE" sz="2400" i="1" dirty="0">
                <a:solidFill>
                  <a:schemeClr val="tx1">
                    <a:lumMod val="65000"/>
                    <a:lumOff val="35000"/>
                  </a:schemeClr>
                </a:solidFill>
                <a:latin typeface="JKRGNR+Arial-BoldMT"/>
              </a:rPr>
              <a:t>nach Einreichung der Unterschriften das von der Volksinitiative beantragte </a:t>
            </a:r>
            <a:r>
              <a:rPr lang="de-DE" sz="2400" b="1" i="1" dirty="0">
                <a:solidFill>
                  <a:schemeClr val="tx1">
                    <a:lumMod val="65000"/>
                    <a:lumOff val="35000"/>
                  </a:schemeClr>
                </a:solidFill>
                <a:latin typeface="JKRGNR+Arial-BoldMT"/>
              </a:rPr>
              <a:t>Gesetz</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verabschiedet</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oder</a:t>
            </a:r>
            <a:r>
              <a:rPr lang="de-DE" sz="2400" i="1" dirty="0">
                <a:solidFill>
                  <a:schemeClr val="tx1">
                    <a:lumMod val="65000"/>
                    <a:lumOff val="35000"/>
                  </a:schemeClr>
                </a:solidFill>
                <a:latin typeface="JKRGNR+Arial-BoldMT"/>
              </a:rPr>
              <a:t> einen </a:t>
            </a:r>
            <a:r>
              <a:rPr lang="de-DE" sz="2400" b="1" i="1" dirty="0">
                <a:solidFill>
                  <a:schemeClr val="tx1">
                    <a:lumMod val="65000"/>
                    <a:lumOff val="35000"/>
                  </a:schemeClr>
                </a:solidFill>
                <a:latin typeface="JKRGNR+Arial-BoldMT"/>
              </a:rPr>
              <a:t>Beschluss</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gefasst</a:t>
            </a:r>
            <a:r>
              <a:rPr lang="de-DE" sz="2400" i="1" dirty="0">
                <a:solidFill>
                  <a:schemeClr val="tx1">
                    <a:lumMod val="65000"/>
                    <a:lumOff val="35000"/>
                  </a:schemeClr>
                </a:solidFill>
                <a:latin typeface="JKRGNR+Arial-BoldMT"/>
              </a:rPr>
              <a:t> hat, der der anderen Vorlage vollständig entspricht“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Mindestanzahl</a:t>
            </a:r>
            <a:r>
              <a:rPr lang="de-DE" sz="2400" dirty="0">
                <a:solidFill>
                  <a:schemeClr val="tx1">
                    <a:lumMod val="65000"/>
                    <a:lumOff val="35000"/>
                  </a:schemeClr>
                </a:solidFill>
                <a:latin typeface="JKRGNR+Arial-BoldMT"/>
              </a:rPr>
              <a:t> der Unterstützer derartiges </a:t>
            </a:r>
            <a:r>
              <a:rPr lang="de-DE" sz="2400" b="1" dirty="0">
                <a:solidFill>
                  <a:schemeClr val="tx1">
                    <a:lumMod val="65000"/>
                    <a:lumOff val="35000"/>
                  </a:schemeClr>
                </a:solidFill>
                <a:latin typeface="JKRGNR+Arial-BoldMT"/>
              </a:rPr>
              <a:t>Volksbegehren</a:t>
            </a:r>
            <a:r>
              <a:rPr lang="de-DE" sz="2400" dirty="0">
                <a:solidFill>
                  <a:schemeClr val="tx1">
                    <a:lumMod val="65000"/>
                    <a:lumOff val="35000"/>
                  </a:schemeClr>
                </a:solidFill>
                <a:latin typeface="JKRGNR+Arial-BoldMT"/>
              </a:rPr>
              <a:t> gemäß Art. </a:t>
            </a:r>
            <a:r>
              <a:rPr lang="de-DE" sz="2400" b="1" dirty="0">
                <a:solidFill>
                  <a:schemeClr val="tx1">
                    <a:lumMod val="65000"/>
                    <a:lumOff val="35000"/>
                  </a:schemeClr>
                </a:solidFill>
                <a:latin typeface="JKRGNR+Arial-BoldMT"/>
              </a:rPr>
              <a:t>50 II 8 </a:t>
            </a:r>
            <a:r>
              <a:rPr lang="de-DE" sz="2400" b="1" dirty="0" err="1">
                <a:solidFill>
                  <a:schemeClr val="tx1">
                    <a:lumMod val="65000"/>
                    <a:lumOff val="35000"/>
                  </a:schemeClr>
                </a:solidFill>
                <a:latin typeface="JKRGNR+Arial-BoldMT"/>
              </a:rPr>
              <a:t>HmbVerf</a:t>
            </a:r>
            <a:r>
              <a:rPr lang="de-DE" sz="2400" dirty="0">
                <a:solidFill>
                  <a:schemeClr val="tx1">
                    <a:lumMod val="65000"/>
                    <a:lumOff val="35000"/>
                  </a:schemeClr>
                </a:solidFill>
                <a:latin typeface="JKRGNR+Arial-BoldMT"/>
              </a:rPr>
              <a:t>: Dass </a:t>
            </a:r>
            <a:r>
              <a:rPr lang="de-DE" sz="2400" i="1" dirty="0">
                <a:solidFill>
                  <a:schemeClr val="tx1">
                    <a:lumMod val="65000"/>
                    <a:lumOff val="35000"/>
                  </a:schemeClr>
                </a:solidFill>
                <a:latin typeface="JKRGNR+Arial-BoldMT"/>
              </a:rPr>
              <a:t>„es von </a:t>
            </a:r>
            <a:r>
              <a:rPr lang="de-DE" sz="2400" b="1" i="1" dirty="0">
                <a:solidFill>
                  <a:schemeClr val="tx1">
                    <a:lumMod val="65000"/>
                    <a:lumOff val="35000"/>
                  </a:schemeClr>
                </a:solidFill>
                <a:latin typeface="JKRGNR+Arial-BoldMT"/>
              </a:rPr>
              <a:t>mindestens einem Zwanzigstel </a:t>
            </a:r>
            <a:r>
              <a:rPr lang="de-DE" sz="2400" i="1" dirty="0">
                <a:solidFill>
                  <a:schemeClr val="tx1">
                    <a:lumMod val="65000"/>
                    <a:lumOff val="35000"/>
                  </a:schemeClr>
                </a:solidFill>
                <a:latin typeface="JKRGNR+Arial-BoldMT"/>
              </a:rPr>
              <a:t>der </a:t>
            </a:r>
            <a:r>
              <a:rPr lang="de-DE" sz="2400" b="1" i="1" dirty="0">
                <a:solidFill>
                  <a:schemeClr val="tx1">
                    <a:lumMod val="65000"/>
                    <a:lumOff val="35000"/>
                  </a:schemeClr>
                </a:solidFill>
                <a:latin typeface="JKRGNR+Arial-BoldMT"/>
              </a:rPr>
              <a:t>Wahlberechtigten</a:t>
            </a:r>
            <a:r>
              <a:rPr lang="de-DE" sz="2400" i="1" dirty="0">
                <a:solidFill>
                  <a:schemeClr val="tx1">
                    <a:lumMod val="65000"/>
                    <a:lumOff val="35000"/>
                  </a:schemeClr>
                </a:solidFill>
                <a:latin typeface="JKRGNR+Arial-BoldMT"/>
              </a:rPr>
              <a:t> unterstützt wird“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675358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3. Schritt</a:t>
            </a:r>
            <a:r>
              <a:rPr lang="de-DE" sz="2400" dirty="0">
                <a:solidFill>
                  <a:schemeClr val="tx1">
                    <a:lumMod val="65000"/>
                    <a:lumOff val="35000"/>
                  </a:schemeClr>
                </a:solidFill>
                <a:latin typeface="JKRGNR+Arial-BoldMT"/>
              </a:rPr>
              <a:t>: Voraussetzungen für ein sog. Volksentscheid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Zeitablauf gemäß </a:t>
            </a:r>
            <a:r>
              <a:rPr lang="de-DE" sz="2400" b="1" dirty="0">
                <a:solidFill>
                  <a:schemeClr val="tx1">
                    <a:lumMod val="65000"/>
                    <a:lumOff val="35000"/>
                  </a:schemeClr>
                </a:solidFill>
                <a:latin typeface="JKRGNR+Arial-BoldMT"/>
              </a:rPr>
              <a:t>Art. 50 III 3 </a:t>
            </a:r>
            <a:r>
              <a:rPr lang="de-DE" sz="2400" b="1" dirty="0" err="1">
                <a:solidFill>
                  <a:schemeClr val="tx1">
                    <a:lumMod val="65000"/>
                    <a:lumOff val="35000"/>
                  </a:schemeClr>
                </a:solidFill>
                <a:latin typeface="JKRGNR+Arial-BoldMT"/>
              </a:rPr>
              <a:t>HmbVerf</a:t>
            </a:r>
            <a:r>
              <a:rPr lang="de-DE" sz="2400" b="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„sofern die Bürgerschaft </a:t>
            </a:r>
            <a:r>
              <a:rPr lang="de-DE" sz="2400" b="1" i="1" dirty="0">
                <a:solidFill>
                  <a:schemeClr val="tx1">
                    <a:lumMod val="65000"/>
                    <a:lumOff val="35000"/>
                  </a:schemeClr>
                </a:solidFill>
                <a:latin typeface="JKRGNR+Arial-BoldMT"/>
              </a:rPr>
              <a:t>nicht innerhalb von vier Monaten nach Einreichung der Unterschriften das von dem Volksbegehren</a:t>
            </a:r>
            <a:r>
              <a:rPr lang="de-DE" sz="2400" i="1" dirty="0">
                <a:solidFill>
                  <a:schemeClr val="tx1">
                    <a:lumMod val="65000"/>
                    <a:lumOff val="35000"/>
                  </a:schemeClr>
                </a:solidFill>
                <a:latin typeface="JKRGNR+Arial-BoldMT"/>
              </a:rPr>
              <a:t> beantragte Gesetz verabschiedet oder einen Beschluss gefasst hat, der der anderen Vorlage vollständig entspricht“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4. Schritt</a:t>
            </a:r>
            <a:r>
              <a:rPr lang="de-DE" sz="2400" dirty="0">
                <a:solidFill>
                  <a:schemeClr val="tx1">
                    <a:lumMod val="65000"/>
                    <a:lumOff val="35000"/>
                  </a:schemeClr>
                </a:solidFill>
                <a:latin typeface="JKRGNR+Arial-BoldMT"/>
              </a:rPr>
              <a:t>: Volksentscheid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Durchführung: gemäß Art. 50 III 7 </a:t>
            </a:r>
            <a:r>
              <a:rPr lang="de-DE" sz="2400" b="1" dirty="0" err="1">
                <a:solidFill>
                  <a:schemeClr val="tx1">
                    <a:lumMod val="65000"/>
                    <a:lumOff val="35000"/>
                  </a:schemeClr>
                </a:solidFill>
                <a:latin typeface="JKRGNR+Arial-BoldMT"/>
              </a:rPr>
              <a:t>HmbVerf</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 grundsätzlich - </a:t>
            </a:r>
            <a:r>
              <a:rPr lang="de-DE" sz="2400" i="1" dirty="0">
                <a:solidFill>
                  <a:schemeClr val="tx1">
                    <a:lumMod val="65000"/>
                    <a:lumOff val="35000"/>
                  </a:schemeClr>
                </a:solidFill>
                <a:latin typeface="JKRGNR+Arial-BoldMT"/>
              </a:rPr>
              <a:t>„am Tag der Wahl zur Bürgerschaft oder zum Deutschen Bundestag“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für Annahme des Gesetzesentwurfs gemäß </a:t>
            </a:r>
            <a:r>
              <a:rPr lang="de-DE" sz="2400" b="1" dirty="0">
                <a:solidFill>
                  <a:schemeClr val="tx1">
                    <a:lumMod val="65000"/>
                    <a:lumOff val="35000"/>
                  </a:schemeClr>
                </a:solidFill>
                <a:latin typeface="JKRGNR+Arial-BoldMT"/>
              </a:rPr>
              <a:t>Art. 50 III 10 </a:t>
            </a:r>
            <a:r>
              <a:rPr lang="de-DE" sz="2400" b="1" dirty="0" err="1">
                <a:solidFill>
                  <a:schemeClr val="tx1">
                    <a:lumMod val="65000"/>
                    <a:lumOff val="35000"/>
                  </a:schemeClr>
                </a:solidFill>
                <a:latin typeface="JKRGNR+Arial-BoldMT"/>
              </a:rPr>
              <a:t>HmbVerf</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verlangt: Zustimmung einer </a:t>
            </a:r>
            <a:r>
              <a:rPr lang="de-DE" sz="2400" b="1" dirty="0">
                <a:solidFill>
                  <a:schemeClr val="tx1">
                    <a:lumMod val="65000"/>
                    <a:lumOff val="35000"/>
                  </a:schemeClr>
                </a:solidFill>
                <a:latin typeface="JKRGNR+Arial-BoldMT"/>
              </a:rPr>
              <a:t>„Mehrheit der Abstimmenden“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Mangels entgegenstehender Angaben: Verfahren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9216835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formeller Hinsicht gemäß Art. 52 </a:t>
            </a:r>
            <a:r>
              <a:rPr lang="de-DE" sz="2400" dirty="0" err="1">
                <a:solidFill>
                  <a:schemeClr val="tx1">
                    <a:lumMod val="65000"/>
                    <a:lumOff val="35000"/>
                  </a:schemeClr>
                </a:solidFill>
                <a:latin typeface="JKRGNR+Arial-BoldMT"/>
              </a:rPr>
              <a:t>HmbVerf</a:t>
            </a:r>
            <a:r>
              <a:rPr lang="de-DE" sz="2400" dirty="0">
                <a:solidFill>
                  <a:schemeClr val="tx1">
                    <a:lumMod val="65000"/>
                    <a:lumOff val="35000"/>
                  </a:schemeClr>
                </a:solidFill>
                <a:latin typeface="JKRGNR+Arial-BoldMT"/>
              </a:rPr>
              <a:t> geboten: </a:t>
            </a:r>
            <a:r>
              <a:rPr lang="de-DE" sz="2400" b="1" dirty="0">
                <a:solidFill>
                  <a:schemeClr val="tx1">
                    <a:lumMod val="65000"/>
                    <a:lumOff val="35000"/>
                  </a:schemeClr>
                </a:solidFill>
                <a:latin typeface="JKRGNR+Arial-BoldMT"/>
              </a:rPr>
              <a:t>Ausfertigung und Verkündung des Gesetzes im Hamburgischen Gesetz- und Verordnungsblatt innerhalb eines Monats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Formelle Rechtmäßigkeit: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0235946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Maßstab: </a:t>
            </a:r>
            <a:r>
              <a:rPr lang="de-DE" sz="2400" dirty="0">
                <a:solidFill>
                  <a:schemeClr val="tx1">
                    <a:lumMod val="65000"/>
                    <a:lumOff val="35000"/>
                  </a:schemeClr>
                </a:solidFill>
                <a:latin typeface="JKRGNR+Arial-BoldMT"/>
              </a:rPr>
              <a:t>Vorrang des Gesetzes (höherrangiges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 Landesebene mithin: </a:t>
            </a:r>
            <a:r>
              <a:rPr lang="de-DE" sz="2400" b="1" dirty="0">
                <a:solidFill>
                  <a:schemeClr val="tx1">
                    <a:lumMod val="65000"/>
                    <a:lumOff val="35000"/>
                  </a:schemeClr>
                </a:solidFill>
                <a:latin typeface="JKRGNR+Arial-BoldMT"/>
              </a:rPr>
              <a:t>Landesverfassung, Bundesrecht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Generell immer (!) in den Blick zu nehmen: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Verstoß gegen </a:t>
            </a:r>
            <a:r>
              <a:rPr lang="de-DE" sz="2400" b="1" dirty="0">
                <a:solidFill>
                  <a:schemeClr val="tx1">
                    <a:lumMod val="65000"/>
                    <a:lumOff val="35000"/>
                  </a:schemeClr>
                </a:solidFill>
                <a:latin typeface="JKRGNR+Arial-BoldMT"/>
              </a:rPr>
              <a:t>Grundrechte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Staatsstrukturprinzipien aus Art. 20 I,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Verstoß gegen Grundrechte (-): Polizeireservegesetz enthält keine konkreten Ge- oder Verbote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allein maßgeblich</a:t>
            </a:r>
            <a:r>
              <a:rPr lang="de-DE" sz="2400" b="1" dirty="0">
                <a:solidFill>
                  <a:schemeClr val="tx1">
                    <a:lumMod val="65000"/>
                    <a:lumOff val="35000"/>
                  </a:schemeClr>
                </a:solidFill>
                <a:latin typeface="JKRGNR+Arial-BoldMT"/>
              </a:rPr>
              <a:t>: Verstoß gegen Staatsstrukturprinzipien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denkbar: </a:t>
            </a:r>
            <a:r>
              <a:rPr lang="de-DE" sz="2400" b="1" dirty="0">
                <a:solidFill>
                  <a:schemeClr val="tx1">
                    <a:lumMod val="65000"/>
                    <a:lumOff val="35000"/>
                  </a:schemeClr>
                </a:solidFill>
                <a:latin typeface="JKRGNR+Arial-BoldMT"/>
              </a:rPr>
              <a:t>Verstoß gegen Demokratieprinzip aus Art. 20 II GG, Art. 3 II 1 HV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Polizeireservegesetz sieht vor </a:t>
            </a:r>
            <a:r>
              <a:rPr lang="de-DE" sz="2400" b="1" dirty="0">
                <a:solidFill>
                  <a:schemeClr val="tx1">
                    <a:lumMod val="65000"/>
                    <a:lumOff val="35000"/>
                  </a:schemeClr>
                </a:solidFill>
                <a:latin typeface="JKRGNR+Arial-BoldMT"/>
              </a:rPr>
              <a:t>Gefahrenabwehrrecht </a:t>
            </a:r>
            <a:r>
              <a:rPr lang="de-DE" sz="2400" b="1" dirty="0" err="1">
                <a:solidFill>
                  <a:schemeClr val="tx1">
                    <a:lumMod val="65000"/>
                    <a:lumOff val="35000"/>
                  </a:schemeClr>
                </a:solidFill>
                <a:latin typeface="JKRGNR+Arial-BoldMT"/>
              </a:rPr>
              <a:t>zT</a:t>
            </a:r>
            <a:r>
              <a:rPr lang="de-DE" sz="2400" b="1" dirty="0">
                <a:solidFill>
                  <a:schemeClr val="tx1">
                    <a:lumMod val="65000"/>
                    <a:lumOff val="35000"/>
                  </a:schemeClr>
                </a:solidFill>
                <a:latin typeface="JKRGNR+Arial-BoldMT"/>
              </a:rPr>
              <a:t> auf Private zu übertragen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9830599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
                                            <p:txEl>
                                              <p:pRg st="9" end="9"/>
                                            </p:txEl>
                                          </p:spTgt>
                                        </p:tgtEl>
                                        <p:attrNameLst>
                                          <p:attrName>style.visibility</p:attrName>
                                        </p:attrNameLst>
                                      </p:cBhvr>
                                      <p:to>
                                        <p:strVal val="visible"/>
                                      </p:to>
                                    </p:set>
                                    <p:anim calcmode="lin" valueType="num">
                                      <p:cBhvr additive="base">
                                        <p:cTn id="5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342488"/>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Schritt in der Klausur </a:t>
            </a:r>
            <a:r>
              <a:rPr lang="de-DE" sz="2400" dirty="0">
                <a:solidFill>
                  <a:schemeClr val="tx1">
                    <a:lumMod val="65000"/>
                    <a:lumOff val="35000"/>
                  </a:schemeClr>
                </a:solidFill>
                <a:latin typeface="JKRGNR+Arial-BoldMT"/>
              </a:rPr>
              <a:t>: Maßstab aufbauen!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 Forderung des Demokratieprinzips aus Art. 20 II 1 GG: Dass „</a:t>
            </a:r>
            <a:r>
              <a:rPr lang="de-DE" sz="2400" b="1" dirty="0">
                <a:solidFill>
                  <a:schemeClr val="tx1">
                    <a:lumMod val="65000"/>
                    <a:lumOff val="35000"/>
                  </a:schemeClr>
                </a:solidFill>
                <a:latin typeface="JKRGNR+Arial-BoldMT"/>
              </a:rPr>
              <a:t>alle Staatsgewalt </a:t>
            </a:r>
            <a:r>
              <a:rPr lang="de-DE" sz="2400" dirty="0">
                <a:solidFill>
                  <a:schemeClr val="tx1">
                    <a:lumMod val="65000"/>
                    <a:lumOff val="35000"/>
                  </a:schemeClr>
                </a:solidFill>
                <a:latin typeface="JKRGNR+Arial-BoldMT"/>
              </a:rPr>
              <a:t>(…) vom </a:t>
            </a:r>
            <a:r>
              <a:rPr lang="de-DE" sz="2400" b="1" dirty="0">
                <a:solidFill>
                  <a:schemeClr val="tx1">
                    <a:lumMod val="65000"/>
                    <a:lumOff val="35000"/>
                  </a:schemeClr>
                </a:solidFill>
                <a:latin typeface="JKRGNR+Arial-BoldMT"/>
              </a:rPr>
              <a:t>Volke aus“ </a:t>
            </a:r>
            <a:r>
              <a:rPr lang="de-DE" sz="2400" dirty="0">
                <a:solidFill>
                  <a:schemeClr val="tx1">
                    <a:lumMod val="65000"/>
                    <a:lumOff val="35000"/>
                  </a:schemeClr>
                </a:solidFill>
                <a:latin typeface="JKRGNR+Arial-BoldMT"/>
              </a:rPr>
              <a:t>geht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von </a:t>
            </a:r>
            <a:r>
              <a:rPr lang="de-DE" sz="2400" b="1" dirty="0">
                <a:solidFill>
                  <a:schemeClr val="tx1">
                    <a:lumMod val="65000"/>
                    <a:lumOff val="35000"/>
                  </a:schemeClr>
                </a:solidFill>
                <a:latin typeface="JKRGNR+Arial-BoldMT"/>
              </a:rPr>
              <a:t>Art. 20 II 1 GG und Art. 3 II 1 </a:t>
            </a:r>
            <a:r>
              <a:rPr lang="de-DE" sz="2400" b="1" dirty="0" err="1">
                <a:solidFill>
                  <a:schemeClr val="tx1">
                    <a:lumMod val="65000"/>
                    <a:lumOff val="35000"/>
                  </a:schemeClr>
                </a:solidFill>
                <a:latin typeface="JKRGNR+Arial-BoldMT"/>
              </a:rPr>
              <a:t>HmbVerf</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als </a:t>
            </a:r>
            <a:r>
              <a:rPr lang="de-DE" sz="2400" b="1" dirty="0">
                <a:solidFill>
                  <a:schemeClr val="tx1">
                    <a:lumMod val="65000"/>
                    <a:lumOff val="35000"/>
                  </a:schemeClr>
                </a:solidFill>
                <a:latin typeface="JKRGNR+Arial-BoldMT"/>
              </a:rPr>
              <a:t>Ausdruck des Demokratieprinzips</a:t>
            </a:r>
            <a:r>
              <a:rPr lang="de-DE" sz="2400" dirty="0">
                <a:solidFill>
                  <a:schemeClr val="tx1">
                    <a:lumMod val="65000"/>
                    <a:lumOff val="35000"/>
                  </a:schemeClr>
                </a:solidFill>
                <a:latin typeface="JKRGNR+Arial-BoldMT"/>
              </a:rPr>
              <a:t> gewährleistet: </a:t>
            </a:r>
            <a:r>
              <a:rPr lang="de-DE" sz="2400" b="1" dirty="0">
                <a:solidFill>
                  <a:schemeClr val="tx1">
                    <a:lumMod val="65000"/>
                    <a:lumOff val="35000"/>
                  </a:schemeClr>
                </a:solidFill>
                <a:latin typeface="JKRGNR+Arial-BoldMT"/>
              </a:rPr>
              <a:t>Volkssouveränität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im wesentlichen verlangt: dass </a:t>
            </a:r>
            <a:r>
              <a:rPr lang="de-DE" sz="2400" b="1" dirty="0">
                <a:solidFill>
                  <a:schemeClr val="tx1">
                    <a:lumMod val="65000"/>
                    <a:lumOff val="35000"/>
                  </a:schemeClr>
                </a:solidFill>
                <a:latin typeface="JKRGNR+Arial-BoldMT"/>
              </a:rPr>
              <a:t>alles staatliche Handeln </a:t>
            </a:r>
            <a:r>
              <a:rPr lang="de-DE" sz="2400" dirty="0">
                <a:solidFill>
                  <a:schemeClr val="tx1">
                    <a:lumMod val="65000"/>
                    <a:lumOff val="35000"/>
                  </a:schemeClr>
                </a:solidFill>
                <a:latin typeface="JKRGNR+Arial-BoldMT"/>
              </a:rPr>
              <a:t>über </a:t>
            </a:r>
            <a:r>
              <a:rPr lang="de-DE" sz="2400" b="1" dirty="0">
                <a:solidFill>
                  <a:schemeClr val="tx1">
                    <a:lumMod val="65000"/>
                    <a:lumOff val="35000"/>
                  </a:schemeClr>
                </a:solidFill>
                <a:latin typeface="JKRGNR+Arial-BoldMT"/>
              </a:rPr>
              <a:t>Legitimationsketten</a:t>
            </a:r>
            <a:r>
              <a:rPr lang="de-DE" sz="2400" dirty="0">
                <a:solidFill>
                  <a:schemeClr val="tx1">
                    <a:lumMod val="65000"/>
                    <a:lumOff val="35000"/>
                  </a:schemeClr>
                </a:solidFill>
                <a:latin typeface="JKRGNR+Arial-BoldMT"/>
              </a:rPr>
              <a:t> auf den </a:t>
            </a:r>
            <a:r>
              <a:rPr lang="de-DE" sz="2400" b="1" dirty="0">
                <a:solidFill>
                  <a:schemeClr val="tx1">
                    <a:lumMod val="65000"/>
                    <a:lumOff val="35000"/>
                  </a:schemeClr>
                </a:solidFill>
                <a:latin typeface="JKRGNR+Arial-BoldMT"/>
              </a:rPr>
              <a:t>Willen des Volkes rückführbar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insoweit erforderlich </a:t>
            </a:r>
            <a:r>
              <a:rPr lang="de-DE" sz="2400" b="1" dirty="0">
                <a:solidFill>
                  <a:schemeClr val="tx1">
                    <a:lumMod val="65000"/>
                    <a:lumOff val="35000"/>
                  </a:schemeClr>
                </a:solidFill>
                <a:latin typeface="JKRGNR+Arial-BoldMT"/>
              </a:rPr>
              <a:t>„Legitimationskette“ </a:t>
            </a:r>
            <a:r>
              <a:rPr lang="de-DE" sz="2400" dirty="0">
                <a:solidFill>
                  <a:schemeClr val="tx1">
                    <a:lumMod val="65000"/>
                    <a:lumOff val="35000"/>
                  </a:schemeClr>
                </a:solidFill>
                <a:latin typeface="JKRGNR+Arial-BoldMT"/>
              </a:rPr>
              <a:t>zu unterscheiden: </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Institutionelle demokratische Legitimation </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Personelle demokratische Legitimation</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Sachliche demokratische Legitimation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2724383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Begründung der Legitimationskette von hervorgehobener Bedeutung: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Personelle demokratische Legitimation </a:t>
            </a:r>
            <a:r>
              <a:rPr lang="de-DE" sz="2400" dirty="0">
                <a:solidFill>
                  <a:schemeClr val="tx1">
                    <a:lumMod val="65000"/>
                    <a:lumOff val="35000"/>
                  </a:schemeClr>
                </a:solidFill>
                <a:latin typeface="JKRGNR+Arial-BoldMT"/>
              </a:rPr>
              <a:t>begründend: ununterbrochene </a:t>
            </a:r>
            <a:r>
              <a:rPr lang="de-DE" sz="2400" b="1" dirty="0">
                <a:solidFill>
                  <a:schemeClr val="tx1">
                    <a:lumMod val="65000"/>
                    <a:lumOff val="35000"/>
                  </a:schemeClr>
                </a:solidFill>
                <a:latin typeface="JKRGNR+Arial-BoldMT"/>
              </a:rPr>
              <a:t>Legitimationskette</a:t>
            </a:r>
            <a:r>
              <a:rPr lang="de-DE" sz="2400" dirty="0">
                <a:solidFill>
                  <a:schemeClr val="tx1">
                    <a:lumMod val="65000"/>
                    <a:lumOff val="35000"/>
                  </a:schemeClr>
                </a:solidFill>
                <a:latin typeface="JKRGNR+Arial-BoldMT"/>
              </a:rPr>
              <a:t> zwischen Amtswalter und Volk</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Sachlich-inhaltliche demokratische Legitimation</a:t>
            </a:r>
            <a:r>
              <a:rPr lang="de-DE" sz="2400" dirty="0">
                <a:solidFill>
                  <a:schemeClr val="tx1">
                    <a:lumMod val="65000"/>
                    <a:lumOff val="35000"/>
                  </a:schemeClr>
                </a:solidFill>
                <a:latin typeface="JKRGNR+Arial-BoldMT"/>
              </a:rPr>
              <a:t>: die insbesondere dadurch sichergestellt wird, dass </a:t>
            </a:r>
            <a:r>
              <a:rPr lang="de-DE" sz="2400" b="1" dirty="0">
                <a:solidFill>
                  <a:schemeClr val="tx1">
                    <a:lumMod val="65000"/>
                    <a:lumOff val="35000"/>
                  </a:schemeClr>
                </a:solidFill>
                <a:latin typeface="JKRGNR+Arial-BoldMT"/>
              </a:rPr>
              <a:t>die staatlichen Organe in ihrem Handeln an die Gesetze des Parlaments</a:t>
            </a:r>
            <a:r>
              <a:rPr lang="de-DE" sz="2400" dirty="0">
                <a:solidFill>
                  <a:schemeClr val="tx1">
                    <a:lumMod val="65000"/>
                    <a:lumOff val="35000"/>
                  </a:schemeClr>
                </a:solidFill>
                <a:latin typeface="JKRGNR+Arial-BoldMT"/>
              </a:rPr>
              <a:t> als unmittelbar demokratisch legitimiertes Organ </a:t>
            </a:r>
            <a:r>
              <a:rPr lang="de-DE" sz="2400" b="1" dirty="0">
                <a:solidFill>
                  <a:schemeClr val="tx1">
                    <a:lumMod val="65000"/>
                    <a:lumOff val="35000"/>
                  </a:schemeClr>
                </a:solidFill>
                <a:latin typeface="JKRGNR+Arial-BoldMT"/>
              </a:rPr>
              <a:t>gebunden</a:t>
            </a:r>
            <a:r>
              <a:rPr lang="de-DE" sz="2400" dirty="0">
                <a:solidFill>
                  <a:schemeClr val="tx1">
                    <a:lumMod val="65000"/>
                    <a:lumOff val="35000"/>
                  </a:schemeClr>
                </a:solidFill>
                <a:latin typeface="JKRGNR+Arial-BoldMT"/>
              </a:rPr>
              <a:t> sind (Art. 20 III GG)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Subsidiär: Weisungs- und Aufsichtsreche des Parlaments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Bejahung eines ausreichenden demokratischen Legitimation erforderlich: „</a:t>
            </a:r>
            <a:r>
              <a:rPr lang="de-DE" sz="2400" b="1" dirty="0">
                <a:solidFill>
                  <a:schemeClr val="tx1">
                    <a:lumMod val="65000"/>
                    <a:lumOff val="35000"/>
                  </a:schemeClr>
                </a:solidFill>
                <a:latin typeface="JKRGNR+Arial-BoldMT"/>
              </a:rPr>
              <a:t>hinreichendes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Legitimationsniveau“ (BVerfG)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3029941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Hinreichendes Legitimationsniveau: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„Gesamtschau“ </a:t>
            </a:r>
            <a:r>
              <a:rPr lang="de-DE" sz="2400" dirty="0">
                <a:solidFill>
                  <a:schemeClr val="tx1">
                    <a:lumMod val="65000"/>
                    <a:lumOff val="35000"/>
                  </a:schemeClr>
                </a:solidFill>
                <a:latin typeface="JKRGNR+Arial-BoldMT"/>
                <a:sym typeface="Wingdings" pitchFamily="2" charset="2"/>
              </a:rPr>
              <a:t>vorzunehmen (BVerfG)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Weniger an einer Legitimationsform kann durch ein Mehr einer anderen </a:t>
            </a:r>
            <a:r>
              <a:rPr lang="de-DE" sz="2400" b="1" dirty="0">
                <a:solidFill>
                  <a:schemeClr val="tx1">
                    <a:lumMod val="65000"/>
                    <a:lumOff val="35000"/>
                  </a:schemeClr>
                </a:solidFill>
                <a:latin typeface="JKRGNR+Arial-BoldMT"/>
                <a:sym typeface="Wingdings" pitchFamily="2" charset="2"/>
              </a:rPr>
              <a:t>ausgeglichen</a:t>
            </a:r>
            <a:r>
              <a:rPr lang="de-DE" sz="2400" dirty="0">
                <a:solidFill>
                  <a:schemeClr val="tx1">
                    <a:lumMod val="65000"/>
                    <a:lumOff val="35000"/>
                  </a:schemeClr>
                </a:solidFill>
                <a:latin typeface="JKRGNR+Arial-BoldMT"/>
                <a:sym typeface="Wingdings" pitchFamily="2" charset="2"/>
              </a:rPr>
              <a:t> werden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für die </a:t>
            </a:r>
            <a:r>
              <a:rPr lang="de-DE" sz="2400" b="1" dirty="0">
                <a:solidFill>
                  <a:schemeClr val="tx1">
                    <a:lumMod val="65000"/>
                    <a:lumOff val="35000"/>
                  </a:schemeClr>
                </a:solidFill>
                <a:latin typeface="JKRGNR+Arial-BoldMT"/>
              </a:rPr>
              <a:t>Anforderungen an das „Legitimationsniveau“ </a:t>
            </a:r>
            <a:r>
              <a:rPr lang="de-DE" sz="2400" dirty="0">
                <a:solidFill>
                  <a:schemeClr val="tx1">
                    <a:lumMod val="65000"/>
                    <a:lumOff val="35000"/>
                  </a:schemeClr>
                </a:solidFill>
                <a:latin typeface="JKRGNR+Arial-BoldMT"/>
              </a:rPr>
              <a:t>im Einzelfall: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Grundrechtssensibilität</a:t>
            </a:r>
            <a:r>
              <a:rPr lang="de-DE" sz="2400" dirty="0">
                <a:solidFill>
                  <a:schemeClr val="tx1">
                    <a:lumMod val="65000"/>
                    <a:lumOff val="35000"/>
                  </a:schemeClr>
                </a:solidFill>
                <a:latin typeface="JKRGNR+Arial-BoldMT"/>
              </a:rPr>
              <a:t> der staatlichen Handlungen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Dazu BVerfG (NJW 2012, 1563):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Je</a:t>
            </a:r>
            <a:r>
              <a:rPr lang="de-DE" sz="2400" i="1" dirty="0">
                <a:solidFill>
                  <a:schemeClr val="tx1">
                    <a:lumMod val="65000"/>
                    <a:lumOff val="35000"/>
                  </a:schemeClr>
                </a:solidFill>
                <a:latin typeface="JKRGNR+Arial-BoldMT"/>
              </a:rPr>
              <a:t> intensiver eine bestimmte Tätigkeit </a:t>
            </a:r>
            <a:r>
              <a:rPr lang="de-DE" sz="2400" b="1" i="1" dirty="0">
                <a:solidFill>
                  <a:schemeClr val="tx1">
                    <a:lumMod val="65000"/>
                    <a:lumOff val="35000"/>
                  </a:schemeClr>
                </a:solidFill>
                <a:latin typeface="JKRGNR+Arial-BoldMT"/>
              </a:rPr>
              <a:t>Grundrechte berührt</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desto weniger </a:t>
            </a:r>
            <a:r>
              <a:rPr lang="de-DE" sz="2400" i="1" dirty="0">
                <a:solidFill>
                  <a:schemeClr val="tx1">
                    <a:lumMod val="65000"/>
                    <a:lumOff val="35000"/>
                  </a:schemeClr>
                </a:solidFill>
                <a:latin typeface="JKRGNR+Arial-BoldMT"/>
              </a:rPr>
              <a:t>sind </a:t>
            </a:r>
            <a:r>
              <a:rPr lang="de-DE" sz="2400" b="1" i="1" dirty="0">
                <a:solidFill>
                  <a:schemeClr val="tx1">
                    <a:lumMod val="65000"/>
                    <a:lumOff val="35000"/>
                  </a:schemeClr>
                </a:solidFill>
                <a:latin typeface="JKRGNR+Arial-BoldMT"/>
              </a:rPr>
              <a:t>Einbußen </a:t>
            </a:r>
            <a:r>
              <a:rPr lang="de-DE" sz="2400" i="1" dirty="0">
                <a:solidFill>
                  <a:schemeClr val="tx1">
                    <a:lumMod val="65000"/>
                    <a:lumOff val="35000"/>
                  </a:schemeClr>
                </a:solidFill>
                <a:latin typeface="JKRGNR+Arial-BoldMT"/>
              </a:rPr>
              <a:t>an </a:t>
            </a:r>
            <a:r>
              <a:rPr lang="de-DE" sz="2400" b="1" i="1" dirty="0">
                <a:solidFill>
                  <a:schemeClr val="tx1">
                    <a:lumMod val="65000"/>
                    <a:lumOff val="35000"/>
                  </a:schemeClr>
                </a:solidFill>
                <a:latin typeface="JKRGNR+Arial-BoldMT"/>
              </a:rPr>
              <a:t>institutioneller Absicherung</a:t>
            </a:r>
            <a:r>
              <a:rPr lang="de-DE" sz="2400" i="1" dirty="0">
                <a:solidFill>
                  <a:schemeClr val="tx1">
                    <a:lumMod val="65000"/>
                    <a:lumOff val="35000"/>
                  </a:schemeClr>
                </a:solidFill>
                <a:latin typeface="JKRGNR+Arial-BoldMT"/>
              </a:rPr>
              <a:t> qualifizierter und gesetzestreuer Aufgabenwahrnehmung </a:t>
            </a:r>
            <a:r>
              <a:rPr lang="de-DE" sz="2400" b="1" i="1" dirty="0">
                <a:solidFill>
                  <a:schemeClr val="tx1">
                    <a:lumMod val="65000"/>
                    <a:lumOff val="35000"/>
                  </a:schemeClr>
                </a:solidFill>
                <a:latin typeface="JKRGNR+Arial-BoldMT"/>
              </a:rPr>
              <a:t>hinnehmbar</a:t>
            </a:r>
            <a:r>
              <a:rPr lang="de-DE" sz="2400" i="1" dirty="0">
                <a:solidFill>
                  <a:schemeClr val="tx1">
                    <a:lumMod val="65000"/>
                    <a:lumOff val="35000"/>
                  </a:schemeClr>
                </a:solidFill>
                <a:latin typeface="JKRGNR+Arial-BoldMT"/>
              </a:rPr>
              <a:t>.“</a:t>
            </a:r>
            <a:endParaRPr lang="de-DE" sz="2400" b="1"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4633826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BVerfG: „je wesentlicher die zu treffende Entscheidung </a:t>
            </a:r>
            <a:r>
              <a:rPr lang="de-DE" sz="2400" dirty="0">
                <a:solidFill>
                  <a:schemeClr val="tx1">
                    <a:lumMod val="65000"/>
                    <a:lumOff val="35000"/>
                  </a:schemeClr>
                </a:solidFill>
                <a:latin typeface="JKRGNR+Arial-BoldMT"/>
              </a:rPr>
              <a:t>ist und je höher die Entscheidungsbefugnis des Amtsträgers ist, </a:t>
            </a:r>
            <a:r>
              <a:rPr lang="de-DE" sz="2400" b="1" dirty="0">
                <a:solidFill>
                  <a:schemeClr val="tx1">
                    <a:lumMod val="65000"/>
                    <a:lumOff val="35000"/>
                  </a:schemeClr>
                </a:solidFill>
                <a:latin typeface="JKRGNR+Arial-BoldMT"/>
              </a:rPr>
              <a:t>desto kürzer </a:t>
            </a:r>
            <a:r>
              <a:rPr lang="de-DE" sz="2400" dirty="0">
                <a:solidFill>
                  <a:schemeClr val="tx1">
                    <a:lumMod val="65000"/>
                    <a:lumOff val="35000"/>
                  </a:schemeClr>
                </a:solidFill>
                <a:latin typeface="JKRGNR+Arial-BoldMT"/>
              </a:rPr>
              <a:t>muss die </a:t>
            </a:r>
            <a:r>
              <a:rPr lang="de-DE" sz="2400" b="1" dirty="0">
                <a:solidFill>
                  <a:schemeClr val="tx1">
                    <a:lumMod val="65000"/>
                    <a:lumOff val="35000"/>
                  </a:schemeClr>
                </a:solidFill>
                <a:latin typeface="JKRGNR+Arial-BoldMT"/>
              </a:rPr>
              <a:t>Legitimationskette</a:t>
            </a:r>
            <a:r>
              <a:rPr lang="de-DE" sz="2400" dirty="0">
                <a:solidFill>
                  <a:schemeClr val="tx1">
                    <a:lumMod val="65000"/>
                    <a:lumOff val="35000"/>
                  </a:schemeClr>
                </a:solidFill>
                <a:latin typeface="JKRGNR+Arial-BoldMT"/>
              </a:rPr>
              <a:t> sein“ (BVerfG)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356270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7076296"/>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Schritt in der Klausur: </a:t>
            </a:r>
            <a:r>
              <a:rPr lang="de-DE" sz="2400" dirty="0">
                <a:solidFill>
                  <a:schemeClr val="tx1">
                    <a:lumMod val="65000"/>
                    <a:lumOff val="35000"/>
                  </a:schemeClr>
                </a:solidFill>
                <a:latin typeface="JKRGNR+Arial-BoldMT"/>
              </a:rPr>
              <a:t>Prüfung am konkreten 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Verstoß der Regelungen zum Polizeireservegesetz gegen diese Anforderungen?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Rede stehende Aufgabe: </a:t>
            </a:r>
            <a:r>
              <a:rPr lang="de-DE" sz="2400" b="1" dirty="0">
                <a:solidFill>
                  <a:schemeClr val="tx1">
                    <a:lumMod val="65000"/>
                    <a:lumOff val="35000"/>
                  </a:schemeClr>
                </a:solidFill>
                <a:latin typeface="JKRGNR+Arial-BoldMT"/>
              </a:rPr>
              <a:t>Gefahrenabwehr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der Gefahrenabwehr regelmäßig verbunden: </a:t>
            </a:r>
            <a:r>
              <a:rPr lang="de-DE" sz="2400" b="1" dirty="0">
                <a:solidFill>
                  <a:schemeClr val="tx1">
                    <a:lumMod val="65000"/>
                    <a:lumOff val="35000"/>
                  </a:schemeClr>
                </a:solidFill>
                <a:latin typeface="JKRGNR+Arial-BoldMT"/>
              </a:rPr>
              <a:t>Anordnungs- und Zwangsbefugnissen, die in besonderen Maße in Grundrechte der Bürger berühren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diesem Hintergrund zu fordern: (besonders) </a:t>
            </a:r>
            <a:r>
              <a:rPr lang="de-DE" sz="2400" b="1" dirty="0">
                <a:solidFill>
                  <a:schemeClr val="tx1">
                    <a:lumMod val="65000"/>
                    <a:lumOff val="35000"/>
                  </a:schemeClr>
                </a:solidFill>
                <a:latin typeface="JKRGNR+Arial-BoldMT"/>
              </a:rPr>
              <a:t>hohes Maß an demokratischer Legitimation</a:t>
            </a:r>
            <a:r>
              <a:rPr lang="de-DE" sz="2400" dirty="0">
                <a:solidFill>
                  <a:schemeClr val="tx1">
                    <a:lumMod val="65000"/>
                    <a:lumOff val="35000"/>
                  </a:schemeClr>
                </a:solidFill>
                <a:latin typeface="JKRGNR+Arial-BoldMT"/>
              </a:rPr>
              <a:t> im Zusammenhang mit der Ausübung der jeweiligen Befugnisse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9632087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bedenken: </a:t>
            </a:r>
            <a:r>
              <a:rPr lang="de-DE" sz="2400" b="1" dirty="0">
                <a:solidFill>
                  <a:schemeClr val="tx1">
                    <a:lumMod val="65000"/>
                    <a:lumOff val="35000"/>
                  </a:schemeClr>
                </a:solidFill>
                <a:latin typeface="JKRGNR+Arial-BoldMT"/>
              </a:rPr>
              <a:t>hinreichendes Legitimationsniveau</a:t>
            </a:r>
            <a:r>
              <a:rPr lang="de-DE" sz="2400" dirty="0">
                <a:solidFill>
                  <a:schemeClr val="tx1">
                    <a:lumMod val="65000"/>
                    <a:lumOff val="35000"/>
                  </a:schemeClr>
                </a:solidFill>
                <a:latin typeface="JKRGNR+Arial-BoldMT"/>
              </a:rPr>
              <a:t>, welches sich aus einer Gesamtschau der Legitimationsformen ergeben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Sachlich-inhaltliche demokratische Legitimation?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Personelle demokratische Legitimation?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Sachlich-inhaltliche demokratische Legitimation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 Handlungsbefugnisse durch einfaches Gesetz festgelegt (Vorbehalt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fraglich: </a:t>
            </a:r>
            <a:r>
              <a:rPr lang="de-DE" sz="2400" b="1" dirty="0">
                <a:solidFill>
                  <a:schemeClr val="tx1">
                    <a:lumMod val="65000"/>
                    <a:lumOff val="35000"/>
                  </a:schemeClr>
                </a:solidFill>
                <a:latin typeface="JKRGNR+Arial-BoldMT"/>
              </a:rPr>
              <a:t>Personelle demokratische Legitimation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 hinsichtlich der </a:t>
            </a:r>
            <a:r>
              <a:rPr lang="de-DE" sz="2400" b="1" dirty="0">
                <a:solidFill>
                  <a:schemeClr val="tx1">
                    <a:lumMod val="65000"/>
                    <a:lumOff val="35000"/>
                  </a:schemeClr>
                </a:solidFill>
                <a:latin typeface="JKRGNR+Arial-BoldMT"/>
              </a:rPr>
              <a:t>„Mitarbeiter“ der SSL </a:t>
            </a:r>
            <a:r>
              <a:rPr lang="de-DE" sz="2400" dirty="0">
                <a:solidFill>
                  <a:schemeClr val="tx1">
                    <a:lumMod val="65000"/>
                    <a:lumOff val="35000"/>
                  </a:schemeClr>
                </a:solidFill>
                <a:latin typeface="JKRGNR+Arial-BoldMT"/>
              </a:rPr>
              <a:t>besteht keine ununterbrochene personelle Legitimationskette zum Volk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41067356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897"/>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Demokratieprinzip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Konkretisierung</a:t>
            </a:r>
            <a:r>
              <a:rPr lang="de-DE" sz="2400" dirty="0">
                <a:solidFill>
                  <a:schemeClr val="tx1">
                    <a:lumMod val="65000"/>
                    <a:lumOff val="35000"/>
                  </a:schemeClr>
                </a:solidFill>
                <a:latin typeface="JKRGNR+Arial-BoldMT"/>
              </a:rPr>
              <a:t>: Regelungen zur Ausübung der Staatsgewalt in Art. 20 II 2 S.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Art. 20 II 2 1. Alt. GG </a:t>
            </a:r>
            <a:r>
              <a:rPr lang="de-DE" sz="2400" dirty="0">
                <a:solidFill>
                  <a:schemeClr val="tx1">
                    <a:lumMod val="65000"/>
                    <a:lumOff val="35000"/>
                  </a:schemeClr>
                </a:solidFill>
                <a:latin typeface="JKRGNR+Arial-BoldMT"/>
              </a:rPr>
              <a:t>möglich: Unmittelbare Ausübung der Staatsgewalt </a:t>
            </a:r>
            <a:r>
              <a:rPr lang="de-DE" sz="2400" b="1" dirty="0">
                <a:solidFill>
                  <a:schemeClr val="tx1">
                    <a:lumMod val="65000"/>
                    <a:lumOff val="35000"/>
                  </a:schemeClr>
                </a:solidFill>
                <a:latin typeface="JKRGNR+Arial-BoldMT"/>
              </a:rPr>
              <a:t>„in Wahlen und Abstimmungen“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„Wahlen“: </a:t>
            </a:r>
            <a:r>
              <a:rPr lang="de-DE" sz="2400" dirty="0">
                <a:solidFill>
                  <a:schemeClr val="tx1">
                    <a:lumMod val="65000"/>
                    <a:lumOff val="35000"/>
                  </a:schemeClr>
                </a:solidFill>
                <a:latin typeface="JKRGNR+Arial-BoldMT"/>
              </a:rPr>
              <a:t>betreffen </a:t>
            </a:r>
            <a:r>
              <a:rPr lang="de-DE" sz="2400" b="1" dirty="0">
                <a:solidFill>
                  <a:schemeClr val="tx1">
                    <a:lumMod val="65000"/>
                    <a:lumOff val="35000"/>
                  </a:schemeClr>
                </a:solidFill>
                <a:latin typeface="JKRGNR+Arial-BoldMT"/>
              </a:rPr>
              <a:t>Personalentscheidungen</a:t>
            </a:r>
            <a:r>
              <a:rPr lang="de-DE" sz="2400" dirty="0">
                <a:solidFill>
                  <a:schemeClr val="tx1">
                    <a:lumMod val="65000"/>
                    <a:lumOff val="35000"/>
                  </a:schemeClr>
                </a:solidFill>
                <a:latin typeface="JKRGNR+Arial-BoldMT"/>
              </a:rPr>
              <a:t> und beziehen sich – ausweislich der Vorgaben des GG – allein auf den Bundestag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insoweit </a:t>
            </a:r>
            <a:r>
              <a:rPr lang="de-DE" sz="2400" b="1" dirty="0">
                <a:solidFill>
                  <a:schemeClr val="tx1">
                    <a:lumMod val="65000"/>
                    <a:lumOff val="35000"/>
                  </a:schemeClr>
                </a:solidFill>
                <a:latin typeface="JKRGNR+Arial-BoldMT"/>
              </a:rPr>
              <a:t>Art. 38 I GG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Mehrheitsprinzip!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Periodizität von Wahlen, Art. </a:t>
            </a:r>
            <a:r>
              <a:rPr lang="de-DE" sz="2400" b="1">
                <a:solidFill>
                  <a:schemeClr val="tx1">
                    <a:lumMod val="65000"/>
                    <a:lumOff val="35000"/>
                  </a:schemeClr>
                </a:solidFill>
                <a:latin typeface="JKRGNR+Arial-BoldMT"/>
              </a:rPr>
              <a:t>39 I GG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„Abstimmungen“: </a:t>
            </a:r>
            <a:r>
              <a:rPr lang="de-DE" sz="2400" dirty="0">
                <a:solidFill>
                  <a:schemeClr val="tx1">
                    <a:lumMod val="65000"/>
                    <a:lumOff val="35000"/>
                  </a:schemeClr>
                </a:solidFill>
                <a:latin typeface="JKRGNR+Arial-BoldMT"/>
              </a:rPr>
              <a:t>betreffen </a:t>
            </a:r>
            <a:r>
              <a:rPr lang="de-DE" sz="2400" b="1" dirty="0">
                <a:solidFill>
                  <a:schemeClr val="tx1">
                    <a:lumMod val="65000"/>
                    <a:lumOff val="35000"/>
                  </a:schemeClr>
                </a:solidFill>
                <a:latin typeface="JKRGNR+Arial-BoldMT"/>
              </a:rPr>
              <a:t>Sachentscheidungen</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ausdrücklich lediglich in </a:t>
            </a:r>
            <a:r>
              <a:rPr lang="de-DE" sz="2400" b="1" dirty="0">
                <a:solidFill>
                  <a:schemeClr val="tx1">
                    <a:lumMod val="65000"/>
                    <a:lumOff val="35000"/>
                  </a:schemeClr>
                </a:solidFill>
                <a:latin typeface="JKRGNR+Arial-BoldMT"/>
              </a:rPr>
              <a:t>Art. 29, 118, 118a GG </a:t>
            </a:r>
            <a:r>
              <a:rPr lang="de-DE" sz="2400" dirty="0">
                <a:solidFill>
                  <a:schemeClr val="tx1">
                    <a:lumMod val="65000"/>
                    <a:lumOff val="35000"/>
                  </a:schemeClr>
                </a:solidFill>
                <a:latin typeface="JKRGNR+Arial-BoldMT"/>
              </a:rPr>
              <a:t>vorgesehen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3078594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711820"/>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Andererseits in </a:t>
            </a:r>
            <a:r>
              <a:rPr lang="de-DE" sz="2400" b="1" dirty="0">
                <a:solidFill>
                  <a:schemeClr val="tx1">
                    <a:lumMod val="65000"/>
                    <a:lumOff val="35000"/>
                  </a:schemeClr>
                </a:solidFill>
                <a:latin typeface="JKRGNR+Arial-BoldMT"/>
              </a:rPr>
              <a:t>§ 5 S. 2 des SSL </a:t>
            </a:r>
            <a:r>
              <a:rPr lang="de-DE" sz="2400" dirty="0">
                <a:solidFill>
                  <a:schemeClr val="tx1">
                    <a:lumMod val="65000"/>
                    <a:lumOff val="35000"/>
                  </a:schemeClr>
                </a:solidFill>
                <a:latin typeface="JKRGNR+Arial-BoldMT"/>
              </a:rPr>
              <a:t>vorgesehen: </a:t>
            </a:r>
            <a:r>
              <a:rPr lang="de-DE" sz="2400" b="1" dirty="0">
                <a:solidFill>
                  <a:schemeClr val="tx1">
                    <a:lumMod val="65000"/>
                    <a:lumOff val="35000"/>
                  </a:schemeClr>
                </a:solidFill>
                <a:latin typeface="JKRGNR+Arial-BoldMT"/>
              </a:rPr>
              <a:t>Weisungsrecht</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Einschätzungsprärogative</a:t>
            </a:r>
            <a:r>
              <a:rPr lang="de-DE" sz="2400" dirty="0">
                <a:solidFill>
                  <a:schemeClr val="tx1">
                    <a:lumMod val="65000"/>
                    <a:lumOff val="35000"/>
                  </a:schemeClr>
                </a:solidFill>
                <a:latin typeface="JKRGNR+Arial-BoldMT"/>
              </a:rPr>
              <a:t> eines – demokratisch legitimierten – </a:t>
            </a:r>
            <a:r>
              <a:rPr lang="de-DE" sz="2400" b="1" dirty="0">
                <a:solidFill>
                  <a:schemeClr val="tx1">
                    <a:lumMod val="65000"/>
                    <a:lumOff val="35000"/>
                  </a:schemeClr>
                </a:solidFill>
                <a:latin typeface="JKRGNR+Arial-BoldMT"/>
              </a:rPr>
              <a:t>Landesvertreters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Gesamtschau</a:t>
            </a:r>
            <a:r>
              <a:rPr lang="de-DE" sz="2400" dirty="0">
                <a:solidFill>
                  <a:schemeClr val="tx1">
                    <a:lumMod val="65000"/>
                    <a:lumOff val="35000"/>
                  </a:schemeClr>
                </a:solidFill>
                <a:latin typeface="JKRGNR+Arial-BoldMT"/>
              </a:rPr>
              <a:t> zu bedenken: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Gefahrenabwehrrecht</a:t>
            </a:r>
            <a:r>
              <a:rPr lang="de-DE" sz="2400" dirty="0">
                <a:solidFill>
                  <a:schemeClr val="tx1">
                    <a:lumMod val="65000"/>
                    <a:lumOff val="35000"/>
                  </a:schemeClr>
                </a:solidFill>
                <a:latin typeface="JKRGNR+Arial-BoldMT"/>
              </a:rPr>
              <a:t> geht regelmäßig mit intensiven Grundrechtseingriffen einher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zu fordern: </a:t>
            </a:r>
            <a:r>
              <a:rPr lang="de-DE" sz="2400" b="1" dirty="0">
                <a:solidFill>
                  <a:schemeClr val="tx1">
                    <a:lumMod val="65000"/>
                    <a:lumOff val="35000"/>
                  </a:schemeClr>
                </a:solidFill>
                <a:latin typeface="JKRGNR+Arial-BoldMT"/>
              </a:rPr>
              <a:t>besonders hohes Maß an demokratischer Legitimation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Weisungsrecht erzielt </a:t>
            </a:r>
            <a:r>
              <a:rPr lang="de-DE" sz="2400" b="1" dirty="0">
                <a:solidFill>
                  <a:schemeClr val="tx1">
                    <a:lumMod val="65000"/>
                    <a:lumOff val="35000"/>
                  </a:schemeClr>
                </a:solidFill>
                <a:latin typeface="JKRGNR+Arial-BoldMT"/>
              </a:rPr>
              <a:t>in eiligen Fällen </a:t>
            </a:r>
            <a:r>
              <a:rPr lang="de-DE" sz="2400" dirty="0">
                <a:solidFill>
                  <a:schemeClr val="tx1">
                    <a:lumMod val="65000"/>
                    <a:lumOff val="35000"/>
                  </a:schemeClr>
                </a:solidFill>
                <a:latin typeface="JKRGNR+Arial-BoldMT"/>
              </a:rPr>
              <a:t>keine 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abzulehnen aber erforderlich: hinreichendes Legitimationsniveau des staatlichen Handelns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nur mit guter Begründung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Verstoß gegen Art. 20 II 1, 2 GG und Art. 3 II 1, 2 </a:t>
            </a:r>
            <a:r>
              <a:rPr lang="de-DE" sz="2400" b="1" dirty="0" err="1">
                <a:solidFill>
                  <a:schemeClr val="tx1">
                    <a:lumMod val="65000"/>
                    <a:lumOff val="35000"/>
                  </a:schemeClr>
                </a:solidFill>
                <a:latin typeface="JKRGNR+Arial-BoldMT"/>
              </a:rPr>
              <a:t>HmbVerf</a:t>
            </a:r>
            <a:r>
              <a:rPr lang="de-DE" sz="2400" b="1"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Rechtmäßigkeit: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5054767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16337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Trotz formeller Rechtmäßigkeit des Gesetzes wegen dessen materieller Rechtswidrigkeit als Ergebnis des Gutachtens festzuhalten: Rechtswidrigkeit des volksbeschlossenen Gesetzes</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5714618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3. Woche</a:t>
            </a:r>
          </a:p>
        </p:txBody>
      </p:sp>
    </p:spTree>
    <p:extLst>
      <p:ext uri="{BB962C8B-B14F-4D97-AF65-F5344CB8AC3E}">
        <p14:creationId xmlns:p14="http://schemas.microsoft.com/office/powerpoint/2010/main" val="1370295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2474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Demokratieprinzip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Alle </a:t>
            </a:r>
            <a:r>
              <a:rPr lang="de-DE" sz="2400" b="1" i="1" dirty="0">
                <a:solidFill>
                  <a:schemeClr val="tx1">
                    <a:lumMod val="65000"/>
                    <a:lumOff val="35000"/>
                  </a:schemeClr>
                </a:solidFill>
                <a:latin typeface="JKRGNR+Arial-BoldMT"/>
              </a:rPr>
              <a:t>Staatsgewalt geht vom Volke </a:t>
            </a:r>
            <a:r>
              <a:rPr lang="de-DE" sz="2400" i="1" dirty="0">
                <a:solidFill>
                  <a:schemeClr val="tx1">
                    <a:lumMod val="65000"/>
                    <a:lumOff val="35000"/>
                  </a:schemeClr>
                </a:solidFill>
                <a:latin typeface="JKRGNR+Arial-BoldMT"/>
              </a:rPr>
              <a:t>aus. </a:t>
            </a:r>
            <a:r>
              <a:rPr lang="de-DE" sz="2400" b="1" i="1" dirty="0">
                <a:solidFill>
                  <a:schemeClr val="tx1">
                    <a:lumMod val="65000"/>
                    <a:lumOff val="35000"/>
                  </a:schemeClr>
                </a:solidFill>
                <a:latin typeface="JKRGNR+Arial-BoldMT"/>
              </a:rPr>
              <a:t>Sie</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wird</a:t>
            </a:r>
            <a:r>
              <a:rPr lang="de-DE" sz="2400" i="1" dirty="0">
                <a:solidFill>
                  <a:schemeClr val="tx1">
                    <a:lumMod val="65000"/>
                    <a:lumOff val="35000"/>
                  </a:schemeClr>
                </a:solidFill>
                <a:latin typeface="JKRGNR+Arial-BoldMT"/>
              </a:rPr>
              <a:t> vom Volke in Wahlen und Abstimmungen und </a:t>
            </a:r>
            <a:r>
              <a:rPr lang="de-DE" sz="2400" b="1" i="1" dirty="0">
                <a:solidFill>
                  <a:schemeClr val="tx1">
                    <a:lumMod val="65000"/>
                    <a:lumOff val="35000"/>
                  </a:schemeClr>
                </a:solidFill>
                <a:latin typeface="JKRGNR+Arial-BoldMT"/>
              </a:rPr>
              <a:t>durch besondere Organe der Gesetzgebung, der vollziehenden Gewalt und der Rechtsprechung ausgeübt.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Regelfall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20 II 2 Alt. 2 GG: </a:t>
            </a:r>
            <a:r>
              <a:rPr lang="de-DE" sz="2400" b="1" u="sng" dirty="0">
                <a:solidFill>
                  <a:schemeClr val="tx1">
                    <a:lumMod val="65000"/>
                    <a:lumOff val="35000"/>
                  </a:schemeClr>
                </a:solidFill>
                <a:latin typeface="JKRGNR+Arial-BoldMT"/>
              </a:rPr>
              <a:t>Staatsgewalt</a:t>
            </a:r>
            <a:r>
              <a:rPr lang="de-DE" sz="2400" dirty="0">
                <a:solidFill>
                  <a:schemeClr val="tx1">
                    <a:lumMod val="65000"/>
                    <a:lumOff val="35000"/>
                  </a:schemeClr>
                </a:solidFill>
                <a:latin typeface="JKRGNR+Arial-BoldMT"/>
              </a:rPr>
              <a:t> wird </a:t>
            </a:r>
            <a:r>
              <a:rPr lang="de-DE" sz="2400" b="1" dirty="0">
                <a:solidFill>
                  <a:schemeClr val="tx1">
                    <a:lumMod val="65000"/>
                    <a:lumOff val="35000"/>
                  </a:schemeClr>
                </a:solidFill>
                <a:latin typeface="JKRGNR+Arial-BoldMT"/>
              </a:rPr>
              <a:t>durch</a:t>
            </a:r>
            <a:r>
              <a:rPr lang="de-DE" sz="2400" dirty="0">
                <a:solidFill>
                  <a:schemeClr val="tx1">
                    <a:lumMod val="65000"/>
                    <a:lumOff val="35000"/>
                  </a:schemeClr>
                </a:solidFill>
                <a:latin typeface="JKRGNR+Arial-BoldMT"/>
              </a:rPr>
              <a:t> „</a:t>
            </a:r>
            <a:r>
              <a:rPr lang="de-DE" sz="2400" b="1" u="sng" dirty="0">
                <a:solidFill>
                  <a:schemeClr val="tx1">
                    <a:lumMod val="65000"/>
                    <a:lumOff val="35000"/>
                  </a:schemeClr>
                </a:solidFill>
                <a:latin typeface="JKRGNR+Arial-BoldMT"/>
              </a:rPr>
              <a:t>besondere Organe</a:t>
            </a:r>
            <a:r>
              <a:rPr lang="de-DE" sz="2400" dirty="0">
                <a:solidFill>
                  <a:schemeClr val="tx1">
                    <a:lumMod val="65000"/>
                    <a:lumOff val="35000"/>
                  </a:schemeClr>
                </a:solidFill>
                <a:latin typeface="JKRGNR+Arial-BoldMT"/>
              </a:rPr>
              <a:t>“ ausgeübt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„mittelbare bzw. repräsentative Demokratie“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 </a:t>
            </a: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Demokratische Legitimation </a:t>
            </a:r>
            <a:r>
              <a:rPr lang="de-DE" sz="2400" dirty="0">
                <a:solidFill>
                  <a:schemeClr val="tx1">
                    <a:lumMod val="65000"/>
                    <a:lumOff val="35000"/>
                  </a:schemeClr>
                </a:solidFill>
                <a:latin typeface="JKRGNR+Arial-BoldMT"/>
              </a:rPr>
              <a:t>jedes staatlichen Handelns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a:t>
            </a:r>
            <a:r>
              <a:rPr lang="de-DE" sz="2400" b="1" dirty="0">
                <a:solidFill>
                  <a:schemeClr val="tx1">
                    <a:lumMod val="65000"/>
                    <a:lumOff val="35000"/>
                  </a:schemeClr>
                </a:solidFill>
                <a:latin typeface="JKRGNR+Arial-BoldMT"/>
              </a:rPr>
              <a:t>Zurechnungszusammenhang“</a:t>
            </a:r>
            <a:r>
              <a:rPr lang="de-DE" sz="2400" dirty="0">
                <a:solidFill>
                  <a:schemeClr val="tx1">
                    <a:lumMod val="65000"/>
                    <a:lumOff val="35000"/>
                  </a:schemeClr>
                </a:solidFill>
                <a:latin typeface="JKRGNR+Arial-BoldMT"/>
              </a:rPr>
              <a:t> zwischen staatlichem Handeln und Volk durch </a:t>
            </a:r>
            <a:r>
              <a:rPr lang="de-DE" sz="2400" b="1" dirty="0">
                <a:solidFill>
                  <a:schemeClr val="tx1">
                    <a:lumMod val="65000"/>
                    <a:lumOff val="35000"/>
                  </a:schemeClr>
                </a:solidFill>
                <a:latin typeface="JKRGNR+Arial-BoldMT"/>
              </a:rPr>
              <a:t>„Legitimationskette“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9134145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Demokratieprinzip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Möglichkeiten diese „Legitimationskette“ zu begründen: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Institutionelle demokratische Legitimation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Personelle demokratische Legitimation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Sachlich-inhaltliche demokratische Legitimation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Institutionelle demokratische Legitimation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Erste Legitimationsbasis: Verfassung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Begründung dieses Legitimationsniveaus: Die Verfassung selbst konstituiert bestimmte Organe und stattet diese mit Kompetenzen 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Bspw.: Bundesverfassungsgericht, vgl. Art. 92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18537993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0304"/>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Personelle demokratische Legitimation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Von weitaus größerer Bedeutung: Personelle demokratische Legitimation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Hiernach erforderlich: </a:t>
            </a:r>
            <a:r>
              <a:rPr lang="de-DE" sz="2400" i="1" dirty="0">
                <a:solidFill>
                  <a:schemeClr val="tx1">
                    <a:lumMod val="65000"/>
                    <a:lumOff val="35000"/>
                  </a:schemeClr>
                </a:solidFill>
                <a:latin typeface="JKRGNR+Arial-BoldMT"/>
              </a:rPr>
              <a:t>„…eine </a:t>
            </a:r>
            <a:r>
              <a:rPr lang="de-DE" sz="2400" b="1" i="1" dirty="0">
                <a:solidFill>
                  <a:schemeClr val="tx1">
                    <a:lumMod val="65000"/>
                    <a:lumOff val="35000"/>
                  </a:schemeClr>
                </a:solidFill>
                <a:latin typeface="JKRGNR+Arial-BoldMT"/>
              </a:rPr>
              <a:t>ununterbrochene Legitimationskette vom Volk </a:t>
            </a:r>
            <a:r>
              <a:rPr lang="de-DE" sz="2400" i="1" dirty="0">
                <a:solidFill>
                  <a:schemeClr val="tx1">
                    <a:lumMod val="65000"/>
                    <a:lumOff val="35000"/>
                  </a:schemeClr>
                </a:solidFill>
                <a:latin typeface="JKRGNR+Arial-BoldMT"/>
              </a:rPr>
              <a:t>über die von diesem gewählte Vertretung </a:t>
            </a:r>
            <a:r>
              <a:rPr lang="de-DE" sz="2400" b="1" i="1" dirty="0">
                <a:solidFill>
                  <a:schemeClr val="tx1">
                    <a:lumMod val="65000"/>
                    <a:lumOff val="35000"/>
                  </a:schemeClr>
                </a:solidFill>
                <a:latin typeface="JKRGNR+Arial-BoldMT"/>
              </a:rPr>
              <a:t>zu</a:t>
            </a:r>
            <a:r>
              <a:rPr lang="de-DE" sz="2400" i="1" dirty="0">
                <a:solidFill>
                  <a:schemeClr val="tx1">
                    <a:lumMod val="65000"/>
                    <a:lumOff val="35000"/>
                  </a:schemeClr>
                </a:solidFill>
                <a:latin typeface="JKRGNR+Arial-BoldMT"/>
              </a:rPr>
              <a:t> den mit den staatlichen Aufgaben </a:t>
            </a:r>
            <a:r>
              <a:rPr lang="de-DE" sz="2400" b="1" i="1" dirty="0">
                <a:solidFill>
                  <a:schemeClr val="tx1">
                    <a:lumMod val="65000"/>
                    <a:lumOff val="35000"/>
                  </a:schemeClr>
                </a:solidFill>
                <a:latin typeface="JKRGNR+Arial-BoldMT"/>
              </a:rPr>
              <a:t>betrauten Organe und Amtswaltern</a:t>
            </a:r>
            <a:r>
              <a:rPr lang="de-DE" sz="2400" i="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(BVerfGE 83, 60)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mit </a:t>
            </a:r>
            <a:r>
              <a:rPr lang="de-DE" sz="2400" b="1" dirty="0">
                <a:solidFill>
                  <a:schemeClr val="tx1">
                    <a:lumMod val="65000"/>
                    <a:lumOff val="35000"/>
                  </a:schemeClr>
                </a:solidFill>
                <a:latin typeface="JKRGNR+Arial-BoldMT"/>
              </a:rPr>
              <a:t>höchster personeller-demokratischer Legitimation </a:t>
            </a:r>
            <a:r>
              <a:rPr lang="de-DE" sz="2400" dirty="0">
                <a:solidFill>
                  <a:schemeClr val="tx1">
                    <a:lumMod val="65000"/>
                    <a:lumOff val="35000"/>
                  </a:schemeClr>
                </a:solidFill>
                <a:latin typeface="JKRGNR+Arial-BoldMT"/>
              </a:rPr>
              <a:t>ausgestattet: </a:t>
            </a:r>
            <a:r>
              <a:rPr lang="de-DE" sz="2400" b="1" u="sng" dirty="0">
                <a:solidFill>
                  <a:schemeClr val="tx1">
                    <a:lumMod val="65000"/>
                    <a:lumOff val="35000"/>
                  </a:schemeClr>
                </a:solidFill>
                <a:latin typeface="JKRGNR+Arial-BoldMT"/>
              </a:rPr>
              <a:t>(Bundes- und Landes-)Parlament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9231913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
        <p:nvSpPr>
          <p:cNvPr id="5" name="Abgerundetes Rechteck 4">
            <a:extLst>
              <a:ext uri="{FF2B5EF4-FFF2-40B4-BE49-F238E27FC236}">
                <a16:creationId xmlns:a16="http://schemas.microsoft.com/office/drawing/2014/main" id="{A253438D-F1D8-903B-5E47-9A59E80B6DD2}"/>
              </a:ext>
            </a:extLst>
          </p:cNvPr>
          <p:cNvSpPr/>
          <p:nvPr/>
        </p:nvSpPr>
        <p:spPr>
          <a:xfrm>
            <a:off x="2160240" y="1423406"/>
            <a:ext cx="3779912" cy="4616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Parlament</a:t>
            </a:r>
          </a:p>
        </p:txBody>
      </p:sp>
      <p:sp>
        <p:nvSpPr>
          <p:cNvPr id="6" name="Abgerundetes Rechteck 5">
            <a:extLst>
              <a:ext uri="{FF2B5EF4-FFF2-40B4-BE49-F238E27FC236}">
                <a16:creationId xmlns:a16="http://schemas.microsoft.com/office/drawing/2014/main" id="{119AC146-5EED-75EA-C11F-2590651C13B5}"/>
              </a:ext>
            </a:extLst>
          </p:cNvPr>
          <p:cNvSpPr/>
          <p:nvPr/>
        </p:nvSpPr>
        <p:spPr>
          <a:xfrm>
            <a:off x="2160240" y="2269910"/>
            <a:ext cx="3779912" cy="4616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Bundeskanzler</a:t>
            </a:r>
          </a:p>
        </p:txBody>
      </p:sp>
      <p:sp>
        <p:nvSpPr>
          <p:cNvPr id="7" name="Abgerundetes Rechteck 6">
            <a:extLst>
              <a:ext uri="{FF2B5EF4-FFF2-40B4-BE49-F238E27FC236}">
                <a16:creationId xmlns:a16="http://schemas.microsoft.com/office/drawing/2014/main" id="{26D27F1C-6E69-1E02-A4F0-16E5F5F7613A}"/>
              </a:ext>
            </a:extLst>
          </p:cNvPr>
          <p:cNvSpPr/>
          <p:nvPr/>
        </p:nvSpPr>
        <p:spPr>
          <a:xfrm>
            <a:off x="2148474" y="3160463"/>
            <a:ext cx="3779912" cy="4738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Zuständiger Fachminister</a:t>
            </a:r>
          </a:p>
        </p:txBody>
      </p:sp>
      <p:sp>
        <p:nvSpPr>
          <p:cNvPr id="8" name="Abgerundetes Rechteck 7">
            <a:extLst>
              <a:ext uri="{FF2B5EF4-FFF2-40B4-BE49-F238E27FC236}">
                <a16:creationId xmlns:a16="http://schemas.microsoft.com/office/drawing/2014/main" id="{7F46EB13-F2A5-FA74-F24C-4CE37798CBBF}"/>
              </a:ext>
            </a:extLst>
          </p:cNvPr>
          <p:cNvSpPr/>
          <p:nvPr/>
        </p:nvSpPr>
        <p:spPr>
          <a:xfrm>
            <a:off x="2162269" y="4059521"/>
            <a:ext cx="3779912" cy="4738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Staatssekretär</a:t>
            </a:r>
          </a:p>
        </p:txBody>
      </p:sp>
      <p:sp>
        <p:nvSpPr>
          <p:cNvPr id="9" name="Abgerundetes Rechteck 8">
            <a:extLst>
              <a:ext uri="{FF2B5EF4-FFF2-40B4-BE49-F238E27FC236}">
                <a16:creationId xmlns:a16="http://schemas.microsoft.com/office/drawing/2014/main" id="{74F76FB3-2E6D-1DE7-5A65-8AA49D1BBF39}"/>
              </a:ext>
            </a:extLst>
          </p:cNvPr>
          <p:cNvSpPr/>
          <p:nvPr/>
        </p:nvSpPr>
        <p:spPr>
          <a:xfrm>
            <a:off x="2153139" y="4919224"/>
            <a:ext cx="3779912" cy="4738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Vorgesetzter </a:t>
            </a:r>
          </a:p>
        </p:txBody>
      </p:sp>
      <p:sp>
        <p:nvSpPr>
          <p:cNvPr id="10" name="Abgerundetes Rechteck 9">
            <a:extLst>
              <a:ext uri="{FF2B5EF4-FFF2-40B4-BE49-F238E27FC236}">
                <a16:creationId xmlns:a16="http://schemas.microsoft.com/office/drawing/2014/main" id="{3F8D90EC-FDD3-397B-5CEA-7E707B14520A}"/>
              </a:ext>
            </a:extLst>
          </p:cNvPr>
          <p:cNvSpPr/>
          <p:nvPr/>
        </p:nvSpPr>
        <p:spPr>
          <a:xfrm>
            <a:off x="2160240" y="5778927"/>
            <a:ext cx="3779912" cy="4738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Handelnder Amtswalter </a:t>
            </a:r>
          </a:p>
        </p:txBody>
      </p:sp>
      <p:sp>
        <p:nvSpPr>
          <p:cNvPr id="11" name="Pfeil nach unten 10">
            <a:extLst>
              <a:ext uri="{FF2B5EF4-FFF2-40B4-BE49-F238E27FC236}">
                <a16:creationId xmlns:a16="http://schemas.microsoft.com/office/drawing/2014/main" id="{4C0280E8-508B-EA84-A9F7-8CB13B363189}"/>
              </a:ext>
            </a:extLst>
          </p:cNvPr>
          <p:cNvSpPr/>
          <p:nvPr/>
        </p:nvSpPr>
        <p:spPr>
          <a:xfrm>
            <a:off x="4060013" y="1934621"/>
            <a:ext cx="45719" cy="27723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Pfeil nach unten 11">
            <a:extLst>
              <a:ext uri="{FF2B5EF4-FFF2-40B4-BE49-F238E27FC236}">
                <a16:creationId xmlns:a16="http://schemas.microsoft.com/office/drawing/2014/main" id="{CE9C91CB-235B-1BAD-9F38-6F40607E4BFA}"/>
              </a:ext>
            </a:extLst>
          </p:cNvPr>
          <p:cNvSpPr/>
          <p:nvPr/>
        </p:nvSpPr>
        <p:spPr>
          <a:xfrm>
            <a:off x="4061215" y="2820558"/>
            <a:ext cx="45719" cy="27723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unten 12">
            <a:extLst>
              <a:ext uri="{FF2B5EF4-FFF2-40B4-BE49-F238E27FC236}">
                <a16:creationId xmlns:a16="http://schemas.microsoft.com/office/drawing/2014/main" id="{E90CFC40-995F-C36F-8277-EC29A414B86C}"/>
              </a:ext>
            </a:extLst>
          </p:cNvPr>
          <p:cNvSpPr/>
          <p:nvPr/>
        </p:nvSpPr>
        <p:spPr>
          <a:xfrm>
            <a:off x="4043326" y="3758225"/>
            <a:ext cx="45719" cy="27723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Pfeil nach unten 13">
            <a:extLst>
              <a:ext uri="{FF2B5EF4-FFF2-40B4-BE49-F238E27FC236}">
                <a16:creationId xmlns:a16="http://schemas.microsoft.com/office/drawing/2014/main" id="{AF60F1D9-B4A7-2668-E68F-B83657A19621}"/>
              </a:ext>
            </a:extLst>
          </p:cNvPr>
          <p:cNvSpPr/>
          <p:nvPr/>
        </p:nvSpPr>
        <p:spPr>
          <a:xfrm>
            <a:off x="4027336" y="4587690"/>
            <a:ext cx="45719" cy="27723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Pfeil nach unten 14">
            <a:extLst>
              <a:ext uri="{FF2B5EF4-FFF2-40B4-BE49-F238E27FC236}">
                <a16:creationId xmlns:a16="http://schemas.microsoft.com/office/drawing/2014/main" id="{2901EA70-8813-5879-AA6A-C98FD0C593A0}"/>
              </a:ext>
            </a:extLst>
          </p:cNvPr>
          <p:cNvSpPr/>
          <p:nvPr/>
        </p:nvSpPr>
        <p:spPr>
          <a:xfrm>
            <a:off x="4051276" y="5445900"/>
            <a:ext cx="45719" cy="27723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a:extLst>
              <a:ext uri="{FF2B5EF4-FFF2-40B4-BE49-F238E27FC236}">
                <a16:creationId xmlns:a16="http://schemas.microsoft.com/office/drawing/2014/main" id="{D81A6DFA-F489-BDC9-8960-930496CB36F2}"/>
              </a:ext>
            </a:extLst>
          </p:cNvPr>
          <p:cNvSpPr txBox="1"/>
          <p:nvPr/>
        </p:nvSpPr>
        <p:spPr>
          <a:xfrm>
            <a:off x="4073054" y="1904187"/>
            <a:ext cx="3235250" cy="369332"/>
          </a:xfrm>
          <a:prstGeom prst="rect">
            <a:avLst/>
          </a:prstGeom>
          <a:noFill/>
        </p:spPr>
        <p:txBody>
          <a:bodyPr wrap="square" rtlCol="0">
            <a:spAutoFit/>
          </a:bodyPr>
          <a:lstStyle/>
          <a:p>
            <a:r>
              <a:rPr lang="de-DE" dirty="0"/>
              <a:t>ernennt via Bundespräsident </a:t>
            </a:r>
          </a:p>
        </p:txBody>
      </p:sp>
      <p:sp>
        <p:nvSpPr>
          <p:cNvPr id="17" name="Textfeld 16">
            <a:extLst>
              <a:ext uri="{FF2B5EF4-FFF2-40B4-BE49-F238E27FC236}">
                <a16:creationId xmlns:a16="http://schemas.microsoft.com/office/drawing/2014/main" id="{39398CB5-60BC-4105-80DE-E521D87DD198}"/>
              </a:ext>
            </a:extLst>
          </p:cNvPr>
          <p:cNvSpPr txBox="1"/>
          <p:nvPr/>
        </p:nvSpPr>
        <p:spPr>
          <a:xfrm>
            <a:off x="4106281" y="2741383"/>
            <a:ext cx="3254601" cy="369332"/>
          </a:xfrm>
          <a:prstGeom prst="rect">
            <a:avLst/>
          </a:prstGeom>
          <a:noFill/>
        </p:spPr>
        <p:txBody>
          <a:bodyPr wrap="square" rtlCol="0">
            <a:spAutoFit/>
          </a:bodyPr>
          <a:lstStyle/>
          <a:p>
            <a:r>
              <a:rPr lang="de-DE" dirty="0"/>
              <a:t>ernennt via Bundespräsident </a:t>
            </a:r>
          </a:p>
        </p:txBody>
      </p:sp>
      <p:sp>
        <p:nvSpPr>
          <p:cNvPr id="18" name="Textfeld 17">
            <a:extLst>
              <a:ext uri="{FF2B5EF4-FFF2-40B4-BE49-F238E27FC236}">
                <a16:creationId xmlns:a16="http://schemas.microsoft.com/office/drawing/2014/main" id="{B7DF445E-AC35-2EB7-AF8A-6B95657DA2CC}"/>
              </a:ext>
            </a:extLst>
          </p:cNvPr>
          <p:cNvSpPr txBox="1"/>
          <p:nvPr/>
        </p:nvSpPr>
        <p:spPr>
          <a:xfrm>
            <a:off x="4106282" y="3657891"/>
            <a:ext cx="1403648" cy="369332"/>
          </a:xfrm>
          <a:prstGeom prst="rect">
            <a:avLst/>
          </a:prstGeom>
          <a:noFill/>
        </p:spPr>
        <p:txBody>
          <a:bodyPr wrap="square" rtlCol="0">
            <a:spAutoFit/>
          </a:bodyPr>
          <a:lstStyle/>
          <a:p>
            <a:r>
              <a:rPr lang="de-DE" dirty="0"/>
              <a:t>ernennt.. </a:t>
            </a:r>
          </a:p>
        </p:txBody>
      </p:sp>
      <p:sp>
        <p:nvSpPr>
          <p:cNvPr id="19" name="Textfeld 18">
            <a:extLst>
              <a:ext uri="{FF2B5EF4-FFF2-40B4-BE49-F238E27FC236}">
                <a16:creationId xmlns:a16="http://schemas.microsoft.com/office/drawing/2014/main" id="{287AFDCF-CB08-8D5C-D8B2-12952EA57BB8}"/>
              </a:ext>
            </a:extLst>
          </p:cNvPr>
          <p:cNvSpPr txBox="1"/>
          <p:nvPr/>
        </p:nvSpPr>
        <p:spPr>
          <a:xfrm>
            <a:off x="4118250" y="4521996"/>
            <a:ext cx="1403648" cy="369332"/>
          </a:xfrm>
          <a:prstGeom prst="rect">
            <a:avLst/>
          </a:prstGeom>
          <a:noFill/>
        </p:spPr>
        <p:txBody>
          <a:bodyPr wrap="square" rtlCol="0">
            <a:spAutoFit/>
          </a:bodyPr>
          <a:lstStyle/>
          <a:p>
            <a:r>
              <a:rPr lang="de-DE" dirty="0"/>
              <a:t>ernennt.. </a:t>
            </a:r>
          </a:p>
        </p:txBody>
      </p:sp>
      <p:sp>
        <p:nvSpPr>
          <p:cNvPr id="20" name="Textfeld 19">
            <a:extLst>
              <a:ext uri="{FF2B5EF4-FFF2-40B4-BE49-F238E27FC236}">
                <a16:creationId xmlns:a16="http://schemas.microsoft.com/office/drawing/2014/main" id="{BC1779E1-0FB0-E269-4350-BD106058BB84}"/>
              </a:ext>
            </a:extLst>
          </p:cNvPr>
          <p:cNvSpPr txBox="1"/>
          <p:nvPr/>
        </p:nvSpPr>
        <p:spPr>
          <a:xfrm>
            <a:off x="4146038" y="5353803"/>
            <a:ext cx="1403648" cy="369332"/>
          </a:xfrm>
          <a:prstGeom prst="rect">
            <a:avLst/>
          </a:prstGeom>
          <a:noFill/>
        </p:spPr>
        <p:txBody>
          <a:bodyPr wrap="square" rtlCol="0">
            <a:spAutoFit/>
          </a:bodyPr>
          <a:lstStyle/>
          <a:p>
            <a:r>
              <a:rPr lang="de-DE" dirty="0"/>
              <a:t>ernennt.. </a:t>
            </a:r>
          </a:p>
        </p:txBody>
      </p:sp>
    </p:spTree>
    <p:extLst>
      <p:ext uri="{BB962C8B-B14F-4D97-AF65-F5344CB8AC3E}">
        <p14:creationId xmlns:p14="http://schemas.microsoft.com/office/powerpoint/2010/main" val="11790435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
                                            <p:txEl>
                                              <p:pRg st="0" end="0"/>
                                            </p:txEl>
                                          </p:spTgt>
                                        </p:tgtEl>
                                        <p:attrNameLst>
                                          <p:attrName>style.visibility</p:attrName>
                                        </p:attrNameLst>
                                      </p:cBhvr>
                                      <p:to>
                                        <p:strVal val="visible"/>
                                      </p:to>
                                    </p:set>
                                    <p:anim calcmode="lin" valueType="num">
                                      <p:cBhvr additive="base">
                                        <p:cTn id="13"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8">
                                            <p:txEl>
                                              <p:pRg st="0" end="0"/>
                                            </p:txEl>
                                          </p:spTgt>
                                        </p:tgtEl>
                                        <p:attrNameLst>
                                          <p:attrName>style.visibility</p:attrName>
                                        </p:attrNameLst>
                                      </p:cBhvr>
                                      <p:to>
                                        <p:strVal val="visible"/>
                                      </p:to>
                                    </p:set>
                                    <p:anim calcmode="lin" valueType="num">
                                      <p:cBhvr additive="base">
                                        <p:cTn id="25"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9">
                                            <p:txEl>
                                              <p:pRg st="0" end="0"/>
                                            </p:txEl>
                                          </p:spTgt>
                                        </p:tgtEl>
                                        <p:attrNameLst>
                                          <p:attrName>style.visibility</p:attrName>
                                        </p:attrNameLst>
                                      </p:cBhvr>
                                      <p:to>
                                        <p:strVal val="visible"/>
                                      </p:to>
                                    </p:set>
                                    <p:anim calcmode="lin" valueType="num">
                                      <p:cBhvr additive="base">
                                        <p:cTn id="37"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0">
                                            <p:txEl>
                                              <p:pRg st="0" end="0"/>
                                            </p:txEl>
                                          </p:spTgt>
                                        </p:tgtEl>
                                        <p:attrNameLst>
                                          <p:attrName>style.visibility</p:attrName>
                                        </p:attrNameLst>
                                      </p:cBhvr>
                                      <p:to>
                                        <p:strVal val="visible"/>
                                      </p:to>
                                    </p:set>
                                    <p:anim calcmode="lin" valueType="num">
                                      <p:cBhvr additive="base">
                                        <p:cTn id="49"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Demokratieprinzip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Sachlich-inhaltliche demokratische Legitimation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Problemlage: (Personelles) Legitimationsniveau sinkt mit jeder Stufe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der sachlich-inhaltlichen demokratischen Legitimation daher bezweckt: </a:t>
            </a:r>
            <a:r>
              <a:rPr lang="de-DE" sz="2400" b="1" dirty="0">
                <a:solidFill>
                  <a:schemeClr val="tx1">
                    <a:lumMod val="65000"/>
                    <a:lumOff val="35000"/>
                  </a:schemeClr>
                </a:solidFill>
                <a:latin typeface="JKRGNR+Arial-BoldMT"/>
              </a:rPr>
              <a:t>Rückkopplung des Inhalts staatlichen Handelns an den Volkswillen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Dies geschieht auf zwei Wegen: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Bindung der vollziehenden Gewalt und der Rechtsprechung </a:t>
            </a:r>
            <a:r>
              <a:rPr lang="de-DE" sz="2400" dirty="0">
                <a:solidFill>
                  <a:schemeClr val="tx1">
                    <a:lumMod val="65000"/>
                    <a:lumOff val="35000"/>
                  </a:schemeClr>
                </a:solidFill>
                <a:latin typeface="JKRGNR+Arial-BoldMT"/>
              </a:rPr>
              <a:t>an die bestehenden </a:t>
            </a:r>
            <a:r>
              <a:rPr lang="de-DE" sz="2400" b="1" u="sng" dirty="0">
                <a:solidFill>
                  <a:schemeClr val="tx1">
                    <a:lumMod val="65000"/>
                    <a:lumOff val="35000"/>
                  </a:schemeClr>
                </a:solidFill>
                <a:latin typeface="JKRGNR+Arial-BoldMT"/>
              </a:rPr>
              <a:t>(Parlaments-)Gesetze</a:t>
            </a:r>
            <a:r>
              <a:rPr lang="de-DE" sz="2400" dirty="0">
                <a:solidFill>
                  <a:schemeClr val="tx1">
                    <a:lumMod val="65000"/>
                    <a:lumOff val="35000"/>
                  </a:schemeClr>
                </a:solidFill>
                <a:latin typeface="JKRGNR+Arial-BoldMT"/>
              </a:rPr>
              <a:t>, die die „Vermutung des Volkswillens“ in sich tragen (</a:t>
            </a:r>
            <a:r>
              <a:rPr lang="de-DE" sz="2400" b="1" dirty="0">
                <a:solidFill>
                  <a:schemeClr val="tx1">
                    <a:lumMod val="65000"/>
                    <a:lumOff val="35000"/>
                  </a:schemeClr>
                </a:solidFill>
                <a:latin typeface="JKRGNR+Arial-BoldMT"/>
              </a:rPr>
              <a:t>Vorbehalt des Gesetzes, Art. 20 III GG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Kontroll- und Eingriffsmöglichkeiten des Parlaments </a:t>
            </a:r>
            <a:r>
              <a:rPr lang="de-DE" sz="2400" dirty="0">
                <a:solidFill>
                  <a:schemeClr val="tx1">
                    <a:lumMod val="65000"/>
                    <a:lumOff val="35000"/>
                  </a:schemeClr>
                </a:solidFill>
                <a:latin typeface="JKRGNR+Arial-BoldMT"/>
              </a:rPr>
              <a:t>gegenüber der vollziehenden Gewalt (vgl. Art. 43 I, 44, 67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7558198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Zusammenfassend</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Sachlich-inhaltliche demokratische Legitimation: </a:t>
            </a:r>
            <a:r>
              <a:rPr lang="de-DE" sz="2400" dirty="0">
                <a:solidFill>
                  <a:schemeClr val="tx1">
                    <a:lumMod val="65000"/>
                    <a:lumOff val="35000"/>
                  </a:schemeClr>
                </a:solidFill>
                <a:latin typeface="JKRGNR+Arial-BoldMT"/>
              </a:rPr>
              <a:t>wird durch Gesetze, Weisungsbefugnisse und Kontrollrechte des unmittelbar demokratisch legitimierten Parlaments hergestellt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Personelle demokratische Legitimation: </a:t>
            </a:r>
            <a:r>
              <a:rPr lang="de-DE" sz="2400" dirty="0">
                <a:solidFill>
                  <a:schemeClr val="tx1">
                    <a:lumMod val="65000"/>
                    <a:lumOff val="35000"/>
                  </a:schemeClr>
                </a:solidFill>
                <a:latin typeface="JKRGNR+Arial-BoldMT"/>
              </a:rPr>
              <a:t>wird durch Rückführbarkeit der Personalentscheidungen auf unmittelbare Wahlen durch Volk hergestellt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Institutionelle Legitimation: </a:t>
            </a:r>
            <a:r>
              <a:rPr lang="de-DE" sz="2400" dirty="0">
                <a:solidFill>
                  <a:schemeClr val="tx1">
                    <a:lumMod val="65000"/>
                    <a:lumOff val="35000"/>
                  </a:schemeClr>
                </a:solidFill>
                <a:latin typeface="JKRGNR+Arial-BoldMT"/>
              </a:rPr>
              <a:t>folgt aus der Anerkennung einer Institution durch das Grundgesetz selbst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i="1" dirty="0">
                <a:solidFill>
                  <a:schemeClr val="tx1">
                    <a:lumMod val="65000"/>
                    <a:lumOff val="35000"/>
                  </a:schemeClr>
                </a:solidFill>
                <a:latin typeface="JKRGNR+Arial-BoldMT"/>
              </a:rPr>
              <a:t>„Staatsgewalt geht vom Volke aus“ </a:t>
            </a:r>
            <a:r>
              <a:rPr lang="de-DE" sz="2400" dirty="0">
                <a:solidFill>
                  <a:schemeClr val="tx1">
                    <a:lumMod val="65000"/>
                    <a:lumOff val="35000"/>
                  </a:schemeClr>
                </a:solidFill>
                <a:latin typeface="JKRGNR+Arial-BoldMT"/>
              </a:rPr>
              <a:t>(Art. 20 II 1 GG), wenn das jeweilige staatliche Handeln ein </a:t>
            </a:r>
            <a:r>
              <a:rPr lang="de-DE" sz="2400" b="1" dirty="0">
                <a:solidFill>
                  <a:schemeClr val="tx1">
                    <a:lumMod val="65000"/>
                    <a:lumOff val="35000"/>
                  </a:schemeClr>
                </a:solidFill>
                <a:latin typeface="JKRGNR+Arial-BoldMT"/>
              </a:rPr>
              <a:t>hinreichendes Legitimationsniveau </a:t>
            </a:r>
            <a:r>
              <a:rPr lang="de-DE" sz="2400" dirty="0">
                <a:solidFill>
                  <a:schemeClr val="tx1">
                    <a:lumMod val="65000"/>
                    <a:lumOff val="35000"/>
                  </a:schemeClr>
                </a:solidFill>
                <a:latin typeface="JKRGNR+Arial-BoldMT"/>
              </a:rPr>
              <a:t>erreicht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a:t>
            </a:r>
            <a:r>
              <a:rPr lang="de-DE" sz="2400" b="1" dirty="0">
                <a:solidFill>
                  <a:schemeClr val="tx1">
                    <a:lumMod val="65000"/>
                    <a:lumOff val="35000"/>
                  </a:schemeClr>
                </a:solidFill>
                <a:latin typeface="JKRGNR+Arial-BoldMT"/>
              </a:rPr>
              <a:t>Zusammenwirken</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Formen</a:t>
            </a:r>
            <a:r>
              <a:rPr lang="de-DE" sz="2400" dirty="0">
                <a:solidFill>
                  <a:schemeClr val="tx1">
                    <a:lumMod val="65000"/>
                    <a:lumOff val="35000"/>
                  </a:schemeClr>
                </a:solidFill>
                <a:latin typeface="JKRGNR+Arial-BoldMT"/>
              </a:rPr>
              <a:t> demokratischer Legitimation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7425795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2383</Words>
  <Application>Microsoft Macintosh PowerPoint</Application>
  <PresentationFormat>Bildschirmpräsentation (4:3)</PresentationFormat>
  <Paragraphs>274</Paragraphs>
  <Slides>32</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32</vt:i4>
      </vt:variant>
    </vt:vector>
  </HeadingPairs>
  <TitlesOfParts>
    <vt:vector size="40"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50</cp:revision>
  <dcterms:created xsi:type="dcterms:W3CDTF">2023-10-09T11:17:48Z</dcterms:created>
  <dcterms:modified xsi:type="dcterms:W3CDTF">2025-11-09T17:40:30Z</dcterms:modified>
</cp:coreProperties>
</file>