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8"/>
  </p:notesMasterIdLst>
  <p:sldIdLst>
    <p:sldId id="256" r:id="rId2"/>
    <p:sldId id="322" r:id="rId3"/>
    <p:sldId id="423" r:id="rId4"/>
    <p:sldId id="422" r:id="rId5"/>
    <p:sldId id="401" r:id="rId6"/>
    <p:sldId id="426" r:id="rId7"/>
    <p:sldId id="427" r:id="rId8"/>
    <p:sldId id="324" r:id="rId9"/>
    <p:sldId id="402" r:id="rId10"/>
    <p:sldId id="403" r:id="rId11"/>
    <p:sldId id="405" r:id="rId12"/>
    <p:sldId id="404" r:id="rId13"/>
    <p:sldId id="425" r:id="rId14"/>
    <p:sldId id="406" r:id="rId15"/>
    <p:sldId id="276" r:id="rId16"/>
    <p:sldId id="317" r:id="rId17"/>
    <p:sldId id="332" r:id="rId18"/>
    <p:sldId id="408" r:id="rId19"/>
    <p:sldId id="340" r:id="rId20"/>
    <p:sldId id="409" r:id="rId21"/>
    <p:sldId id="412" r:id="rId22"/>
    <p:sldId id="410" r:id="rId23"/>
    <p:sldId id="411" r:id="rId24"/>
    <p:sldId id="355" r:id="rId25"/>
    <p:sldId id="358" r:id="rId26"/>
    <p:sldId id="424" r:id="rId27"/>
    <p:sldId id="413" r:id="rId28"/>
    <p:sldId id="362" r:id="rId29"/>
    <p:sldId id="365" r:id="rId30"/>
    <p:sldId id="367" r:id="rId31"/>
    <p:sldId id="368" r:id="rId32"/>
    <p:sldId id="369" r:id="rId33"/>
    <p:sldId id="414" r:id="rId34"/>
    <p:sldId id="415" r:id="rId35"/>
    <p:sldId id="382" r:id="rId36"/>
    <p:sldId id="384" r:id="rId37"/>
    <p:sldId id="385" r:id="rId38"/>
    <p:sldId id="416" r:id="rId39"/>
    <p:sldId id="417" r:id="rId40"/>
    <p:sldId id="418" r:id="rId41"/>
    <p:sldId id="419" r:id="rId42"/>
    <p:sldId id="420" r:id="rId43"/>
    <p:sldId id="421" r:id="rId44"/>
    <p:sldId id="396" r:id="rId45"/>
    <p:sldId id="399" r:id="rId46"/>
    <p:sldId id="316" r:id="rId47"/>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31" autoAdjust="0"/>
    <p:restoredTop sz="92969"/>
  </p:normalViewPr>
  <p:slideViewPr>
    <p:cSldViewPr>
      <p:cViewPr varScale="1">
        <p:scale>
          <a:sx n="111" d="100"/>
          <a:sy n="111" d="100"/>
        </p:scale>
        <p:origin x="55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13.11.25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355976" y="3284984"/>
            <a:ext cx="4788024" cy="1077218"/>
          </a:xfrm>
          <a:prstGeom prst="rect">
            <a:avLst/>
          </a:prstGeom>
          <a:noFill/>
        </p:spPr>
        <p:txBody>
          <a:bodyPr wrap="square" rtlCol="0">
            <a:spAutoFit/>
          </a:bodyPr>
          <a:lstStyle/>
          <a:p>
            <a:r>
              <a:rPr lang="de-DE" sz="3200" dirty="0">
                <a:solidFill>
                  <a:schemeClr val="bg1"/>
                </a:solidFill>
                <a:latin typeface="Frutiger LT 57 Cn" pitchFamily="34" charset="0"/>
              </a:rPr>
              <a:t>Staatsorganisationsrecht</a:t>
            </a:r>
          </a:p>
          <a:p>
            <a:r>
              <a:rPr lang="de-DE" sz="3200" dirty="0">
                <a:solidFill>
                  <a:schemeClr val="bg1"/>
                </a:solidFill>
                <a:latin typeface="Frutiger LT 57 Cn" pitchFamily="34" charset="0"/>
              </a:rPr>
              <a:t>4.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7388"/>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Grundsatz der Rechtssicherheit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Um daneben „Rechtssicherheit“ zu gewähren, weitere wesentliche Elemente: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Bestimmtheitsgrundsatz und Vertrauensschutz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a:t>
            </a:r>
            <a:r>
              <a:rPr lang="de-DE" sz="2400" b="1" u="sng" dirty="0">
                <a:solidFill>
                  <a:schemeClr val="tx1">
                    <a:lumMod val="65000"/>
                    <a:lumOff val="35000"/>
                  </a:schemeClr>
                </a:solidFill>
                <a:latin typeface="JKRGNR+Arial-BoldMT"/>
              </a:rPr>
              <a:t>Bestimmtheitsgrundsatz</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 fordern: „hinreichende“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Bestimmbarkeit</a:t>
            </a:r>
            <a:r>
              <a:rPr lang="de-DE" sz="2400" dirty="0">
                <a:solidFill>
                  <a:schemeClr val="tx1">
                    <a:lumMod val="65000"/>
                    <a:lumOff val="35000"/>
                  </a:schemeClr>
                </a:solidFill>
                <a:latin typeface="JKRGNR+Arial-BoldMT"/>
              </a:rPr>
              <a:t> staatlichen Verhaltens (Normen, Einzelakte etc.)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gilt jedoch </a:t>
            </a:r>
            <a:r>
              <a:rPr lang="de-DE" sz="2400" b="1" dirty="0">
                <a:solidFill>
                  <a:schemeClr val="tx1">
                    <a:lumMod val="65000"/>
                    <a:lumOff val="35000"/>
                  </a:schemeClr>
                </a:solidFill>
                <a:latin typeface="JKRGNR+Arial-BoldMT"/>
              </a:rPr>
              <a:t>„Je…desto“: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Je komplexer der zu regelnde Sachverhalt, desto eher ist von einer detaillierten Regelung abzusehen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Je intensiver die Grundrechtsbeeinträchtigung ausfällt, desto höher sind die Anforderungen an die Bestimmtheit der Norm (vgl. insoweit auch Art. 103 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21274122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7388"/>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Grundsatz der Rechtssicherheit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a:t>
            </a:r>
            <a:r>
              <a:rPr lang="de-DE" sz="2400" b="1" u="sng" dirty="0">
                <a:solidFill>
                  <a:schemeClr val="tx1">
                    <a:lumMod val="65000"/>
                    <a:lumOff val="35000"/>
                  </a:schemeClr>
                </a:solidFill>
                <a:latin typeface="JKRGNR+Arial-BoldMT"/>
              </a:rPr>
              <a:t>Vertrauensschutz</a:t>
            </a:r>
            <a:r>
              <a:rPr lang="de-DE" sz="2400" b="1" dirty="0">
                <a:solidFill>
                  <a:schemeClr val="tx1">
                    <a:lumMod val="65000"/>
                    <a:lumOff val="35000"/>
                  </a:schemeClr>
                </a:solidFill>
                <a:latin typeface="JKRGNR+Arial-BoldMT"/>
              </a:rPr>
              <a:t>:</a:t>
            </a:r>
            <a:r>
              <a:rPr lang="de-DE" sz="2400" dirty="0">
                <a:solidFill>
                  <a:schemeClr val="tx1">
                    <a:lumMod val="65000"/>
                    <a:lumOff val="35000"/>
                  </a:schemeClr>
                </a:solidFill>
                <a:latin typeface="JKRGNR+Arial-BoldMT"/>
              </a:rPr>
              <a:t> folgt dem Gedanken, dass das positive Recht dem Bürger eine gewisse </a:t>
            </a:r>
            <a:r>
              <a:rPr lang="de-DE" sz="2400" b="1" dirty="0">
                <a:solidFill>
                  <a:schemeClr val="tx1">
                    <a:lumMod val="65000"/>
                    <a:lumOff val="35000"/>
                  </a:schemeClr>
                </a:solidFill>
                <a:latin typeface="JKRGNR+Arial-BoldMT"/>
              </a:rPr>
              <a:t>Verhaltenssicherheit</a:t>
            </a:r>
            <a:r>
              <a:rPr lang="de-DE" sz="2400" dirty="0">
                <a:solidFill>
                  <a:schemeClr val="tx1">
                    <a:lumMod val="65000"/>
                    <a:lumOff val="35000"/>
                  </a:schemeClr>
                </a:solidFill>
                <a:latin typeface="JKRGNR+Arial-BoldMT"/>
              </a:rPr>
              <a:t> gewährleisten soll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Verfassungsrechtlicher Ausgangspunkt: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103 II GG</a:t>
            </a:r>
            <a:r>
              <a:rPr lang="de-DE" sz="2400" dirty="0">
                <a:solidFill>
                  <a:schemeClr val="tx1">
                    <a:lumMod val="65000"/>
                    <a:lumOff val="35000"/>
                  </a:schemeClr>
                </a:solidFill>
                <a:latin typeface="JKRGNR+Arial-BoldMT"/>
              </a:rPr>
              <a:t>, mit dem statuiert wird, dass niemand anhand einer Norm bestraft werden darf, die zum Zeitpunkt der Tat noch nicht in Kraft war (</a:t>
            </a:r>
            <a:r>
              <a:rPr lang="de-DE" sz="2400" b="1" dirty="0">
                <a:solidFill>
                  <a:schemeClr val="tx1">
                    <a:lumMod val="65000"/>
                    <a:lumOff val="35000"/>
                  </a:schemeClr>
                </a:solidFill>
                <a:latin typeface="JKRGNR+Arial-BoldMT"/>
              </a:rPr>
              <a:t>strafrechtliches Rückwirkungsverbot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Argumentum </a:t>
            </a:r>
            <a:r>
              <a:rPr lang="de-DE" sz="2400" dirty="0" err="1">
                <a:solidFill>
                  <a:schemeClr val="tx1">
                    <a:lumMod val="65000"/>
                    <a:lumOff val="35000"/>
                  </a:schemeClr>
                </a:solidFill>
                <a:latin typeface="JKRGNR+Arial-BoldMT"/>
              </a:rPr>
              <a:t>e</a:t>
            </a:r>
            <a:r>
              <a:rPr lang="de-DE" sz="2400" dirty="0">
                <a:solidFill>
                  <a:schemeClr val="tx1">
                    <a:lumMod val="65000"/>
                    <a:lumOff val="35000"/>
                  </a:schemeClr>
                </a:solidFill>
                <a:latin typeface="JKRGNR+Arial-BoldMT"/>
              </a:rPr>
              <a:t> contrario (sog. Umkehrschluss)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Rückwirkung in anderen Bereichen daher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denkbar!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32961096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738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Grundsatz der Rechtssicherheit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zu unterscheiden: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Unechte Rückwirkung</a:t>
            </a:r>
            <a:r>
              <a:rPr lang="de-DE" sz="2400" dirty="0">
                <a:solidFill>
                  <a:schemeClr val="tx1">
                    <a:lumMod val="65000"/>
                    <a:lumOff val="35000"/>
                  </a:schemeClr>
                </a:solidFill>
                <a:latin typeface="JKRGNR+Arial-BoldMT"/>
              </a:rPr>
              <a:t>: liegt vor, wenn eine Norm auf gegenwärtige, </a:t>
            </a:r>
            <a:r>
              <a:rPr lang="de-DE" sz="2400" b="1" dirty="0">
                <a:solidFill>
                  <a:schemeClr val="tx1">
                    <a:lumMod val="65000"/>
                    <a:lumOff val="35000"/>
                  </a:schemeClr>
                </a:solidFill>
                <a:latin typeface="JKRGNR+Arial-BoldMT"/>
              </a:rPr>
              <a:t>noch nicht abgeschlossene Sachverhalte </a:t>
            </a:r>
            <a:r>
              <a:rPr lang="de-DE" sz="2400" dirty="0">
                <a:solidFill>
                  <a:schemeClr val="tx1">
                    <a:lumMod val="65000"/>
                    <a:lumOff val="35000"/>
                  </a:schemeClr>
                </a:solidFill>
                <a:latin typeface="JKRGNR+Arial-BoldMT"/>
              </a:rPr>
              <a:t>und Rechtsbeziehungen für die Zukunft einwirkt </a:t>
            </a:r>
          </a:p>
          <a:p>
            <a:pPr marL="1257300" lvl="2" indent="-342900">
              <a:spcAft>
                <a:spcPts val="500"/>
              </a:spcAft>
              <a:buFont typeface="Wingdings" pitchFamily="2" charset="2"/>
              <a:buChar char="ü"/>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zulässig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Grund: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Soweit Sachverhalte nicht abgeschlossen, schutzwürdiges Vertrauen nicht gleichermaßen ausgebildet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Gewährleistung der Handlungsfähigkeit des Staates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26577354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7388"/>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Grundsatz der Rechtssicherheit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Einzelfall jedoch </a:t>
            </a:r>
            <a:r>
              <a:rPr lang="de-DE" sz="2400" b="1" dirty="0">
                <a:solidFill>
                  <a:schemeClr val="tx1">
                    <a:lumMod val="65000"/>
                    <a:lumOff val="35000"/>
                  </a:schemeClr>
                </a:solidFill>
                <a:latin typeface="JKRGNR+Arial-BoldMT"/>
              </a:rPr>
              <a:t>maßgeblich</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Abwägung</a:t>
            </a:r>
            <a:r>
              <a:rPr lang="de-DE" sz="2400" dirty="0">
                <a:solidFill>
                  <a:schemeClr val="tx1">
                    <a:lumMod val="65000"/>
                    <a:lumOff val="35000"/>
                  </a:schemeClr>
                </a:solidFill>
                <a:latin typeface="JKRGNR+Arial-BoldMT"/>
              </a:rPr>
              <a:t> des Gesetzeszwecks mit den Interessen der betroffenen Grundrechtsträger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Relevanter Gesichtspunkt: </a:t>
            </a:r>
            <a:r>
              <a:rPr lang="de-DE" sz="2400" b="1" dirty="0">
                <a:solidFill>
                  <a:schemeClr val="tx1">
                    <a:lumMod val="65000"/>
                    <a:lumOff val="35000"/>
                  </a:schemeClr>
                </a:solidFill>
                <a:latin typeface="JKRGNR+Arial-BoldMT"/>
              </a:rPr>
              <a:t>Vermögensrelevante Dispositionen </a:t>
            </a:r>
            <a:r>
              <a:rPr lang="de-DE" sz="2400" dirty="0">
                <a:solidFill>
                  <a:schemeClr val="tx1">
                    <a:lumMod val="65000"/>
                    <a:lumOff val="35000"/>
                  </a:schemeClr>
                </a:solidFill>
                <a:latin typeface="JKRGNR+Arial-BoldMT"/>
              </a:rPr>
              <a:t>der Grundrechtsträger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3721747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7388"/>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Rechtsstaatsprinzip: (3) Grundsatz der Rechtssicherheit</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Echte Rückwirkung: </a:t>
            </a:r>
            <a:r>
              <a:rPr lang="de-DE" sz="2400" dirty="0">
                <a:solidFill>
                  <a:schemeClr val="tx1">
                    <a:lumMod val="65000"/>
                    <a:lumOff val="35000"/>
                  </a:schemeClr>
                </a:solidFill>
                <a:latin typeface="JKRGNR+Arial-BoldMT"/>
              </a:rPr>
              <a:t>liegt demgegenüber vor, wenn eine Norm nachträglich auf in der Vergangenheit </a:t>
            </a:r>
            <a:r>
              <a:rPr lang="de-DE" sz="2400" b="1" dirty="0">
                <a:solidFill>
                  <a:schemeClr val="tx1">
                    <a:lumMod val="65000"/>
                    <a:lumOff val="35000"/>
                  </a:schemeClr>
                </a:solidFill>
                <a:latin typeface="JKRGNR+Arial-BoldMT"/>
              </a:rPr>
              <a:t>abgewickelte Sachverhalte</a:t>
            </a:r>
            <a:r>
              <a:rPr lang="de-DE" sz="2400" dirty="0">
                <a:solidFill>
                  <a:schemeClr val="tx1">
                    <a:lumMod val="65000"/>
                    <a:lumOff val="35000"/>
                  </a:schemeClr>
                </a:solidFill>
                <a:latin typeface="JKRGNR+Arial-BoldMT"/>
              </a:rPr>
              <a:t> einwirkt</a:t>
            </a:r>
          </a:p>
          <a:p>
            <a:pPr marL="1257300" lvl="2" indent="-342900">
              <a:spcAft>
                <a:spcPts val="500"/>
              </a:spcAft>
              <a:buFont typeface="Symbol"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Unzulässig!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Ausnahme: Echte Rückwirkung zulässig, soweit Vertrauen des Bürgers nicht schutzwürdig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Fallgruppen: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Normadressat musste mit Änderung rechnen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Bereinigung einer „unklaren, verworrenen“ Rechtslage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Ersatz „ungültigen“ oder „zweifelhaften“ Rechts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Nur in Extremfällen: zwingende Gründe des Allgemeinwohls erfordern Änderung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22582984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 calcmode="lin" valueType="num">
                                      <p:cBhvr additive="base">
                                        <p:cTn id="1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anim calcmode="lin" valueType="num">
                                      <p:cBhvr additive="base">
                                        <p:cTn id="2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8" end="8"/>
                                            </p:txEl>
                                          </p:spTgt>
                                        </p:tgtEl>
                                        <p:attrNameLst>
                                          <p:attrName>style.visibility</p:attrName>
                                        </p:attrNameLst>
                                      </p:cBhvr>
                                      <p:to>
                                        <p:strVal val="visible"/>
                                      </p:to>
                                    </p:set>
                                    <p:anim calcmode="lin" valueType="num">
                                      <p:cBhvr additive="base">
                                        <p:cTn id="2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83968" y="3284984"/>
            <a:ext cx="4860032" cy="1077218"/>
          </a:xfrm>
          <a:prstGeom prst="rect">
            <a:avLst/>
          </a:prstGeom>
          <a:noFill/>
        </p:spPr>
        <p:txBody>
          <a:bodyPr wrap="square" rtlCol="0">
            <a:spAutoFit/>
          </a:bodyPr>
          <a:lstStyle/>
          <a:p>
            <a:r>
              <a:rPr lang="de-DE" sz="3200" dirty="0">
                <a:solidFill>
                  <a:schemeClr val="bg1"/>
                </a:solidFill>
                <a:latin typeface="Frutiger LT 57 Cn" pitchFamily="34" charset="0"/>
              </a:rPr>
              <a:t>Staatsorganisationsrecht</a:t>
            </a:r>
          </a:p>
          <a:p>
            <a:r>
              <a:rPr lang="de-DE" sz="3200" dirty="0">
                <a:solidFill>
                  <a:schemeClr val="bg1"/>
                </a:solidFill>
                <a:latin typeface="Frutiger LT 57 Cn" pitchFamily="34" charset="0"/>
              </a:rPr>
              <a:t>Fall 4</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Aufgabenstellung zu prüfen: </a:t>
            </a:r>
            <a:r>
              <a:rPr lang="de-DE" sz="2400" b="1" dirty="0">
                <a:solidFill>
                  <a:schemeClr val="tx1">
                    <a:lumMod val="65000"/>
                    <a:lumOff val="35000"/>
                  </a:schemeClr>
                </a:solidFill>
                <a:latin typeface="JKRGNR+Arial-BoldMT"/>
              </a:rPr>
              <a:t>Erfolgsaussichten der vor dem Verwaltungsgericht erhobenen 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einleitender Obersatz dienend: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Klage hat Erfolg, soweit die Sachentscheidungsvoraussetzungen erfüllt sind und die Klage begründet ist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41661255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 40 II 2 VwGO </a:t>
            </a:r>
            <a:r>
              <a:rPr lang="de-DE" sz="2400" dirty="0">
                <a:solidFill>
                  <a:schemeClr val="tx1">
                    <a:lumMod val="65000"/>
                    <a:lumOff val="35000"/>
                  </a:schemeClr>
                </a:solidFill>
                <a:latin typeface="JKRGNR+Arial-BoldMT"/>
              </a:rPr>
              <a:t>vorrangig, aber </a:t>
            </a:r>
            <a:r>
              <a:rPr lang="de-DE" sz="2400" b="1" dirty="0">
                <a:solidFill>
                  <a:schemeClr val="tx1">
                    <a:lumMod val="65000"/>
                    <a:lumOff val="35000"/>
                  </a:schemeClr>
                </a:solidFill>
                <a:latin typeface="JKRGNR+Arial-BoldMT"/>
              </a:rPr>
              <a:t>offensichtlich nicht einschlägig: aufdrängende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„Mangels Vorliegens einer aufdrängenden Sonderzuweisung, richtet sich die Eröffnung des Verwaltungsrechtswegs nach der Generalklausel des § 40 I 1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zunächst </a:t>
            </a:r>
            <a:r>
              <a:rPr lang="de-DE" sz="2400" b="1" dirty="0">
                <a:solidFill>
                  <a:schemeClr val="tx1">
                    <a:lumMod val="65000"/>
                    <a:lumOff val="35000"/>
                  </a:schemeClr>
                </a:solidFill>
                <a:latin typeface="JKRGNR+Arial-BoldMT"/>
              </a:rPr>
              <a:t>maßgeblich</a:t>
            </a:r>
            <a:r>
              <a:rPr lang="de-DE" sz="2400" dirty="0">
                <a:solidFill>
                  <a:schemeClr val="tx1">
                    <a:lumMod val="65000"/>
                    <a:lumOff val="35000"/>
                  </a:schemeClr>
                </a:solidFill>
                <a:latin typeface="JKRGNR+Arial-BoldMT"/>
              </a:rPr>
              <a:t>: Vorliegen einer </a:t>
            </a:r>
            <a:r>
              <a:rPr lang="de-DE" sz="2400" b="1" dirty="0">
                <a:solidFill>
                  <a:schemeClr val="tx1">
                    <a:lumMod val="65000"/>
                    <a:lumOff val="35000"/>
                  </a:schemeClr>
                </a:solidFill>
                <a:latin typeface="JKRGNR+Arial-BoldMT"/>
              </a:rPr>
              <a:t>öffentlich-rechtlichen Streitigkeit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Dafür herauszuarbeiten: </a:t>
            </a:r>
            <a:r>
              <a:rPr lang="de-DE" sz="2400" dirty="0">
                <a:solidFill>
                  <a:schemeClr val="tx1">
                    <a:lumMod val="65000"/>
                    <a:lumOff val="35000"/>
                  </a:schemeClr>
                </a:solidFill>
                <a:latin typeface="JKRGNR+Arial-BoldMT"/>
              </a:rPr>
              <a:t>Was steht im Streit zwischen den Parteien?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 hier: Aufhebung des Zuwendungsbescheides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 Verfassungskonformität des Gesetzes</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1108359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 calcmode="lin" valueType="num">
                                      <p:cBhvr additive="base">
                                        <p:cTn id="1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additive="base">
                                        <p:cTn id="2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anim calcmode="lin" valueType="num">
                                      <p:cBhvr additive="base">
                                        <p:cTn id="2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streitentscheidende Vorschrift: </a:t>
            </a:r>
            <a:r>
              <a:rPr lang="de-DE" sz="2400" b="1" dirty="0">
                <a:solidFill>
                  <a:schemeClr val="tx1">
                    <a:lumMod val="65000"/>
                    <a:lumOff val="35000"/>
                  </a:schemeClr>
                </a:solidFill>
                <a:latin typeface="JKRGNR+Arial-BoldMT"/>
              </a:rPr>
              <a:t>§ 217 I HStruktG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öffentlich-rechtlicher Charakter der Norm, da die Norm </a:t>
            </a:r>
            <a:r>
              <a:rPr lang="de-DE" sz="2400" b="1" dirty="0">
                <a:solidFill>
                  <a:schemeClr val="tx1">
                    <a:lumMod val="65000"/>
                    <a:lumOff val="35000"/>
                  </a:schemeClr>
                </a:solidFill>
                <a:latin typeface="JKRGNR+Arial-BoldMT"/>
              </a:rPr>
              <a:t>ausschließlich Hoheitsträgern das Recht/ die Pflicht zur Aufhebung von Zuwendungsbescheiden einräumt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„Nichtverfassungsrechtlicher Art“: </a:t>
            </a:r>
            <a:r>
              <a:rPr lang="de-DE" sz="2400" dirty="0">
                <a:solidFill>
                  <a:schemeClr val="tx1">
                    <a:lumMod val="65000"/>
                    <a:lumOff val="35000"/>
                  </a:schemeClr>
                </a:solidFill>
                <a:latin typeface="JKRGNR+Arial-BoldMT"/>
              </a:rPr>
              <a:t>Parteien streiten über Anwendung einer einfachgesetzlichen Vorschrift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Abdrängende Sonderzuweisung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Verwaltungsrechtsweges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7628624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 § 88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Klagebegehren</a:t>
            </a:r>
            <a:r>
              <a:rPr lang="de-DE" sz="2400" dirty="0">
                <a:solidFill>
                  <a:schemeClr val="tx1">
                    <a:lumMod val="65000"/>
                    <a:lumOff val="35000"/>
                  </a:schemeClr>
                </a:solidFill>
                <a:latin typeface="JKRGNR+Arial-BoldMT"/>
              </a:rPr>
              <a:t>: Aufhebung der Rücknahme Zuwendungsbescheides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Betracht kommend: </a:t>
            </a:r>
            <a:r>
              <a:rPr lang="de-DE" sz="2400" b="1" dirty="0">
                <a:solidFill>
                  <a:schemeClr val="tx1">
                    <a:lumMod val="65000"/>
                    <a:lumOff val="35000"/>
                  </a:schemeClr>
                </a:solidFill>
                <a:latin typeface="JKRGNR+Arial-BoldMT"/>
              </a:rPr>
              <a:t>Anfechtungsklage, § 42 I Alt.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erfüllt: VA-Charakter der </a:t>
            </a:r>
            <a:r>
              <a:rPr lang="de-DE" sz="2400" b="1" dirty="0">
                <a:solidFill>
                  <a:schemeClr val="tx1">
                    <a:lumMod val="65000"/>
                    <a:lumOff val="35000"/>
                  </a:schemeClr>
                </a:solidFill>
                <a:latin typeface="JKRGNR+Arial-BoldMT"/>
              </a:rPr>
              <a:t>Aufhebung</a:t>
            </a:r>
            <a:r>
              <a:rPr lang="de-DE" sz="2400" dirty="0">
                <a:solidFill>
                  <a:schemeClr val="tx1">
                    <a:lumMod val="65000"/>
                    <a:lumOff val="35000"/>
                  </a:schemeClr>
                </a:solidFill>
                <a:latin typeface="JKRGNR+Arial-BoldMT"/>
              </a:rPr>
              <a:t> des Zuwendungsbescheid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auch nutzbar zu machen: </a:t>
            </a:r>
            <a:r>
              <a:rPr lang="de-DE" sz="2400" b="1" dirty="0">
                <a:solidFill>
                  <a:schemeClr val="tx1">
                    <a:lumMod val="65000"/>
                    <a:lumOff val="35000"/>
                  </a:schemeClr>
                </a:solidFill>
                <a:latin typeface="JKRGNR+Arial-BoldMT"/>
              </a:rPr>
              <a:t>„</a:t>
            </a:r>
            <a:r>
              <a:rPr lang="de-DE" sz="2400" b="1" dirty="0" err="1">
                <a:solidFill>
                  <a:schemeClr val="tx1">
                    <a:lumMod val="65000"/>
                    <a:lumOff val="35000"/>
                  </a:schemeClr>
                </a:solidFill>
                <a:latin typeface="JKRGNR+Arial-BoldMT"/>
              </a:rPr>
              <a:t>actus</a:t>
            </a:r>
            <a:r>
              <a:rPr lang="de-DE" sz="2400" b="1" dirty="0">
                <a:solidFill>
                  <a:schemeClr val="tx1">
                    <a:lumMod val="65000"/>
                    <a:lumOff val="35000"/>
                  </a:schemeClr>
                </a:solidFill>
                <a:latin typeface="JKRGNR+Arial-BoldMT"/>
              </a:rPr>
              <a:t>-contrarius“-Gedanke</a:t>
            </a:r>
            <a:r>
              <a:rPr lang="de-DE" sz="2400" dirty="0">
                <a:solidFill>
                  <a:schemeClr val="tx1">
                    <a:lumMod val="65000"/>
                    <a:lumOff val="35000"/>
                  </a:schemeClr>
                </a:solidFill>
                <a:latin typeface="JKRGNR+Arial-BoldMT"/>
              </a:rPr>
              <a:t>, wonach die Aufhebung bzw. Rücknahme einer Maßnahme, den Rechtscharakter der Ursprungsmaßnahme teilt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mithin: </a:t>
            </a:r>
            <a:r>
              <a:rPr lang="de-DE" sz="2400" dirty="0">
                <a:solidFill>
                  <a:schemeClr val="tx1">
                    <a:lumMod val="65000"/>
                    <a:lumOff val="35000"/>
                  </a:schemeClr>
                </a:solidFill>
                <a:latin typeface="JKRGNR+Arial-BoldMT"/>
              </a:rPr>
              <a:t>Anfechtungsklage § 42 I 1. Alt. VwGO statthaft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3214139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4617"/>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Demokratieprinzip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Konkretisierung des Demokratieprinzips in Art. 20 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„Alle </a:t>
            </a:r>
            <a:r>
              <a:rPr lang="de-DE" sz="2400" b="1" i="1" dirty="0">
                <a:solidFill>
                  <a:schemeClr val="tx1">
                    <a:lumMod val="65000"/>
                    <a:lumOff val="35000"/>
                  </a:schemeClr>
                </a:solidFill>
                <a:latin typeface="JKRGNR+Arial-BoldMT"/>
              </a:rPr>
              <a:t>Staatsgewalt geht vom Volke aus</a:t>
            </a:r>
            <a:r>
              <a:rPr lang="de-DE" sz="2400" i="1" dirty="0">
                <a:solidFill>
                  <a:schemeClr val="tx1">
                    <a:lumMod val="65000"/>
                    <a:lumOff val="35000"/>
                  </a:schemeClr>
                </a:solidFill>
                <a:latin typeface="JKRGNR+Arial-BoldMT"/>
              </a:rPr>
              <a:t>. Sie wird vom Volke </a:t>
            </a:r>
            <a:r>
              <a:rPr lang="de-DE" sz="2400" i="1" dirty="0">
                <a:solidFill>
                  <a:schemeClr val="tx1">
                    <a:lumMod val="65000"/>
                    <a:lumOff val="35000"/>
                  </a:schemeClr>
                </a:solidFill>
                <a:highlight>
                  <a:srgbClr val="00FF00"/>
                </a:highlight>
                <a:latin typeface="JKRGNR+Arial-BoldMT"/>
              </a:rPr>
              <a:t>in Wahlen und Abstimmungen</a:t>
            </a:r>
            <a:r>
              <a:rPr lang="de-DE" sz="2400" i="1" dirty="0">
                <a:solidFill>
                  <a:schemeClr val="tx1">
                    <a:lumMod val="65000"/>
                    <a:lumOff val="35000"/>
                  </a:schemeClr>
                </a:solidFill>
                <a:latin typeface="JKRGNR+Arial-BoldMT"/>
              </a:rPr>
              <a:t> und </a:t>
            </a:r>
            <a:r>
              <a:rPr lang="de-DE" sz="2400" i="1" dirty="0">
                <a:solidFill>
                  <a:schemeClr val="tx1">
                    <a:lumMod val="65000"/>
                    <a:lumOff val="35000"/>
                  </a:schemeClr>
                </a:solidFill>
                <a:highlight>
                  <a:srgbClr val="00FF00"/>
                </a:highlight>
                <a:latin typeface="JKRGNR+Arial-BoldMT"/>
              </a:rPr>
              <a:t>durch besondere Organe </a:t>
            </a:r>
            <a:r>
              <a:rPr lang="de-DE" sz="2400" i="1" dirty="0">
                <a:solidFill>
                  <a:schemeClr val="tx1">
                    <a:lumMod val="65000"/>
                    <a:lumOff val="35000"/>
                  </a:schemeClr>
                </a:solidFill>
                <a:latin typeface="JKRGNR+Arial-BoldMT"/>
              </a:rPr>
              <a:t>der Gesetzgebung, der vollziehenden Gewalt und der Rechtsprechung ausgeübt.“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Regelfall: </a:t>
            </a:r>
            <a:r>
              <a:rPr lang="de-DE" sz="2400" b="1" dirty="0">
                <a:solidFill>
                  <a:schemeClr val="tx1">
                    <a:lumMod val="65000"/>
                    <a:lumOff val="35000"/>
                  </a:schemeClr>
                </a:solidFill>
                <a:latin typeface="JKRGNR+Arial-BoldMT"/>
              </a:rPr>
              <a:t>mittelbare bzw. repräsentative Demokratie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a:t>
            </a:r>
            <a:r>
              <a:rPr lang="de-DE" sz="2400" b="1" dirty="0">
                <a:solidFill>
                  <a:schemeClr val="tx1">
                    <a:lumMod val="65000"/>
                    <a:lumOff val="35000"/>
                  </a:schemeClr>
                </a:solidFill>
                <a:latin typeface="JKRGNR+Arial-BoldMT"/>
              </a:rPr>
              <a:t>jedes staatliche Verhalten </a:t>
            </a:r>
            <a:r>
              <a:rPr lang="de-DE" sz="2400" dirty="0">
                <a:solidFill>
                  <a:schemeClr val="tx1">
                    <a:lumMod val="65000"/>
                    <a:lumOff val="35000"/>
                  </a:schemeClr>
                </a:solidFill>
                <a:latin typeface="JKRGNR+Arial-BoldMT"/>
              </a:rPr>
              <a:t>zu fordern: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Legitimationskette zum Volk </a:t>
            </a:r>
            <a:r>
              <a:rPr lang="de-DE" sz="2400" dirty="0">
                <a:solidFill>
                  <a:schemeClr val="tx1">
                    <a:lumMod val="65000"/>
                    <a:lumOff val="35000"/>
                  </a:schemeClr>
                </a:solidFill>
                <a:latin typeface="JKRGNR+Arial-BoldMT"/>
              </a:rPr>
              <a:t>(BVerfG)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Legitimationsformen: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Institutionelle Legitimation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Personelle Legitimation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Sachlich-inhaltliche Legitimation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8627701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9" end="9"/>
                                            </p:txEl>
                                          </p:spTgt>
                                        </p:tgtEl>
                                        <p:attrNameLst>
                                          <p:attrName>style.visibility</p:attrName>
                                        </p:attrNameLst>
                                      </p:cBhvr>
                                      <p:to>
                                        <p:strVal val="visible"/>
                                      </p:to>
                                    </p:set>
                                    <p:anim calcmode="lin" valueType="num">
                                      <p:cBhvr additive="base">
                                        <p:cTn id="4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9" end="9"/>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2">
                                            <p:txEl>
                                              <p:pRg st="10" end="10"/>
                                            </p:txEl>
                                          </p:spTgt>
                                        </p:tgtEl>
                                        <p:attrNameLst>
                                          <p:attrName>style.visibility</p:attrName>
                                        </p:attrNameLst>
                                      </p:cBhvr>
                                      <p:to>
                                        <p:strVal val="visible"/>
                                      </p:to>
                                    </p:set>
                                    <p:anim calcmode="lin" valueType="num">
                                      <p:cBhvr additive="base">
                                        <p:cTn id="4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36728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 42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 42 II VwGO vorausgesetzt: dass der Kläger </a:t>
            </a:r>
            <a:r>
              <a:rPr lang="de-DE" sz="2400" b="1" dirty="0">
                <a:solidFill>
                  <a:schemeClr val="tx1">
                    <a:lumMod val="65000"/>
                    <a:lumOff val="35000"/>
                  </a:schemeClr>
                </a:solidFill>
                <a:latin typeface="JKRGNR+Arial-BoldMT"/>
              </a:rPr>
              <a:t>geltend macht</a:t>
            </a:r>
            <a:r>
              <a:rPr lang="de-DE" sz="2400" dirty="0">
                <a:solidFill>
                  <a:schemeClr val="tx1">
                    <a:lumMod val="65000"/>
                    <a:lumOff val="35000"/>
                  </a:schemeClr>
                </a:solidFill>
                <a:latin typeface="JKRGNR+Arial-BoldMT"/>
              </a:rPr>
              <a:t>, durch den Verwaltungsakt (oder seine Ablehnung oder Unterlassung) </a:t>
            </a:r>
            <a:r>
              <a:rPr lang="de-DE" sz="2400" b="1" dirty="0">
                <a:solidFill>
                  <a:schemeClr val="tx1">
                    <a:lumMod val="65000"/>
                    <a:lumOff val="35000"/>
                  </a:schemeClr>
                </a:solidFill>
                <a:latin typeface="JKRGNR+Arial-BoldMT"/>
              </a:rPr>
              <a:t>in seinen Rechten verletzt zu sein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Möglichkeit eines nicht zu rechtfertigenden Eingriffs in eine subjektive Rechtsposition des Klägers </a:t>
            </a: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Im Falle der Anfechtungsklage: </a:t>
            </a:r>
            <a:r>
              <a:rPr lang="de-DE" sz="2400" dirty="0">
                <a:solidFill>
                  <a:schemeClr val="tx1">
                    <a:lumMod val="65000"/>
                    <a:lumOff val="35000"/>
                  </a:schemeClr>
                </a:solidFill>
                <a:latin typeface="JKRGNR+Arial-BoldMT"/>
              </a:rPr>
              <a:t>grundsätzlich</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bereits aufgrund des „Adressatengedankens“ (Art. 2 I GG) zu bejahen</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42626557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318119"/>
            <a:ext cx="9036496"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In der vorliegenden Konstellation jedoch zu (auch) zu beachten: Subventionsbewilligung als Fall der </a:t>
            </a:r>
            <a:r>
              <a:rPr lang="de-DE" sz="2400" b="1" dirty="0">
                <a:solidFill>
                  <a:schemeClr val="tx1">
                    <a:lumMod val="65000"/>
                    <a:lumOff val="35000"/>
                  </a:schemeClr>
                </a:solidFill>
                <a:latin typeface="JKRGNR+Arial-BoldMT"/>
              </a:rPr>
              <a:t>Leistungsverwaltung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möglich: Abstellen auf das </a:t>
            </a:r>
            <a:r>
              <a:rPr lang="de-DE" sz="2400" b="1" dirty="0">
                <a:solidFill>
                  <a:schemeClr val="tx1">
                    <a:lumMod val="65000"/>
                    <a:lumOff val="35000"/>
                  </a:schemeClr>
                </a:solidFill>
                <a:latin typeface="JKRGNR+Arial-BoldMT"/>
              </a:rPr>
              <a:t>subjektive Recht des R</a:t>
            </a:r>
            <a:r>
              <a:rPr lang="de-DE" sz="2400" dirty="0">
                <a:solidFill>
                  <a:schemeClr val="tx1">
                    <a:lumMod val="65000"/>
                    <a:lumOff val="35000"/>
                  </a:schemeClr>
                </a:solidFill>
                <a:latin typeface="JKRGNR+Arial-BoldMT"/>
              </a:rPr>
              <a:t>, welches </a:t>
            </a:r>
            <a:r>
              <a:rPr lang="de-DE" sz="2400" b="1" dirty="0">
                <a:solidFill>
                  <a:schemeClr val="tx1">
                    <a:lumMod val="65000"/>
                    <a:lumOff val="35000"/>
                  </a:schemeClr>
                </a:solidFill>
                <a:latin typeface="JKRGNR+Arial-BoldMT"/>
              </a:rPr>
              <a:t>durch</a:t>
            </a:r>
            <a:r>
              <a:rPr lang="de-DE" sz="2400" dirty="0">
                <a:solidFill>
                  <a:schemeClr val="tx1">
                    <a:lumMod val="65000"/>
                    <a:lumOff val="35000"/>
                  </a:schemeClr>
                </a:solidFill>
                <a:latin typeface="JKRGNR+Arial-BoldMT"/>
              </a:rPr>
              <a:t> die ursprüngliche </a:t>
            </a:r>
            <a:r>
              <a:rPr lang="de-DE" sz="2400" b="1" dirty="0">
                <a:solidFill>
                  <a:schemeClr val="tx1">
                    <a:lumMod val="65000"/>
                    <a:lumOff val="35000"/>
                  </a:schemeClr>
                </a:solidFill>
                <a:latin typeface="JKRGNR+Arial-BoldMT"/>
              </a:rPr>
              <a:t>Bewilligung</a:t>
            </a:r>
            <a:r>
              <a:rPr lang="de-DE" sz="2400" dirty="0">
                <a:solidFill>
                  <a:schemeClr val="tx1">
                    <a:lumMod val="65000"/>
                    <a:lumOff val="35000"/>
                  </a:schemeClr>
                </a:solidFill>
                <a:latin typeface="JKRGNR+Arial-BoldMT"/>
              </a:rPr>
              <a:t> entstanden ist („</a:t>
            </a:r>
            <a:r>
              <a:rPr lang="de-DE" sz="2400" b="1" dirty="0">
                <a:solidFill>
                  <a:schemeClr val="tx1">
                    <a:lumMod val="65000"/>
                    <a:lumOff val="35000"/>
                  </a:schemeClr>
                </a:solidFill>
                <a:latin typeface="JKRGNR+Arial-BoldMT"/>
              </a:rPr>
              <a:t>öffentlich-rechtlicher Besitzstand</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Möglichkeit der Rechtsverletzung durch nachträglichen Entzug dieser begründeten Rechtsposition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i.E</a:t>
            </a:r>
            <a:r>
              <a:rPr lang="de-DE" sz="2400" b="1" dirty="0">
                <a:solidFill>
                  <a:schemeClr val="tx1">
                    <a:lumMod val="65000"/>
                    <a:lumOff val="35000"/>
                  </a:schemeClr>
                </a:solidFill>
                <a:latin typeface="JKRGNR+Arial-BoldMT"/>
              </a:rPr>
              <a:t>: Klagebefugnis nach beiden Betrachtungen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0585313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185798"/>
            <a:ext cx="9036496"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Erfolgloses Vorverfahren, §§ 68 ff. VwGO (oder Entbehrlichkeit)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im Falle der Anfechtungsklage gem. § 68 I VwGO durchzuführen: erfolgloses Vorverfahren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unproblematisch (+), da „Widerspruch gegen Aufhebung des Zuwendungsbescheide zurückgewiesen“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Klagefrist, § 74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keinerlei Angaben im Sachverhalt zumindest zu unterstellen: Einhaltung der aus § 74 I VwGO einzuhaltenden Klagefrist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Passive Prozessführungsbefugnis, § 78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generell: Rechtsträgerprinzip des § 78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Rechtsträger des „zuständigen Bundesamtes“: Bund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78 I Nr. 1 VwGO</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2917191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185798"/>
            <a:ext cx="9036496"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Beteiligungs- und Prozessfähigkeit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 wie regelmäßig – keine Besonderheiten, bietet sich folgende Formulierung an: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a:t>
            </a:r>
            <a:r>
              <a:rPr lang="de-DE" sz="2400" b="1" i="1" dirty="0">
                <a:solidFill>
                  <a:schemeClr val="tx1">
                    <a:lumMod val="65000"/>
                    <a:lumOff val="35000"/>
                  </a:schemeClr>
                </a:solidFill>
                <a:latin typeface="JKRGNR+Arial-BoldMT"/>
              </a:rPr>
              <a:t>R als Kläger </a:t>
            </a:r>
            <a:r>
              <a:rPr lang="de-DE" sz="2400" i="1" dirty="0">
                <a:solidFill>
                  <a:schemeClr val="tx1">
                    <a:lumMod val="65000"/>
                    <a:lumOff val="35000"/>
                  </a:schemeClr>
                </a:solidFill>
                <a:latin typeface="JKRGNR+Arial-BoldMT"/>
              </a:rPr>
              <a:t>ist als natürliche, voll geschäftsfähige Person </a:t>
            </a:r>
            <a:r>
              <a:rPr lang="de-DE" sz="2400" b="1" i="1" dirty="0">
                <a:solidFill>
                  <a:schemeClr val="tx1">
                    <a:lumMod val="65000"/>
                    <a:lumOff val="35000"/>
                  </a:schemeClr>
                </a:solidFill>
                <a:latin typeface="JKRGNR+Arial-BoldMT"/>
              </a:rPr>
              <a:t>gemäß § 61 Nr. 1 Alt. 1 VwGO beteiligungs- und gemäß § 62 I Nr. 1 VwGO prozessfähig</a:t>
            </a:r>
            <a:r>
              <a:rPr lang="de-DE" sz="2400" i="1" dirty="0">
                <a:solidFill>
                  <a:schemeClr val="tx1">
                    <a:lumMod val="65000"/>
                    <a:lumOff val="35000"/>
                  </a:schemeClr>
                </a:solidFill>
                <a:latin typeface="JKRGNR+Arial-BoldMT"/>
              </a:rPr>
              <a:t>. Die </a:t>
            </a:r>
            <a:r>
              <a:rPr lang="de-DE" sz="2400" b="1" i="1" dirty="0">
                <a:solidFill>
                  <a:schemeClr val="tx1">
                    <a:lumMod val="65000"/>
                    <a:lumOff val="35000"/>
                  </a:schemeClr>
                </a:solidFill>
                <a:latin typeface="JKRGNR+Arial-BoldMT"/>
              </a:rPr>
              <a:t>Beteiligungsfähigkeit des Bundes </a:t>
            </a:r>
            <a:r>
              <a:rPr lang="de-DE" sz="2400" i="1" dirty="0">
                <a:solidFill>
                  <a:schemeClr val="tx1">
                    <a:lumMod val="65000"/>
                    <a:lumOff val="35000"/>
                  </a:schemeClr>
                </a:solidFill>
                <a:latin typeface="JKRGNR+Arial-BoldMT"/>
              </a:rPr>
              <a:t>ergibt sich – da es sich insoweit um eine juristische Person in Form einer Gebietskörperschaft handelt – aus </a:t>
            </a:r>
            <a:r>
              <a:rPr lang="de-DE" sz="2400" b="1" i="1" dirty="0">
                <a:solidFill>
                  <a:schemeClr val="tx1">
                    <a:lumMod val="65000"/>
                    <a:lumOff val="35000"/>
                  </a:schemeClr>
                </a:solidFill>
                <a:latin typeface="JKRGNR+Arial-BoldMT"/>
              </a:rPr>
              <a:t>§ 61 Nr. 1 Alt. 2 VwGO</a:t>
            </a:r>
            <a:r>
              <a:rPr lang="de-DE" sz="2400" i="1" dirty="0">
                <a:solidFill>
                  <a:schemeClr val="tx1">
                    <a:lumMod val="65000"/>
                    <a:lumOff val="35000"/>
                  </a:schemeClr>
                </a:solidFill>
                <a:latin typeface="JKRGNR+Arial-BoldMT"/>
              </a:rPr>
              <a:t>. Sie muss sich </a:t>
            </a:r>
            <a:r>
              <a:rPr lang="de-DE" sz="2400" b="1" i="1" dirty="0">
                <a:solidFill>
                  <a:schemeClr val="tx1">
                    <a:lumMod val="65000"/>
                    <a:lumOff val="35000"/>
                  </a:schemeClr>
                </a:solidFill>
                <a:latin typeface="JKRGNR+Arial-BoldMT"/>
              </a:rPr>
              <a:t>gem. § 62 III VwGO</a:t>
            </a:r>
            <a:r>
              <a:rPr lang="de-DE" sz="2400" i="1" dirty="0">
                <a:solidFill>
                  <a:schemeClr val="tx1">
                    <a:lumMod val="65000"/>
                    <a:lumOff val="35000"/>
                  </a:schemeClr>
                </a:solidFill>
                <a:latin typeface="JKRGNR+Arial-BoldMT"/>
              </a:rPr>
              <a:t> ordnungsgemäß im Prozess vertreten lassen.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Zwischenergebnis: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42491115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9036496"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 § 113 I 1 VwGO folgender Obersatz für Begründetheit der Anfechtungsklage: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Die Anfechtungsklage ist begründet, soweit der Verwaltungsakt rechtswidrig und der Kläger dadurch in seinen Rechten verletzt ist, § 113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Rechtmäßigkeitsmaßstab: </a:t>
            </a:r>
            <a:r>
              <a:rPr lang="de-DE" sz="2400" dirty="0">
                <a:solidFill>
                  <a:schemeClr val="tx1">
                    <a:lumMod val="65000"/>
                    <a:lumOff val="35000"/>
                  </a:schemeClr>
                </a:solidFill>
                <a:latin typeface="JKRGNR+Arial-BoldMT"/>
              </a:rPr>
              <a:t>Vorbehalt des Gesetzes, da Fall der „Eingriffsverwaltung“ (contra: Leistungsverwaltung)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herauszuarbeiten: Ob der Verwaltungsakt auf einer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wirksamen Rechtsgrundlage</a:t>
            </a:r>
            <a:r>
              <a:rPr lang="de-DE" sz="2400" dirty="0">
                <a:solidFill>
                  <a:schemeClr val="tx1">
                    <a:lumMod val="65000"/>
                    <a:lumOff val="35000"/>
                  </a:schemeClr>
                </a:solidFill>
                <a:latin typeface="JKRGNR+Arial-BoldMT"/>
              </a:rPr>
              <a:t> beruht,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t>
            </a:r>
            <a:r>
              <a:rPr lang="de-DE" sz="2400" b="1" dirty="0">
                <a:solidFill>
                  <a:schemeClr val="tx1">
                    <a:lumMod val="65000"/>
                    <a:lumOff val="35000"/>
                  </a:schemeClr>
                </a:solidFill>
                <a:latin typeface="JKRGNR+Arial-BoldMT"/>
              </a:rPr>
              <a:t>formellen wie materiellen Voraussetzungen</a:t>
            </a:r>
            <a:r>
              <a:rPr lang="de-DE" sz="2400" dirty="0">
                <a:solidFill>
                  <a:schemeClr val="tx1">
                    <a:lumMod val="65000"/>
                    <a:lumOff val="35000"/>
                  </a:schemeClr>
                </a:solidFill>
                <a:latin typeface="JKRGNR+Arial-BoldMT"/>
              </a:rPr>
              <a:t> für dessen Erlass erfüllt sind und sich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behördliche </a:t>
            </a:r>
            <a:r>
              <a:rPr lang="de-DE" sz="2400" b="1" dirty="0">
                <a:solidFill>
                  <a:schemeClr val="tx1">
                    <a:lumMod val="65000"/>
                    <a:lumOff val="35000"/>
                  </a:schemeClr>
                </a:solidFill>
                <a:latin typeface="JKRGNR+Arial-BoldMT"/>
              </a:rPr>
              <a:t>Maßnahme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innerhalb</a:t>
            </a:r>
            <a:r>
              <a:rPr lang="de-DE" sz="2400" dirty="0">
                <a:solidFill>
                  <a:schemeClr val="tx1">
                    <a:lumMod val="65000"/>
                    <a:lumOff val="35000"/>
                  </a:schemeClr>
                </a:solidFill>
                <a:latin typeface="JKRGNR+Arial-BoldMT"/>
              </a:rPr>
              <a:t> der von der Rechtsgrundlage vorgesehenen </a:t>
            </a:r>
            <a:r>
              <a:rPr lang="de-DE" sz="2400" b="1" dirty="0">
                <a:solidFill>
                  <a:schemeClr val="tx1">
                    <a:lumMod val="65000"/>
                    <a:lumOff val="35000"/>
                  </a:schemeClr>
                </a:solidFill>
                <a:latin typeface="JKRGNR+Arial-BoldMT"/>
              </a:rPr>
              <a:t>Rechtsfolge</a:t>
            </a:r>
            <a:r>
              <a:rPr lang="de-DE" sz="2400" dirty="0">
                <a:solidFill>
                  <a:schemeClr val="tx1">
                    <a:lumMod val="65000"/>
                    <a:lumOff val="35000"/>
                  </a:schemeClr>
                </a:solidFill>
                <a:latin typeface="JKRGNR+Arial-BoldMT"/>
              </a:rPr>
              <a:t> hält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5712247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196752"/>
            <a:ext cx="9036496"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Rechtsgrundlage für in Streit stehende Aufhebung von Bescheiden über Schifffahrtszuschüsse dienend: </a:t>
            </a:r>
            <a:r>
              <a:rPr lang="de-DE" sz="2400" b="1" dirty="0">
                <a:solidFill>
                  <a:schemeClr val="tx1">
                    <a:lumMod val="65000"/>
                    <a:lumOff val="35000"/>
                  </a:schemeClr>
                </a:solidFill>
                <a:latin typeface="JKRGNR+Arial-BoldMT"/>
              </a:rPr>
              <a:t>§ 217 I HStruktG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des </a:t>
            </a:r>
            <a:r>
              <a:rPr lang="de-DE" sz="2400" b="1" dirty="0">
                <a:solidFill>
                  <a:schemeClr val="tx1">
                    <a:lumMod val="65000"/>
                    <a:lumOff val="35000"/>
                  </a:schemeClr>
                </a:solidFill>
                <a:latin typeface="JKRGNR+Arial-BoldMT"/>
              </a:rPr>
              <a:t>Anwendungsvorrangs</a:t>
            </a:r>
            <a:r>
              <a:rPr lang="de-DE" sz="2400" dirty="0">
                <a:solidFill>
                  <a:schemeClr val="tx1">
                    <a:lumMod val="65000"/>
                    <a:lumOff val="35000"/>
                  </a:schemeClr>
                </a:solidFill>
                <a:latin typeface="JKRGNR+Arial-BoldMT"/>
              </a:rPr>
              <a:t> der spezielleren Vorschrift </a:t>
            </a:r>
            <a:r>
              <a:rPr lang="de-DE" sz="2400" b="1" dirty="0">
                <a:solidFill>
                  <a:schemeClr val="tx1">
                    <a:lumMod val="65000"/>
                    <a:lumOff val="35000"/>
                  </a:schemeClr>
                </a:solidFill>
                <a:latin typeface="JKRGNR+Arial-BoldMT"/>
              </a:rPr>
              <a:t>(„</a:t>
            </a:r>
            <a:r>
              <a:rPr lang="de-DE" sz="2400" b="1" dirty="0" err="1">
                <a:solidFill>
                  <a:schemeClr val="tx1">
                    <a:lumMod val="65000"/>
                    <a:lumOff val="35000"/>
                  </a:schemeClr>
                </a:solidFill>
                <a:latin typeface="JKRGNR+Arial-BoldMT"/>
              </a:rPr>
              <a:t>lex</a:t>
            </a:r>
            <a:r>
              <a:rPr lang="de-DE" sz="2400" b="1" dirty="0">
                <a:solidFill>
                  <a:schemeClr val="tx1">
                    <a:lumMod val="65000"/>
                    <a:lumOff val="35000"/>
                  </a:schemeClr>
                </a:solidFill>
                <a:latin typeface="JKRGNR+Arial-BoldMT"/>
              </a:rPr>
              <a:t> specialis </a:t>
            </a:r>
            <a:r>
              <a:rPr lang="de-DE" sz="2400" b="1" dirty="0" err="1">
                <a:solidFill>
                  <a:schemeClr val="tx1">
                    <a:lumMod val="65000"/>
                    <a:lumOff val="35000"/>
                  </a:schemeClr>
                </a:solidFill>
                <a:latin typeface="JKRGNR+Arial-BoldMT"/>
              </a:rPr>
              <a:t>derogat</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legi</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generali</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in diesem Falle nicht anwendbar: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Allgemeine Rücknahme- und Widerrufstatbestände aus 48 I 1 VwVfG und § 49 III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jedoch </a:t>
            </a:r>
            <a:r>
              <a:rPr lang="de-DE" sz="2400" b="1" dirty="0">
                <a:solidFill>
                  <a:schemeClr val="tx1">
                    <a:lumMod val="65000"/>
                    <a:lumOff val="35000"/>
                  </a:schemeClr>
                </a:solidFill>
                <a:latin typeface="JKRGNR+Arial-BoldMT"/>
              </a:rPr>
              <a:t>zweifelhaft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Verfassungskonformität des § 217 I HStruktG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4445470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9036496"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beachten: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Artikel 100 [1] [Verfassungswidrigkeit von Gesetzen]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(1)1Hält ein Gericht ein </a:t>
            </a:r>
            <a:r>
              <a:rPr lang="de-DE" sz="2400" b="1" i="1" dirty="0">
                <a:solidFill>
                  <a:schemeClr val="tx1">
                    <a:lumMod val="65000"/>
                    <a:lumOff val="35000"/>
                  </a:schemeClr>
                </a:solidFill>
                <a:latin typeface="JKRGNR+Arial-BoldMT"/>
              </a:rPr>
              <a:t>Gesetz</a:t>
            </a:r>
            <a:r>
              <a:rPr lang="de-DE" sz="2400" i="1" dirty="0">
                <a:solidFill>
                  <a:schemeClr val="tx1">
                    <a:lumMod val="65000"/>
                    <a:lumOff val="35000"/>
                  </a:schemeClr>
                </a:solidFill>
                <a:latin typeface="JKRGNR+Arial-BoldMT"/>
              </a:rPr>
              <a:t>, auf dessen </a:t>
            </a:r>
            <a:r>
              <a:rPr lang="de-DE" sz="2400" b="1" i="1" dirty="0">
                <a:solidFill>
                  <a:schemeClr val="tx1">
                    <a:lumMod val="65000"/>
                    <a:lumOff val="35000"/>
                  </a:schemeClr>
                </a:solidFill>
                <a:latin typeface="JKRGNR+Arial-BoldMT"/>
              </a:rPr>
              <a:t>Gültigkeit es bei der Entscheidung ankommt</a:t>
            </a:r>
            <a:r>
              <a:rPr lang="de-DE" sz="2400" i="1" dirty="0">
                <a:solidFill>
                  <a:schemeClr val="tx1">
                    <a:lumMod val="65000"/>
                    <a:lumOff val="35000"/>
                  </a:schemeClr>
                </a:solidFill>
                <a:latin typeface="JKRGNR+Arial-BoldMT"/>
              </a:rPr>
              <a:t>, für </a:t>
            </a:r>
            <a:r>
              <a:rPr lang="de-DE" sz="2400" b="1" i="1" dirty="0">
                <a:solidFill>
                  <a:schemeClr val="tx1">
                    <a:lumMod val="65000"/>
                    <a:lumOff val="35000"/>
                  </a:schemeClr>
                </a:solidFill>
                <a:latin typeface="JKRGNR+Arial-BoldMT"/>
              </a:rPr>
              <a:t>verfassungswidrig</a:t>
            </a:r>
            <a:r>
              <a:rPr lang="de-DE" sz="2400" i="1" dirty="0">
                <a:solidFill>
                  <a:schemeClr val="tx1">
                    <a:lumMod val="65000"/>
                    <a:lumOff val="35000"/>
                  </a:schemeClr>
                </a:solidFill>
                <a:latin typeface="JKRGNR+Arial-BoldMT"/>
              </a:rPr>
              <a:t>, so ist das Verfahren auszusetzen und, (…) die Entscheidung des Bundesverfassungsgerichtes einzuholen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Hieraus folgend: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Prüfungskompetenz</a:t>
            </a:r>
            <a:r>
              <a:rPr lang="de-DE" sz="2400" dirty="0">
                <a:solidFill>
                  <a:schemeClr val="tx1">
                    <a:lumMod val="65000"/>
                    <a:lumOff val="35000"/>
                  </a:schemeClr>
                </a:solidFill>
                <a:latin typeface="JKRGNR+Arial-BoldMT"/>
              </a:rPr>
              <a:t>: Fachgerichte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Verwerfungskompetenz</a:t>
            </a:r>
            <a:r>
              <a:rPr lang="de-DE" sz="2400" dirty="0">
                <a:solidFill>
                  <a:schemeClr val="tx1">
                    <a:lumMod val="65000"/>
                    <a:lumOff val="35000"/>
                  </a:schemeClr>
                </a:solidFill>
                <a:latin typeface="JKRGNR+Arial-BoldMT"/>
              </a:rPr>
              <a:t>: BVerfG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zwingend vorausgesetzt: </a:t>
            </a:r>
            <a:r>
              <a:rPr lang="de-DE" sz="2400" b="1" dirty="0">
                <a:solidFill>
                  <a:schemeClr val="tx1">
                    <a:lumMod val="65000"/>
                    <a:lumOff val="35000"/>
                  </a:schemeClr>
                </a:solidFill>
                <a:latin typeface="JKRGNR+Arial-BoldMT"/>
              </a:rPr>
              <a:t>Entscheidungserheblichkeit</a:t>
            </a:r>
            <a:r>
              <a:rPr lang="de-DE" sz="2400" dirty="0">
                <a:solidFill>
                  <a:schemeClr val="tx1">
                    <a:lumMod val="65000"/>
                    <a:lumOff val="35000"/>
                  </a:schemeClr>
                </a:solidFill>
                <a:latin typeface="JKRGNR+Arial-BoldMT"/>
              </a:rPr>
              <a:t> der Verfassungskonformität des Gesetzes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Entscheidungserheblichkeit (-), wenn der VA bereits </a:t>
            </a:r>
            <a:r>
              <a:rPr lang="de-DE" sz="2400" b="1" dirty="0">
                <a:solidFill>
                  <a:schemeClr val="tx1">
                    <a:lumMod val="65000"/>
                    <a:lumOff val="35000"/>
                  </a:schemeClr>
                </a:solidFill>
                <a:latin typeface="JKRGNR+Arial-BoldMT"/>
              </a:rPr>
              <a:t>aus anderen Gründen rechtswidrig</a:t>
            </a:r>
            <a:r>
              <a:rPr lang="de-DE" sz="2400" dirty="0">
                <a:solidFill>
                  <a:schemeClr val="tx1">
                    <a:lumMod val="65000"/>
                    <a:lumOff val="35000"/>
                  </a:schemeClr>
                </a:solidFill>
                <a:latin typeface="JKRGNR+Arial-BoldMT"/>
              </a:rPr>
              <a:t> ist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6181952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196752"/>
            <a:ext cx="9036496"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erster Linie somit zu prüfen: Rechtmäßigkeit der Gesetzesanwendung durch Exekutive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Rechtsgrundlage: § 217 I HStruktG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stets: Zuständigkeit, Verfahren, Form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Offensichtlich gewahrt: </a:t>
            </a:r>
            <a:r>
              <a:rPr lang="de-DE" sz="2400" b="1" dirty="0">
                <a:solidFill>
                  <a:schemeClr val="tx1">
                    <a:lumMod val="65000"/>
                    <a:lumOff val="35000"/>
                  </a:schemeClr>
                </a:solidFill>
                <a:latin typeface="JKRGNR+Arial-BoldMT"/>
              </a:rPr>
              <a:t>Zuständigkeit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ausdrücklich in verfahrensrechtlicher Hinsicht beachtet: vorherige Anhörung des Betroffenen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28 I VwVfG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ansonsten keinerlei Angaben: </a:t>
            </a:r>
            <a:r>
              <a:rPr lang="de-DE" sz="2400" b="1" dirty="0">
                <a:solidFill>
                  <a:schemeClr val="tx1">
                    <a:lumMod val="65000"/>
                    <a:lumOff val="35000"/>
                  </a:schemeClr>
                </a:solidFill>
                <a:latin typeface="JKRGNR+Arial-BoldMT"/>
              </a:rPr>
              <a:t>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7660638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Materielle Rechtmäßigkeit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 217 I HStruktG enthaltener Rechtsgrundlage verlangt: Dass </a:t>
            </a:r>
            <a:r>
              <a:rPr lang="de-DE" sz="2400" i="1" dirty="0">
                <a:solidFill>
                  <a:schemeClr val="tx1">
                    <a:lumMod val="65000"/>
                    <a:lumOff val="35000"/>
                  </a:schemeClr>
                </a:solidFill>
                <a:latin typeface="JKRGNR+Arial-BoldMT"/>
              </a:rPr>
              <a:t>„ein gefördertes Seeschiff nach Inkrafttreten dieses Gesetzes innerhalb der siebenjährigen Bindungsfrist unter der Flagge eines Staates betrieben wird, die von der Bundesregierung durch Rechtsverordnung bestimmt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den - zu würdigenden (!) - Umständen des Einzelfalles unproblematisch als erfüllt anzusehen: </a:t>
            </a:r>
            <a:r>
              <a:rPr lang="de-DE" sz="2400" b="1" dirty="0">
                <a:solidFill>
                  <a:schemeClr val="tx1">
                    <a:lumMod val="65000"/>
                    <a:lumOff val="35000"/>
                  </a:schemeClr>
                </a:solidFill>
                <a:latin typeface="JKRGNR+Arial-BoldMT"/>
              </a:rPr>
              <a:t>Materielle Voraussetzungen des § 217 I HStruktG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Materielle 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8405907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Rechtsfolge/ Ermessen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Abschließend zu klären: Vorliegen etwaiger Ermessensfehler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Von in § 217 I HStruktG enthaltener Rechtsgrundlage als Rechtsfolge vorgesehen, wonach ein derartiger Bescheid aufzuheben „ist“: </a:t>
            </a:r>
            <a:r>
              <a:rPr lang="de-DE" sz="2400" b="1" dirty="0">
                <a:solidFill>
                  <a:schemeClr val="tx1">
                    <a:lumMod val="65000"/>
                    <a:lumOff val="35000"/>
                  </a:schemeClr>
                </a:solidFill>
                <a:latin typeface="JKRGNR+Arial-BoldMT"/>
              </a:rPr>
              <a:t>Gebundene Entscheidung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Ermessen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sog. Wortlautlösung festzuhalten: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Anfechtungsklage unbegründet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0938666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4617"/>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Demokratieprinzip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i="1" dirty="0">
                <a:solidFill>
                  <a:schemeClr val="tx1">
                    <a:lumMod val="65000"/>
                    <a:lumOff val="35000"/>
                  </a:schemeClr>
                </a:solidFill>
                <a:latin typeface="JKRGNR+Arial-BoldMT"/>
              </a:rPr>
              <a:t>Staatsgewalt geht vom Volke aus (+), </a:t>
            </a:r>
            <a:r>
              <a:rPr lang="de-DE" sz="2400" dirty="0">
                <a:solidFill>
                  <a:schemeClr val="tx1">
                    <a:lumMod val="65000"/>
                    <a:lumOff val="35000"/>
                  </a:schemeClr>
                </a:solidFill>
                <a:latin typeface="JKRGNR+Arial-BoldMT"/>
              </a:rPr>
              <a:t>wenn im Hinblick auf das in Rede stehende staatliche Verhalten ein </a:t>
            </a:r>
            <a:r>
              <a:rPr lang="de-DE" sz="2400" b="1" dirty="0">
                <a:solidFill>
                  <a:schemeClr val="tx1">
                    <a:lumMod val="65000"/>
                    <a:lumOff val="35000"/>
                  </a:schemeClr>
                </a:solidFill>
                <a:latin typeface="JKRGNR+Arial-BoldMT"/>
              </a:rPr>
              <a:t>hinreichendes Legitimationsniveau</a:t>
            </a:r>
            <a:r>
              <a:rPr lang="de-DE" sz="2400" dirty="0">
                <a:solidFill>
                  <a:schemeClr val="tx1">
                    <a:lumMod val="65000"/>
                    <a:lumOff val="35000"/>
                  </a:schemeClr>
                </a:solidFill>
                <a:latin typeface="JKRGNR+Arial-BoldMT"/>
              </a:rPr>
              <a:t> erreicht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Vorzunehmen:</a:t>
            </a:r>
            <a:r>
              <a:rPr lang="de-DE" sz="2400" i="1"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Gesamtschau</a:t>
            </a:r>
            <a:r>
              <a:rPr lang="de-DE" sz="2400" dirty="0">
                <a:solidFill>
                  <a:schemeClr val="tx1">
                    <a:lumMod val="65000"/>
                    <a:lumOff val="35000"/>
                  </a:schemeClr>
                </a:solidFill>
                <a:latin typeface="JKRGNR+Arial-BoldMT"/>
              </a:rPr>
              <a:t>, wobei ein Mehr der einen Legitimationsform ein Minus einer anderen ausgleichen kann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Wichtigste Konkretisierung des Demokratieprinzips: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Parlamentsvorbehalt</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Alle „</a:t>
            </a:r>
            <a:r>
              <a:rPr lang="de-DE" sz="2400" b="1" dirty="0">
                <a:solidFill>
                  <a:schemeClr val="tx1">
                    <a:lumMod val="65000"/>
                    <a:lumOff val="35000"/>
                  </a:schemeClr>
                </a:solidFill>
                <a:latin typeface="JKRGNR+Arial-BoldMT"/>
              </a:rPr>
              <a:t>wesentlichen</a:t>
            </a:r>
            <a:r>
              <a:rPr lang="de-DE" sz="2400" dirty="0">
                <a:solidFill>
                  <a:schemeClr val="tx1">
                    <a:lumMod val="65000"/>
                    <a:lumOff val="35000"/>
                  </a:schemeClr>
                </a:solidFill>
                <a:latin typeface="JKRGNR+Arial-BoldMT"/>
              </a:rPr>
              <a:t>“ Entscheidungen müssen vom demokratisch legitimierten Gesetzgeber getroffen 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„wesentlich“ sind solche Maßnahmen, die für die </a:t>
            </a:r>
            <a:r>
              <a:rPr lang="de-DE" sz="2400" b="1" dirty="0">
                <a:solidFill>
                  <a:schemeClr val="tx1">
                    <a:lumMod val="65000"/>
                    <a:lumOff val="35000"/>
                  </a:schemeClr>
                </a:solidFill>
                <a:latin typeface="JKRGNR+Arial-BoldMT"/>
              </a:rPr>
              <a:t>Grundrechte der Bürger</a:t>
            </a:r>
            <a:r>
              <a:rPr lang="de-DE" sz="2400" dirty="0">
                <a:solidFill>
                  <a:schemeClr val="tx1">
                    <a:lumMod val="65000"/>
                    <a:lumOff val="35000"/>
                  </a:schemeClr>
                </a:solidFill>
                <a:latin typeface="JKRGNR+Arial-BoldMT"/>
              </a:rPr>
              <a:t> von Bedeutung sind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Insbesondere: </a:t>
            </a:r>
            <a:r>
              <a:rPr lang="de-DE" sz="2400" b="1" dirty="0">
                <a:solidFill>
                  <a:schemeClr val="tx1">
                    <a:lumMod val="65000"/>
                    <a:lumOff val="35000"/>
                  </a:schemeClr>
                </a:solidFill>
                <a:latin typeface="JKRGNR+Arial-BoldMT"/>
              </a:rPr>
              <a:t>Eingriffsverwaltung</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40226569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Verfassungskonformität der Rechtsgrundlage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„entscheidungserheblich“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Art. 100 I 1 GG: Verfassungskonformität des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Rechtmäßigkeitsmaßstab: </a:t>
            </a:r>
            <a:r>
              <a:rPr lang="de-DE" sz="2400" b="1" dirty="0">
                <a:solidFill>
                  <a:schemeClr val="tx1">
                    <a:lumMod val="65000"/>
                    <a:lumOff val="35000"/>
                  </a:schemeClr>
                </a:solidFill>
                <a:latin typeface="JKRGNR+Arial-BoldMT"/>
              </a:rPr>
              <a:t>Vorrang des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diesem Maßstab zu untersuchen: Ob </a:t>
            </a:r>
            <a:r>
              <a:rPr lang="de-DE" sz="2400" b="1" dirty="0">
                <a:solidFill>
                  <a:schemeClr val="tx1">
                    <a:lumMod val="65000"/>
                    <a:lumOff val="35000"/>
                  </a:schemeClr>
                </a:solidFill>
                <a:latin typeface="JKRGNR+Arial-BoldMT"/>
              </a:rPr>
              <a:t>Gesetz formell wie materiell mit Grundgesetz vereinbar</a:t>
            </a:r>
            <a:r>
              <a:rPr lang="de-DE" sz="2400" dirty="0">
                <a:solidFill>
                  <a:schemeClr val="tx1">
                    <a:lumMod val="65000"/>
                    <a:lumOff val="35000"/>
                  </a:schemeClr>
                </a:solidFill>
                <a:latin typeface="JKRGNR+Arial-BoldMT"/>
              </a:rPr>
              <a: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3637766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9036496"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Formelle Rechtmäßigkeit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Folglich zunächst zu begutachten: Formelle Rechtmäßigkeit des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prüfen: </a:t>
            </a:r>
            <a:r>
              <a:rPr lang="de-DE" sz="2400" b="1" dirty="0">
                <a:solidFill>
                  <a:schemeClr val="tx1">
                    <a:lumMod val="65000"/>
                    <a:lumOff val="35000"/>
                  </a:schemeClr>
                </a:solidFill>
                <a:latin typeface="JKRGNR+Arial-BoldMT"/>
              </a:rPr>
              <a:t>Ob (grundgesetzliche) Vorgaben zu Zuständigkeit, Verfahren und Form eingehalten sind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erwähnenswert: </a:t>
            </a:r>
            <a:r>
              <a:rPr lang="de-DE" sz="2400" b="1" dirty="0">
                <a:solidFill>
                  <a:schemeClr val="tx1">
                    <a:lumMod val="65000"/>
                    <a:lumOff val="35000"/>
                  </a:schemeClr>
                </a:solidFill>
                <a:latin typeface="JKRGNR+Arial-BoldMT"/>
              </a:rPr>
              <a:t>Zuständigkeit</a:t>
            </a:r>
            <a:r>
              <a:rPr lang="de-DE" sz="2400" dirty="0">
                <a:solidFill>
                  <a:schemeClr val="tx1">
                    <a:lumMod val="65000"/>
                    <a:lumOff val="35000"/>
                  </a:schemeClr>
                </a:solidFill>
                <a:latin typeface="JKRGNR+Arial-BoldMT"/>
              </a:rPr>
              <a:t> (insb. Verbandskompetenz)</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Grundregel </a:t>
            </a:r>
            <a:r>
              <a:rPr lang="de-DE" sz="2400" dirty="0" err="1">
                <a:solidFill>
                  <a:schemeClr val="tx1">
                    <a:lumMod val="65000"/>
                    <a:lumOff val="35000"/>
                  </a:schemeClr>
                </a:solidFill>
                <a:latin typeface="JKRGNR+Arial-BoldMT"/>
              </a:rPr>
              <a:t>Artt</a:t>
            </a:r>
            <a:r>
              <a:rPr lang="de-DE" sz="2400" dirty="0">
                <a:solidFill>
                  <a:schemeClr val="tx1">
                    <a:lumMod val="65000"/>
                    <a:lumOff val="35000"/>
                  </a:schemeClr>
                </a:solidFill>
                <a:latin typeface="JKRGNR+Arial-BoldMT"/>
              </a:rPr>
              <a:t>. 30, 70 GG zuständig: Länder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Falle der Gesetzgebungskompetenz zu prüfen: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Ausschließliche bzw. konkurrierende Gesetzgebungskompetenzen des Bundes, vgl. Art. 70 II GG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Regelungsbereich: Wirtschaft, Haushalt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8737295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Art. 109 GG </a:t>
            </a:r>
            <a:r>
              <a:rPr lang="de-DE" sz="2400" dirty="0">
                <a:solidFill>
                  <a:schemeClr val="tx1">
                    <a:lumMod val="65000"/>
                    <a:lumOff val="35000"/>
                  </a:schemeClr>
                </a:solidFill>
                <a:latin typeface="JKRGNR+Arial-BoldMT"/>
              </a:rPr>
              <a:t>vorgesehen: Gesetzgebungskompetenz des Bundes soweit </a:t>
            </a:r>
            <a:r>
              <a:rPr lang="de-DE" sz="2400" b="1" dirty="0">
                <a:solidFill>
                  <a:schemeClr val="tx1">
                    <a:lumMod val="65000"/>
                    <a:lumOff val="35000"/>
                  </a:schemeClr>
                </a:solidFill>
                <a:latin typeface="JKRGNR+Arial-BoldMT"/>
              </a:rPr>
              <a:t>Bundeshaushalt</a:t>
            </a:r>
            <a:r>
              <a:rPr lang="de-DE" sz="2400" dirty="0">
                <a:solidFill>
                  <a:schemeClr val="tx1">
                    <a:lumMod val="65000"/>
                    <a:lumOff val="35000"/>
                  </a:schemeClr>
                </a:solidFill>
                <a:latin typeface="JKRGNR+Arial-BoldMT"/>
              </a:rPr>
              <a:t> betroffen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Daneben heranzuziehen: Kompetenztitel im Rahmen der </a:t>
            </a:r>
            <a:r>
              <a:rPr lang="de-DE" sz="2400" b="1" dirty="0">
                <a:solidFill>
                  <a:schemeClr val="tx1">
                    <a:lumMod val="65000"/>
                    <a:lumOff val="35000"/>
                  </a:schemeClr>
                </a:solidFill>
                <a:latin typeface="JKRGNR+Arial-BoldMT"/>
              </a:rPr>
              <a:t>konkurrierenden Gesetzgebung </a:t>
            </a:r>
            <a:r>
              <a:rPr lang="de-DE" sz="2400" dirty="0">
                <a:solidFill>
                  <a:schemeClr val="tx1">
                    <a:lumMod val="65000"/>
                    <a:lumOff val="35000"/>
                  </a:schemeClr>
                </a:solidFill>
                <a:latin typeface="JKRGNR+Arial-BoldMT"/>
              </a:rPr>
              <a:t>des Art. 74 I Nr. 11 </a:t>
            </a:r>
            <a:r>
              <a:rPr lang="de-DE" sz="2400" b="1" dirty="0">
                <a:solidFill>
                  <a:schemeClr val="tx1">
                    <a:lumMod val="65000"/>
                    <a:lumOff val="35000"/>
                  </a:schemeClr>
                </a:solidFill>
                <a:latin typeface="JKRGNR+Arial-BoldMT"/>
              </a:rPr>
              <a:t>„Recht der Wirtschaft“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Falle des Art. 74 I Nr. 11 GG zu bedenken: sog. </a:t>
            </a:r>
            <a:r>
              <a:rPr lang="de-DE" sz="2400" b="1" dirty="0">
                <a:solidFill>
                  <a:schemeClr val="tx1">
                    <a:lumMod val="65000"/>
                    <a:lumOff val="35000"/>
                  </a:schemeClr>
                </a:solidFill>
                <a:latin typeface="JKRGNR+Arial-BoldMT"/>
              </a:rPr>
              <a:t>Erforderlichkeitsklausel</a:t>
            </a:r>
            <a:r>
              <a:rPr lang="de-DE" sz="2400" dirty="0">
                <a:solidFill>
                  <a:schemeClr val="tx1">
                    <a:lumMod val="65000"/>
                    <a:lumOff val="35000"/>
                  </a:schemeClr>
                </a:solidFill>
                <a:latin typeface="JKRGNR+Arial-BoldMT"/>
              </a:rPr>
              <a:t> aus </a:t>
            </a:r>
            <a:r>
              <a:rPr lang="de-DE" sz="2400" b="1" dirty="0">
                <a:solidFill>
                  <a:schemeClr val="tx1">
                    <a:lumMod val="65000"/>
                    <a:lumOff val="35000"/>
                  </a:schemeClr>
                </a:solidFill>
                <a:latin typeface="JKRGNR+Arial-BoldMT"/>
              </a:rPr>
              <a:t>Art. 72 II GG </a:t>
            </a:r>
            <a:endParaRPr lang="de-DE" sz="2400" dirty="0">
              <a:solidFill>
                <a:schemeClr val="tx1">
                  <a:lumMod val="65000"/>
                  <a:lumOff val="35000"/>
                </a:schemeClr>
              </a:solidFill>
              <a:latin typeface="JKRGNR+Arial-BoldMT"/>
            </a:endParaRP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(2) Auf den Gebieten des </a:t>
            </a:r>
            <a:r>
              <a:rPr lang="de-DE" sz="2400" b="1" i="1" dirty="0">
                <a:solidFill>
                  <a:schemeClr val="tx1">
                    <a:lumMod val="65000"/>
                    <a:lumOff val="35000"/>
                  </a:schemeClr>
                </a:solidFill>
                <a:latin typeface="JKRGNR+Arial-BoldMT"/>
              </a:rPr>
              <a:t>Artikels 74 Abs. 1 Nr. 4, 7, 11, 13, 15, 19a, 20, 22, 25 und 26 </a:t>
            </a:r>
            <a:r>
              <a:rPr lang="de-DE" sz="2400" i="1" dirty="0">
                <a:solidFill>
                  <a:schemeClr val="tx1">
                    <a:lumMod val="65000"/>
                    <a:lumOff val="35000"/>
                  </a:schemeClr>
                </a:solidFill>
                <a:latin typeface="JKRGNR+Arial-BoldMT"/>
              </a:rPr>
              <a:t>hat der Bund das Gesetzgebungsrecht, wenn und soweit die </a:t>
            </a:r>
            <a:r>
              <a:rPr lang="de-DE" sz="2400" b="1" i="1" dirty="0">
                <a:solidFill>
                  <a:schemeClr val="tx1">
                    <a:lumMod val="65000"/>
                    <a:lumOff val="35000"/>
                  </a:schemeClr>
                </a:solidFill>
                <a:latin typeface="JKRGNR+Arial-BoldMT"/>
              </a:rPr>
              <a:t>Herstellung gleichwertiger Lebensverhältnisse </a:t>
            </a:r>
            <a:r>
              <a:rPr lang="de-DE" sz="2400" i="1" dirty="0">
                <a:solidFill>
                  <a:schemeClr val="tx1">
                    <a:lumMod val="65000"/>
                    <a:lumOff val="35000"/>
                  </a:schemeClr>
                </a:solidFill>
                <a:latin typeface="JKRGNR+Arial-BoldMT"/>
              </a:rPr>
              <a:t>im Bundesgebiet oder die </a:t>
            </a:r>
            <a:r>
              <a:rPr lang="de-DE" sz="2400" b="1" i="1" dirty="0">
                <a:solidFill>
                  <a:schemeClr val="tx1">
                    <a:lumMod val="65000"/>
                    <a:lumOff val="35000"/>
                  </a:schemeClr>
                </a:solidFill>
                <a:latin typeface="JKRGNR+Arial-BoldMT"/>
              </a:rPr>
              <a:t>Wahrung der Rechts- oder Wirtschaftseinheit im gesamtstaatlichen Interesse eine bundesgesetzliche Regelung erforderlich macht</a:t>
            </a:r>
            <a:r>
              <a:rPr lang="de-DE" sz="2400" i="1"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Verbandskompetenz des Bundes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9198981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Materielle Rechtmäßigkeit des § 217 HStruktG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Materielle Rechtmäßigkeit meint: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Steht das Gesetz auch </a:t>
            </a:r>
            <a:r>
              <a:rPr lang="de-DE" sz="2400" b="1" dirty="0">
                <a:solidFill>
                  <a:schemeClr val="tx1">
                    <a:lumMod val="65000"/>
                    <a:lumOff val="35000"/>
                  </a:schemeClr>
                </a:solidFill>
                <a:latin typeface="JKRGNR+Arial-BoldMT"/>
              </a:rPr>
              <a:t>mit inhaltlichen Vorgaben des Grundgesetzes im Einklang?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Prüfungsmaßstab: </a:t>
            </a:r>
            <a:r>
              <a:rPr lang="de-DE" sz="2400" b="1" dirty="0">
                <a:solidFill>
                  <a:schemeClr val="tx1">
                    <a:lumMod val="65000"/>
                    <a:lumOff val="35000"/>
                  </a:schemeClr>
                </a:solidFill>
                <a:latin typeface="JKRGNR+Arial-BoldMT"/>
              </a:rPr>
              <a:t>Verstoß gegen Grundrechte und/oder Staatsstrukturprinzipien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Klausurtaktisch zunächst in den Blick zu nehmen: Vorbringen des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6964421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„Mangelnde Bestimmtheit“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Bezugspunkt: </a:t>
            </a:r>
            <a:r>
              <a:rPr lang="de-DE" sz="2400" b="1" dirty="0">
                <a:solidFill>
                  <a:schemeClr val="tx1">
                    <a:lumMod val="65000"/>
                    <a:lumOff val="35000"/>
                  </a:schemeClr>
                </a:solidFill>
                <a:latin typeface="JKRGNR+Arial-BoldMT"/>
              </a:rPr>
              <a:t>Ermächtigung</a:t>
            </a:r>
            <a:r>
              <a:rPr lang="de-DE" sz="2400" dirty="0">
                <a:solidFill>
                  <a:schemeClr val="tx1">
                    <a:lumMod val="65000"/>
                    <a:lumOff val="35000"/>
                  </a:schemeClr>
                </a:solidFill>
                <a:latin typeface="JKRGNR+Arial-BoldMT"/>
              </a:rPr>
              <a:t> zum Erlass einer </a:t>
            </a:r>
            <a:r>
              <a:rPr lang="de-DE" sz="2400" b="1" dirty="0">
                <a:solidFill>
                  <a:schemeClr val="tx1">
                    <a:lumMod val="65000"/>
                    <a:lumOff val="35000"/>
                  </a:schemeClr>
                </a:solidFill>
                <a:latin typeface="JKRGNR+Arial-BoldMT"/>
              </a:rPr>
              <a:t>Rechtsverordnung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durch</a:t>
            </a:r>
            <a:r>
              <a:rPr lang="de-DE" sz="2400" dirty="0">
                <a:solidFill>
                  <a:schemeClr val="tx1">
                    <a:lumMod val="65000"/>
                    <a:lumOff val="35000"/>
                  </a:schemeClr>
                </a:solidFill>
                <a:latin typeface="JKRGNR+Arial-BoldMT"/>
              </a:rPr>
              <a:t> die </a:t>
            </a:r>
            <a:r>
              <a:rPr lang="de-DE" sz="2400" b="1" dirty="0">
                <a:solidFill>
                  <a:schemeClr val="tx1">
                    <a:lumMod val="65000"/>
                    <a:lumOff val="35000"/>
                  </a:schemeClr>
                </a:solidFill>
                <a:latin typeface="JKRGNR+Arial-BoldMT"/>
              </a:rPr>
              <a:t>Bundesregierung</a:t>
            </a:r>
            <a:r>
              <a:rPr lang="de-DE" sz="2400" dirty="0">
                <a:solidFill>
                  <a:schemeClr val="tx1">
                    <a:lumMod val="65000"/>
                    <a:lumOff val="35000"/>
                  </a:schemeClr>
                </a:solidFill>
                <a:latin typeface="JKRGNR+Arial-BoldMT"/>
              </a:rPr>
              <a:t> im Gesetz vorgesehen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Gegenstand einer Rechtsverordnung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Übertragung von Rechtssetzungsbefugnissen </a:t>
            </a:r>
            <a:r>
              <a:rPr lang="de-DE" sz="2400" dirty="0">
                <a:solidFill>
                  <a:schemeClr val="tx1">
                    <a:lumMod val="65000"/>
                    <a:lumOff val="35000"/>
                  </a:schemeClr>
                </a:solidFill>
                <a:latin typeface="JKRGNR+Arial-BoldMT"/>
              </a:rPr>
              <a:t>auf die Exekutive, Art. 80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Zweck</a:t>
            </a:r>
            <a:r>
              <a:rPr lang="de-DE" sz="2400" dirty="0">
                <a:solidFill>
                  <a:schemeClr val="tx1">
                    <a:lumMod val="65000"/>
                    <a:lumOff val="35000"/>
                  </a:schemeClr>
                </a:solidFill>
                <a:latin typeface="JKRGNR+Arial-BoldMT"/>
              </a:rPr>
              <a:t>: Entlastung der Legislative insbesondere in dynamischen Regelungsbereichen (vgl. sog. „Corona-Verordnungen“)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Hiermit indes verbunden: </a:t>
            </a:r>
            <a:r>
              <a:rPr lang="de-DE" sz="2400" b="1" dirty="0">
                <a:solidFill>
                  <a:schemeClr val="tx1">
                    <a:lumMod val="65000"/>
                    <a:lumOff val="35000"/>
                  </a:schemeClr>
                </a:solidFill>
                <a:latin typeface="JKRGNR+Arial-BoldMT"/>
              </a:rPr>
              <a:t>Durchbrechung des Gewaltenteilungsgrundsatzes </a:t>
            </a:r>
            <a:r>
              <a:rPr lang="de-DE" sz="2400" dirty="0">
                <a:solidFill>
                  <a:schemeClr val="tx1">
                    <a:lumMod val="65000"/>
                    <a:lumOff val="35000"/>
                  </a:schemeClr>
                </a:solidFill>
                <a:latin typeface="JKRGNR+Arial-BoldMT"/>
              </a:rPr>
              <a:t>(sog. Gewaltenverschränkung)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Darüber hinaus zu bedenken: </a:t>
            </a:r>
            <a:r>
              <a:rPr lang="de-DE" sz="2400" b="1" dirty="0">
                <a:solidFill>
                  <a:schemeClr val="tx1">
                    <a:lumMod val="65000"/>
                    <a:lumOff val="35000"/>
                  </a:schemeClr>
                </a:solidFill>
                <a:latin typeface="JKRGNR+Arial-BoldMT"/>
              </a:rPr>
              <a:t>Parlamentsvorbehalt</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Wesentliche Entscheidungen müssen von demokratisch legitimierten Gesetzgeber getroffen werden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7682960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539121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Dazu BVerfG (</a:t>
            </a:r>
            <a:r>
              <a:rPr lang="de-DE" sz="2400" dirty="0" err="1">
                <a:solidFill>
                  <a:schemeClr val="tx1">
                    <a:lumMod val="65000"/>
                    <a:lumOff val="35000"/>
                  </a:schemeClr>
                </a:solidFill>
                <a:latin typeface="JKRGNR+Arial-BoldMT"/>
              </a:rPr>
              <a:t>KissRÜ</a:t>
            </a:r>
            <a:r>
              <a:rPr lang="de-DE" sz="2400" dirty="0">
                <a:solidFill>
                  <a:schemeClr val="tx1">
                    <a:lumMod val="65000"/>
                    <a:lumOff val="35000"/>
                  </a:schemeClr>
                </a:solidFill>
                <a:latin typeface="JKRGNR+Arial-BoldMT"/>
              </a:rPr>
              <a:t> 01/2017, S. 36): </a:t>
            </a:r>
            <a:r>
              <a:rPr lang="de-DE" sz="2400" i="1" dirty="0">
                <a:solidFill>
                  <a:schemeClr val="tx1">
                    <a:lumMod val="65000"/>
                    <a:lumOff val="35000"/>
                  </a:schemeClr>
                </a:solidFill>
                <a:latin typeface="JKRGNR+Arial-BoldMT"/>
              </a:rPr>
              <a:t>„Nach </a:t>
            </a:r>
            <a:r>
              <a:rPr lang="de-DE" sz="2400" b="1" i="1" dirty="0">
                <a:solidFill>
                  <a:schemeClr val="tx1">
                    <a:lumMod val="65000"/>
                    <a:lumOff val="35000"/>
                  </a:schemeClr>
                </a:solidFill>
                <a:latin typeface="JKRGNR+Arial-BoldMT"/>
              </a:rPr>
              <a:t>Art. 80 I 2 GG </a:t>
            </a:r>
            <a:r>
              <a:rPr lang="de-DE" sz="2400" i="1" dirty="0">
                <a:solidFill>
                  <a:schemeClr val="tx1">
                    <a:lumMod val="65000"/>
                    <a:lumOff val="35000"/>
                  </a:schemeClr>
                </a:solidFill>
                <a:latin typeface="JKRGNR+Arial-BoldMT"/>
              </a:rPr>
              <a:t>müssen </a:t>
            </a:r>
            <a:r>
              <a:rPr lang="de-DE" sz="2400" b="1" i="1" dirty="0">
                <a:solidFill>
                  <a:schemeClr val="tx1">
                    <a:lumMod val="65000"/>
                    <a:lumOff val="35000"/>
                  </a:schemeClr>
                </a:solidFill>
                <a:latin typeface="JKRGNR+Arial-BoldMT"/>
              </a:rPr>
              <a:t>Gesetze</a:t>
            </a:r>
            <a:r>
              <a:rPr lang="de-DE" sz="2400" i="1" dirty="0">
                <a:solidFill>
                  <a:schemeClr val="tx1">
                    <a:lumMod val="65000"/>
                    <a:lumOff val="35000"/>
                  </a:schemeClr>
                </a:solidFill>
                <a:latin typeface="JKRGNR+Arial-BoldMT"/>
              </a:rPr>
              <a:t>, die zum Erlass von Rechtsverordnungen ermächtigen, </a:t>
            </a:r>
            <a:r>
              <a:rPr lang="de-DE" sz="2400" b="1" i="1" dirty="0">
                <a:solidFill>
                  <a:schemeClr val="tx1">
                    <a:lumMod val="65000"/>
                    <a:lumOff val="35000"/>
                  </a:schemeClr>
                </a:solidFill>
                <a:latin typeface="JKRGNR+Arial-BoldMT"/>
              </a:rPr>
              <a:t>Inhalt, Zweck und Ausmaß der erteilten Ermächtigung bestimmen</a:t>
            </a:r>
            <a:r>
              <a:rPr lang="de-DE" sz="2400" i="1" dirty="0">
                <a:solidFill>
                  <a:schemeClr val="tx1">
                    <a:lumMod val="65000"/>
                    <a:lumOff val="35000"/>
                  </a:schemeClr>
                </a:solidFill>
                <a:latin typeface="JKRGNR+Arial-BoldMT"/>
              </a:rPr>
              <a:t>. Danach soll sich das Parlament seiner Verantwortung als gesetzgebende Körperschaft nicht dadurch entäußern können, dass es einen Teil der Gesetzgebungsmacht der Exekutive überträgt, ohne die Grenzen dieser Kompetenzen bedacht und diese nach Tendenz und Programm so genau umrissen zu haben, dass der </a:t>
            </a:r>
            <a:r>
              <a:rPr lang="de-DE" sz="2400" b="1" i="1" dirty="0">
                <a:solidFill>
                  <a:schemeClr val="tx1">
                    <a:lumMod val="65000"/>
                    <a:lumOff val="35000"/>
                  </a:schemeClr>
                </a:solidFill>
                <a:latin typeface="JKRGNR+Arial-BoldMT"/>
              </a:rPr>
              <a:t>Bürger schon aus der gesetzlichen Ermächtigung erkennen und vorhersehen kann, was ihm gegenüber zulässig sein soll und welchen möglichen Inhalt die aufgrund der Ermächtigung erlassenen Verordnungen haben können </a:t>
            </a:r>
            <a:r>
              <a:rPr lang="de-DE" sz="2400" i="1"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„Bestimmtheitsgebot“ anzuwenden: „Je-desto-Formel“</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41708170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163378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iFv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217 II 1 HStruktG </a:t>
            </a:r>
            <a:r>
              <a:rPr lang="de-DE" sz="2400" dirty="0">
                <a:solidFill>
                  <a:schemeClr val="tx1">
                    <a:lumMod val="65000"/>
                    <a:lumOff val="35000"/>
                  </a:schemeClr>
                </a:solidFill>
                <a:latin typeface="JKRGNR+Arial-BoldMT"/>
              </a:rPr>
              <a:t>erfüllt: </a:t>
            </a:r>
            <a:r>
              <a:rPr lang="de-DE" sz="2400" b="1" dirty="0">
                <a:solidFill>
                  <a:schemeClr val="tx1">
                    <a:lumMod val="65000"/>
                    <a:lumOff val="35000"/>
                  </a:schemeClr>
                </a:solidFill>
                <a:latin typeface="JKRGNR+Arial-BoldMT"/>
              </a:rPr>
              <a:t>Vorgaben des Art. 80 I 1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a:t>
            </a:r>
            <a:r>
              <a:rPr lang="de-DE" sz="2400" b="1" dirty="0">
                <a:solidFill>
                  <a:schemeClr val="tx1">
                    <a:lumMod val="65000"/>
                    <a:lumOff val="35000"/>
                  </a:schemeClr>
                </a:solidFill>
                <a:latin typeface="JKRGNR+Arial-BoldMT"/>
              </a:rPr>
              <a:t>keinen Verstoß gegen Bestimmtheitsgebot und/ oder Demokratieprinzip</a:t>
            </a:r>
            <a:r>
              <a:rPr lang="de-DE" sz="2400" dirty="0">
                <a:solidFill>
                  <a:schemeClr val="tx1">
                    <a:lumMod val="65000"/>
                    <a:lumOff val="35000"/>
                  </a:schemeClr>
                </a:solidFill>
                <a:latin typeface="JKRGNR+Arial-BoldMT"/>
              </a:rPr>
              <a:t> begründend: In § 217 II 1 HStruktG enthaltene Verordnungsermächtigung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9841085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„Vertrauensschutz“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Einwand des Klägers: </a:t>
            </a:r>
            <a:r>
              <a:rPr lang="de-DE" sz="2400" i="1" dirty="0">
                <a:solidFill>
                  <a:schemeClr val="tx1">
                    <a:lumMod val="65000"/>
                    <a:lumOff val="35000"/>
                  </a:schemeClr>
                </a:solidFill>
                <a:latin typeface="JKRGNR+Arial-BoldMT"/>
              </a:rPr>
              <a:t>„Änderung der Subventionspraxis dürfe sich nicht auf Vorgänge beziehen, bei denen die Zuwendung schon vor Inkrafttreten des § 217 HStruktG geflossen seien“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Verfassungsrechtlicher </a:t>
            </a:r>
            <a:r>
              <a:rPr lang="de-DE" sz="2400" b="1" dirty="0">
                <a:solidFill>
                  <a:schemeClr val="tx1">
                    <a:lumMod val="65000"/>
                    <a:lumOff val="35000"/>
                  </a:schemeClr>
                </a:solidFill>
                <a:latin typeface="JKRGNR+Arial-BoldMT"/>
              </a:rPr>
              <a:t>Anknüpfungspunkt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Vertrauensschutzgesichtspunkte</a:t>
            </a:r>
            <a:r>
              <a:rPr lang="de-DE" sz="2400" dirty="0">
                <a:solidFill>
                  <a:schemeClr val="tx1">
                    <a:lumMod val="65000"/>
                    <a:lumOff val="35000"/>
                  </a:schemeClr>
                </a:solidFill>
                <a:latin typeface="JKRGNR+Arial-BoldMT"/>
              </a:rPr>
              <a:t>, welche aus dem </a:t>
            </a:r>
            <a:r>
              <a:rPr lang="de-DE" sz="2400" b="1" dirty="0">
                <a:solidFill>
                  <a:schemeClr val="tx1">
                    <a:lumMod val="65000"/>
                    <a:lumOff val="35000"/>
                  </a:schemeClr>
                </a:solidFill>
                <a:latin typeface="JKRGNR+Arial-BoldMT"/>
              </a:rPr>
              <a:t>Rechtsstaatsprinzip</a:t>
            </a:r>
            <a:r>
              <a:rPr lang="de-DE" sz="2400" dirty="0">
                <a:solidFill>
                  <a:schemeClr val="tx1">
                    <a:lumMod val="65000"/>
                    <a:lumOff val="35000"/>
                  </a:schemeClr>
                </a:solidFill>
                <a:latin typeface="JKRGNR+Arial-BoldMT"/>
              </a:rPr>
              <a:t> folgen,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der schriftlichen Prüfung von überragender Bedeutung: </a:t>
            </a:r>
            <a:r>
              <a:rPr lang="de-DE" sz="2400" b="1" dirty="0">
                <a:solidFill>
                  <a:schemeClr val="tx1">
                    <a:lumMod val="65000"/>
                    <a:lumOff val="35000"/>
                  </a:schemeClr>
                </a:solidFill>
                <a:latin typeface="JKRGNR+Arial-BoldMT"/>
              </a:rPr>
              <a:t>Maßstabsbildung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Vorgehen insoweit</a:t>
            </a:r>
            <a:r>
              <a:rPr lang="de-DE" sz="2400" dirty="0">
                <a:solidFill>
                  <a:schemeClr val="tx1">
                    <a:lumMod val="65000"/>
                    <a:lumOff val="35000"/>
                  </a:schemeClr>
                </a:solidFill>
                <a:latin typeface="JKRGNR+Arial-BoldMT"/>
              </a:rPr>
              <a:t>: von abstrakten Darstellungen zu der konkreten Problemlage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41720545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64504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Obersatz: </a:t>
            </a:r>
            <a:r>
              <a:rPr lang="de-DE" sz="2400" i="1" dirty="0">
                <a:solidFill>
                  <a:schemeClr val="tx1">
                    <a:lumMod val="65000"/>
                    <a:lumOff val="35000"/>
                  </a:schemeClr>
                </a:solidFill>
                <a:latin typeface="JKRGNR+Arial-BoldMT"/>
              </a:rPr>
              <a:t>„Könnte gegen den sich aus dem Rechtsstaatsprinzip folgenden Vertrauensschutzgedanken verstoßen“ </a:t>
            </a:r>
            <a:br>
              <a:rPr lang="de-DE" sz="2400" i="1" dirty="0">
                <a:solidFill>
                  <a:schemeClr val="tx1">
                    <a:lumMod val="65000"/>
                    <a:lumOff val="35000"/>
                  </a:schemeClr>
                </a:solidFill>
                <a:latin typeface="JKRGNR+Arial-BoldMT"/>
              </a:rPr>
            </a:b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1. Schritt: Darstellung des Rechtsstaatsprinzips als Ursprung des Vertrauensschutzgedankens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Ausgangspunkt: </a:t>
            </a:r>
            <a:r>
              <a:rPr lang="de-DE" sz="2400" b="1" i="1"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Dem Gedanken des Rechtsstaatsprinzips liegt im Ausgangspunkt die freiheitsrechtliche Erwägung zugrunde, dass alles staatliche Handeln seinen </a:t>
            </a:r>
            <a:r>
              <a:rPr lang="de-DE" sz="2400" b="1" i="1" dirty="0">
                <a:solidFill>
                  <a:schemeClr val="tx1">
                    <a:lumMod val="65000"/>
                    <a:lumOff val="35000"/>
                  </a:schemeClr>
                </a:solidFill>
                <a:latin typeface="JKRGNR+Arial-BoldMT"/>
              </a:rPr>
              <a:t>Grund und seine Grenze in rechtlichen Regelungen</a:t>
            </a:r>
            <a:r>
              <a:rPr lang="de-DE" sz="2400" i="1" dirty="0">
                <a:solidFill>
                  <a:schemeClr val="tx1">
                    <a:lumMod val="65000"/>
                    <a:lumOff val="35000"/>
                  </a:schemeClr>
                </a:solidFill>
                <a:latin typeface="JKRGNR+Arial-BoldMT"/>
              </a:rPr>
              <a:t> findet.“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Sinn und Zweck</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„Diese verfassungsrechtliche Wertentscheidung beruht auf dem Gedanken der </a:t>
            </a:r>
            <a:r>
              <a:rPr lang="de-DE" sz="2400" b="1" i="1" dirty="0">
                <a:solidFill>
                  <a:schemeClr val="tx1">
                    <a:lumMod val="65000"/>
                    <a:lumOff val="35000"/>
                  </a:schemeClr>
                </a:solidFill>
                <a:latin typeface="JKRGNR+Arial-BoldMT"/>
              </a:rPr>
              <a:t>hoheitlichen Machtbegrenzung </a:t>
            </a:r>
            <a:r>
              <a:rPr lang="de-DE" sz="2400" i="1" dirty="0">
                <a:solidFill>
                  <a:schemeClr val="tx1">
                    <a:lumMod val="65000"/>
                    <a:lumOff val="35000"/>
                  </a:schemeClr>
                </a:solidFill>
                <a:latin typeface="JKRGNR+Arial-BoldMT"/>
              </a:rPr>
              <a:t>und findet seine Grundlage in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9175600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Überleitung zum Vertrauensschutzgedanken: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„Das Rechtsstaatsprinzip erschöpft sich indes nicht in der Forderung nach rechtlichen Regelungen zur Ausübung von Hoheitsgewalt.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Vielmehr folgt hieraus auch, dass der Einzelne sich zumindest dem Grunde nach auf die </a:t>
            </a:r>
            <a:r>
              <a:rPr lang="de-DE" sz="2400" b="1" i="1" dirty="0">
                <a:solidFill>
                  <a:schemeClr val="tx1">
                    <a:lumMod val="65000"/>
                    <a:lumOff val="35000"/>
                  </a:schemeClr>
                </a:solidFill>
                <a:latin typeface="JKRGNR+Arial-BoldMT"/>
              </a:rPr>
              <a:t>Beständigkeit der Rechtsordnung </a:t>
            </a:r>
            <a:r>
              <a:rPr lang="de-DE" sz="2400" i="1" dirty="0">
                <a:solidFill>
                  <a:schemeClr val="tx1">
                    <a:lumMod val="65000"/>
                    <a:lumOff val="35000"/>
                  </a:schemeClr>
                </a:solidFill>
                <a:latin typeface="JKRGNR+Arial-BoldMT"/>
              </a:rPr>
              <a:t>verlassen kann (</a:t>
            </a:r>
            <a:r>
              <a:rPr lang="de-DE" sz="2400" b="1" i="1" dirty="0">
                <a:solidFill>
                  <a:schemeClr val="tx1">
                    <a:lumMod val="65000"/>
                    <a:lumOff val="35000"/>
                  </a:schemeClr>
                </a:solidFill>
                <a:latin typeface="JKRGNR+Arial-BoldMT"/>
              </a:rPr>
              <a:t>Rechtssicherheit</a:t>
            </a:r>
            <a:r>
              <a:rPr lang="de-DE" sz="2400" i="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Forderung nach Rechtssicherheit kann indes </a:t>
            </a:r>
            <a:r>
              <a:rPr lang="de-DE" sz="2400" b="1" i="1" dirty="0">
                <a:solidFill>
                  <a:schemeClr val="tx1">
                    <a:lumMod val="65000"/>
                    <a:lumOff val="35000"/>
                  </a:schemeClr>
                </a:solidFill>
                <a:latin typeface="JKRGNR+Arial-BoldMT"/>
              </a:rPr>
              <a:t>nicht absolut gewährleistet </a:t>
            </a:r>
            <a:r>
              <a:rPr lang="de-DE" sz="2400" i="1" dirty="0">
                <a:solidFill>
                  <a:schemeClr val="tx1">
                    <a:lumMod val="65000"/>
                    <a:lumOff val="35000"/>
                  </a:schemeClr>
                </a:solidFill>
                <a:latin typeface="JKRGNR+Arial-BoldMT"/>
              </a:rPr>
              <a:t>werden, will der </a:t>
            </a:r>
            <a:r>
              <a:rPr lang="de-DE" sz="2400" b="1" i="1" dirty="0">
                <a:solidFill>
                  <a:schemeClr val="tx1">
                    <a:lumMod val="65000"/>
                    <a:lumOff val="35000"/>
                  </a:schemeClr>
                </a:solidFill>
                <a:latin typeface="JKRGNR+Arial-BoldMT"/>
              </a:rPr>
              <a:t>Staat handlungsfähig </a:t>
            </a:r>
            <a:r>
              <a:rPr lang="de-DE" sz="2400" i="1" dirty="0">
                <a:solidFill>
                  <a:schemeClr val="tx1">
                    <a:lumMod val="65000"/>
                    <a:lumOff val="35000"/>
                  </a:schemeClr>
                </a:solidFill>
                <a:latin typeface="JKRGNR+Arial-BoldMT"/>
              </a:rPr>
              <a:t>bleiben. Von dem Bürger ist mithin zu fordern, dass er sich an geänderte rechtliche Vorgaben anpasst.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0760406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4617"/>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Schwerpunkt der heutigen Einheit: Rechtsstaatsprinzip</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 </a:t>
            </a:r>
            <a:r>
              <a:rPr lang="de-DE" sz="2400" b="1" dirty="0">
                <a:solidFill>
                  <a:schemeClr val="tx1">
                    <a:lumMod val="65000"/>
                    <a:lumOff val="35000"/>
                  </a:schemeClr>
                </a:solidFill>
                <a:latin typeface="JKRGNR+Arial-BoldMT"/>
              </a:rPr>
              <a:t>Begriff des „Rechtsstaates“ </a:t>
            </a:r>
            <a:r>
              <a:rPr lang="de-DE" sz="2400" dirty="0">
                <a:solidFill>
                  <a:schemeClr val="tx1">
                    <a:lumMod val="65000"/>
                    <a:lumOff val="35000"/>
                  </a:schemeClr>
                </a:solidFill>
                <a:latin typeface="JKRGNR+Arial-BoldMT"/>
              </a:rPr>
              <a:t>im allgemeinsten Sinne kennzeichnend: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Ausübung politischer Herrschaft nur aufgrund und im Rahmen des Rechts</a:t>
            </a: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Ratio: Mäßigung und Begrenzung </a:t>
            </a:r>
            <a:r>
              <a:rPr lang="de-DE" sz="2400" dirty="0">
                <a:solidFill>
                  <a:schemeClr val="tx1">
                    <a:lumMod val="65000"/>
                    <a:lumOff val="35000"/>
                  </a:schemeClr>
                </a:solidFill>
                <a:latin typeface="JKRGNR+Arial-BoldMT"/>
              </a:rPr>
              <a:t>staatlicher Macht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insofern </a:t>
            </a:r>
            <a:r>
              <a:rPr lang="de-DE" sz="2400" b="1" dirty="0">
                <a:solidFill>
                  <a:schemeClr val="tx1">
                    <a:lumMod val="65000"/>
                    <a:lumOff val="35000"/>
                  </a:schemeClr>
                </a:solidFill>
                <a:latin typeface="JKRGNR+Arial-BoldMT"/>
              </a:rPr>
              <a:t>Rechtsbindung aus Art. 20 III GG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			„Die Gesetzgebung ist an die verfassungsmäßige Ordnung, 			die vollziehende Gewalt und die Rechtsprechung sind an 				Gesetz und Recht gebunden.“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89459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„Dies ist </a:t>
            </a:r>
            <a:r>
              <a:rPr lang="de-DE" sz="2400" b="1" i="1" dirty="0">
                <a:solidFill>
                  <a:schemeClr val="tx1">
                    <a:lumMod val="65000"/>
                    <a:lumOff val="35000"/>
                  </a:schemeClr>
                </a:solidFill>
                <a:latin typeface="JKRGNR+Arial-BoldMT"/>
              </a:rPr>
              <a:t>allerdings dort nicht möglich</a:t>
            </a:r>
            <a:r>
              <a:rPr lang="de-DE" sz="2400" i="1" dirty="0">
                <a:solidFill>
                  <a:schemeClr val="tx1">
                    <a:lumMod val="65000"/>
                    <a:lumOff val="35000"/>
                  </a:schemeClr>
                </a:solidFill>
                <a:latin typeface="JKRGNR+Arial-BoldMT"/>
              </a:rPr>
              <a:t>, wo der Staat mit neuen rechtlichen Regeln an bereits </a:t>
            </a:r>
            <a:r>
              <a:rPr lang="de-DE" sz="2400" b="1" i="1" dirty="0">
                <a:solidFill>
                  <a:schemeClr val="tx1">
                    <a:lumMod val="65000"/>
                    <a:lumOff val="35000"/>
                  </a:schemeClr>
                </a:solidFill>
                <a:latin typeface="JKRGNR+Arial-BoldMT"/>
              </a:rPr>
              <a:t>in der Vergangenheit liegende Sachverhalte</a:t>
            </a:r>
            <a:r>
              <a:rPr lang="de-DE" sz="2400" i="1" dirty="0">
                <a:solidFill>
                  <a:schemeClr val="tx1">
                    <a:lumMod val="65000"/>
                    <a:lumOff val="35000"/>
                  </a:schemeClr>
                </a:solidFill>
                <a:latin typeface="JKRGNR+Arial-BoldMT"/>
              </a:rPr>
              <a:t> anknüpft.“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„Eine derartige Rückwirkung von Gesetzen ist – im Umkehrschluss zu Art. 103 II GG, der ein Rückwirkungsverbot im strafrechtlichen Bereich vorsieht – allerdings grundsätzlich verfassungsrechtlich zulässig.“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Erst jetzt: Bezugnahme auf „echte“ und „unechte“ Rückwirkung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„Maßgeblich ist im Ausgangspunkt, ob es sich um einen Fall der „echten“ oder „unechten“ Rückwirkung handelt.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7327614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 calcmode="lin" valueType="num">
                                      <p:cBhvr additive="base">
                                        <p:cTn id="1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„echte“ Rückwirkung: </a:t>
            </a:r>
            <a:r>
              <a:rPr lang="de-DE" sz="2400" dirty="0">
                <a:solidFill>
                  <a:schemeClr val="tx1">
                    <a:lumMod val="65000"/>
                    <a:lumOff val="35000"/>
                  </a:schemeClr>
                </a:solidFill>
                <a:latin typeface="JKRGNR+Arial-BoldMT"/>
              </a:rPr>
              <a:t>meint eine </a:t>
            </a:r>
            <a:r>
              <a:rPr lang="de-DE" sz="2400" b="1" dirty="0">
                <a:solidFill>
                  <a:schemeClr val="tx1">
                    <a:lumMod val="65000"/>
                    <a:lumOff val="35000"/>
                  </a:schemeClr>
                </a:solidFill>
                <a:latin typeface="JKRGNR+Arial-BoldMT"/>
              </a:rPr>
              <a:t>Rückbewirkung von Rechtsfolgen </a:t>
            </a:r>
            <a:r>
              <a:rPr lang="de-DE" sz="2400" dirty="0">
                <a:solidFill>
                  <a:schemeClr val="tx1">
                    <a:lumMod val="65000"/>
                    <a:lumOff val="35000"/>
                  </a:schemeClr>
                </a:solidFill>
                <a:latin typeface="JKRGNR+Arial-BoldMT"/>
              </a:rPr>
              <a:t>für bereits in der Vergangenheit </a:t>
            </a:r>
            <a:r>
              <a:rPr lang="de-DE" sz="2400" b="1" dirty="0">
                <a:solidFill>
                  <a:schemeClr val="tx1">
                    <a:lumMod val="65000"/>
                    <a:lumOff val="35000"/>
                  </a:schemeClr>
                </a:solidFill>
                <a:latin typeface="JKRGNR+Arial-BoldMT"/>
              </a:rPr>
              <a:t>abgeschlossene Sachverhalte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Vertrauensschutz der Bürger schützenswert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„echte Rückwirkung“ grundsätzlich unzulässig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Demgegenüber </a:t>
            </a:r>
            <a:r>
              <a:rPr lang="de-DE" sz="2400" b="1" dirty="0">
                <a:solidFill>
                  <a:schemeClr val="tx1">
                    <a:lumMod val="65000"/>
                    <a:lumOff val="35000"/>
                  </a:schemeClr>
                </a:solidFill>
                <a:latin typeface="JKRGNR+Arial-BoldMT"/>
              </a:rPr>
              <a:t>weniger schützenswert</a:t>
            </a:r>
            <a:r>
              <a:rPr lang="de-DE" sz="2400" dirty="0">
                <a:solidFill>
                  <a:schemeClr val="tx1">
                    <a:lumMod val="65000"/>
                    <a:lumOff val="35000"/>
                  </a:schemeClr>
                </a:solidFill>
                <a:latin typeface="JKRGNR+Arial-BoldMT"/>
              </a:rPr>
              <a:t>: Vertrauen in den Fortbestand von Regelungen, bei denen Sachverhalt (möglicherweise) in Gang gesetzt, </a:t>
            </a:r>
            <a:r>
              <a:rPr lang="de-DE" sz="2400" b="1" dirty="0">
                <a:solidFill>
                  <a:schemeClr val="tx1">
                    <a:lumMod val="65000"/>
                    <a:lumOff val="35000"/>
                  </a:schemeClr>
                </a:solidFill>
                <a:latin typeface="JKRGNR+Arial-BoldMT"/>
              </a:rPr>
              <a:t>Rechtsfolgen aber noch nicht eingetreten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„unechte Rückwirkung“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Zur Abgrenzung hilfreich: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ob bereits schützenswerte grundrechtliche Positionen entstanden sind</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ob Dispositionen vor dem Hintergrund der Regelungen getroffen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0400265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anim calcmode="lin" valueType="num">
                                      <p:cBhvr additive="base">
                                        <p:cTn id="2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anim calcmode="lin" valueType="num">
                                      <p:cBhvr additive="base">
                                        <p:cTn id="2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Im Hinblick auf den Sachverhalt des R</a:t>
            </a:r>
            <a:r>
              <a:rPr lang="de-DE" sz="2400" dirty="0">
                <a:solidFill>
                  <a:schemeClr val="tx1">
                    <a:lumMod val="65000"/>
                    <a:lumOff val="35000"/>
                  </a:schemeClr>
                </a:solidFill>
                <a:latin typeface="JKRGNR+Arial-BoldMT"/>
              </a:rPr>
              <a:t>: Rechtsfolgen des Zuwendungsbescheides – nämlich Auszahlung des Geldes, bei Einhaltung der Vorgaben – bereits eingetreten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a:t>
            </a:r>
            <a:r>
              <a:rPr lang="de-DE" sz="2400" b="1" dirty="0">
                <a:solidFill>
                  <a:schemeClr val="tx1">
                    <a:lumMod val="65000"/>
                    <a:lumOff val="35000"/>
                  </a:schemeClr>
                </a:solidFill>
                <a:latin typeface="JKRGNR+Arial-BoldMT"/>
              </a:rPr>
              <a:t>Dispositionen getätigt</a:t>
            </a:r>
            <a:r>
              <a:rPr lang="de-DE" sz="2400" dirty="0">
                <a:solidFill>
                  <a:schemeClr val="tx1">
                    <a:lumMod val="65000"/>
                    <a:lumOff val="35000"/>
                  </a:schemeClr>
                </a:solidFill>
                <a:latin typeface="JKRGNR+Arial-BoldMT"/>
              </a:rPr>
              <a:t> und vor dem Hintergrund von </a:t>
            </a:r>
            <a:r>
              <a:rPr lang="de-DE" sz="2400" b="1" dirty="0">
                <a:solidFill>
                  <a:schemeClr val="tx1">
                    <a:lumMod val="65000"/>
                    <a:lumOff val="35000"/>
                  </a:schemeClr>
                </a:solidFill>
                <a:latin typeface="JKRGNR+Arial-BoldMT"/>
              </a:rPr>
              <a:t>Art. 12 I GG, 14 I GG </a:t>
            </a:r>
            <a:r>
              <a:rPr lang="de-DE" sz="2400" dirty="0">
                <a:solidFill>
                  <a:schemeClr val="tx1">
                    <a:lumMod val="65000"/>
                    <a:lumOff val="35000"/>
                  </a:schemeClr>
                </a:solidFill>
                <a:latin typeface="JKRGNR+Arial-BoldMT"/>
              </a:rPr>
              <a:t>auch bereits grundrechtlich geschützte Rechtspositionen verdichtet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mithin</a:t>
            </a:r>
            <a:r>
              <a:rPr lang="de-DE" sz="2400" dirty="0">
                <a:solidFill>
                  <a:schemeClr val="tx1">
                    <a:lumMod val="65000"/>
                    <a:lumOff val="35000"/>
                  </a:schemeClr>
                </a:solidFill>
                <a:latin typeface="JKRGNR+Arial-BoldMT"/>
              </a:rPr>
              <a:t>: Fall einer „echten“ Rückwirkung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a:t>
            </a:r>
            <a:r>
              <a:rPr lang="de-DE" sz="2400" b="1" dirty="0">
                <a:solidFill>
                  <a:schemeClr val="tx1">
                    <a:lumMod val="65000"/>
                    <a:lumOff val="35000"/>
                  </a:schemeClr>
                </a:solidFill>
                <a:latin typeface="JKRGNR+Arial-BoldMT"/>
              </a:rPr>
              <a:t>Vorranges des Vertrauensschutz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Ausnahmen: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Vertrauen ausnahmsweise nicht schützenswert </a:t>
            </a:r>
            <a:r>
              <a:rPr lang="de-DE" sz="2400" dirty="0">
                <a:solidFill>
                  <a:schemeClr val="tx1">
                    <a:lumMod val="65000"/>
                    <a:lumOff val="35000"/>
                  </a:schemeClr>
                </a:solidFill>
                <a:latin typeface="JKRGNR+Arial-BoldMT"/>
              </a:rPr>
              <a:t>ist wegen verworrener Rechtslage </a:t>
            </a:r>
            <a:r>
              <a:rPr lang="de-DE" sz="2400" dirty="0" err="1">
                <a:solidFill>
                  <a:schemeClr val="tx1">
                    <a:lumMod val="65000"/>
                    <a:lumOff val="35000"/>
                  </a:schemeClr>
                </a:solidFill>
                <a:latin typeface="JKRGNR+Arial-BoldMT"/>
              </a:rPr>
              <a:t>oÄ</a:t>
            </a:r>
            <a:r>
              <a:rPr lang="de-DE" sz="2400" dirty="0">
                <a:solidFill>
                  <a:schemeClr val="tx1">
                    <a:lumMod val="65000"/>
                    <a:lumOff val="35000"/>
                  </a:schemeClr>
                </a:solidFill>
                <a:latin typeface="JKRGNR+Arial-BoldMT"/>
              </a:rPr>
              <a:t> oder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überragende Interessen des Allgemeinwohls </a:t>
            </a:r>
            <a:r>
              <a:rPr lang="de-DE" sz="2400" dirty="0">
                <a:solidFill>
                  <a:schemeClr val="tx1">
                    <a:lumMod val="65000"/>
                    <a:lumOff val="35000"/>
                  </a:schemeClr>
                </a:solidFill>
                <a:latin typeface="JKRGNR+Arial-BoldMT"/>
              </a:rPr>
              <a:t>es ausnahmsweise verlangen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0498845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a:t>
            </a:r>
            <a:r>
              <a:rPr lang="de-DE" sz="2400" b="1" dirty="0">
                <a:solidFill>
                  <a:schemeClr val="tx1">
                    <a:lumMod val="65000"/>
                    <a:lumOff val="35000"/>
                  </a:schemeClr>
                </a:solidFill>
                <a:latin typeface="JKRGNR+Arial-BoldMT"/>
              </a:rPr>
              <a:t>Vertrauen</a:t>
            </a:r>
            <a:r>
              <a:rPr lang="de-DE" sz="2400" dirty="0">
                <a:solidFill>
                  <a:schemeClr val="tx1">
                    <a:lumMod val="65000"/>
                    <a:lumOff val="35000"/>
                  </a:schemeClr>
                </a:solidFill>
                <a:latin typeface="JKRGNR+Arial-BoldMT"/>
              </a:rPr>
              <a:t> des R in Fortbestand der Regelung </a:t>
            </a:r>
            <a:r>
              <a:rPr lang="de-DE" sz="2400" b="1" dirty="0">
                <a:solidFill>
                  <a:schemeClr val="tx1">
                    <a:lumMod val="65000"/>
                    <a:lumOff val="35000"/>
                  </a:schemeClr>
                </a:solidFill>
                <a:latin typeface="JKRGNR+Arial-BoldMT"/>
              </a:rPr>
              <a:t>schützenswert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Vorrang der Interessen des Allgemeinwohls (-)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festzuhalten: unzulässige – weil </a:t>
            </a:r>
            <a:r>
              <a:rPr lang="de-DE" sz="2400" b="1" dirty="0">
                <a:solidFill>
                  <a:schemeClr val="tx1">
                    <a:lumMod val="65000"/>
                    <a:lumOff val="35000"/>
                  </a:schemeClr>
                </a:solidFill>
                <a:latin typeface="JKRGNR+Arial-BoldMT"/>
              </a:rPr>
              <a:t>gegen Art. 20 III GG verstoßende</a:t>
            </a:r>
            <a:r>
              <a:rPr lang="de-DE" sz="2400" dirty="0">
                <a:solidFill>
                  <a:schemeClr val="tx1">
                    <a:lumMod val="65000"/>
                    <a:lumOff val="35000"/>
                  </a:schemeClr>
                </a:solidFill>
                <a:latin typeface="JKRGNR+Arial-BoldMT"/>
              </a:rPr>
              <a:t> – echte </a:t>
            </a:r>
            <a:r>
              <a:rPr lang="de-DE" sz="2400" b="1" dirty="0">
                <a:solidFill>
                  <a:schemeClr val="tx1">
                    <a:lumMod val="65000"/>
                    <a:lumOff val="35000"/>
                  </a:schemeClr>
                </a:solidFill>
                <a:latin typeface="JKRGNR+Arial-BoldMT"/>
              </a:rPr>
              <a:t>Rückwirkung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Zwischenergebnis zu 4): Gesetz materiell verfassungswidrig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grundsätzlich geboten, da Anwendung der Norm </a:t>
            </a:r>
            <a:r>
              <a:rPr lang="de-DE" sz="2400" b="1" dirty="0">
                <a:solidFill>
                  <a:schemeClr val="tx1">
                    <a:lumMod val="65000"/>
                    <a:lumOff val="35000"/>
                  </a:schemeClr>
                </a:solidFill>
                <a:latin typeface="JKRGNR+Arial-BoldMT"/>
              </a:rPr>
              <a:t>„entscheidungserheblich“: Vorlage nach Art. 100 I GG an das BVerfG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4621769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vorrangig: </a:t>
            </a:r>
            <a:r>
              <a:rPr lang="de-DE" sz="2400" b="1" dirty="0">
                <a:solidFill>
                  <a:schemeClr val="tx1">
                    <a:lumMod val="65000"/>
                    <a:lumOff val="35000"/>
                  </a:schemeClr>
                </a:solidFill>
                <a:latin typeface="JKRGNR+Arial-BoldMT"/>
              </a:rPr>
              <a:t>Verfassungskonforme Auslegung des Gesetzes </a:t>
            </a:r>
            <a:r>
              <a:rPr lang="de-DE" sz="2400" dirty="0">
                <a:solidFill>
                  <a:schemeClr val="tx1">
                    <a:lumMod val="65000"/>
                    <a:lumOff val="35000"/>
                  </a:schemeClr>
                </a:solidFill>
                <a:latin typeface="JKRGNR+Arial-BoldMT"/>
              </a:rPr>
              <a:t>(soweit möglich!)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zweifelsfrei von </a:t>
            </a:r>
            <a:r>
              <a:rPr lang="de-DE" sz="2400" b="1" dirty="0">
                <a:solidFill>
                  <a:schemeClr val="tx1">
                    <a:lumMod val="65000"/>
                    <a:lumOff val="35000"/>
                  </a:schemeClr>
                </a:solidFill>
                <a:latin typeface="JKRGNR+Arial-BoldMT"/>
              </a:rPr>
              <a:t>§ 217 I HStruktG </a:t>
            </a:r>
            <a:r>
              <a:rPr lang="de-DE" sz="2400" dirty="0">
                <a:solidFill>
                  <a:schemeClr val="tx1">
                    <a:lumMod val="65000"/>
                    <a:lumOff val="35000"/>
                  </a:schemeClr>
                </a:solidFill>
                <a:latin typeface="JKRGNR+Arial-BoldMT"/>
              </a:rPr>
              <a:t>erfasst: Sachverhalte bzw. </a:t>
            </a:r>
            <a:r>
              <a:rPr lang="de-DE" sz="2400" b="1" dirty="0">
                <a:solidFill>
                  <a:schemeClr val="tx1">
                    <a:lumMod val="65000"/>
                    <a:lumOff val="35000"/>
                  </a:schemeClr>
                </a:solidFill>
                <a:latin typeface="JKRGNR+Arial-BoldMT"/>
              </a:rPr>
              <a:t>Bescheide aus der Zeit vor Erlass des Gesetzes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derartiger Auslegung nicht anzunehmen: Verstoß gegen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Konsequenz</a:t>
            </a:r>
            <a:r>
              <a:rPr lang="de-DE" sz="2400" dirty="0">
                <a:solidFill>
                  <a:schemeClr val="tx1">
                    <a:lumMod val="65000"/>
                    <a:lumOff val="35000"/>
                  </a:schemeClr>
                </a:solidFill>
                <a:latin typeface="JKRGNR+Arial-BoldMT"/>
              </a:rPr>
              <a:t>: § 217 I HStruktG erfasst den Sachverhalt des R bei derartiger – verfassungskonformer –  Auslegung nicht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Folge: Materielle 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Rechtswidrigkeit des Verwaltungsaktes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007168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3752" y="1268760"/>
            <a:ext cx="9036496" cy="62735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Rechtsverletzung des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sich Aufhebungsbescheid als rechtswidrig erweist, zugleich nicht gerechtfertigt: </a:t>
            </a:r>
            <a:r>
              <a:rPr lang="de-DE" sz="2400" b="1" dirty="0">
                <a:solidFill>
                  <a:schemeClr val="tx1">
                    <a:lumMod val="65000"/>
                    <a:lumOff val="35000"/>
                  </a:schemeClr>
                </a:solidFill>
                <a:latin typeface="JKRGNR+Arial-BoldMT"/>
              </a:rPr>
              <a:t>Eingriff in den Schutzbereich </a:t>
            </a:r>
            <a:r>
              <a:rPr lang="de-DE" sz="2400" dirty="0">
                <a:solidFill>
                  <a:schemeClr val="tx1">
                    <a:lumMod val="65000"/>
                    <a:lumOff val="35000"/>
                  </a:schemeClr>
                </a:solidFill>
                <a:latin typeface="JKRGNR+Arial-BoldMT"/>
              </a:rPr>
              <a:t>des subjektiven öffentlichen Rechts des Klägers aus </a:t>
            </a:r>
            <a:r>
              <a:rPr lang="de-DE" sz="2400" b="1" dirty="0">
                <a:solidFill>
                  <a:schemeClr val="tx1">
                    <a:lumMod val="65000"/>
                    <a:lumOff val="35000"/>
                  </a:schemeClr>
                </a:solidFill>
                <a:latin typeface="JKRGNR+Arial-BoldMT"/>
              </a:rPr>
              <a:t>„Sonderbeziehung“ </a:t>
            </a:r>
            <a:r>
              <a:rPr lang="de-DE" sz="2400" dirty="0">
                <a:solidFill>
                  <a:schemeClr val="tx1">
                    <a:lumMod val="65000"/>
                    <a:lumOff val="35000"/>
                  </a:schemeClr>
                </a:solidFill>
                <a:latin typeface="JKRGNR+Arial-BoldMT"/>
              </a:rPr>
              <a:t>oder aus </a:t>
            </a:r>
            <a:r>
              <a:rPr lang="de-DE" sz="2400" b="1" dirty="0">
                <a:solidFill>
                  <a:schemeClr val="tx1">
                    <a:lumMod val="65000"/>
                    <a:lumOff val="35000"/>
                  </a:schemeClr>
                </a:solidFill>
                <a:latin typeface="JKRGNR+Arial-BoldMT"/>
              </a:rPr>
              <a:t>Art. 2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mit Verwaltungsakt gleichermaßen verbunden: Rechtsverletzung des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Rechtsverletzung des Klägers: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Sachentscheidungsvoraussetzungen erfüllt und Klage begründet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9150581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4. Woche</a:t>
            </a:r>
          </a:p>
        </p:txBody>
      </p:sp>
    </p:spTree>
    <p:extLst>
      <p:ext uri="{BB962C8B-B14F-4D97-AF65-F5344CB8AC3E}">
        <p14:creationId xmlns:p14="http://schemas.microsoft.com/office/powerpoint/2010/main" val="13702951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84617"/>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Gewaltenteilungsgrundsatz</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Art. 20 II 2 GG: „wird Staatsgewalt (…) durch besondere Organe der </a:t>
            </a:r>
            <a:r>
              <a:rPr lang="de-DE" sz="2400" b="1" dirty="0">
                <a:solidFill>
                  <a:schemeClr val="tx1">
                    <a:lumMod val="65000"/>
                    <a:lumOff val="35000"/>
                  </a:schemeClr>
                </a:solidFill>
                <a:latin typeface="JKRGNR+Arial-BoldMT"/>
              </a:rPr>
              <a:t>Gesetzgebung, der vollziehenden Gewalt und der Rechtsprechung </a:t>
            </a:r>
            <a:r>
              <a:rPr lang="de-DE" sz="2400" dirty="0">
                <a:solidFill>
                  <a:schemeClr val="tx1">
                    <a:lumMod val="65000"/>
                    <a:lumOff val="35000"/>
                  </a:schemeClr>
                </a:solidFill>
                <a:latin typeface="JKRGNR+Arial-BoldMT"/>
              </a:rPr>
              <a:t>ausgeübt“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Primärer Sinn: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Mäßigung staatlicher Machtbefugnisse </a:t>
            </a:r>
            <a:r>
              <a:rPr lang="de-DE" sz="2400" dirty="0">
                <a:solidFill>
                  <a:schemeClr val="tx1">
                    <a:lumMod val="65000"/>
                    <a:lumOff val="35000"/>
                  </a:schemeClr>
                </a:solidFill>
                <a:latin typeface="JKRGNR+Arial-BoldMT"/>
              </a:rPr>
              <a:t>durch </a:t>
            </a:r>
            <a:r>
              <a:rPr lang="de-DE" sz="2400" b="1" dirty="0">
                <a:solidFill>
                  <a:schemeClr val="tx1">
                    <a:lumMod val="65000"/>
                    <a:lumOff val="35000"/>
                  </a:schemeClr>
                </a:solidFill>
                <a:latin typeface="JKRGNR+Arial-BoldMT"/>
              </a:rPr>
              <a:t>Verteilung der „Staatsgewalt“ </a:t>
            </a:r>
            <a:r>
              <a:rPr lang="de-DE" sz="2400" dirty="0">
                <a:solidFill>
                  <a:schemeClr val="tx1">
                    <a:lumMod val="65000"/>
                    <a:lumOff val="35000"/>
                  </a:schemeClr>
                </a:solidFill>
                <a:latin typeface="JKRGNR+Arial-BoldMT"/>
              </a:rPr>
              <a:t>auf voneinander unabhängige Organe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vielfach vorhanden: sog. </a:t>
            </a:r>
            <a:r>
              <a:rPr lang="de-DE" sz="2400" b="1" dirty="0">
                <a:solidFill>
                  <a:schemeClr val="tx1">
                    <a:lumMod val="65000"/>
                    <a:lumOff val="35000"/>
                  </a:schemeClr>
                </a:solidFill>
                <a:latin typeface="JKRGNR+Arial-BoldMT"/>
              </a:rPr>
              <a:t>Gewaltenverschränkung</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Meint: Verknüpfungen und </a:t>
            </a:r>
            <a:r>
              <a:rPr lang="de-DE" sz="2400" b="1" dirty="0">
                <a:solidFill>
                  <a:schemeClr val="tx1">
                    <a:lumMod val="65000"/>
                    <a:lumOff val="35000"/>
                  </a:schemeClr>
                </a:solidFill>
                <a:latin typeface="JKRGNR+Arial-BoldMT"/>
              </a:rPr>
              <a:t>wechselseitige Abhängigkeiten </a:t>
            </a:r>
            <a:r>
              <a:rPr lang="de-DE" sz="2400" dirty="0">
                <a:solidFill>
                  <a:schemeClr val="tx1">
                    <a:lumMod val="65000"/>
                    <a:lumOff val="35000"/>
                  </a:schemeClr>
                </a:solidFill>
                <a:latin typeface="JKRGNR+Arial-BoldMT"/>
              </a:rPr>
              <a:t>zwischen den Gewalten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23133944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40768"/>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Beispiele für die Gewaltenverschränkung im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Bundeskanzler (Spitze der Exekutive) wird durch das Parlament (Legislative) gewählt, </a:t>
            </a:r>
            <a:r>
              <a:rPr lang="de-DE" sz="2400" b="1" dirty="0">
                <a:solidFill>
                  <a:schemeClr val="tx1">
                    <a:lumMod val="65000"/>
                    <a:lumOff val="35000"/>
                  </a:schemeClr>
                </a:solidFill>
                <a:latin typeface="JKRGNR+Arial-BoldMT"/>
              </a:rPr>
              <a:t>Art. 64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Exekutive kann Rechtsverordnungen („materielle“ Gesetze) erlassen, </a:t>
            </a:r>
            <a:r>
              <a:rPr lang="de-DE" sz="2400" b="1" dirty="0">
                <a:solidFill>
                  <a:schemeClr val="tx1">
                    <a:lumMod val="65000"/>
                    <a:lumOff val="35000"/>
                  </a:schemeClr>
                </a:solidFill>
                <a:latin typeface="JKRGNR+Arial-BoldMT"/>
              </a:rPr>
              <a:t>Art. 80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Bundesverfassungsgericht (Judikative) wird zur Hälfte vom Bundestag und vom Bundesrat acht Richter gewählt, </a:t>
            </a:r>
            <a:r>
              <a:rPr lang="de-DE" sz="2400" b="1" dirty="0">
                <a:solidFill>
                  <a:schemeClr val="tx1">
                    <a:lumMod val="65000"/>
                    <a:lumOff val="35000"/>
                  </a:schemeClr>
                </a:solidFill>
                <a:latin typeface="JKRGNR+Arial-BoldMT"/>
              </a:rPr>
              <a:t>Art. 93 II 2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Zudem von besonderer Bedeutung</a:t>
            </a:r>
            <a:r>
              <a:rPr lang="de-DE" sz="2400" dirty="0">
                <a:solidFill>
                  <a:schemeClr val="tx1">
                    <a:lumMod val="65000"/>
                    <a:lumOff val="35000"/>
                  </a:schemeClr>
                </a:solidFill>
                <a:latin typeface="JKRGNR+Arial-BoldMT"/>
              </a:rPr>
              <a:t>: Kontrollrechte des Parlaments gegenüber der Regierung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44 I GG, Art. 43 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225146724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40768"/>
            <a:ext cx="8928992" cy="12644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Grenze der „Gewaltenverschränkung“: </a:t>
            </a:r>
            <a:r>
              <a:rPr lang="de-DE" sz="2400" dirty="0">
                <a:solidFill>
                  <a:schemeClr val="tx1">
                    <a:lumMod val="65000"/>
                    <a:lumOff val="35000"/>
                  </a:schemeClr>
                </a:solidFill>
                <a:latin typeface="JKRGNR+Arial-BoldMT"/>
              </a:rPr>
              <a:t>sog. </a:t>
            </a:r>
            <a:r>
              <a:rPr lang="de-DE" sz="2400" b="1" u="sng" dirty="0">
                <a:solidFill>
                  <a:schemeClr val="tx1">
                    <a:lumMod val="65000"/>
                    <a:lumOff val="35000"/>
                  </a:schemeClr>
                </a:solidFill>
                <a:latin typeface="JKRGNR+Arial-BoldMT"/>
              </a:rPr>
              <a:t>Kernbereich</a:t>
            </a:r>
            <a:r>
              <a:rPr lang="de-DE" sz="2400" dirty="0">
                <a:solidFill>
                  <a:schemeClr val="tx1">
                    <a:lumMod val="65000"/>
                    <a:lumOff val="35000"/>
                  </a:schemeClr>
                </a:solidFill>
                <a:latin typeface="JKRGNR+Arial-BoldMT"/>
              </a:rPr>
              <a:t> der jeweiligen Gewalt (BVerfG)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Problematisch</a:t>
            </a:r>
            <a:r>
              <a:rPr lang="de-DE" sz="2400" dirty="0">
                <a:solidFill>
                  <a:schemeClr val="tx1">
                    <a:lumMod val="65000"/>
                    <a:lumOff val="35000"/>
                  </a:schemeClr>
                </a:solidFill>
                <a:latin typeface="JKRGNR+Arial-BoldMT"/>
              </a:rPr>
              <a:t>: Bestimmung dieser „Kernbereiche“ im Einzelfall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89418589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738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Rechtsbindung der öffentlichen Gewalt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Wesentlichstes Prinzip der „Rechtsstaatlichkeit“: </a:t>
            </a:r>
            <a:r>
              <a:rPr lang="de-DE" sz="2400" b="1" dirty="0">
                <a:solidFill>
                  <a:schemeClr val="tx1">
                    <a:lumMod val="65000"/>
                    <a:lumOff val="35000"/>
                  </a:schemeClr>
                </a:solidFill>
                <a:latin typeface="JKRGNR+Arial-BoldMT"/>
              </a:rPr>
              <a:t>Grund</a:t>
            </a:r>
            <a:r>
              <a:rPr lang="de-DE" sz="2400" dirty="0">
                <a:solidFill>
                  <a:schemeClr val="tx1">
                    <a:lumMod val="65000"/>
                    <a:lumOff val="35000"/>
                  </a:schemeClr>
                </a:solidFill>
                <a:latin typeface="JKRGNR+Arial-BoldMT"/>
              </a:rPr>
              <a:t> und </a:t>
            </a:r>
            <a:r>
              <a:rPr lang="de-DE" sz="2400" b="1" dirty="0">
                <a:solidFill>
                  <a:schemeClr val="tx1">
                    <a:lumMod val="65000"/>
                    <a:lumOff val="35000"/>
                  </a:schemeClr>
                </a:solidFill>
                <a:latin typeface="JKRGNR+Arial-BoldMT"/>
              </a:rPr>
              <a:t>Grenze</a:t>
            </a:r>
            <a:r>
              <a:rPr lang="de-DE" sz="2400" dirty="0">
                <a:solidFill>
                  <a:schemeClr val="tx1">
                    <a:lumMod val="65000"/>
                    <a:lumOff val="35000"/>
                  </a:schemeClr>
                </a:solidFill>
                <a:latin typeface="JKRGNR+Arial-BoldMT"/>
              </a:rPr>
              <a:t> allen staatlichen Handelns </a:t>
            </a:r>
            <a:r>
              <a:rPr lang="de-DE" sz="2400" b="1" dirty="0">
                <a:solidFill>
                  <a:schemeClr val="tx1">
                    <a:lumMod val="65000"/>
                    <a:lumOff val="35000"/>
                  </a:schemeClr>
                </a:solidFill>
                <a:latin typeface="JKRGNR+Arial-BoldMT"/>
              </a:rPr>
              <a:t>ist das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Daraus folgt: </a:t>
            </a:r>
            <a:r>
              <a:rPr lang="de-DE" sz="2400" b="1" dirty="0">
                <a:solidFill>
                  <a:schemeClr val="tx1">
                    <a:lumMod val="65000"/>
                    <a:lumOff val="35000"/>
                  </a:schemeClr>
                </a:solidFill>
                <a:latin typeface="JKRGNR+Arial-BoldMT"/>
              </a:rPr>
              <a:t>Vorrang des Gesetzes (Grenze) </a:t>
            </a:r>
            <a:r>
              <a:rPr lang="de-DE" sz="2400" dirty="0">
                <a:solidFill>
                  <a:schemeClr val="tx1">
                    <a:lumMod val="65000"/>
                    <a:lumOff val="35000"/>
                  </a:schemeClr>
                </a:solidFill>
                <a:latin typeface="JKRGNR+Arial-BoldMT"/>
              </a:rPr>
              <a:t>und </a:t>
            </a:r>
            <a:r>
              <a:rPr lang="de-DE" sz="2400" b="1" dirty="0">
                <a:solidFill>
                  <a:schemeClr val="tx1">
                    <a:lumMod val="65000"/>
                    <a:lumOff val="35000"/>
                  </a:schemeClr>
                </a:solidFill>
                <a:latin typeface="JKRGNR+Arial-BoldMT"/>
              </a:rPr>
              <a:t>Vorbehalt des Gesetzes (Grund)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Vorrang des Gesetzes: </a:t>
            </a:r>
            <a:r>
              <a:rPr lang="de-DE" sz="2400" dirty="0">
                <a:solidFill>
                  <a:schemeClr val="tx1">
                    <a:lumMod val="65000"/>
                    <a:lumOff val="35000"/>
                  </a:schemeClr>
                </a:solidFill>
                <a:latin typeface="JKRGNR+Arial-BoldMT"/>
              </a:rPr>
              <a:t>kein Verstoß gegen höherrangiges Recht; gilt für alle (!) Staatsorgane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 für den </a:t>
            </a:r>
            <a:r>
              <a:rPr lang="de-DE" sz="2400" b="1" dirty="0">
                <a:solidFill>
                  <a:schemeClr val="tx1">
                    <a:lumMod val="65000"/>
                    <a:lumOff val="35000"/>
                  </a:schemeClr>
                </a:solidFill>
                <a:latin typeface="JKRGNR+Arial-BoldMT"/>
              </a:rPr>
              <a:t>Gesetzgeber</a:t>
            </a:r>
            <a:r>
              <a:rPr lang="de-DE" sz="2400" dirty="0">
                <a:solidFill>
                  <a:schemeClr val="tx1">
                    <a:lumMod val="65000"/>
                    <a:lumOff val="35000"/>
                  </a:schemeClr>
                </a:solidFill>
                <a:latin typeface="JKRGNR+Arial-BoldMT"/>
              </a:rPr>
              <a:t> stets zu beachten</a:t>
            </a:r>
            <a:r>
              <a:rPr lang="de-DE" sz="2400" b="1" dirty="0">
                <a:solidFill>
                  <a:schemeClr val="tx1">
                    <a:lumMod val="65000"/>
                    <a:lumOff val="35000"/>
                  </a:schemeClr>
                </a:solidFill>
                <a:latin typeface="JKRGNR+Arial-BoldMT"/>
              </a:rPr>
              <a:t>: Vorrang der Verfassung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Rechtsfolge bei Verstoß</a:t>
            </a:r>
            <a:r>
              <a:rPr lang="de-DE" sz="2400" dirty="0">
                <a:solidFill>
                  <a:schemeClr val="tx1">
                    <a:lumMod val="65000"/>
                    <a:lumOff val="35000"/>
                  </a:schemeClr>
                </a:solidFill>
                <a:latin typeface="JKRGNR+Arial-BoldMT"/>
              </a:rPr>
              <a:t>: Nichtigkeit des Gesetzes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bedenke</a:t>
            </a:r>
            <a:r>
              <a:rPr lang="de-DE" sz="2400" dirty="0">
                <a:solidFill>
                  <a:schemeClr val="tx1">
                    <a:lumMod val="65000"/>
                    <a:lumOff val="35000"/>
                  </a:schemeClr>
                </a:solidFill>
                <a:latin typeface="JKRGNR+Arial-BoldMT"/>
              </a:rPr>
              <a:t>: vor dem Hintergrund von </a:t>
            </a:r>
            <a:r>
              <a:rPr lang="de-DE" sz="2400" b="1" dirty="0">
                <a:solidFill>
                  <a:schemeClr val="tx1">
                    <a:lumMod val="65000"/>
                    <a:lumOff val="35000"/>
                  </a:schemeClr>
                </a:solidFill>
                <a:latin typeface="JKRGNR+Arial-BoldMT"/>
              </a:rPr>
              <a:t>Art. 79 II, III GG </a:t>
            </a:r>
            <a:r>
              <a:rPr lang="de-DE" sz="2400" dirty="0">
                <a:solidFill>
                  <a:schemeClr val="tx1">
                    <a:lumMod val="65000"/>
                    <a:lumOff val="35000"/>
                  </a:schemeClr>
                </a:solidFill>
                <a:latin typeface="JKRGNR+Arial-BoldMT"/>
              </a:rPr>
              <a:t>ist es dem Parlament möglich, die Verfassung selber zu ändern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Absolute Grenze</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in Art. 1 und 20 GG niedergelegten Grundsätze“, </a:t>
            </a: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Art. 79 III GG </a:t>
            </a:r>
            <a:r>
              <a:rPr lang="de-DE" sz="2400" dirty="0">
                <a:solidFill>
                  <a:schemeClr val="tx1">
                    <a:lumMod val="65000"/>
                    <a:lumOff val="35000"/>
                  </a:schemeClr>
                </a:solidFill>
                <a:latin typeface="JKRGNR+Arial-BoldMT"/>
              </a:rPr>
              <a:t>(Ewigkeitsklausel)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27839405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738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Rechtsbindung der öffentlichen Gewalt</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Vorbehalt des Gesetzes: </a:t>
            </a:r>
            <a:r>
              <a:rPr lang="de-DE" sz="2400" dirty="0">
                <a:solidFill>
                  <a:schemeClr val="tx1">
                    <a:lumMod val="65000"/>
                    <a:lumOff val="35000"/>
                  </a:schemeClr>
                </a:solidFill>
                <a:latin typeface="JKRGNR+Arial-BoldMT"/>
              </a:rPr>
              <a:t>Kein Handeln ohne gesetzliche Grundlage; gilt insbesondere für Exekutive </a:t>
            </a:r>
            <a:r>
              <a:rPr lang="de-DE" sz="2400">
                <a:solidFill>
                  <a:schemeClr val="tx1">
                    <a:lumMod val="65000"/>
                    <a:lumOff val="35000"/>
                  </a:schemeClr>
                </a:solidFill>
                <a:latin typeface="JKRGNR+Arial-BoldMT"/>
              </a:rPr>
              <a:t>und Judikative</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einzelnen fraglich: </a:t>
            </a:r>
            <a:r>
              <a:rPr lang="de-DE" sz="2400" b="1" dirty="0">
                <a:solidFill>
                  <a:schemeClr val="tx1">
                    <a:lumMod val="65000"/>
                    <a:lumOff val="35000"/>
                  </a:schemeClr>
                </a:solidFill>
                <a:latin typeface="JKRGNR+Arial-BoldMT"/>
              </a:rPr>
              <a:t>Reichweite</a:t>
            </a:r>
            <a:r>
              <a:rPr lang="de-DE" sz="2400" dirty="0">
                <a:solidFill>
                  <a:schemeClr val="tx1">
                    <a:lumMod val="65000"/>
                    <a:lumOff val="35000"/>
                  </a:schemeClr>
                </a:solidFill>
                <a:latin typeface="JKRGNR+Arial-BoldMT"/>
              </a:rPr>
              <a:t> des Anwendungsbereichs des Gesetzesvorbehalts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Grundsatz: </a:t>
            </a:r>
            <a:r>
              <a:rPr lang="de-DE" sz="2400" dirty="0">
                <a:solidFill>
                  <a:schemeClr val="tx1">
                    <a:lumMod val="65000"/>
                    <a:lumOff val="35000"/>
                  </a:schemeClr>
                </a:solidFill>
                <a:latin typeface="JKRGNR+Arial-BoldMT"/>
              </a:rPr>
              <a:t>Wesentlichkeitsrechtsprechung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Problemfälle</a:t>
            </a:r>
            <a:r>
              <a:rPr lang="de-DE" sz="2400" dirty="0">
                <a:solidFill>
                  <a:schemeClr val="tx1">
                    <a:lumMod val="65000"/>
                    <a:lumOff val="35000"/>
                  </a:schemeClr>
                </a:solidFill>
                <a:latin typeface="JKRGNR+Arial-BoldMT"/>
              </a:rPr>
              <a:t>: Leistungsverwaltung (insb. Subventionen) und Öffentlichkeitsarbeit (Bsp.: Warnungen)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Grundsätzlich gilt</a:t>
            </a:r>
            <a:r>
              <a:rPr lang="de-DE" sz="2400"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Je</a:t>
            </a:r>
            <a:r>
              <a:rPr lang="de-DE" sz="2400" dirty="0">
                <a:solidFill>
                  <a:schemeClr val="tx1">
                    <a:lumMod val="65000"/>
                    <a:lumOff val="35000"/>
                  </a:schemeClr>
                </a:solidFill>
                <a:latin typeface="JKRGNR+Arial-BoldMT"/>
              </a:rPr>
              <a:t> bedeutsamer die Maßnahme für die Grundrechtsverwirklichung ist, </a:t>
            </a:r>
            <a:r>
              <a:rPr lang="de-DE" sz="2400" b="1" i="1" dirty="0">
                <a:solidFill>
                  <a:schemeClr val="tx1">
                    <a:lumMod val="65000"/>
                    <a:lumOff val="35000"/>
                  </a:schemeClr>
                </a:solidFill>
                <a:latin typeface="JKRGNR+Arial-BoldMT"/>
              </a:rPr>
              <a:t>desto</a:t>
            </a:r>
            <a:r>
              <a:rPr lang="de-DE" sz="2400" dirty="0">
                <a:solidFill>
                  <a:schemeClr val="tx1">
                    <a:lumMod val="65000"/>
                    <a:lumOff val="35000"/>
                  </a:schemeClr>
                </a:solidFill>
                <a:latin typeface="JKRGNR+Arial-BoldMT"/>
              </a:rPr>
              <a:t> höhere Anforderungen sind an die einfachgesetzliche Absicherung zu stellen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Staatsorganisationsrecht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30438107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3388</Words>
  <Application>Microsoft Macintosh PowerPoint</Application>
  <PresentationFormat>Bildschirmpräsentation (4:3)</PresentationFormat>
  <Paragraphs>386</Paragraphs>
  <Slides>46</Slides>
  <Notes>0</Notes>
  <HiddenSlides>0</HiddenSlides>
  <MMClips>0</MMClips>
  <ScaleCrop>false</ScaleCrop>
  <HeadingPairs>
    <vt:vector size="6" baseType="variant">
      <vt:variant>
        <vt:lpstr>Verwendete Schriftarten</vt:lpstr>
      </vt:variant>
      <vt:variant>
        <vt:i4>8</vt:i4>
      </vt:variant>
      <vt:variant>
        <vt:lpstr>Design</vt:lpstr>
      </vt:variant>
      <vt:variant>
        <vt:i4>1</vt:i4>
      </vt:variant>
      <vt:variant>
        <vt:lpstr>Folientitel</vt:lpstr>
      </vt:variant>
      <vt:variant>
        <vt:i4>46</vt:i4>
      </vt:variant>
    </vt:vector>
  </HeadingPairs>
  <TitlesOfParts>
    <vt:vector size="55" baseType="lpstr">
      <vt:lpstr>Arial</vt:lpstr>
      <vt:lpstr>Calibri</vt:lpstr>
      <vt:lpstr>Courier New</vt:lpstr>
      <vt:lpstr>Frutiger Linotype</vt:lpstr>
      <vt:lpstr>Frutiger LT 57 Cn</vt:lpstr>
      <vt:lpstr>JKRGNR+Arial-BoldMT</vt:lpstr>
      <vt:lpstr>Symbol</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50</cp:revision>
  <dcterms:created xsi:type="dcterms:W3CDTF">2023-10-09T11:17:48Z</dcterms:created>
  <dcterms:modified xsi:type="dcterms:W3CDTF">2025-11-13T16:57:44Z</dcterms:modified>
</cp:coreProperties>
</file>