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sldIdLst>
    <p:sldId id="256" r:id="rId2"/>
    <p:sldId id="338" r:id="rId3"/>
    <p:sldId id="407" r:id="rId4"/>
    <p:sldId id="409" r:id="rId5"/>
    <p:sldId id="408" r:id="rId6"/>
    <p:sldId id="410" r:id="rId7"/>
    <p:sldId id="391" r:id="rId8"/>
    <p:sldId id="392" r:id="rId9"/>
    <p:sldId id="393" r:id="rId10"/>
    <p:sldId id="394" r:id="rId11"/>
    <p:sldId id="395" r:id="rId12"/>
    <p:sldId id="403" r:id="rId13"/>
    <p:sldId id="276" r:id="rId14"/>
    <p:sldId id="317" r:id="rId15"/>
    <p:sldId id="390" r:id="rId16"/>
    <p:sldId id="340" r:id="rId17"/>
    <p:sldId id="397" r:id="rId18"/>
    <p:sldId id="398" r:id="rId19"/>
    <p:sldId id="404" r:id="rId20"/>
    <p:sldId id="406" r:id="rId21"/>
    <p:sldId id="405" r:id="rId22"/>
    <p:sldId id="357" r:id="rId23"/>
    <p:sldId id="370" r:id="rId24"/>
    <p:sldId id="373" r:id="rId25"/>
    <p:sldId id="374" r:id="rId26"/>
    <p:sldId id="376" r:id="rId27"/>
    <p:sldId id="379" r:id="rId28"/>
    <p:sldId id="380" r:id="rId29"/>
    <p:sldId id="381" r:id="rId30"/>
    <p:sldId id="382" r:id="rId31"/>
    <p:sldId id="383" r:id="rId32"/>
    <p:sldId id="385" r:id="rId33"/>
    <p:sldId id="401" r:id="rId34"/>
    <p:sldId id="388" r:id="rId35"/>
    <p:sldId id="389" r:id="rId36"/>
    <p:sldId id="316" r:id="rId3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2969"/>
  </p:normalViewPr>
  <p:slideViewPr>
    <p:cSldViewPr>
      <p:cViewPr varScale="1">
        <p:scale>
          <a:sx n="129" d="100"/>
          <a:sy n="129" d="100"/>
        </p:scale>
        <p:origin x="119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21.11.25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55976" y="3284984"/>
            <a:ext cx="4788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5.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Examensrelevant: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Stellung und Funktionen der Abgeordneten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„Grundsatz des freien Mandats“: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Abgeordneten sind an Aufträge und Weisungen nicht gebunden,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38 I 2 GG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Damit insbesondere bezweckt: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Freiheit und Unabhängigkeit des Abgeordneten im Zusammenhang mit Amtsausübung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Problem: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Doppelstellung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des Abgeordneten als Vertreter des ganzen Volkes und Repräsentant einer Partei (Art. 21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unterscheiden: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Zulässige „Fraktionsdisziplin“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Unzulässiger „Fraktionszwang“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56550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Bundestag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 Funktionsrechte der Abgeordneten: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Anwesenheits-, Abstimmungs- und Rederechte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verfassungskonformen Aufgabenwahrnehmung ebenfalls erforderlich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umfassende Informations- und Fragerechte gegenüber der Bundesregierung (s.o. Bundestag)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Beschränkung der Abgeordnetenrechte?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Art. 38 I 2 GG nicht enthalten: Schrankenvorbehalt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stets relevant: Verfassungsimmanente Schranken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Falle der Abgeordnetenrechte, regelmäßig die konkurrierende Verfassungsposition darstellend: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Funktionsfähigkeit des Parlaments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86241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Klausurschwerpunkt im Zusammenhang mit den Verfassungsorganen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Kompetenzstreitigkeiten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innerhalb der Bundesregierung: Spannungsverhältnis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Richtlinienkompetenz vs. Ressortprinzip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(Art. 65 GG) 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</a:b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Kompetenzstreitigkeiten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zwischen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Bundestag und Bundesregierung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</a:b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Beschränkung der Abgeordnetenrechte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durch das kollidierende Verfassungsgut der Funktionsfähigkeit des Parlaments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57420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83968" y="3284984"/>
            <a:ext cx="4860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Erster Teil: Rechtmäßigkeit des Beschlusses über die außenpolitischen Beziehungen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Aufgabenstellung zunächst klärungsbedürftig: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des Beschlusses über die außenpolitischen Beziehungen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Dafür im ersten Schritt herauszuarbeiten: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Rechtmäßigkeitsmaßstab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Bundestag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regelmäßig einzig geltend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Vorrang der Verfassung (vgl. Art. 20 III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zu prüfen: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Rechtmäßigkeit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Rechtmäßigkeit des Beschlusses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416612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75218"/>
            <a:ext cx="9036496" cy="6337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Formelle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Innerhalb der formellen Rechtmäßigkeit zu prüfen: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Zuständigkeit, Verfahren, Form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Zuständigkeit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Zuständigkeit zu unterscheiden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Organkompetenz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Bundes für den in Rede stehenden Regelungsbereich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der Grundregel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30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Ausgangspunkt „zur Erfüllung staatlicher Aufgaben zuständig“: Die Länder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79681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Vorliegend als „andere Regelung“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30 GG in Betracht kommend: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32 GG,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„Auswärtige Beziehungen“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Bundesrepublik Deutschland regelt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Art. 32 I GG grundsätzlich „Sache des Bundes“: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Pflege der Beziehungen zu auswärtigen Staaten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dem Wortlaut ohne Weiteres umfasst: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Abbruch etwaiger Beziehungen zu auswärtigen Staaten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in jedem Fall begründet: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 des Bundes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prüfen und Schwerpunkt der Aufgabenstellung (!):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Organkompetenz des Bundestages?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56843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Grundgesetzliche Vorschrift, die Aussagen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Organkompetenz in auswärtigen Angelegenheiten bereithält: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59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 mithin: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Argumentation des Bundestages verfängt, dass der Regelungsgehalt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59 II 1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auf den Abbruch auswärtiger Beziehungen zu erstrecken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könnte sprechen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actus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-contrarius“-Gedanke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eindeutiger Wortlaut, der allein von „Abschluss“ von Verträgen spricht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Letztlich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systematische Auslegung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dem Hintergrund weiterer Verfassungsprinzipien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nutzbar zu machen: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Gewaltenteilungsgrundsatz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49449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7253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Wesentlicher Zweck: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Begrenzung staatlicher Machtausübung durch Verteilung der Gewalten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BVerfG: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(die Gewaltenteilung)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zielt auch darauf ab, dass staatliche Entscheidungen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möglichst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richtig, d.h.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den Organen getroffen werden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dafür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ihrer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Organisation, Zusammensetzung, Funktion und Verfahrensweise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über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verfügen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und sie will auf eine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Mäßigung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Staatsgewalt insgesamt hinwirken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.“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Zwar durchaus gewollt: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Gewaltenverschränkung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gegenseitige Kontrolle und Einflussnahme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absolute Grenze: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Aufgabenkernbereich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der jeweiligen Gewalt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Aufgabenkernbereich nicht zulässig: sog. „Hineinregieren“ des Bundestages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54811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7381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fraglich: Ob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Abbruch von außenpolitischen Beziehungen zum „Aufgabenkernbereich“ der Regierung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zählt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BVerfG: „Die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grundsätzliche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Zuordnung der Akte des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auswärtigen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Verkehrs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Kompetenzbereich der Exekutive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beruht auf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Annahme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institutionell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auf Dauer typischerweise allein die Regierung in hinreichendem Maße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über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personellen, sachlichen und organisatorischen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Möglichkeiten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verfügt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auf wechselnde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äußere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Lagen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zügig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sachgerecht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reagieren.“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Arg: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diplomatische Beziehungen und Hintergrundinformationen liegen zuvörderst bei Exekutive (personelle Ausstattung)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73519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60996" y="1194857"/>
            <a:ext cx="9036496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Staatsstrukturprinzipien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Von besonderer Bedeutung für das Examen: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Bundesstaatsprinzip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Schwerpunkt: Eigenstaatlichkeit v. Bund/ Ländern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Verteilung der Kompetenzen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Demokratieprinzip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Schwerpunkte: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Staatsgewalt muss „demokratisch“ abgesichert sein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Insbesondere: Personelle und sachlich-inhaltliche Legitimation (durch Parlamentsgesetze)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Parlamentsvorbehalt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Rechtsstaatsprinzip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Ratio: Mäßigung staatlicher Macht (Art. 20 III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4557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zum „Aufgabenkernbereich“ der Exekutive zählend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einseitige Maßnahmen in bestehenden Beziehungen, welche auch den Abbruch derartiger umfasst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BVerfG)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mit guten Gründen vertretbar!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60787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6273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abzulehnen: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Organkompetenz des Bundestages im Hinblick auf den Erlass verbindlicher Beschlüsse im Zusammenhang mit dem Abbruch auswärtiger Beziehungen des Bundes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Organkompetenz der Bundesregierung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begründend: Art. 65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den Bundeskanzler: Richtlinienkompetenz, Art. 65 S. 1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jeweiligen Bundesminister (hier: Außenministerin): Art. 65 S. 2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wohl naheliegend: Gemeinsame Entscheidung der Bundesregierung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15 GO BReg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Organkompetenz des Bundestages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4063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7076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denkbar: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Annahme eines „schlichte Parlamentsbeschlusses“, der keine rechtliche Bindungswirkung entfaltet (Art. 42 II 1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bejahen: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Organkompetenz des Bundestages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verfahrensrechtlicher Hinsicht beachten: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Zustandekommen eines Parlamentsbeschlusses ist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Mehrheit der abgegebenen Stimmen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erforderlich, Art. 42 II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Mangels gegenteiliger Angaben zumindest zu unterstellen: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„einfache Abstimmungsmehrheit“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42 II 1 GG erreicht wurde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Verfahren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offensichtlich „Beschluss“ gefasst, ebenfalls erfüllt: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Formvorgabe des Art. 42 II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Verfahren / Form: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Formelle Rechtmäßigkeit: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16876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Materielle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Anschließend darzustellen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Materielle Rechtmäßigkeit des Beschlusses, das auch mit inhaltlichen Vorgaben des Grundgesetzes vereinbar sein muss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Gegenstand des Beschlusses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Abbruch der Beziehungen zu Staat S wegen Menschenrechtsverletzungen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nicht ersichtlich: Inhaltlicher Verstoß gegen Verfassung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Rechtmäßigkeit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Bei verfassungskonformer Auslegung folglich formell wie materiell rechtmäßig: Beschluss des Parlaments über die außenpolitischen Beziehungen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41237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Zweiter Teil: Rechtmäßigkeit des Beschlusses über die Redezeitbeschränkung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Abermals eingangs klarzustellen: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Rechtmäßigkeitsmaßstab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erneut: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 des Gesetzes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Somit wiederum Gegenstand der Prüfung: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Rechtmäßigkeit und materielle Rechtmäßigkeit des Beschlusses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412371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Formelle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Innerhalb der formellen Rechtmäßigkeit erneut zu prüfen: Ob - verfassungsrechtliche - Vorgaben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Zuständigkeit, Verfahren und Form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gewahrt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zu bejahen: Zuständigkeit des Bundestages im Hinblick auf Redezeitbeschränkung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alle Kollegialorgane im GG vorgesehen: Möglichkeit sich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Geschäftsordnung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geben (GO-BT, GO-BR, GO-BReg)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autonome Satzung (sui generis)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Hierin geregelt: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Ordnungsrahmen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zur Sicherstellung der Arbeitsfähigkeit und Chancengleichheit aller Abgeordneten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35 I 1 GOBT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enthalten: Aussagen zur Rededauer der Abgeordneten und Möglichkeit, diese festzulegen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66467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anschließend zu begutachtendes Verfahren und Form zunächst wiederum nutzbar zu machen: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Art. 42 II 1 GG enthaltene verfahrensrechtliche Vorgabe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Demnach für „Beschlüsse des Bundestages“ grundsätzlich erneut erforderlich: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„Mehrheit der abgegebenen Stimmen“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Zwanglos erreicht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„Einfache Abstimmungsmehrheit“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42 II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Notwendige Mehrheit (+)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Somit gleichfalls gewahrt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Vorgaben zu Verfahren und Form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Formelle Rechtmäßigkeit: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352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Materielle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materielle Rechtmäßigkeit des Beschlusses erneut fraglich: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dieser mit inhaltlichen Vorgaben des Grundgesetzes im Einklang 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§ 35 I 1 GO-BT als Recht des Bundestages ausgestaltet: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Gestaltung und Dauer der Aussprache über einen Verhandlungsgegenstand“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festzulegen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materieller Hinsicht zu unterscheiden: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Redezeitbeschränkung gegenüber Mitgliedern des Bundestages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Redezeitbeschränkungen gegenüber den Ministern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19101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Im Hinblick auf die Beschränkung gegenüber den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Ministern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denkbar: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Art. 43 II 2 GG (sowie die Parallelvorschrift des § 43 GO-BT)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Art. 43 II 1 GG gewährleistet: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Mitglieder des Bundesrates und der Bundesregierung sowie ihre Beauftragten zu allen Sitzungen des Bundestages und seiner Ausschüsse Zutritt“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haben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43 II 2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gefordert: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„Sie müssen jederzeit gehört werden“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Demnach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wegen Art. 43 II 2 GG von Verfassung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Jederzeitiges - also uneingeschränktes – Rederecht von Mitgliedern der Bundesregierung im Bundestag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71036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2003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Zwischenergebnis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Begrenzung der Redezeit von Bundesministern verfassungswidrig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Zwischenergebnis: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Beschluss des Bundestages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 rechtswidrig, soweit dieser Redezeitbeschränkung für Bundesminister vorsieht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74226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Staatsorgane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Staats- bzw. Verfassungsorgane: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Deutscher Bundestag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(Art. 38 bis 48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Bundesregierung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62 bis 69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Bundesrat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50 bis 53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Bundespräsident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54 bis 61 GG)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Wird gewählt von: Bundesversammlung (Art. 54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Bundesverfassungsgericht (Art. 93, Art. 94, Art. 99, Art. 100 GG)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Gemeinsamer Ausschuss (Art. 53a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Diese Organe sind parteifähig im Organstreitverfahren (vgl. Art. 93 I Nr. 1 GG) [„oberste Bundesorgane“]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7624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Ferner fraglich: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Rechtmäßigkeit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Redezeitbeschränkung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 den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Art. 38 I 2 GG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der Stellung als „Abgeordneter“ verbunden: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Status- und Mitgliedschaftsrechte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Hiervon insbesondere umfasst: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Anwesenheits-, Rede-, Beratungs- und Abstimmungsrechte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Demnach mit der Abgeordnetenstellung (Art. 38 I 2 GG) ggf. in Konflikt geratend: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Redezeitbeschränkung für Bundestagsabgeordnete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73775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225208"/>
            <a:ext cx="9036496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Allerdings zu bedenken: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38 I 2 GG ist nicht schrankenlos gewährleistet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Vielmehr denkbar: Einschränkung durch gegenläufiges Verfassungsgut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Hauptanwendungsfall: Funktionsfähigkeit des Parlaments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der einzelne Abgeordnete, sondern das Parlament als Ganzes übt die von ihr ausgehende Staatsgewalt aus!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Daher erforderlich: wechselseitige Beschränkung der konfligierenden Abgeordnetenrechte im Parlament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Praktische Konkordanz)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Zur Wahrung der Funktionsfähigkeit des Bundestags u.a. erforderlich und wegen Art. 40 I 2 GG geboten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Beschränkungen des Rederechts der Abgeordneten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04417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1633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Der Sache nach nicht zu beanstanden: Redezeitbeschränkung und insofern Beschränkung des freien Mandats aus Art. 38 I 2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Zwischenergebnis: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„Damit ist zunächst festzuhalten, dass eine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Redezeitbeschränkung generell zulässig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sogar geboten ist.“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5175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Überleitung zum Einzelfall: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Redezeitbeschränkung dürfte aber auch im Einzelfall das Recht aufs freie Mandat nicht unverhältnismäßig beschneiden“.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fraglich: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der quotalen Aufteilung auf die Fraktionen nach Größe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Koppelung der Redezeit an die Fraktionsgröße nur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sachgerecht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Fraktionsgröße unmittelbar an die Anzahl der Mitglieder knüpft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einen dementsprechend großen Teil der Abgeordneten abdeckt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Quotale Aufteilung im Einzelfall unverhältnismäßig, soweit fraktionslose Abgeordnete gegeben wären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66111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2805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alledem mit in Art. 38 I 2 GG normiertem Recht der Abgeordneten auf freies Mandat zu vereinbaren: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Beschluss des Bundestages, soweit dieser für die Abgeordneten eine Redezeitbeschränkung vorsieht, die nach Fraktionsstärke gewichtet wird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Demnach insoweit materiell rechtmäßig: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Beschluss des Bundestages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Materielle Rechtmäßigkeit (insoweit):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00204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2805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Beschluss des Bundestages formell und materiell rechtmäßig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soweit dieser für die Abgeordneten eine Redezeitbeschränkung vorsieht, die nach Fraktionsstärke gewichtet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Demgegenüber zwar formell rechtmäßig, aber als materiell rechtswidrig einzustufen: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Beschluss des Bundestages, soweit er Redezeitbeschränkung für Bundesminister vorsieht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149333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5. Woche</a:t>
            </a:r>
          </a:p>
        </p:txBody>
      </p:sp>
    </p:spTree>
    <p:extLst>
      <p:ext uri="{BB962C8B-B14F-4D97-AF65-F5344CB8AC3E}">
        <p14:creationId xmlns:p14="http://schemas.microsoft.com/office/powerpoint/2010/main" val="137029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BB68844C-0AE9-F499-2A9D-C64E13243137}"/>
              </a:ext>
            </a:extLst>
          </p:cNvPr>
          <p:cNvSpPr/>
          <p:nvPr/>
        </p:nvSpPr>
        <p:spPr>
          <a:xfrm>
            <a:off x="4247957" y="1702800"/>
            <a:ext cx="2232248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Bundestag </a:t>
            </a:r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18921E37-CCC0-3E9D-8302-72AABCD2DE3D}"/>
              </a:ext>
            </a:extLst>
          </p:cNvPr>
          <p:cNvSpPr/>
          <p:nvPr/>
        </p:nvSpPr>
        <p:spPr>
          <a:xfrm>
            <a:off x="214677" y="1837699"/>
            <a:ext cx="2232248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Souverän/ Volk </a:t>
            </a: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74FAA2F1-95B6-F4E6-C38D-153434D6DBF8}"/>
              </a:ext>
            </a:extLst>
          </p:cNvPr>
          <p:cNvCxnSpPr>
            <a:cxnSpLocks/>
          </p:cNvCxnSpPr>
          <p:nvPr/>
        </p:nvCxnSpPr>
        <p:spPr>
          <a:xfrm>
            <a:off x="2799092" y="2276872"/>
            <a:ext cx="11323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800DD0A4-BDF2-948F-C471-0A0DE06B5776}"/>
              </a:ext>
            </a:extLst>
          </p:cNvPr>
          <p:cNvSpPr txBox="1"/>
          <p:nvPr/>
        </p:nvSpPr>
        <p:spPr>
          <a:xfrm>
            <a:off x="2446925" y="1439175"/>
            <a:ext cx="1836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wählt gem. Art. 38 I GG </a:t>
            </a:r>
          </a:p>
        </p:txBody>
      </p:sp>
      <p:sp>
        <p:nvSpPr>
          <p:cNvPr id="10" name="Abgerundetes Rechteck 9">
            <a:extLst>
              <a:ext uri="{FF2B5EF4-FFF2-40B4-BE49-F238E27FC236}">
                <a16:creationId xmlns:a16="http://schemas.microsoft.com/office/drawing/2014/main" id="{9D70BF8B-1728-BF46-E62B-BE6982DAD4D9}"/>
              </a:ext>
            </a:extLst>
          </p:cNvPr>
          <p:cNvSpPr/>
          <p:nvPr/>
        </p:nvSpPr>
        <p:spPr>
          <a:xfrm>
            <a:off x="4247957" y="3340750"/>
            <a:ext cx="2232248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Bundeskanzler   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62B62705-3603-6B0B-1AF6-93D0CCA28EFB}"/>
              </a:ext>
            </a:extLst>
          </p:cNvPr>
          <p:cNvCxnSpPr/>
          <p:nvPr/>
        </p:nvCxnSpPr>
        <p:spPr>
          <a:xfrm>
            <a:off x="5148064" y="2485771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B8C2310D-A659-8765-B42A-F6DCEEF79C38}"/>
              </a:ext>
            </a:extLst>
          </p:cNvPr>
          <p:cNvSpPr txBox="1"/>
          <p:nvPr/>
        </p:nvSpPr>
        <p:spPr>
          <a:xfrm>
            <a:off x="5253174" y="2485771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Wählt gem. Art. 63 I GG </a:t>
            </a:r>
          </a:p>
        </p:txBody>
      </p:sp>
      <p:sp>
        <p:nvSpPr>
          <p:cNvPr id="14" name="Abgerundetes Rechteck 13">
            <a:extLst>
              <a:ext uri="{FF2B5EF4-FFF2-40B4-BE49-F238E27FC236}">
                <a16:creationId xmlns:a16="http://schemas.microsoft.com/office/drawing/2014/main" id="{5008B735-C5C4-8385-D73C-7350C21E1CD8}"/>
              </a:ext>
            </a:extLst>
          </p:cNvPr>
          <p:cNvSpPr/>
          <p:nvPr/>
        </p:nvSpPr>
        <p:spPr>
          <a:xfrm>
            <a:off x="4247957" y="5160674"/>
            <a:ext cx="2232248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Bundesminister    </a:t>
            </a: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724E8978-D960-7594-3FC7-4425D8B8EA38}"/>
              </a:ext>
            </a:extLst>
          </p:cNvPr>
          <p:cNvCxnSpPr>
            <a:cxnSpLocks/>
          </p:cNvCxnSpPr>
          <p:nvPr/>
        </p:nvCxnSpPr>
        <p:spPr>
          <a:xfrm>
            <a:off x="5148064" y="4183535"/>
            <a:ext cx="0" cy="864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27D3ACDE-68DB-ECE4-1151-FE7A22900283}"/>
              </a:ext>
            </a:extLst>
          </p:cNvPr>
          <p:cNvSpPr txBox="1"/>
          <p:nvPr/>
        </p:nvSpPr>
        <p:spPr>
          <a:xfrm>
            <a:off x="5364081" y="4355928"/>
            <a:ext cx="2520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Vorschlagsrecht gemäß Art. 64 GG </a:t>
            </a:r>
          </a:p>
        </p:txBody>
      </p:sp>
      <p:sp>
        <p:nvSpPr>
          <p:cNvPr id="17" name="Geschweifte Klammer links 16">
            <a:extLst>
              <a:ext uri="{FF2B5EF4-FFF2-40B4-BE49-F238E27FC236}">
                <a16:creationId xmlns:a16="http://schemas.microsoft.com/office/drawing/2014/main" id="{B85ECFD5-C7B2-0D7B-3D42-ADC3E5EF852D}"/>
              </a:ext>
            </a:extLst>
          </p:cNvPr>
          <p:cNvSpPr/>
          <p:nvPr/>
        </p:nvSpPr>
        <p:spPr>
          <a:xfrm>
            <a:off x="3435513" y="3622910"/>
            <a:ext cx="576060" cy="172819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Abgerundetes Rechteck 18">
            <a:extLst>
              <a:ext uri="{FF2B5EF4-FFF2-40B4-BE49-F238E27FC236}">
                <a16:creationId xmlns:a16="http://schemas.microsoft.com/office/drawing/2014/main" id="{794A7BF1-111A-A0A6-1B19-1235E53961E1}"/>
              </a:ext>
            </a:extLst>
          </p:cNvPr>
          <p:cNvSpPr/>
          <p:nvPr/>
        </p:nvSpPr>
        <p:spPr>
          <a:xfrm>
            <a:off x="986121" y="4056870"/>
            <a:ext cx="2232248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Bundesregierung, Art. 62 GG     </a:t>
            </a:r>
          </a:p>
        </p:txBody>
      </p:sp>
    </p:spTree>
    <p:extLst>
      <p:ext uri="{BB962C8B-B14F-4D97-AF65-F5344CB8AC3E}">
        <p14:creationId xmlns:p14="http://schemas.microsoft.com/office/powerpoint/2010/main" val="182114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4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Staatsorgane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Bundesregierung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Wesentlicher Aufgabenbereich: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„Spitze der Exekutive“ übernimmt sie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Staatsleitung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Innerhalb der Bundesregierung wiederum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hervorgehobener Bedeutung: Bundeskanzler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berücksichtigen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Bundeskanzler alleinig durch den Bundestag legitimiert (vgl.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63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 trägt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Verantwortung für die gesamte Regierungstätigkeit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nur ihm kann das Vertrauen entzogen werden (vgl. Art. 67, 68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52787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Exkurs: Vertrauensfrage und konstruktives Misstrauensvotum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Vertrauensfrage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68 GG: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 einerseits: Mittel politischer Disziplinierung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 andererseits: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Herbeiführung von Neuwahlen [sog. 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auflösungsgerichtete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Vertrauensfrage“]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Ungeschriebenes Tatbestandsmerkmal: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„Politische Lage der Instabilität“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(BVerfG)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(+), wenn sich Kanzler politischer Mehrheit im Bundestag nicht mehr sicher sein kann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Konstruktives Misstrauensvotum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67 GG: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Wichtige Unterschiede: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Bundestag wird nicht aufgelöst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Neuer Bundeskanzler muss unmittelbar gewählt werden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91521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Stellung der Bundesminister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Annex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zum Bundeskanzler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berücksichtigen: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Bundesminister werden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Vorschlag des Bundeskanzlers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ernannt (vgl. Art. 64 I GG)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ihre Ämter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unmittelbar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der „Erledigung des Amtes des Bundeskanzlers“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Art. 69 II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Verständnis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Regierungstätigkeit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von überragender Bedeutung: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Richtlinienkompetenz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des Bundeskanzlers (Art. 65 I 1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Ressortprinzip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der Bundesminister (vgl. Art. 65 I 2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550780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„Richtlinien“: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grundlegende und richtungsweisende Entscheidungen, die auch gewichtige Einzelfälle betreffen können (Reichweite im Einzelnen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 Wortlaut Art. 65 I 2 GG: „Innerhalb der Richtlinien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leitet jeder Bundesminister seinen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Geschäftsbereich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selbständig und unter eigener Verantwortung“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Ressortprinzip)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Letztentscheidungsbefugnis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Sach-, Organisations- und Personalfragen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jeweiliges Ressort ist grundsätzlich 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kanzler- und kabinettsfest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Prüfungsrelevanz: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Spannungsverhältnis zwischen Ressortprinzip und Richtlinienkompetenz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71628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Bundestag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Zentrale Vorschrift in der Verfassung: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38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Bestehend aus: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Abgeordneten, die als Vertreter des ganzen Volkes unmittelbar durch Wahlen demokratisch legitimiert werden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 Funktionen: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Gesetzgebungs-, Repräsentations-, Wahl-, und Kontrollfunktion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Gesetzgebungsfunktion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trägt insbesondere der sachlichen demokratischen Legitimation allen staatlichen Handelns Rechnung (vgl. Art. 76 ff. GG; insb. Art. 77 I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Wahlfunktion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bspw. Wahl des Bundeskanzlers (vgl. Art. 63 I GG)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Kontrollfunktion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im Bezug auf das politische Handeln der Regierung, wobei diese durch den Gewaltenteilungsgrundsatz begrenzt ist (vgl. Art. 43 II GG, Art. 44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56138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2554</Words>
  <Application>Microsoft Macintosh PowerPoint</Application>
  <PresentationFormat>Bildschirmpräsentation (4:3)</PresentationFormat>
  <Paragraphs>308</Paragraphs>
  <Slides>36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44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62</cp:revision>
  <dcterms:created xsi:type="dcterms:W3CDTF">2023-10-09T11:17:48Z</dcterms:created>
  <dcterms:modified xsi:type="dcterms:W3CDTF">2025-11-23T18:49:53Z</dcterms:modified>
</cp:coreProperties>
</file>