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256" r:id="rId2"/>
    <p:sldId id="422" r:id="rId3"/>
    <p:sldId id="424" r:id="rId4"/>
    <p:sldId id="425" r:id="rId5"/>
    <p:sldId id="426" r:id="rId6"/>
    <p:sldId id="434" r:id="rId7"/>
    <p:sldId id="427" r:id="rId8"/>
    <p:sldId id="428" r:id="rId9"/>
    <p:sldId id="429" r:id="rId10"/>
    <p:sldId id="430" r:id="rId11"/>
    <p:sldId id="431" r:id="rId12"/>
    <p:sldId id="432" r:id="rId13"/>
    <p:sldId id="423" r:id="rId14"/>
    <p:sldId id="340" r:id="rId15"/>
    <p:sldId id="412" r:id="rId16"/>
    <p:sldId id="413" r:id="rId17"/>
    <p:sldId id="421" r:id="rId18"/>
    <p:sldId id="420" r:id="rId19"/>
    <p:sldId id="341" r:id="rId20"/>
    <p:sldId id="415" r:id="rId21"/>
    <p:sldId id="416" r:id="rId22"/>
    <p:sldId id="417" r:id="rId23"/>
    <p:sldId id="418" r:id="rId24"/>
    <p:sldId id="276" r:id="rId25"/>
    <p:sldId id="317" r:id="rId26"/>
    <p:sldId id="361" r:id="rId27"/>
    <p:sldId id="419" r:id="rId28"/>
    <p:sldId id="363" r:id="rId29"/>
    <p:sldId id="433" r:id="rId30"/>
    <p:sldId id="370" r:id="rId31"/>
    <p:sldId id="372" r:id="rId32"/>
    <p:sldId id="382" r:id="rId33"/>
    <p:sldId id="384" r:id="rId34"/>
    <p:sldId id="388" r:id="rId35"/>
    <p:sldId id="390" r:id="rId36"/>
    <p:sldId id="393" r:id="rId37"/>
    <p:sldId id="396" r:id="rId38"/>
    <p:sldId id="410" r:id="rId39"/>
    <p:sldId id="411" r:id="rId40"/>
    <p:sldId id="316" r:id="rId4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9" autoAdjust="0"/>
    <p:restoredTop sz="92969"/>
  </p:normalViewPr>
  <p:slideViewPr>
    <p:cSldViewPr>
      <p:cViewPr varScale="1">
        <p:scale>
          <a:sx n="111" d="100"/>
          <a:sy n="111" d="100"/>
        </p:scale>
        <p:origin x="148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30.11.25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5976" y="3284984"/>
            <a:ext cx="4788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Wie regelmäßig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„Befugnis“ zur Antragstellung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Gedanke: Keine objektive Rechtskontrolle 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Individualrechtsschutz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(Art. 19 IV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Antragsbefugnis (+), soweit Ast.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 machen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kann, dass er oder das Organ dem er angehört durch Maßnahme/ Unterlassung des Ag.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seinen Rechten verletzt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sein,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64 I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unproblematisch: Geltendmachung eigener 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Geltendmachung fremder Rechte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(„er oder das Organ dem er angehört,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….)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Konstellation: Opposition im Bundestag macht Rechte des Bundestages geltend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denkbar: sog.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Insichprozess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49221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378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Urt. v. 30.6.2009 – 2 </a:t>
            </a:r>
            <a:r>
              <a:rPr lang="de-DE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5/08, BeckRS 2009, 35262 </a:t>
            </a:r>
            <a:r>
              <a:rPr lang="de-DE" sz="2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205</a:t>
            </a: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in § 64 Abs. 1 BVerfGG vorgesehene </a:t>
            </a:r>
            <a:r>
              <a:rPr lang="de-DE" sz="22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stellt den Organstreit in die Wirklichkeit des politischen Kräftespiels, in der sich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 nicht so sehr in der klassischen Gegenüberstellung der geschlossenen Gewaltträger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sondern in erster Linie in der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Einrichtung von Oppositions- und Minderheitenrechten verwirklicht.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Zweck der </a:t>
            </a:r>
            <a:r>
              <a:rPr lang="de-DE" sz="2200" b="1" i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</a:t>
            </a:r>
            <a:r>
              <a:rPr lang="de-DE" sz="2200" i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liegen deshalb darin, der Parlamentsopposition und -minderheit die Befugnis zur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Geltendmachung der Rechte des Bundestages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nur dann zu erhalten, wenn dieser seine Rechte, insbesondere im Verhältnis zu der von ihm getragenen Bundesregierung, nicht wahrnehmen will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sondern auch dann, wenn die Parlamentsminderheit Rechte des Bundestages gegen die die Bundesregierung politisch stützende Parlamentsmehrheit geltend machen will. 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Zuerkennung der </a:t>
            </a:r>
            <a:r>
              <a:rPr lang="de-DE" sz="22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Prozessstandschaftsbefugnis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sowohl </a:t>
            </a:r>
            <a:r>
              <a:rPr lang="de-DE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Ausdruck der Kontrollfunktion des Parlaments als auch Instrument des Minderheitenschutzes“</a:t>
            </a:r>
            <a:r>
              <a:rPr lang="de-DE" sz="2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49730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2718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5. Form und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Keine Besonderheiten: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ist schriftlich einzureichen und verletzte Norm zu benennen, vgl.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23, 64 II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Frist: binnen sechs Monaten nach Bekanntwerden der beanstandeten Maßnahme/ Unterlassung, </a:t>
            </a:r>
            <a:r>
              <a:rPr lang="de-DE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64 III BVerfGG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2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18552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Untersuchungsausschuss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„Schärfstes Schwert“ der Legislative: Untersuchungsausschuss (vgl. Art. 44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Verfassungsrechtlicher Hintergrund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 zur effektiven parlamentarischen Kontrolle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Institution zur Gewährleistung der Volkssouveränität (Art. 20 II, III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Unterschied zu bloßen Fragerechte aus Art. 38 I 2 GG: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 erhält unmittelbar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zur „Selbstinformation“ und weitreichende 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Anwendung der StPO auf Beweiserhebung, Art. 44 II 1 GG sowie § 17 ff. PUAG)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Perspektive in Examensklausuren: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 der Rechtmäßigkeit der Einsetzung eines Untersuchungsausschusses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09153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die Einsetzung eines UA: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stets zu prüfen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Untersuchungsgegenstandes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Rechtmäßigkeitsmaßstab: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Regelungen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zu 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der Verfassung!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kommt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verfassungsinterpretatorische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speciales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 strafprozessualen Vorschriften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44 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16578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841" y="1148745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Zuständigkeit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Art. 44 I GG, § 1 I PUAG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zu unterscheiden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„Minderheitenenquete“ oder „Mehrheitsenquete“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Mehrheitsenquete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Art. 44 I 1 Alt. 1 GG, welches durch Mehrheitsbeschluss nach Art. 42 II 1 GG zustande kommt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Häufig: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Minderheitenenquete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Erforderliches Quorum: Unterstützung des Antrages durch mindestens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Viertel der Abgeordneten (vgl. § 1 I BWG)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Bundestages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Untersuchungsausschuss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einzurichten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44 I 1 Alt. 2 GG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400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Grundsätzlich: Änderungsfestigkeit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Antrages,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I, II PUAG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Ausnahme: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III 1 PUAG, soweit Bundestag den „Einsetzungsantrag für teilweise verfassungswidrig hält“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Verfassungskonformität dieser Beschränkungsmöglichkeit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in Art. 44 GG nicht vorgesehen, zudem müsse die antragstellende Minderheit die „Themenhoheit“ behalten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Dafür: durch Einsetzungsbeschluss trägt der Bundestag insgesamt die Verantwortung für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69232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 NJW 1979, 261: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„Im parlamentarischen Regierungssystem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überwacht daher in erster Linie nicht die Mehrheit die Regierung, sondern diese Aufgabe wird überwiegend von der Opposition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– und damit in der Regel von einer Minderheit –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wahrgenommen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(…) So muss vor allem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Minderheit überlassen bleiben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von ihr beantragten Untersuchung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festzulegen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Untersuchungsgegenstand darf grundsätzlich auch nicht gegen den Willen der Minderheit verändert oder erweitert werden.“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2288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0019" y="1268760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formeller Hinsicht insbesondere zu beachten: hinreichende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 des Untersuchungsgegenstandes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Einsetzungsantrag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Einsetzungsbeschluss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Parlamentarischer Untersuchungsausschuss zur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„Klärung der Frage, warum der Hamburger Senat und die Hamburger Steuerverwaltung bereit waren, Steuern in Millionenhöhe mit Blick auf Cum-Ex-Geschäfte verjähren zu lassen und inwieweit es dabei zur Einflussnahme zugunsten der steuerpflichtigen Bank und zum Nachteil der Hamburgerinnen und Hamburger kam" (PUA „Cum-Ex Steuergeldaffäre“).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52928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Materielle Rechtmäßigkeit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Typische Klausurperspektive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lehnt die Einsetzung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eines Untersuchungsausschusses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Minderheitsenquetes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 beschreitet die antragstellende Minderheit den Weg zum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Zunächst fraglich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Materielles Prüfungsrecht des Bundestages?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Parlament als Ganzes trägt die Verantwortung für die verfassungskonforme Durchführung der Untersuchung, weswegen Prüfungsrecht besteht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Ablehnung der Einsetzung des Untersuchungsausschusses nur dann rechtmäßig, wenn der Untersuchungsgegenstand gegen die Vorgaben der Verfassung verstößt…“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10527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Wiederholung: Verfassungsorgane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Innerhalb der Bundesregierung von besonderer Bedeutung: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Bundeskanzler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Trägt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Regierungsverantwortung, vgl. Art. 63 I 1, 67, 68 GG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Klausurperspektive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Spannungsverhältnis Richtlinienkompetenz und Ressortprinzip, Art. 65 S. 1, S. 2 GG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Bundestag, Art. 38 ff.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Kompetenzstreitigkeiten mit Bundesregierung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Kernbereichslehre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Freies Mandat der Abgeordneten, Art. 38 I 2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99002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Grenze des Untersuchungsgegenstandes: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des Bundes/ Bundesstaatsprinzip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vertikale Kompetenzverteilung zwischen Bund und Ländern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Konkreter Untersuchungsgegenstand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 sich lediglich auf solche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Angelegenheiten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beziehen, für die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des Bundes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 ist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in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Landesparlamenten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können Untersuchungsausschüsse eingesetzt werden (vgl.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UAusschG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HH)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Einfachgesetzlicher Niederschlag: § 1 III PUAG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Untersuchungsverfahren nur im Rahmen der verfassungsmäßigen Zuständigkeit des Bundestages zulässig sind (sog.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Korollartheorie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4169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Grenze: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 sowohl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 als auch Grenze des Untersuchungsgegenstandes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umfassende Kontrolle der Regierungstätigkeit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innerhalb einer parlamentarischer Demokratie notwendig ist (sog. Gewaltenverschränkung)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weil auch der Regierung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„Kernbereich exekutiver Eigenverantwortung“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verbleiben muss, der einen grundsätzlich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ausforschbaren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Initiativ-, Beratungs- und Handlungsbereich einschließt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Andernfalls zu befürchten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unzulässiger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Kompetenzübergriff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62609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Öffentliches 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weitere ungeschriebene Voraussetzung verlangt: dass die Einsetzung des Untersuchungsausschusses im „öffentlichen Interesse“ besteht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indiziert: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die Untersuchung sich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Regierungstätigkeiten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bezieht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Angelegenheiten von Privatperson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der Untersuchung werden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Abwägung im Einzelfall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wobei das Merkmal des „öffentlichen Interesses“ unter dem Gesichtspunkt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politischen Zusammenhängen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bewertet werden muss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Kern der Untersuchung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muss vorrangig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Informations- und Überwachungstätigkeit gegenüber der Exekutive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bleiben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0411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7801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4. Grenze: Grundrechte Dritter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Privatpersonen von den Untersuchungen betroffen,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Grundrechtsbindung des Ausschusses nach Art. 1 III GG,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dieser öffentliche Gewalt ausübt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Insbesondere durch Untersuchungsausschüsse betroffenes Grundrecht: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Persönlichkeitsrecht, Art. 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Privatinteresse vs. Öffentliches Interesse an Aufklärung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Einzelfall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Ausgleich der gegenläufigen Verfassungspositionen im Wege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praktischen Konkordanz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die Beweiserhebung absolute Grenze: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Brief-, Post- und Fernmeldegeheimnis aus Art. 10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44 II 2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95374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83968" y="3284984"/>
            <a:ext cx="4860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Nach Aufgabenstellung zu prüfen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Erfolgsaussichten des beim BVerfG angestrengten Antrags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 hat Erfolg, soweit er zulässig und begründet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Zuständigkeit des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Anders als in verwaltungsgerichtlichen 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Generalklausel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Es gilt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sog. Enumerationsprinzip (vgl. Art. 94 I GG, § 13 BVerfGG)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Betracht kommend: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1 GG und § 13 Nr. 5 BVerfGG dem BVerfG zugewiesenes Organstreitverfahren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416612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streitig: Pflicht des Bundestages zur Einsetzung eines Untersuchungsausschusses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Streitige Abgrenzung von Kompetenzen der Verfassungsorgane im Einzelfall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nach Art. 94 I Nr. 1 GG, § 13 I Nr. 5 BVerfGG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66029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37447"/>
            <a:ext cx="9036496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Parteifähigkeit von Antragsteller und Antragsgegner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vorrangig heranzuziehen: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63 ff. BVerfGG als einfachgesetzliche Ausgestaltung des Art. 94 I Nr. 1 GG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63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parteifähig: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Bundespräsident, Bundestag, Bundesrat, die Bundesregierung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sowie die im GG oder in den Geschäftsordnungen mit eigenen Rechten ausgestatteten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Teile dieser Organe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Art. 94 I Nr. 1 GG parteifähig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oberstes Bundesorgan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 Beteiligte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im GG oder in den Geschäftsordnungen der obersten Bundesorgane mit eigenen Rechten ausgestatten sind“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GG mithin insbesondere ebenfalls umfasst: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Abgeordnete, Art. 38 I 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Parteien, Art. 21 GG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BVerfG)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Bundesversammlung/ gemeiner Ausschuss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53234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S-Fraktion tauglicher Antragsteller? ´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gemäß § 63 BVerfGG: „Teil des Organs“ BT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in GO des Bundestages (vgl. § 57 II GO-BT) mit eigenen Rechten ausgestattet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Bundestag tauglicher Antragsgegner?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ausdrücklich nach beiden Vorschriften beteiligungsfähig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Parteifähigkeit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64343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Tauglicher Antragsgegenstand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Gemäß § 64 I BVerfGG als Antragsgegenstand im Organstreitverfahren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„Maßnahme oder Unterlassung des Antragsgegners“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Antragsgegenstand vorliegend: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Ablehnende Entscheidung des Bundestages einen Untersuchungsausschuss einzusetzen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84287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Erstes Thema: Organstreitverfahren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Allgemeines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 94 I Nr. 1 GG, §§ 13 Nr. 5, 63ff. BVerfGG: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 entscheidet bei Streitigkeiten zwischen zwei Verfassungsorganen über ihre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Rechte und Pflichten aus der Verfassung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 des Organstreitverfahrens: Abgrenzung der Kompetenzen der Verfassungsorgane untereinander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(!) möglich: Reine objektive Klärung eines Verfassungsverstoßes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Kontradiktorisches Verfahren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Anders bspw.: Verfassungsbeschwerde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79127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gemäß § 64 I BVerfGG 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der Antragsteller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geltend macht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er oder das Organ, dem er angehört, durch eine Maßnahme oder Unterlassung des Antragsgegners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seinen ihm durch das Grundgesetz übertragenen Rechten und Pflichten verletzt oder unmittelbar gefährdet ist“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verletztes Recht in Betracht kommend: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 auf Einsetzung eines Untersuchungsausschusses nach Art. 44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Minderheitenenquete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1 Alt. 2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220 Abgeordnete (von 630 Abgeordneten, vgl. § 1 BWG) Antrag unterstützen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keineswegs von vornherein ausgeschlossen: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Recht aus Art. 44 I 1 Alt. 2 GG verletzt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74484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 indes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Fraktion die Rechtsposition aus Art. 44 I GG als „eigenes Recht“ geltend machen kann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zu beachten: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des § 64 I BVerfGG „geltend macht, dass er oder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Organ, dem er angehört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 in seinen Rechten verletzt oder unmittelbar gefährdet ist“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Prozessstandschaft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zulässig,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derer - ausnahmsweise - fremde Rechte in eigenem Namen geltend gemacht werden dürfen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Hiermit insbesondere bezweckt: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Minderheitenschutz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Antragsbefugnis: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25420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V) Form und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die Form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allen Verfahren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dem BVerfG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Schriftformerfordernis des § 23 I BVerfGG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Frist: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„binnen sechs Monaten, nachdem beanstandete Maßnahme oder Unterlassung bekannt geworden ist“,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§ 64 III BVerfGG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unterstellen: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und Frist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Zwischenergebnis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 zulässig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02858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318119"/>
            <a:ext cx="9036496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Antrag ist begründet, soweit die beanstandete Maßnahme (oder Unterlassung) des Antragsgegners gegen eine Bestimmung des Grundgesetzes verstößt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Wortlaut § 67 S. 1 BVerfGG)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(!) erforderlich: Subjektive Rechtsverletzung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Ablehnung des Bundestages verfassungswidrig, wenn Pflicht zur Einsetzung des Untersuchungsausschusses nach Art. 44 I 1 2. Alt. GG 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 also: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und materielle Rechtmäßigkeit des Antrages auf Einsetzung des Untersuchungsausschusses nach Art. 44 I 1 2. Alt.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32077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259082"/>
            <a:ext cx="9036496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Für diese formelle Rechtmäßigkeit zu überprüfen: Ob Vorgaben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 und Form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gewahrt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Zuständig: Bundestag, vgl. Art. 44 I 1 GG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 I PUAG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eines Viertels der Mitglieder gem.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44 I 1 Alt. 2 GG (+)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hinreichend bestimmter Antrag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Formelle Rechtmäßigkeit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419187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166646"/>
            <a:ext cx="9036496" cy="5840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Materielle Rechtmäßigkeit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materieller Hinsicht insbesondere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Zuständigkeitsbereich des Bundestages, vgl. § 1 III PUAG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Verstoß gegen das Grundgesetz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Zuständigkeitsbereich des Bundestages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§ 1 III PUAG: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Untersuchungsverfahren nur im Rahmen der verfassungsmäßigen Zuständigkeit des Bundestages zuständig (sog.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Korollartheorie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erforderlich: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Untersuchungsgegenstand in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Bundestages fällt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Grundregel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30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Länder zuständig sind, soweit das Grundgesetz keine andere Regelung trifft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17900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53752" y="1412776"/>
            <a:ext cx="9036496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Untersuchungsgegenstand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Standortentscheidungen, Bedarfsprognosen und Verkehrsauswirkungen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 neuer ICE Trasse durch die DB-Netz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Verfassungsrechtlicher Anknüpfungspunkt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87e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Eisenbahnverwaltung für Eisenbahn des Bundes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bundeseigener Verwaltung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erfolgt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Planfeststellungsverfahren wird gem.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87e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Bundesbehörden geleitet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Maßgebliches Bundesgesetz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(auf dessen Kenntnis es in der Lösung nicht ankommt):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18 AEG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neue Betriebsanlagen nur nach vorheriger Planfeststellung gebaut werden dürfen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 des Bundes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32351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Grenze des Untersuchungsgegenstandes: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Gewaltenteilungsgrundsatz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Gewaltenteilungsgrundsatz als „Grund“ und „Grenze“ des Untersuchungsausschusses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„Grund“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Aufgabe des Parlaments insbesondere: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Kontrolle der Exekutive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ebenfalls von Bedeutung: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Demokratieprinzip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(„Alle Staatsgewalt geht vom Volke aus“)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zweckmäßig und gewollt: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weitreichende Kontrolle der Regierungstätigkeit durch Parlament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v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Gewaltenverschränkung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157944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Grenze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mit Gewaltenteilung bezweckt: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Funktionentrennung und Verantwortungsteilung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Damit notwendigerweise verbunden: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Kernbereich exekutiver Eigenverantwortung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mit Gewaltenteilung nicht zu vereinbaren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Eingriffe in die Willensbildung der Regierung im Hinblick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abgeschlossene Vorgänge (zeitliche Grenze!)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Andernfalls drohend: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„Mitregieren“ des Bundestages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Natur des Untersuchungsausschusses: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ex-post Kontrolle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 auf den Fall: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Planfeststellungsverfahren vorliegend noch nicht abgeschlossen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384992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0974" y="1268760"/>
            <a:ext cx="9036496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durch den Untersuchungsgegenstand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Kernbereich exekutiver Eigenverantwortung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Verstoß gegen Gewaltenteilungsgrundsatz aus Art. 20 III GG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Verfassungswidrigkeit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Untersuchungsgegenstandes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Ablehnende Entscheidung des Bundestages rechtmäßig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zulässig aber unbegründet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6</a:t>
            </a:r>
          </a:p>
        </p:txBody>
      </p:sp>
    </p:spTree>
    <p:extLst>
      <p:ext uri="{BB962C8B-B14F-4D97-AF65-F5344CB8AC3E}">
        <p14:creationId xmlns:p14="http://schemas.microsoft.com/office/powerpoint/2010/main" val="257062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392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Zulässigkeitsvoraussetzungen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des BVerfG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Tauglicher Antragsgegenstand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 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und Frist</a:t>
            </a:r>
          </a:p>
          <a:p>
            <a:pPr marL="914400" lvl="1" indent="-457200">
              <a:spcAft>
                <a:spcPts val="500"/>
              </a:spcAft>
              <a:buAutoNum type="arabi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Ggf.: Rechtsschutzbedürfnis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30367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137029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Zuständigkeit des BVerfG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Generalklausel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ausdrückliche Zuweisung des Verfahrens zum BVerfG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Hierfür (insb.)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GG sowie § 13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Organstreitverfahren (+),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Verfassungsorgane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 den Umfang ihrer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„Rechte und Pflichten“ aus der Verfassung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miteinander streiten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Doppelstellung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“: Abgeordneter des BT und Privatperson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Abgeordneter als Privatperson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betroffen: Verfassungsbeschwerde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Abgeordnetenstellung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betroffen: Organstreitverfahren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94584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Ordnungsruf im Bundestag durch Bundestagspräsidenten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Abgeordneter fühlt sich in Art. 38 I 2 GG aber auch Art. 5 I 1 GG verletzt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Organstreitverfahren oder Verfassungsbeschwerde?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BVerfG NJW 1982, 2233: </a:t>
            </a:r>
            <a:r>
              <a:rPr lang="de-DE" sz="23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Redefreiheit des Abgeordneten im Parlament ist durch besondere Vorschriften und Grundsätze des Grundgesetzes geschützt; sie unterfällt weder dem Schutzbereich des Art. 5 GG noch dem des Art. 2 GG; mögliche Grenzen ihrer Einschränkung ergeben sich nicht aus diesen Artikeln des Grundgesetzes. Die Redefreiheit des Abgeordneten im Parlament ist nicht die Freiheit des Bürgers gegenüber dem Staat, wie Art. 5 I GG sie schützen will, sondern eine in der Demokratie unverzichtbare Kompetenz zur Wahrnehmung der parlamentarischen Aufgaben, die den Status als Abgeordneter wesentlich mitbestimmt. Die </a:t>
            </a:r>
            <a:r>
              <a:rPr lang="de-DE" sz="23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freie Rede des Abgeordneten dient mithin unmittelbar der Erfüllung der in der Verfassung normierten Staatsaufgaben</a:t>
            </a:r>
            <a:r>
              <a:rPr lang="de-DE" sz="23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369079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Die Beteiligten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Kontradiktorisches Verfahren: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und Antragsgegner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Parteifähig im Organstreitverfahren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Art. 94 Abs. 1 Nr. 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 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„obersten Bundesorgane 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 Beteiligte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 die durch das GG oder in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GeschO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eines obersten Bundesorgans mit eigenen Rechten ausgestattet sind“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Parteifähig gemäß § 63 BVerfGG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Bundespräsident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Bundestag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Bundesrat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Bundesregierung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die im Grundgesetz oder in den Geschäftsordnungen des Bundestages und des Bundesrates mit eigenen Rechten ausgestatteten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Teile dieser Organe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6664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Die Beteiligten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„Teile der Organe“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63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Fraktionen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10 I GO-BT als Teile des Organs „Bundestag“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Bundeskanzler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65 S. 1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Bundesminister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65 S. 2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Art. 65 S. 3 GG für Streitigkeiten unter Ministern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Ausschüsse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„andere Beteiligte, die durch GG mit Rechten ausgestattet sind“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93 I Nr. 1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Abgeordnete, Art. 38 I 2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Politische Parteien, Art. 21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hier: Abgrenzung zu Verfassungsbeschwerde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252328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96752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Antragsgegenstand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§ 64 I BVerfGG: „Maßnahme“ oder „Unterlassung“ des Antragsgegners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Klausurtipp: Konkret zu bestimmen!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Staatsorganisationsrecht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6. Woche</a:t>
            </a:r>
          </a:p>
        </p:txBody>
      </p:sp>
    </p:spTree>
    <p:extLst>
      <p:ext uri="{BB962C8B-B14F-4D97-AF65-F5344CB8AC3E}">
        <p14:creationId xmlns:p14="http://schemas.microsoft.com/office/powerpoint/2010/main" val="423585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3085</Words>
  <Application>Microsoft Macintosh PowerPoint</Application>
  <PresentationFormat>Bildschirmpräsentation (4:3)</PresentationFormat>
  <Paragraphs>331</Paragraphs>
  <Slides>40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40</vt:i4>
      </vt:variant>
    </vt:vector>
  </HeadingPairs>
  <TitlesOfParts>
    <vt:vector size="48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73</cp:revision>
  <dcterms:created xsi:type="dcterms:W3CDTF">2023-10-09T11:17:48Z</dcterms:created>
  <dcterms:modified xsi:type="dcterms:W3CDTF">2025-11-30T10:07:04Z</dcterms:modified>
</cp:coreProperties>
</file>