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6"/>
  </p:notesMasterIdLst>
  <p:sldIdLst>
    <p:sldId id="256" r:id="rId2"/>
    <p:sldId id="453" r:id="rId3"/>
    <p:sldId id="413" r:id="rId4"/>
    <p:sldId id="462" r:id="rId5"/>
    <p:sldId id="463" r:id="rId6"/>
    <p:sldId id="455" r:id="rId7"/>
    <p:sldId id="416" r:id="rId8"/>
    <p:sldId id="458" r:id="rId9"/>
    <p:sldId id="454" r:id="rId10"/>
    <p:sldId id="417" r:id="rId11"/>
    <p:sldId id="464" r:id="rId12"/>
    <p:sldId id="466" r:id="rId13"/>
    <p:sldId id="465" r:id="rId14"/>
    <p:sldId id="418" r:id="rId15"/>
    <p:sldId id="419" r:id="rId16"/>
    <p:sldId id="459" r:id="rId17"/>
    <p:sldId id="460" r:id="rId18"/>
    <p:sldId id="461" r:id="rId19"/>
    <p:sldId id="276" r:id="rId20"/>
    <p:sldId id="317" r:id="rId21"/>
    <p:sldId id="353" r:id="rId22"/>
    <p:sldId id="356" r:id="rId23"/>
    <p:sldId id="361" r:id="rId24"/>
    <p:sldId id="359" r:id="rId25"/>
    <p:sldId id="362" r:id="rId26"/>
    <p:sldId id="364" r:id="rId27"/>
    <p:sldId id="436" r:id="rId28"/>
    <p:sldId id="368" r:id="rId29"/>
    <p:sldId id="369" r:id="rId30"/>
    <p:sldId id="437" r:id="rId31"/>
    <p:sldId id="380" r:id="rId32"/>
    <p:sldId id="457" r:id="rId33"/>
    <p:sldId id="384" r:id="rId34"/>
    <p:sldId id="386" r:id="rId35"/>
    <p:sldId id="394" r:id="rId36"/>
    <p:sldId id="438" r:id="rId37"/>
    <p:sldId id="409" r:id="rId38"/>
    <p:sldId id="411" r:id="rId39"/>
    <p:sldId id="439" r:id="rId40"/>
    <p:sldId id="440" r:id="rId41"/>
    <p:sldId id="441" r:id="rId42"/>
    <p:sldId id="412" r:id="rId43"/>
    <p:sldId id="442" r:id="rId44"/>
    <p:sldId id="316" r:id="rId4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2969"/>
  </p:normalViewPr>
  <p:slideViewPr>
    <p:cSldViewPr>
      <p:cViewPr varScale="1">
        <p:scale>
          <a:sx n="111" d="100"/>
          <a:sy n="111" d="100"/>
        </p:scale>
        <p:origin x="1712"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07.12.25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355976" y="3284984"/>
            <a:ext cx="4788024" cy="1077218"/>
          </a:xfrm>
          <a:prstGeom prst="rect">
            <a:avLst/>
          </a:prstGeom>
          <a:noFill/>
        </p:spPr>
        <p:txBody>
          <a:bodyPr wrap="square" rtlCol="0">
            <a:spAutoFit/>
          </a:bodyPr>
          <a:lstStyle/>
          <a:p>
            <a:r>
              <a:rPr lang="de-DE" sz="3200" dirty="0">
                <a:solidFill>
                  <a:schemeClr val="bg1"/>
                </a:solidFill>
                <a:latin typeface="Frutiger LT 57 Cn" pitchFamily="34" charset="0"/>
              </a:rPr>
              <a:t>Staatsorganisationsrecht</a:t>
            </a:r>
          </a:p>
          <a:p>
            <a:r>
              <a:rPr lang="de-DE" sz="3200" dirty="0">
                <a:solidFill>
                  <a:schemeClr val="bg1"/>
                </a:solidFill>
                <a:latin typeface="Frutiger LT 57 Cn" pitchFamily="34" charset="0"/>
              </a:rPr>
              <a:t>7.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262892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Ungeschriebene Gesetzgebungskompetenzen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in Betracht kommend: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Kompetenz kraft Sachzusammenhangs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Annexkompetenzen</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Kompetenz kraft Natur der Sache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755612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untergeordneter Bedeutung: </a:t>
            </a:r>
            <a:r>
              <a:rPr lang="de-DE" sz="2400" b="1" dirty="0">
                <a:solidFill>
                  <a:schemeClr val="tx1">
                    <a:lumMod val="65000"/>
                    <a:lumOff val="35000"/>
                  </a:schemeClr>
                </a:solidFill>
                <a:latin typeface="JKRGNR+Arial-BoldMT"/>
              </a:rPr>
              <a:t>Kompetenz kraft Natur der Sache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bspw. </a:t>
            </a:r>
            <a:r>
              <a:rPr lang="de-DE" sz="2400" b="1" dirty="0">
                <a:solidFill>
                  <a:schemeClr val="tx1">
                    <a:lumMod val="65000"/>
                    <a:lumOff val="35000"/>
                  </a:schemeClr>
                </a:solidFill>
                <a:latin typeface="JKRGNR+Arial-BoldMT"/>
              </a:rPr>
              <a:t>Nationalhymne, Nationalfeiertage</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Kompetenz kraft Sachzusammenhangs </a:t>
            </a:r>
            <a:r>
              <a:rPr lang="de-DE" sz="2400" dirty="0">
                <a:solidFill>
                  <a:schemeClr val="tx1">
                    <a:lumMod val="65000"/>
                    <a:lumOff val="35000"/>
                  </a:schemeClr>
                </a:solidFill>
                <a:latin typeface="JKRGNR+Arial-BoldMT"/>
              </a:rPr>
              <a:t>besteht: </a:t>
            </a:r>
            <a:r>
              <a:rPr lang="de-DE" sz="2400" i="1" dirty="0">
                <a:solidFill>
                  <a:schemeClr val="tx1">
                    <a:lumMod val="65000"/>
                    <a:lumOff val="35000"/>
                  </a:schemeClr>
                </a:solidFill>
                <a:latin typeface="JKRGNR+Arial-BoldMT"/>
              </a:rPr>
              <a:t>„wenn eine dem Bund zugewiesene Materie </a:t>
            </a:r>
            <a:r>
              <a:rPr lang="de-DE" sz="2400" i="1" dirty="0" err="1">
                <a:solidFill>
                  <a:schemeClr val="tx1">
                    <a:lumMod val="65000"/>
                    <a:lumOff val="35000"/>
                  </a:schemeClr>
                </a:solidFill>
                <a:latin typeface="JKRGNR+Arial-BoldMT"/>
              </a:rPr>
              <a:t>verständigerweise</a:t>
            </a:r>
            <a:r>
              <a:rPr lang="de-DE" sz="2400" i="1" dirty="0">
                <a:solidFill>
                  <a:schemeClr val="tx1">
                    <a:lumMod val="65000"/>
                    <a:lumOff val="35000"/>
                  </a:schemeClr>
                </a:solidFill>
                <a:latin typeface="JKRGNR+Arial-BoldMT"/>
              </a:rPr>
              <a:t> nicht geregelt werden kann, ohne dass zugleich eine nicht ausdrücklich zugewiesene andere Materie mitgeregelt wird“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a:t>
            </a:r>
            <a:r>
              <a:rPr lang="de-DE" sz="2400" b="1" i="1" dirty="0">
                <a:solidFill>
                  <a:schemeClr val="tx1">
                    <a:lumMod val="65000"/>
                    <a:lumOff val="35000"/>
                  </a:schemeClr>
                </a:solidFill>
                <a:latin typeface="JKRGNR+Arial-BoldMT"/>
              </a:rPr>
              <a:t>§ 113a Speicherungspflichten für Daten (a.F.)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 Wer öffentlich zugängliche Telekommunikationsdienste für Endnutzer erbringt, ist verpflichtet, von ihm bei der Nutzung seines Dienstes erzeugte oder verarbeitete Verkehrsdaten nach Maßgabe der Absätze 2 bis 5 sechs Monate im Inland oder in einem anderen Mitgliedstaat der Europäischen Union zu speichern.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7724255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Gesetzgebungskompetenz des Bundes für § 113a TKG?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Regelung: Datenschutz; Datenrechte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Kompetenztitel für den Bund?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Damit Grundregel des Art. 70 I GG: Länder zuständig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a:t>
            </a:r>
            <a:r>
              <a:rPr lang="de-DE" sz="2400" b="1" dirty="0">
                <a:solidFill>
                  <a:schemeClr val="tx1">
                    <a:lumMod val="65000"/>
                    <a:lumOff val="35000"/>
                  </a:schemeClr>
                </a:solidFill>
                <a:latin typeface="JKRGNR+Arial-BoldMT"/>
              </a:rPr>
              <a:t>BVerfG NJW 2010, 833 </a:t>
            </a:r>
            <a:r>
              <a:rPr lang="de-DE" sz="2400" dirty="0">
                <a:solidFill>
                  <a:schemeClr val="tx1">
                    <a:lumMod val="65000"/>
                    <a:lumOff val="35000"/>
                  </a:schemeClr>
                </a:solidFill>
                <a:latin typeface="JKRGNR+Arial-BoldMT"/>
              </a:rPr>
              <a:t>: Gesetzgebungskompetenz des Bundes resultiere aus </a:t>
            </a:r>
            <a:r>
              <a:rPr lang="de-DE" sz="2400" b="1" dirty="0">
                <a:solidFill>
                  <a:schemeClr val="tx1">
                    <a:lumMod val="65000"/>
                    <a:lumOff val="35000"/>
                  </a:schemeClr>
                </a:solidFill>
                <a:latin typeface="JKRGNR+Arial-BoldMT"/>
              </a:rPr>
              <a:t>Art. 73 Abs. 1 Nr. 7 GG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Regelungsgegenstand: Telekommunikation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Hiervon </a:t>
            </a:r>
            <a:r>
              <a:rPr lang="de-DE" sz="2400" b="1" dirty="0">
                <a:solidFill>
                  <a:schemeClr val="tx1">
                    <a:lumMod val="65000"/>
                    <a:lumOff val="35000"/>
                  </a:schemeClr>
                </a:solidFill>
                <a:latin typeface="JKRGNR+Arial-BoldMT"/>
              </a:rPr>
              <a:t>kraft Sachzusammenhang </a:t>
            </a:r>
            <a:r>
              <a:rPr lang="de-DE" sz="2400" dirty="0">
                <a:solidFill>
                  <a:schemeClr val="tx1">
                    <a:lumMod val="65000"/>
                    <a:lumOff val="35000"/>
                  </a:schemeClr>
                </a:solidFill>
                <a:latin typeface="JKRGNR+Arial-BoldMT"/>
              </a:rPr>
              <a:t>umfasst: Regelungen zum </a:t>
            </a:r>
            <a:r>
              <a:rPr lang="de-DE" sz="2400" b="1" dirty="0">
                <a:solidFill>
                  <a:schemeClr val="tx1">
                    <a:lumMod val="65000"/>
                    <a:lumOff val="35000"/>
                  </a:schemeClr>
                </a:solidFill>
                <a:latin typeface="JKRGNR+Arial-BoldMT"/>
              </a:rPr>
              <a:t>Datenschutz</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5593371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649921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BVerfG: „</a:t>
            </a:r>
            <a:r>
              <a:rPr lang="de-DE" sz="2400" i="1" dirty="0">
                <a:solidFill>
                  <a:schemeClr val="tx1">
                    <a:lumMod val="65000"/>
                    <a:lumOff val="35000"/>
                  </a:schemeClr>
                </a:solidFill>
                <a:latin typeface="JKRGNR+Arial-BoldMT"/>
              </a:rPr>
              <a:t>Mangels ausdrücklicher Kompetenzzuweisung fällt das Recht des Datenschutzes zwar grundsätzlich in die Zuständigkeit der Länder. Eine bundesgesetzliche Zuständigkeit für dessen Regelung besteht kraft Sachzusammenhangs jedoch insoweit, als der </a:t>
            </a:r>
            <a:r>
              <a:rPr lang="de-DE" sz="2400" b="1" i="1" dirty="0">
                <a:solidFill>
                  <a:schemeClr val="tx1">
                    <a:lumMod val="65000"/>
                    <a:lumOff val="35000"/>
                  </a:schemeClr>
                </a:solidFill>
                <a:latin typeface="JKRGNR+Arial-BoldMT"/>
              </a:rPr>
              <a:t>Bund eine ihm zur Gesetzgebung zugewiesene Materie </a:t>
            </a:r>
            <a:r>
              <a:rPr lang="de-DE" sz="2400" b="1" i="1" dirty="0" err="1">
                <a:solidFill>
                  <a:schemeClr val="tx1">
                    <a:lumMod val="65000"/>
                    <a:lumOff val="35000"/>
                  </a:schemeClr>
                </a:solidFill>
                <a:latin typeface="JKRGNR+Arial-BoldMT"/>
              </a:rPr>
              <a:t>verständigerweise</a:t>
            </a:r>
            <a:r>
              <a:rPr lang="de-DE" sz="2400" b="1" i="1" dirty="0">
                <a:solidFill>
                  <a:schemeClr val="tx1">
                    <a:lumMod val="65000"/>
                    <a:lumOff val="35000"/>
                  </a:schemeClr>
                </a:solidFill>
                <a:latin typeface="JKRGNR+Arial-BoldMT"/>
              </a:rPr>
              <a:t> nicht regeln kann, ohne dass die datenschutzrechtlichen Bestimmungen mitgeregelt werden.</a:t>
            </a:r>
            <a:r>
              <a:rPr lang="de-DE" sz="2400" i="1" dirty="0">
                <a:solidFill>
                  <a:schemeClr val="tx1">
                    <a:lumMod val="65000"/>
                    <a:lumOff val="35000"/>
                  </a:schemeClr>
                </a:solidFill>
                <a:latin typeface="JKRGNR+Arial-BoldMT"/>
              </a:rPr>
              <a:t> Dies ist für die §§ 113a, 113b TKG der Fall. Diese stehen im Zusammenhang mit den Bestimmungen des Telekommunikationsgesetzes zum Datenschutz und normieren in Anknüpfung an die Regelung der technischen Bedingungen der Informationsübermittlung die jeweils zu beachtenden Anforderungen an den Umgang mit den bei der Erbringung von Telekommunikationsdiensten erzeugten oder verarbeiteten Daten. Sie knüpfen damit unmittelbar an Sachverhalte an, die in den Bereich der Gesetzgebungsmaterie der Telekommunikation fallen.“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9942418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Gegenstand einer Annexkompetenz</a:t>
            </a:r>
            <a:r>
              <a:rPr lang="de-DE" sz="2400" dirty="0">
                <a:solidFill>
                  <a:schemeClr val="tx1">
                    <a:lumMod val="65000"/>
                    <a:lumOff val="35000"/>
                  </a:schemeClr>
                </a:solidFill>
                <a:latin typeface="JKRGNR+Arial-BoldMT"/>
              </a:rPr>
              <a:t>: Hilfs- und Nebengebiete einer geschriebenen Kompetenz, d.h. insbesondere solche Normen, die die </a:t>
            </a:r>
            <a:r>
              <a:rPr lang="de-DE" sz="2400" b="1" dirty="0">
                <a:solidFill>
                  <a:schemeClr val="tx1">
                    <a:lumMod val="65000"/>
                    <a:lumOff val="35000"/>
                  </a:schemeClr>
                </a:solidFill>
                <a:latin typeface="JKRGNR+Arial-BoldMT"/>
              </a:rPr>
              <a:t>Vorbereitung und Durchführung einer dem Bund zugewiesenen Materie</a:t>
            </a:r>
            <a:r>
              <a:rPr lang="de-DE" sz="2400" dirty="0">
                <a:solidFill>
                  <a:schemeClr val="tx1">
                    <a:lumMod val="65000"/>
                    <a:lumOff val="35000"/>
                  </a:schemeClr>
                </a:solidFill>
                <a:latin typeface="JKRGNR+Arial-BoldMT"/>
              </a:rPr>
              <a:t> dienen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Regelung des Vorverfahrens (§§ 68 ff. VwGO) als Sachentscheidungsvoraussetzung für gerichtliche Entscheidung (Annex zu Art. 74 I Nr.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Abgrenzung heranzuziehen: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Annexkompetenz </a:t>
            </a:r>
            <a:r>
              <a:rPr lang="de-DE" sz="2400" b="1" dirty="0">
                <a:solidFill>
                  <a:schemeClr val="tx1">
                    <a:lumMod val="65000"/>
                    <a:lumOff val="35000"/>
                  </a:schemeClr>
                </a:solidFill>
                <a:latin typeface="JKRGNR+Arial-BoldMT"/>
                <a:sym typeface="Wingdings" pitchFamily="2" charset="2"/>
              </a:rPr>
              <a:t> Regelungen in die Tiefe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Kraft Sachzusammenhang  Regelungen in die Breite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1285688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50208"/>
            <a:ext cx="9036496"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Klausurtaktik: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Soweit Gesetzgebungskompetenz zu begründen: in zwei Schritten vorgehen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1. Schritt</a:t>
            </a:r>
            <a:r>
              <a:rPr lang="de-DE" sz="2400" dirty="0">
                <a:solidFill>
                  <a:schemeClr val="tx1">
                    <a:lumMod val="65000"/>
                    <a:lumOff val="35000"/>
                  </a:schemeClr>
                </a:solidFill>
                <a:latin typeface="JKRGNR+Arial-BoldMT"/>
                <a:sym typeface="Wingdings" pitchFamily="2" charset="2"/>
              </a:rPr>
              <a:t>: Bestimmung des objektiven Gehalts – </a:t>
            </a:r>
            <a:r>
              <a:rPr lang="de-DE" sz="2400" b="1" dirty="0">
                <a:solidFill>
                  <a:schemeClr val="tx1">
                    <a:lumMod val="65000"/>
                    <a:lumOff val="35000"/>
                  </a:schemeClr>
                </a:solidFill>
                <a:latin typeface="JKRGNR+Arial-BoldMT"/>
                <a:sym typeface="Wingdings" pitchFamily="2" charset="2"/>
              </a:rPr>
              <a:t>des Schwerpunktes ! </a:t>
            </a:r>
            <a:r>
              <a:rPr lang="de-DE" sz="2400" dirty="0">
                <a:solidFill>
                  <a:schemeClr val="tx1">
                    <a:lumMod val="65000"/>
                    <a:lumOff val="35000"/>
                  </a:schemeClr>
                </a:solidFill>
                <a:latin typeface="JKRGNR+Arial-BoldMT"/>
                <a:sym typeface="Wingdings" pitchFamily="2" charset="2"/>
              </a:rPr>
              <a:t>- der in Rede stehenden Norm bzw. des </a:t>
            </a:r>
            <a:r>
              <a:rPr lang="de-DE" sz="2400" b="1" dirty="0">
                <a:solidFill>
                  <a:schemeClr val="tx1">
                    <a:lumMod val="65000"/>
                    <a:lumOff val="35000"/>
                  </a:schemeClr>
                </a:solidFill>
                <a:latin typeface="JKRGNR+Arial-BoldMT"/>
                <a:sym typeface="Wingdings" pitchFamily="2" charset="2"/>
              </a:rPr>
              <a:t>Gesetzes</a:t>
            </a:r>
            <a:r>
              <a:rPr lang="de-DE" sz="2400" dirty="0">
                <a:solidFill>
                  <a:schemeClr val="tx1">
                    <a:lumMod val="65000"/>
                    <a:lumOff val="35000"/>
                  </a:schemeClr>
                </a:solidFill>
                <a:latin typeface="JKRGNR+Arial-BoldMT"/>
                <a:sym typeface="Wingdings" pitchFamily="2" charset="2"/>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2. Schritt: Suche und </a:t>
            </a:r>
            <a:r>
              <a:rPr lang="de-DE" sz="2400" dirty="0">
                <a:solidFill>
                  <a:schemeClr val="tx1">
                    <a:lumMod val="65000"/>
                    <a:lumOff val="35000"/>
                  </a:schemeClr>
                </a:solidFill>
                <a:latin typeface="JKRGNR+Arial-BoldMT"/>
                <a:sym typeface="Wingdings" pitchFamily="2" charset="2"/>
              </a:rPr>
              <a:t>Ermittlung des </a:t>
            </a:r>
            <a:r>
              <a:rPr lang="de-DE" sz="2400" b="1" dirty="0">
                <a:solidFill>
                  <a:schemeClr val="tx1">
                    <a:lumMod val="65000"/>
                    <a:lumOff val="35000"/>
                  </a:schemeClr>
                </a:solidFill>
                <a:latin typeface="JKRGNR+Arial-BoldMT"/>
                <a:sym typeface="Wingdings" pitchFamily="2" charset="2"/>
              </a:rPr>
              <a:t>Umfangs</a:t>
            </a:r>
            <a:r>
              <a:rPr lang="de-DE" sz="2400" dirty="0">
                <a:solidFill>
                  <a:schemeClr val="tx1">
                    <a:lumMod val="65000"/>
                    <a:lumOff val="35000"/>
                  </a:schemeClr>
                </a:solidFill>
                <a:latin typeface="JKRGNR+Arial-BoldMT"/>
                <a:sym typeface="Wingdings" pitchFamily="2" charset="2"/>
              </a:rPr>
              <a:t> der in dem </a:t>
            </a:r>
            <a:r>
              <a:rPr lang="de-DE" sz="2400" b="1" dirty="0">
                <a:solidFill>
                  <a:schemeClr val="tx1">
                    <a:lumMod val="65000"/>
                    <a:lumOff val="35000"/>
                  </a:schemeClr>
                </a:solidFill>
                <a:latin typeface="JKRGNR+Arial-BoldMT"/>
                <a:sym typeface="Wingdings" pitchFamily="2" charset="2"/>
              </a:rPr>
              <a:t>fraglichen</a:t>
            </a:r>
            <a:r>
              <a:rPr lang="de-DE" sz="2400" dirty="0">
                <a:solidFill>
                  <a:schemeClr val="tx1">
                    <a:lumMod val="65000"/>
                    <a:lumOff val="35000"/>
                  </a:schemeClr>
                </a:solidFill>
                <a:latin typeface="JKRGNR+Arial-BoldMT"/>
                <a:sym typeface="Wingdings" pitchFamily="2" charset="2"/>
              </a:rPr>
              <a:t> </a:t>
            </a:r>
            <a:r>
              <a:rPr lang="de-DE" sz="2400" b="1" dirty="0">
                <a:solidFill>
                  <a:schemeClr val="tx1">
                    <a:lumMod val="65000"/>
                    <a:lumOff val="35000"/>
                  </a:schemeClr>
                </a:solidFill>
                <a:latin typeface="JKRGNR+Arial-BoldMT"/>
                <a:sym typeface="Wingdings" pitchFamily="2" charset="2"/>
              </a:rPr>
              <a:t>Kompetenztitel</a:t>
            </a:r>
            <a:r>
              <a:rPr lang="de-DE" sz="2400" dirty="0">
                <a:solidFill>
                  <a:schemeClr val="tx1">
                    <a:lumMod val="65000"/>
                    <a:lumOff val="35000"/>
                  </a:schemeClr>
                </a:solidFill>
                <a:latin typeface="JKRGNR+Arial-BoldMT"/>
                <a:sym typeface="Wingdings" pitchFamily="2" charset="2"/>
              </a:rPr>
              <a:t> geregelten Materie durch Auslegung (Wortlaut, Systematik, Telos, Historie)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8684957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1501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sym typeface="Wingdings" pitchFamily="2" charset="2"/>
              </a:rPr>
              <a:t>Bundesland B erlässt folgende bußgeldbewehrte Regelungen: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sym typeface="Wingdings" pitchFamily="2" charset="2"/>
              </a:rPr>
              <a:t>§ 2 Erlaubnis. </a:t>
            </a:r>
            <a:br>
              <a:rPr lang="de-DE" sz="2400" i="1" dirty="0">
                <a:solidFill>
                  <a:schemeClr val="tx1">
                    <a:lumMod val="65000"/>
                    <a:lumOff val="35000"/>
                  </a:schemeClr>
                </a:solidFill>
                <a:latin typeface="JKRGNR+Arial-BoldMT"/>
                <a:sym typeface="Wingdings" pitchFamily="2" charset="2"/>
              </a:rPr>
            </a:br>
            <a:r>
              <a:rPr lang="de-DE" sz="2400" i="1" dirty="0">
                <a:solidFill>
                  <a:schemeClr val="tx1">
                    <a:lumMod val="65000"/>
                    <a:lumOff val="35000"/>
                  </a:schemeClr>
                </a:solidFill>
                <a:latin typeface="JKRGNR+Arial-BoldMT"/>
                <a:sym typeface="Wingdings" pitchFamily="2" charset="2"/>
              </a:rPr>
              <a:t>(1) 1Wer eine Spielhalle betreiben will, bedarf der Erlaubnis der zuständigen Behörde. 2Für jeden Spielhallenstandort darf nur ein Unternehmen zugelassen werden. 3Der Abstand zu weiteren derartigen Unternehmen soll 500 Meter nicht unterschreiten. 4Das Ge-werbe soll auch nicht in räumlicher Nähe von Einrichtungen betrieben werden, die vorwiegend von Kindern oder Jugendlichen aufgesucht werden.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sym typeface="Wingdings" pitchFamily="2" charset="2"/>
              </a:rPr>
              <a:t>§ 4 Anforderungen an die Einrichtung von Spielhallen. </a:t>
            </a:r>
            <a:br>
              <a:rPr lang="de-DE" sz="2400" i="1" dirty="0">
                <a:solidFill>
                  <a:schemeClr val="tx1">
                    <a:lumMod val="65000"/>
                    <a:lumOff val="35000"/>
                  </a:schemeClr>
                </a:solidFill>
                <a:latin typeface="JKRGNR+Arial-BoldMT"/>
                <a:sym typeface="Wingdings" pitchFamily="2" charset="2"/>
              </a:rPr>
            </a:br>
            <a:r>
              <a:rPr lang="de-DE" sz="2400" i="1" dirty="0">
                <a:solidFill>
                  <a:schemeClr val="tx1">
                    <a:lumMod val="65000"/>
                    <a:lumOff val="35000"/>
                  </a:schemeClr>
                </a:solidFill>
                <a:latin typeface="JKRGNR+Arial-BoldMT"/>
                <a:sym typeface="Wingdings" pitchFamily="2" charset="2"/>
              </a:rPr>
              <a:t>(2) 1In einer Spielhalle darf die Gesamtzahl der Spielgeräte acht Geräte nicht übersteigen.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Gesetzgebungskompetenz des Landes?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3696981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Gesetzgebungskompetenz für Erlaubnispflicht?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Vgl. </a:t>
            </a:r>
            <a:r>
              <a:rPr lang="de-DE" sz="2400" b="1" dirty="0">
                <a:solidFill>
                  <a:schemeClr val="tx1">
                    <a:lumMod val="65000"/>
                    <a:lumOff val="35000"/>
                  </a:schemeClr>
                </a:solidFill>
                <a:latin typeface="JKRGNR+Arial-BoldMT"/>
                <a:sym typeface="Wingdings" pitchFamily="2" charset="2"/>
              </a:rPr>
              <a:t>Art. 74 Nr. 11 GG </a:t>
            </a:r>
            <a:r>
              <a:rPr lang="de-DE" sz="2400" dirty="0">
                <a:solidFill>
                  <a:schemeClr val="tx1">
                    <a:lumMod val="65000"/>
                    <a:lumOff val="35000"/>
                  </a:schemeClr>
                </a:solidFill>
                <a:latin typeface="JKRGNR+Arial-BoldMT"/>
                <a:sym typeface="Wingdings" pitchFamily="2" charset="2"/>
              </a:rPr>
              <a:t>(„ohne Recht der Spielhallen“)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Landeskompetenz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Gesetzgebungskompetenz für Abstandsregelung?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Fraglich: Sperrwirkung wegen Zuständigkeit des Bundes im Bereich des Bodenrechts, vgl. </a:t>
            </a:r>
            <a:r>
              <a:rPr lang="de-DE" sz="2400" b="1" dirty="0">
                <a:solidFill>
                  <a:schemeClr val="tx1">
                    <a:lumMod val="65000"/>
                    <a:lumOff val="35000"/>
                  </a:schemeClr>
                </a:solidFill>
                <a:latin typeface="JKRGNR+Arial-BoldMT"/>
                <a:sym typeface="Wingdings" pitchFamily="2" charset="2"/>
              </a:rPr>
              <a:t>Art. 74 Nr. 18 GG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a:t>
            </a:r>
            <a:r>
              <a:rPr lang="de-DE" sz="2400" b="1" dirty="0">
                <a:solidFill>
                  <a:schemeClr val="tx1">
                    <a:lumMod val="65000"/>
                    <a:lumOff val="35000"/>
                  </a:schemeClr>
                </a:solidFill>
                <a:latin typeface="JKRGNR+Arial-BoldMT"/>
                <a:sym typeface="Wingdings" pitchFamily="2" charset="2"/>
              </a:rPr>
              <a:t>Bodenrecht</a:t>
            </a:r>
            <a:r>
              <a:rPr lang="de-DE" sz="2400" dirty="0">
                <a:solidFill>
                  <a:schemeClr val="tx1">
                    <a:lumMod val="65000"/>
                    <a:lumOff val="35000"/>
                  </a:schemeClr>
                </a:solidFill>
                <a:latin typeface="JKRGNR+Arial-BoldMT"/>
                <a:sym typeface="Wingdings" pitchFamily="2" charset="2"/>
              </a:rPr>
              <a:t>“: Vorschriften, die den Grund und Boden unmittelbar zum Gegenstand haben, also die rechtlichen Beziehungen des Menschen zu Grund und Boden und die Art und Weise seiner baulichen Nutzbarkeit regeln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Sperrwirkung (-), es werden </a:t>
            </a:r>
            <a:r>
              <a:rPr lang="de-DE" sz="2400" b="1" dirty="0">
                <a:solidFill>
                  <a:schemeClr val="tx1">
                    <a:lumMod val="65000"/>
                    <a:lumOff val="35000"/>
                  </a:schemeClr>
                </a:solidFill>
                <a:latin typeface="JKRGNR+Arial-BoldMT"/>
                <a:sym typeface="Wingdings" pitchFamily="2" charset="2"/>
              </a:rPr>
              <a:t>keine städtebaulichen</a:t>
            </a:r>
            <a:r>
              <a:rPr lang="de-DE" sz="2400" dirty="0">
                <a:solidFill>
                  <a:schemeClr val="tx1">
                    <a:lumMod val="65000"/>
                    <a:lumOff val="35000"/>
                  </a:schemeClr>
                </a:solidFill>
                <a:latin typeface="JKRGNR+Arial-BoldMT"/>
                <a:sym typeface="Wingdings" pitchFamily="2" charset="2"/>
              </a:rPr>
              <a:t>, sondern – im Schwerpunkt! – </a:t>
            </a:r>
            <a:r>
              <a:rPr lang="de-DE" sz="2400" b="1" dirty="0">
                <a:solidFill>
                  <a:schemeClr val="tx1">
                    <a:lumMod val="65000"/>
                    <a:lumOff val="35000"/>
                  </a:schemeClr>
                </a:solidFill>
                <a:latin typeface="JKRGNR+Arial-BoldMT"/>
                <a:sym typeface="Wingdings" pitchFamily="2" charset="2"/>
              </a:rPr>
              <a:t>ordnungsrechtliche Ziele </a:t>
            </a:r>
            <a:r>
              <a:rPr lang="de-DE" sz="2400" dirty="0">
                <a:solidFill>
                  <a:schemeClr val="tx1">
                    <a:lumMod val="65000"/>
                    <a:lumOff val="35000"/>
                  </a:schemeClr>
                </a:solidFill>
                <a:latin typeface="JKRGNR+Arial-BoldMT"/>
                <a:sym typeface="Wingdings" pitchFamily="2" charset="2"/>
              </a:rPr>
              <a:t>verfolgt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6876436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9342" y="1337997"/>
            <a:ext cx="9036496"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Gesetzgebungskompetenz für Abstandsgebot zu Kinder- und Jugendeinrichtungen?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Denkbar: Sperrwirkung durch das JuSchG (vgl. Art. 74 I Nr. 7 GG) </a:t>
            </a:r>
          </a:p>
          <a:p>
            <a:pPr lvl="1"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a:t>
            </a:r>
            <a:r>
              <a:rPr lang="de-DE" sz="2400" b="1" dirty="0">
                <a:solidFill>
                  <a:schemeClr val="tx1">
                    <a:lumMod val="65000"/>
                    <a:lumOff val="35000"/>
                  </a:schemeClr>
                </a:solidFill>
                <a:latin typeface="JKRGNR+Arial-BoldMT"/>
                <a:sym typeface="Wingdings" pitchFamily="2" charset="2"/>
              </a:rPr>
              <a:t>§ 6 Spielhallen, Glücksspiele</a:t>
            </a:r>
          </a:p>
          <a:p>
            <a:pPr lvl="1"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(1) Die Anwesenheit in öffentlichen Spielhallen oder ähnlichen vorwiegend dem Spielbetrieb dienenden Räumen darf Kindern und Jugendlichen nicht gestattet werden.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Sperrwirkung (-), da mit der neuen Regelung vorrangig – im Schwerpunkt! –  gewerberechtliches Ziel der </a:t>
            </a:r>
            <a:r>
              <a:rPr lang="de-DE" sz="2400" b="1" dirty="0">
                <a:solidFill>
                  <a:schemeClr val="tx1">
                    <a:lumMod val="65000"/>
                    <a:lumOff val="35000"/>
                  </a:schemeClr>
                </a:solidFill>
                <a:latin typeface="JKRGNR+Arial-BoldMT"/>
                <a:sym typeface="Wingdings" pitchFamily="2" charset="2"/>
              </a:rPr>
              <a:t>Verhinderung von Spielsucht </a:t>
            </a:r>
            <a:r>
              <a:rPr lang="de-DE" sz="2400" dirty="0">
                <a:solidFill>
                  <a:schemeClr val="tx1">
                    <a:lumMod val="65000"/>
                    <a:lumOff val="35000"/>
                  </a:schemeClr>
                </a:solidFill>
                <a:latin typeface="JKRGNR+Arial-BoldMT"/>
                <a:sym typeface="Wingdings" pitchFamily="2" charset="2"/>
              </a:rPr>
              <a:t>verfolgt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vgl. hierzu: </a:t>
            </a:r>
            <a:r>
              <a:rPr lang="de-DE" sz="2400" b="1" dirty="0">
                <a:solidFill>
                  <a:schemeClr val="tx1">
                    <a:lumMod val="65000"/>
                    <a:lumOff val="35000"/>
                  </a:schemeClr>
                </a:solidFill>
                <a:latin typeface="JKRGNR+Arial-BoldMT"/>
                <a:sym typeface="Wingdings" pitchFamily="2" charset="2"/>
              </a:rPr>
              <a:t>BVerfG </a:t>
            </a:r>
            <a:r>
              <a:rPr lang="de-DE" sz="2400" b="1" dirty="0" err="1">
                <a:solidFill>
                  <a:schemeClr val="tx1">
                    <a:lumMod val="65000"/>
                    <a:lumOff val="35000"/>
                  </a:schemeClr>
                </a:solidFill>
                <a:latin typeface="JKRGNR+Arial-BoldMT"/>
                <a:sym typeface="Wingdings" pitchFamily="2" charset="2"/>
              </a:rPr>
              <a:t>NVwZ</a:t>
            </a:r>
            <a:r>
              <a:rPr lang="de-DE" sz="2400" b="1" dirty="0">
                <a:solidFill>
                  <a:schemeClr val="tx1">
                    <a:lumMod val="65000"/>
                    <a:lumOff val="35000"/>
                  </a:schemeClr>
                </a:solidFill>
                <a:latin typeface="JKRGNR+Arial-BoldMT"/>
                <a:sym typeface="Wingdings" pitchFamily="2" charset="2"/>
              </a:rPr>
              <a:t> 2017, 1111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9323998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83968" y="3284984"/>
            <a:ext cx="4860032" cy="1077218"/>
          </a:xfrm>
          <a:prstGeom prst="rect">
            <a:avLst/>
          </a:prstGeom>
          <a:noFill/>
        </p:spPr>
        <p:txBody>
          <a:bodyPr wrap="square" rtlCol="0">
            <a:spAutoFit/>
          </a:bodyPr>
          <a:lstStyle/>
          <a:p>
            <a:r>
              <a:rPr lang="de-DE" sz="3200" dirty="0">
                <a:solidFill>
                  <a:schemeClr val="bg1"/>
                </a:solidFill>
                <a:latin typeface="Frutiger LT 57 Cn" pitchFamily="34" charset="0"/>
              </a:rPr>
              <a:t>Staatsorganisationsrecht</a:t>
            </a:r>
          </a:p>
          <a:p>
            <a:r>
              <a:rPr lang="de-DE" sz="3200" dirty="0">
                <a:solidFill>
                  <a:schemeClr val="bg1"/>
                </a:solidFill>
                <a:latin typeface="Frutiger LT 57 Cn" pitchFamily="34" charset="0"/>
              </a:rPr>
              <a:t>Fall 7</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303040"/>
            <a:ext cx="9036496"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Gesetzgebung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Gegenstand von Examensklausuren: </a:t>
            </a:r>
            <a:r>
              <a:rPr lang="de-DE" sz="2400" b="1" dirty="0">
                <a:solidFill>
                  <a:schemeClr val="tx1">
                    <a:lumMod val="65000"/>
                    <a:lumOff val="35000"/>
                  </a:schemeClr>
                </a:solidFill>
                <a:latin typeface="JKRGNR+Arial-BoldMT"/>
              </a:rPr>
              <a:t>Prüfung der Rechtmäßigkeit eines 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Rahmen der </a:t>
            </a:r>
            <a:r>
              <a:rPr lang="de-DE" sz="2400" b="1" dirty="0">
                <a:solidFill>
                  <a:schemeClr val="tx1">
                    <a:lumMod val="65000"/>
                    <a:lumOff val="35000"/>
                  </a:schemeClr>
                </a:solidFill>
                <a:latin typeface="JKRGNR+Arial-BoldMT"/>
              </a:rPr>
              <a:t>formellen Rechtmäßigkeit </a:t>
            </a:r>
            <a:r>
              <a:rPr lang="de-DE" sz="2400" dirty="0">
                <a:solidFill>
                  <a:schemeClr val="tx1">
                    <a:lumMod val="65000"/>
                    <a:lumOff val="35000"/>
                  </a:schemeClr>
                </a:solidFill>
                <a:latin typeface="JKRGNR+Arial-BoldMT"/>
              </a:rPr>
              <a:t>regelmäßig streitig: </a:t>
            </a:r>
            <a:r>
              <a:rPr lang="de-DE" sz="2400" b="1" dirty="0">
                <a:solidFill>
                  <a:schemeClr val="tx1">
                    <a:lumMod val="65000"/>
                    <a:lumOff val="35000"/>
                  </a:schemeClr>
                </a:solidFill>
                <a:latin typeface="JKRGNR+Arial-BoldMT"/>
              </a:rPr>
              <a:t>Gesetzgebungskompetenz</a:t>
            </a:r>
            <a:r>
              <a:rPr lang="de-DE" sz="2400" dirty="0">
                <a:solidFill>
                  <a:schemeClr val="tx1">
                    <a:lumMod val="65000"/>
                    <a:lumOff val="35000"/>
                  </a:schemeClr>
                </a:solidFill>
                <a:latin typeface="JKRGNR+Arial-BoldMT"/>
              </a:rPr>
              <a:t> des Bundes bzw. des Landes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Grundregel</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a:t>
            </a:r>
            <a:r>
              <a:rPr lang="de-DE" sz="2400" b="1" i="1" dirty="0">
                <a:solidFill>
                  <a:schemeClr val="tx1">
                    <a:lumMod val="65000"/>
                    <a:lumOff val="35000"/>
                  </a:schemeClr>
                </a:solidFill>
                <a:latin typeface="JKRGNR+Arial-BoldMT"/>
              </a:rPr>
              <a:t>Länder</a:t>
            </a:r>
            <a:r>
              <a:rPr lang="de-DE" sz="2400" i="1" dirty="0">
                <a:solidFill>
                  <a:schemeClr val="tx1">
                    <a:lumMod val="65000"/>
                    <a:lumOff val="35000"/>
                  </a:schemeClr>
                </a:solidFill>
                <a:latin typeface="JKRGNR+Arial-BoldMT"/>
              </a:rPr>
              <a:t> haben das Recht zur Gesetzgebung, soweit dieses Grundgesetz nicht dem Bunde die Gesetzgebungsbefugnisse verleiht“, </a:t>
            </a:r>
            <a:r>
              <a:rPr lang="de-DE" sz="2400" b="1" dirty="0">
                <a:solidFill>
                  <a:schemeClr val="tx1">
                    <a:lumMod val="65000"/>
                    <a:lumOff val="35000"/>
                  </a:schemeClr>
                </a:solidFill>
                <a:latin typeface="JKRGNR+Arial-BoldMT"/>
              </a:rPr>
              <a:t>Art. 70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Art. 70 II GG</a:t>
            </a:r>
            <a:r>
              <a:rPr lang="de-DE" sz="2400" dirty="0">
                <a:solidFill>
                  <a:schemeClr val="tx1">
                    <a:lumMod val="65000"/>
                    <a:lumOff val="35000"/>
                  </a:schemeClr>
                </a:solidFill>
                <a:latin typeface="JKRGNR+Arial-BoldMT"/>
              </a:rPr>
              <a:t> zur Abgrenzung der Kompetenzen heranzuziehen: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Vorschriften des Grundgesetzes über die </a:t>
            </a:r>
            <a:r>
              <a:rPr lang="de-DE" sz="2400" b="1" dirty="0">
                <a:solidFill>
                  <a:schemeClr val="tx1">
                    <a:lumMod val="65000"/>
                    <a:lumOff val="35000"/>
                  </a:schemeClr>
                </a:solidFill>
                <a:latin typeface="JKRGNR+Arial-BoldMT"/>
              </a:rPr>
              <a:t>ausschließliche und die konkurrierende Gesetzgebung</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8578535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0304"/>
            <a:ext cx="9036496"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Erfolgsaussichten des beim BVerfG angestrengten Antrags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Zulässigkeit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Zuständigkeit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Eröffnung des „Verfassungsrechtsweges“ notwendig: </a:t>
            </a:r>
            <a:r>
              <a:rPr lang="de-DE" sz="2400" b="1" dirty="0">
                <a:solidFill>
                  <a:schemeClr val="tx1">
                    <a:lumMod val="65000"/>
                    <a:lumOff val="35000"/>
                  </a:schemeClr>
                </a:solidFill>
                <a:latin typeface="JKRGNR+Arial-BoldMT"/>
              </a:rPr>
              <a:t>ausdrückliche Zuweisung </a:t>
            </a:r>
            <a:r>
              <a:rPr lang="de-DE" sz="2400" dirty="0">
                <a:solidFill>
                  <a:schemeClr val="tx1">
                    <a:lumMod val="65000"/>
                    <a:lumOff val="35000"/>
                  </a:schemeClr>
                </a:solidFill>
                <a:latin typeface="JKRGNR+Arial-BoldMT"/>
              </a:rPr>
              <a:t>der Streitigkeit zum BVerfG (</a:t>
            </a:r>
            <a:r>
              <a:rPr lang="de-DE" sz="2400" b="1" dirty="0">
                <a:solidFill>
                  <a:schemeClr val="tx1">
                    <a:lumMod val="65000"/>
                    <a:lumOff val="35000"/>
                  </a:schemeClr>
                </a:solidFill>
                <a:latin typeface="JKRGNR+Arial-BoldMT"/>
              </a:rPr>
              <a:t>Enumerativprinzip</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insbesondere maßgeblich: </a:t>
            </a:r>
            <a:r>
              <a:rPr lang="de-DE" sz="2400" b="1" dirty="0">
                <a:solidFill>
                  <a:schemeClr val="tx1">
                    <a:lumMod val="65000"/>
                    <a:lumOff val="35000"/>
                  </a:schemeClr>
                </a:solidFill>
                <a:latin typeface="JKRGNR+Arial-BoldMT"/>
              </a:rPr>
              <a:t>Art. 94 I Nr. 1-5 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Vom Antragsteller begehrt: </a:t>
            </a:r>
            <a:r>
              <a:rPr lang="de-DE" sz="2400" i="1" dirty="0">
                <a:solidFill>
                  <a:schemeClr val="tx1">
                    <a:lumMod val="65000"/>
                    <a:lumOff val="35000"/>
                  </a:schemeClr>
                </a:solidFill>
                <a:latin typeface="JKRGNR+Arial-BoldMT"/>
              </a:rPr>
              <a:t>„Feststellung der Verfassungswidrigkeit des Gesetzes“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statthaft: </a:t>
            </a:r>
            <a:r>
              <a:rPr lang="de-DE" sz="2400" b="1" dirty="0">
                <a:solidFill>
                  <a:schemeClr val="tx1">
                    <a:lumMod val="65000"/>
                    <a:lumOff val="35000"/>
                  </a:schemeClr>
                </a:solidFill>
                <a:latin typeface="JKRGNR+Arial-BoldMT"/>
              </a:rPr>
              <a:t>Abstrakte Normenkontrolle gemäß Art. 94 I Nr. 2 GG, § 13 I Nr. 6 BVerfGG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Zuständigkeit des BVerfG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41661255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Antragsberechtigung des Antragstellers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parteifähig: </a:t>
            </a:r>
            <a:r>
              <a:rPr lang="de-DE" sz="2400" b="1" dirty="0">
                <a:solidFill>
                  <a:schemeClr val="tx1">
                    <a:lumMod val="65000"/>
                    <a:lumOff val="35000"/>
                  </a:schemeClr>
                </a:solidFill>
                <a:latin typeface="JKRGNR+Arial-BoldMT"/>
              </a:rPr>
              <a:t>Landesregierung</a:t>
            </a:r>
            <a:r>
              <a:rPr lang="de-DE" sz="2400" dirty="0">
                <a:solidFill>
                  <a:schemeClr val="tx1">
                    <a:lumMod val="65000"/>
                    <a:lumOff val="35000"/>
                  </a:schemeClr>
                </a:solidFill>
                <a:latin typeface="JKRGNR+Arial-BoldMT"/>
              </a:rPr>
              <a:t>, vgl. Art. 94 I Nr. 2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Antragsgegenstand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Ausweislich des Wortlautes von Art. 94 I Nr. 2 GG tauglicher Antragsgegenstand: </a:t>
            </a:r>
            <a:r>
              <a:rPr lang="de-DE" sz="2400" b="1" dirty="0">
                <a:solidFill>
                  <a:schemeClr val="tx1">
                    <a:lumMod val="65000"/>
                    <a:lumOff val="35000"/>
                  </a:schemeClr>
                </a:solidFill>
                <a:latin typeface="JKRGNR+Arial-BoldMT"/>
              </a:rPr>
              <a:t>Bundes- oder Landesrecht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eine „präventive Normenkontrolle“ nicht möglich, maßgeblich: erfolgte </a:t>
            </a:r>
            <a:r>
              <a:rPr lang="de-DE" sz="2400" b="1" dirty="0">
                <a:solidFill>
                  <a:schemeClr val="tx1">
                    <a:lumMod val="65000"/>
                    <a:lumOff val="35000"/>
                  </a:schemeClr>
                </a:solidFill>
                <a:latin typeface="JKRGNR+Arial-BoldMT"/>
              </a:rPr>
              <a:t>Verkündung des 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Ausbildungsplatzförderungsgesetz </a:t>
            </a:r>
            <a:r>
              <a:rPr lang="de-DE" sz="2400" b="1" dirty="0">
                <a:solidFill>
                  <a:schemeClr val="tx1">
                    <a:lumMod val="65000"/>
                    <a:lumOff val="35000"/>
                  </a:schemeClr>
                </a:solidFill>
                <a:latin typeface="JKRGNR+Arial-BoldMT"/>
              </a:rPr>
              <a:t>bereits verkündet und Bundesrecht</a:t>
            </a:r>
            <a:r>
              <a:rPr lang="de-DE" sz="2400" dirty="0">
                <a:solidFill>
                  <a:schemeClr val="tx1">
                    <a:lumMod val="65000"/>
                    <a:lumOff val="35000"/>
                  </a:schemeClr>
                </a:solidFill>
                <a:latin typeface="JKRGNR+Arial-BoldMT"/>
              </a:rPr>
              <a:t> darstellt, ohne weiteres zu bejahen: tauglicher Antragsgegenstand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21060366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Antragsgrund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Ausweislich des Wortlautes von Art. 94 I Nr. 2 GG ausnahmsweise (!) nicht erforderlich: Geltendmachung einer subjektiven Rechtsverletzung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Stattdessen</a:t>
            </a:r>
            <a:r>
              <a:rPr lang="de-DE" sz="2400" dirty="0">
                <a:solidFill>
                  <a:schemeClr val="tx1">
                    <a:lumMod val="65000"/>
                    <a:lumOff val="35000"/>
                  </a:schemeClr>
                </a:solidFill>
                <a:latin typeface="JKRGNR+Arial-BoldMT"/>
              </a:rPr>
              <a:t> von Art. 94 I Nr. 2 GG verlangt: „</a:t>
            </a:r>
            <a:r>
              <a:rPr lang="de-DE" sz="2400" b="1" dirty="0">
                <a:solidFill>
                  <a:schemeClr val="tx1">
                    <a:lumMod val="65000"/>
                    <a:lumOff val="35000"/>
                  </a:schemeClr>
                </a:solidFill>
                <a:latin typeface="JKRGNR+Arial-BoldMT"/>
              </a:rPr>
              <a:t>Meinungsverschiedenheiten oder Zweifel </a:t>
            </a:r>
            <a:r>
              <a:rPr lang="de-DE" sz="2400" dirty="0">
                <a:solidFill>
                  <a:schemeClr val="tx1">
                    <a:lumMod val="65000"/>
                    <a:lumOff val="35000"/>
                  </a:schemeClr>
                </a:solidFill>
                <a:latin typeface="JKRGNR+Arial-BoldMT"/>
              </a:rPr>
              <a:t>über die förmliche und sachliche Vereinbarkeit von Bundesrecht oder Landesrecht mit diesem Grundgesetze oder die Vereinbarkeit von Landesrecht mit sonstigem Bundesrechte“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err="1">
                <a:solidFill>
                  <a:schemeClr val="tx1">
                    <a:lumMod val="65000"/>
                    <a:lumOff val="35000"/>
                  </a:schemeClr>
                </a:solidFill>
                <a:latin typeface="JKRGNR+Arial-BoldMT"/>
              </a:rPr>
              <a:t>Klarstellunginsteresse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dem Hintergrund des </a:t>
            </a:r>
            <a:r>
              <a:rPr lang="de-DE" sz="2400" b="1" dirty="0">
                <a:solidFill>
                  <a:schemeClr val="tx1">
                    <a:lumMod val="65000"/>
                    <a:lumOff val="35000"/>
                  </a:schemeClr>
                </a:solidFill>
                <a:latin typeface="JKRGNR+Arial-BoldMT"/>
              </a:rPr>
              <a:t>Vorranges der Verfassung </a:t>
            </a:r>
            <a:r>
              <a:rPr lang="de-DE" sz="2400" dirty="0">
                <a:solidFill>
                  <a:schemeClr val="tx1">
                    <a:lumMod val="65000"/>
                    <a:lumOff val="35000"/>
                  </a:schemeClr>
                </a:solidFill>
                <a:latin typeface="JKRGNR+Arial-BoldMT"/>
              </a:rPr>
              <a:t>hingegen nicht zu fordern: </a:t>
            </a:r>
            <a:r>
              <a:rPr lang="de-DE" sz="2400" b="1" dirty="0">
                <a:solidFill>
                  <a:schemeClr val="tx1">
                    <a:lumMod val="65000"/>
                    <a:lumOff val="35000"/>
                  </a:schemeClr>
                </a:solidFill>
                <a:latin typeface="JKRGNR+Arial-BoldMT"/>
              </a:rPr>
              <a:t>„für nichtig halten“ </a:t>
            </a:r>
            <a:r>
              <a:rPr lang="de-DE" sz="2400" dirty="0">
                <a:solidFill>
                  <a:schemeClr val="tx1">
                    <a:lumMod val="65000"/>
                    <a:lumOff val="35000"/>
                  </a:schemeClr>
                </a:solidFill>
                <a:latin typeface="JKRGNR+Arial-BoldMT"/>
              </a:rPr>
              <a:t>der Norm, vgl. § 76 I Nr. 1 BVerfGG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Landesregierung „Bedenken“ an Verfassungskonformität geäußert hat, zu bejahen: </a:t>
            </a:r>
            <a:r>
              <a:rPr lang="de-DE" sz="2400" b="1" dirty="0">
                <a:solidFill>
                  <a:schemeClr val="tx1">
                    <a:lumMod val="65000"/>
                    <a:lumOff val="35000"/>
                  </a:schemeClr>
                </a:solidFill>
                <a:latin typeface="JKRGNR+Arial-BoldMT"/>
              </a:rPr>
              <a:t>Antragsgrund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4524982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206723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Form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Fristerfordernis im Verfahren nach Art. 94 I Nr. 2 GG einzig relevant: Formvorgaben des § 23 I BVerfGG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a:t>
            </a:r>
            <a:r>
              <a:rPr lang="de-DE" sz="2400" b="1" dirty="0">
                <a:solidFill>
                  <a:schemeClr val="tx1">
                    <a:lumMod val="65000"/>
                    <a:lumOff val="35000"/>
                  </a:schemeClr>
                </a:solidFill>
                <a:latin typeface="JKRGNR+Arial-BoldMT"/>
              </a:rPr>
              <a:t>als gewahrt anzusehen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Formerfordernisse des § 23 I BVerfGG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41158887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Rechtsschutzbedürfnis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 Rechtsschutzbedürfnis regelmäßig entgegenstehend: Wenn </a:t>
            </a:r>
            <a:r>
              <a:rPr lang="de-DE" sz="2400" b="1" dirty="0">
                <a:solidFill>
                  <a:schemeClr val="tx1">
                    <a:lumMod val="65000"/>
                    <a:lumOff val="35000"/>
                  </a:schemeClr>
                </a:solidFill>
                <a:latin typeface="JKRGNR+Arial-BoldMT"/>
              </a:rPr>
              <a:t>kein rechtsschutzwürdiges Interesse </a:t>
            </a:r>
            <a:r>
              <a:rPr lang="de-DE" sz="2400" dirty="0">
                <a:solidFill>
                  <a:schemeClr val="tx1">
                    <a:lumMod val="65000"/>
                    <a:lumOff val="35000"/>
                  </a:schemeClr>
                </a:solidFill>
                <a:latin typeface="JKRGNR+Arial-BoldMT"/>
              </a:rPr>
              <a:t>verfolgt wird oder Antragstellung sich als </a:t>
            </a:r>
            <a:r>
              <a:rPr lang="de-DE" sz="2400" b="1" dirty="0">
                <a:solidFill>
                  <a:schemeClr val="tx1">
                    <a:lumMod val="65000"/>
                    <a:lumOff val="35000"/>
                  </a:schemeClr>
                </a:solidFill>
                <a:latin typeface="JKRGNR+Arial-BoldMT"/>
              </a:rPr>
              <a:t>rechtsmissbräuchlich</a:t>
            </a:r>
            <a:r>
              <a:rPr lang="de-DE" sz="2400" dirty="0">
                <a:solidFill>
                  <a:schemeClr val="tx1">
                    <a:lumMod val="65000"/>
                    <a:lumOff val="35000"/>
                  </a:schemeClr>
                </a:solidFill>
                <a:latin typeface="JKRGNR+Arial-BoldMT"/>
              </a:rPr>
              <a:t> erweist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Landesregierung hat </a:t>
            </a:r>
            <a:r>
              <a:rPr lang="de-DE" sz="2400" b="1" dirty="0">
                <a:solidFill>
                  <a:schemeClr val="tx1">
                    <a:lumMod val="65000"/>
                    <a:lumOff val="35000"/>
                  </a:schemeClr>
                </a:solidFill>
                <a:latin typeface="JKRGNR+Arial-BoldMT"/>
              </a:rPr>
              <a:t>im Bundesrat zunächst für Gesetz gestimmt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Zweifel an Verfassungskonformität können sich ohne Weiteres auch erst im Nachhinein ergeben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zu bedenken: Entscheidung des </a:t>
            </a:r>
            <a:r>
              <a:rPr lang="de-DE" sz="2400" b="1" dirty="0">
                <a:solidFill>
                  <a:schemeClr val="tx1">
                    <a:lumMod val="65000"/>
                    <a:lumOff val="35000"/>
                  </a:schemeClr>
                </a:solidFill>
                <a:latin typeface="JKRGNR+Arial-BoldMT"/>
              </a:rPr>
              <a:t>BVerfG als Hüter der Verfassung </a:t>
            </a:r>
            <a:r>
              <a:rPr lang="de-DE" sz="2400" dirty="0">
                <a:solidFill>
                  <a:schemeClr val="tx1">
                    <a:lumMod val="65000"/>
                    <a:lumOff val="35000"/>
                  </a:schemeClr>
                </a:solidFill>
                <a:latin typeface="JKRGNR+Arial-BoldMT"/>
              </a:rPr>
              <a:t>kommt besondere Bedeutung im Hinblick auf die Prüfung von Gesetzen zu (vgl. </a:t>
            </a:r>
            <a:r>
              <a:rPr lang="de-DE" sz="2400" b="1" dirty="0">
                <a:solidFill>
                  <a:schemeClr val="tx1">
                    <a:lumMod val="65000"/>
                    <a:lumOff val="35000"/>
                  </a:schemeClr>
                </a:solidFill>
                <a:latin typeface="JKRGNR+Arial-BoldMT"/>
              </a:rPr>
              <a:t>§ 31 II BVerfGG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Rechtsschutzbedürfnis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303303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 Maßstab für Begründetheit der abstrakten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Normenkontrolle bildend: </a:t>
            </a:r>
            <a:r>
              <a:rPr lang="de-DE" sz="2400" b="1" dirty="0">
                <a:solidFill>
                  <a:schemeClr val="tx1">
                    <a:lumMod val="65000"/>
                    <a:lumOff val="35000"/>
                  </a:schemeClr>
                </a:solidFill>
                <a:latin typeface="JKRGNR+Arial-BoldMT"/>
              </a:rPr>
              <a:t>§ 78 S. 1 BVerfGG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Daraus folgender </a:t>
            </a:r>
            <a:r>
              <a:rPr lang="de-DE" sz="2400" b="1" dirty="0">
                <a:solidFill>
                  <a:schemeClr val="tx1">
                    <a:lumMod val="65000"/>
                    <a:lumOff val="35000"/>
                  </a:schemeClr>
                </a:solidFill>
                <a:latin typeface="JKRGNR+Arial-BoldMT"/>
              </a:rPr>
              <a:t>Obersatz</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Antrag ist begründet, soweit die zur Prüfung gestellte Norm des Bundesrechts mit dem Grundgesetz unvereinbar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prüfen: </a:t>
            </a:r>
            <a:r>
              <a:rPr lang="de-DE" sz="2400" b="1" dirty="0">
                <a:solidFill>
                  <a:schemeClr val="tx1">
                    <a:lumMod val="65000"/>
                    <a:lumOff val="35000"/>
                  </a:schemeClr>
                </a:solidFill>
                <a:latin typeface="JKRGNR+Arial-BoldMT"/>
              </a:rPr>
              <a:t>Formelle wie materielle Verfassungsmäßigkeit des Ausbildungsplatzförderungsgesetzes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Empfehlenswert, soweit mehrere Normen zu prüfen sind: Unterteilung der Prüfung</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35400583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96060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 Rechtmäßigkeit der Vorschriften über Begründung der Abgabenverpflichtung in § 1 APFG bis § 10 APFG </a:t>
            </a:r>
          </a:p>
          <a:p>
            <a:pPr>
              <a:lnSpc>
                <a:spcPct val="150000"/>
              </a:lnSpc>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Formelle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zu prüfen: Zuständigkeit, Verfahren, Form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fraglich: </a:t>
            </a:r>
            <a:r>
              <a:rPr lang="de-DE" sz="2400" b="1" dirty="0">
                <a:solidFill>
                  <a:schemeClr val="tx1">
                    <a:lumMod val="65000"/>
                    <a:lumOff val="35000"/>
                  </a:schemeClr>
                </a:solidFill>
                <a:latin typeface="JKRGNR+Arial-BoldMT"/>
              </a:rPr>
              <a:t>Zuständigkeit des Bundes</a:t>
            </a:r>
            <a:r>
              <a:rPr lang="de-DE" sz="2400" dirty="0">
                <a:solidFill>
                  <a:schemeClr val="tx1">
                    <a:lumMod val="65000"/>
                    <a:lumOff val="35000"/>
                  </a:schemeClr>
                </a:solidFill>
                <a:latin typeface="JKRGNR+Arial-BoldMT"/>
              </a:rPr>
              <a:t> zum Erlass des Gesetzes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Stets vorrangig darzustellen: </a:t>
            </a:r>
            <a:r>
              <a:rPr lang="de-DE" sz="2400" b="1" dirty="0">
                <a:solidFill>
                  <a:schemeClr val="tx1">
                    <a:lumMod val="65000"/>
                    <a:lumOff val="35000"/>
                  </a:schemeClr>
                </a:solidFill>
                <a:latin typeface="JKRGNR+Arial-BoldMT"/>
              </a:rPr>
              <a:t>Verbandskompetenz</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Grundsatz insoweit: Gesetzgebungskompetenz bei den Ländern, </a:t>
            </a:r>
            <a:r>
              <a:rPr lang="de-DE" sz="2400" b="1" dirty="0">
                <a:solidFill>
                  <a:schemeClr val="tx1">
                    <a:lumMod val="65000"/>
                    <a:lumOff val="35000"/>
                  </a:schemeClr>
                </a:solidFill>
                <a:latin typeface="JKRGNR+Arial-BoldMT"/>
              </a:rPr>
              <a:t>Art. 70 I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Mithin zu prüfen: ob </a:t>
            </a:r>
            <a:r>
              <a:rPr lang="de-DE" sz="2400" b="1" dirty="0">
                <a:solidFill>
                  <a:schemeClr val="tx1">
                    <a:lumMod val="65000"/>
                    <a:lumOff val="35000"/>
                  </a:schemeClr>
                </a:solidFill>
                <a:latin typeface="JKRGNR+Arial-BoldMT"/>
              </a:rPr>
              <a:t>abweichende Regelungen dem Bund die Gesetzgebungsbefugnis </a:t>
            </a:r>
            <a:r>
              <a:rPr lang="de-DE" sz="2400" dirty="0">
                <a:solidFill>
                  <a:schemeClr val="tx1">
                    <a:lumMod val="65000"/>
                    <a:lumOff val="35000"/>
                  </a:schemeClr>
                </a:solidFill>
                <a:latin typeface="JKRGNR+Arial-BoldMT"/>
              </a:rPr>
              <a:t>verleiht (Art. 70 II GG)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Regelungsmaterie</a:t>
            </a:r>
            <a:r>
              <a:rPr lang="de-DE" sz="2400" dirty="0">
                <a:solidFill>
                  <a:schemeClr val="tx1">
                    <a:lumMod val="65000"/>
                    <a:lumOff val="35000"/>
                  </a:schemeClr>
                </a:solidFill>
                <a:latin typeface="JKRGNR+Arial-BoldMT"/>
              </a:rPr>
              <a:t> der zu prüfenden Vorschriften: </a:t>
            </a:r>
            <a:r>
              <a:rPr lang="de-DE" sz="2400" b="1" dirty="0">
                <a:solidFill>
                  <a:schemeClr val="tx1">
                    <a:lumMod val="65000"/>
                    <a:lumOff val="35000"/>
                  </a:schemeClr>
                </a:solidFill>
                <a:latin typeface="JKRGNR+Arial-BoldMT"/>
              </a:rPr>
              <a:t>„Abgaben“ </a:t>
            </a:r>
            <a:r>
              <a:rPr lang="de-DE" sz="2400" dirty="0">
                <a:solidFill>
                  <a:schemeClr val="tx1">
                    <a:lumMod val="65000"/>
                    <a:lumOff val="35000"/>
                  </a:schemeClr>
                </a:solidFill>
                <a:latin typeface="JKRGNR+Arial-BoldMT"/>
              </a:rPr>
              <a:t>zur Finanzierung von Ausbildungsplätzen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20492764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58329"/>
            <a:ext cx="9036496" cy="675569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Abgaben</a:t>
            </a:r>
            <a:r>
              <a:rPr lang="de-DE" sz="2400" dirty="0">
                <a:solidFill>
                  <a:schemeClr val="tx1">
                    <a:lumMod val="65000"/>
                    <a:lumOff val="35000"/>
                  </a:schemeClr>
                </a:solidFill>
                <a:latin typeface="JKRGNR+Arial-BoldMT"/>
              </a:rPr>
              <a:t>: Oberbegriff für alle Kraft öffentlicher Finanzhoheit zur Erzielung von Einnahmen erhobenen Zahlungen (</a:t>
            </a:r>
            <a:r>
              <a:rPr lang="de-DE" sz="2400" b="1" dirty="0">
                <a:solidFill>
                  <a:schemeClr val="tx1">
                    <a:lumMod val="65000"/>
                    <a:lumOff val="35000"/>
                  </a:schemeClr>
                </a:solidFill>
                <a:latin typeface="JKRGNR+Arial-BoldMT"/>
              </a:rPr>
              <a:t>Steuern, Gebühren, Beiträge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Abgaben vorrangig: </a:t>
            </a:r>
            <a:r>
              <a:rPr lang="de-DE" sz="2400" b="1" dirty="0">
                <a:solidFill>
                  <a:schemeClr val="tx1">
                    <a:lumMod val="65000"/>
                    <a:lumOff val="35000"/>
                  </a:schemeClr>
                </a:solidFill>
                <a:latin typeface="JKRGNR+Arial-BoldMT"/>
              </a:rPr>
              <a:t>Art. 105 ff. GG</a:t>
            </a:r>
            <a:r>
              <a:rPr lang="de-DE" sz="2400" dirty="0">
                <a:solidFill>
                  <a:schemeClr val="tx1">
                    <a:lumMod val="65000"/>
                    <a:lumOff val="35000"/>
                  </a:schemeClr>
                </a:solidFill>
                <a:latin typeface="JKRGNR+Arial-BoldMT"/>
              </a:rPr>
              <a:t>, die insbesondere die </a:t>
            </a:r>
            <a:r>
              <a:rPr lang="de-DE" sz="2400" b="1" dirty="0">
                <a:solidFill>
                  <a:schemeClr val="tx1">
                    <a:lumMod val="65000"/>
                    <a:lumOff val="35000"/>
                  </a:schemeClr>
                </a:solidFill>
                <a:latin typeface="JKRGNR+Arial-BoldMT"/>
              </a:rPr>
              <a:t>Steuergesetzgebung</a:t>
            </a:r>
            <a:r>
              <a:rPr lang="de-DE" sz="2400" dirty="0">
                <a:solidFill>
                  <a:schemeClr val="tx1">
                    <a:lumMod val="65000"/>
                    <a:lumOff val="35000"/>
                  </a:schemeClr>
                </a:solidFill>
                <a:latin typeface="JKRGNR+Arial-BoldMT"/>
              </a:rPr>
              <a:t> betreffen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Art. 105 II GG begründet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konkurrierende Gesetzgebungszuständigkeit </a:t>
            </a:r>
            <a:r>
              <a:rPr lang="de-DE" sz="2400" dirty="0">
                <a:solidFill>
                  <a:schemeClr val="tx1">
                    <a:lumMod val="65000"/>
                    <a:lumOff val="35000"/>
                  </a:schemeClr>
                </a:solidFill>
                <a:latin typeface="JKRGNR+Arial-BoldMT"/>
              </a:rPr>
              <a:t>des Bundes für Steuern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a:t>
            </a:r>
            <a:r>
              <a:rPr lang="de-DE" sz="2400" b="1" dirty="0">
                <a:solidFill>
                  <a:schemeClr val="tx1">
                    <a:lumMod val="65000"/>
                    <a:lumOff val="35000"/>
                  </a:schemeClr>
                </a:solidFill>
                <a:latin typeface="JKRGNR+Arial-BoldMT"/>
              </a:rPr>
              <a:t>fraglich</a:t>
            </a:r>
            <a:r>
              <a:rPr lang="de-DE" sz="2400" dirty="0">
                <a:solidFill>
                  <a:schemeClr val="tx1">
                    <a:lumMod val="65000"/>
                    <a:lumOff val="35000"/>
                  </a:schemeClr>
                </a:solidFill>
                <a:latin typeface="JKRGNR+Arial-BoldMT"/>
              </a:rPr>
              <a:t>: ob es sich bei den „Abgaben“ im vorliegenden Fall </a:t>
            </a:r>
            <a:r>
              <a:rPr lang="de-DE" sz="2400" b="1" dirty="0">
                <a:solidFill>
                  <a:schemeClr val="tx1">
                    <a:lumMod val="65000"/>
                    <a:lumOff val="35000"/>
                  </a:schemeClr>
                </a:solidFill>
                <a:latin typeface="JKRGNR+Arial-BoldMT"/>
              </a:rPr>
              <a:t>um Steuern handelt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Steuern</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Geldleistungen, die </a:t>
            </a:r>
            <a:r>
              <a:rPr lang="de-DE" sz="2400" b="1" i="1" dirty="0">
                <a:solidFill>
                  <a:schemeClr val="tx1">
                    <a:lumMod val="65000"/>
                    <a:lumOff val="35000"/>
                  </a:schemeClr>
                </a:solidFill>
                <a:latin typeface="JKRGNR+Arial-BoldMT"/>
              </a:rPr>
              <a:t>nicht eine Gegenleistung </a:t>
            </a:r>
            <a:r>
              <a:rPr lang="de-DE" sz="2400" i="1" dirty="0">
                <a:solidFill>
                  <a:schemeClr val="tx1">
                    <a:lumMod val="65000"/>
                    <a:lumOff val="35000"/>
                  </a:schemeClr>
                </a:solidFill>
                <a:latin typeface="JKRGNR+Arial-BoldMT"/>
              </a:rPr>
              <a:t>für eine besondere Leistung darstellen und von einem öffentlich-rechtlichen Gemeinwesen </a:t>
            </a:r>
            <a:r>
              <a:rPr lang="de-DE" sz="2400" b="1" i="1" dirty="0">
                <a:solidFill>
                  <a:schemeClr val="tx1">
                    <a:lumMod val="65000"/>
                    <a:lumOff val="35000"/>
                  </a:schemeClr>
                </a:solidFill>
                <a:latin typeface="JKRGNR+Arial-BoldMT"/>
              </a:rPr>
              <a:t>zur Deckung des allgemeinen Finanzbedarfs </a:t>
            </a:r>
            <a:r>
              <a:rPr lang="de-DE" sz="2400" i="1" dirty="0">
                <a:solidFill>
                  <a:schemeClr val="tx1">
                    <a:lumMod val="65000"/>
                    <a:lumOff val="35000"/>
                  </a:schemeClr>
                </a:solidFill>
                <a:latin typeface="JKRGNR+Arial-BoldMT"/>
              </a:rPr>
              <a:t>allen auferlegt werden, bei denen der Tatbestand zutrifft, an den das Gesetz die Leistungspflicht knüpft </a:t>
            </a:r>
            <a:r>
              <a:rPr lang="de-DE" sz="2400" dirty="0">
                <a:solidFill>
                  <a:schemeClr val="tx1">
                    <a:lumMod val="65000"/>
                    <a:lumOff val="35000"/>
                  </a:schemeClr>
                </a:solidFill>
                <a:latin typeface="JKRGNR+Arial-BoldMT"/>
              </a:rPr>
              <a:t>(vgl. § 3 I AO)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13828862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mit der „Abgabe“ im vorliegenden Fall </a:t>
            </a:r>
            <a:r>
              <a:rPr lang="de-DE" sz="2400" b="1" dirty="0">
                <a:solidFill>
                  <a:schemeClr val="tx1">
                    <a:lumMod val="65000"/>
                    <a:lumOff val="35000"/>
                  </a:schemeClr>
                </a:solidFill>
                <a:latin typeface="JKRGNR+Arial-BoldMT"/>
              </a:rPr>
              <a:t>nicht bezweckt</a:t>
            </a:r>
            <a:r>
              <a:rPr lang="de-DE" sz="2400" dirty="0">
                <a:solidFill>
                  <a:schemeClr val="tx1">
                    <a:lumMod val="65000"/>
                    <a:lumOff val="35000"/>
                  </a:schemeClr>
                </a:solidFill>
                <a:latin typeface="JKRGNR+Arial-BoldMT"/>
              </a:rPr>
              <a:t>: Deckung des </a:t>
            </a:r>
            <a:r>
              <a:rPr lang="de-DE" sz="2400" b="1" dirty="0">
                <a:solidFill>
                  <a:schemeClr val="tx1">
                    <a:lumMod val="65000"/>
                    <a:lumOff val="35000"/>
                  </a:schemeClr>
                </a:solidFill>
                <a:latin typeface="JKRGNR+Arial-BoldMT"/>
              </a:rPr>
              <a:t>allgemeinen Finanzbedarfs</a:t>
            </a:r>
            <a:r>
              <a:rPr lang="de-DE" sz="2400" dirty="0">
                <a:solidFill>
                  <a:schemeClr val="tx1">
                    <a:lumMod val="65000"/>
                    <a:lumOff val="35000"/>
                  </a:schemeClr>
                </a:solidFill>
                <a:latin typeface="JKRGNR+Arial-BoldMT"/>
              </a:rPr>
              <a:t>, sondern </a:t>
            </a:r>
            <a:r>
              <a:rPr lang="de-DE" sz="2400" b="1" dirty="0">
                <a:solidFill>
                  <a:schemeClr val="tx1">
                    <a:lumMod val="65000"/>
                    <a:lumOff val="35000"/>
                  </a:schemeClr>
                </a:solidFill>
                <a:latin typeface="JKRGNR+Arial-BoldMT"/>
              </a:rPr>
              <a:t>konkrete Zwecksetzung</a:t>
            </a:r>
            <a:r>
              <a:rPr lang="de-DE" sz="2400" dirty="0">
                <a:solidFill>
                  <a:schemeClr val="tx1">
                    <a:lumMod val="65000"/>
                    <a:lumOff val="35000"/>
                  </a:schemeClr>
                </a:solidFill>
                <a:latin typeface="JKRGNR+Arial-BoldMT"/>
              </a:rPr>
              <a:t> (Förderung Ausbildungsplätze)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Konkurrierende Gesetzgebung </a:t>
            </a:r>
            <a:r>
              <a:rPr lang="de-DE" sz="2400" dirty="0">
                <a:solidFill>
                  <a:schemeClr val="tx1">
                    <a:lumMod val="65000"/>
                    <a:lumOff val="35000"/>
                  </a:schemeClr>
                </a:solidFill>
                <a:latin typeface="JKRGNR+Arial-BoldMT"/>
              </a:rPr>
              <a:t>des Bundes gemäß </a:t>
            </a:r>
            <a:r>
              <a:rPr lang="de-DE" sz="2400" b="1" dirty="0">
                <a:solidFill>
                  <a:schemeClr val="tx1">
                    <a:lumMod val="65000"/>
                    <a:lumOff val="35000"/>
                  </a:schemeClr>
                </a:solidFill>
                <a:latin typeface="JKRGNR+Arial-BoldMT"/>
              </a:rPr>
              <a:t>Art. 105 II 2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Sodann möglich: dass es sich bei den „Abgaben“ um </a:t>
            </a:r>
            <a:r>
              <a:rPr lang="de-DE" sz="2400" b="1" dirty="0">
                <a:solidFill>
                  <a:schemeClr val="tx1">
                    <a:lumMod val="65000"/>
                    <a:lumOff val="35000"/>
                  </a:schemeClr>
                </a:solidFill>
                <a:latin typeface="JKRGNR+Arial-BoldMT"/>
              </a:rPr>
              <a:t>Gebühren oder Beiträge</a:t>
            </a:r>
            <a:r>
              <a:rPr lang="de-DE" sz="2400" dirty="0">
                <a:solidFill>
                  <a:schemeClr val="tx1">
                    <a:lumMod val="65000"/>
                    <a:lumOff val="35000"/>
                  </a:schemeClr>
                </a:solidFill>
                <a:latin typeface="JKRGNR+Arial-BoldMT"/>
              </a:rPr>
              <a:t> handelt (sog. Vorzuglasten)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Soweit es sich um derartige „Vorzuglast“ handelt, </a:t>
            </a:r>
            <a:r>
              <a:rPr lang="de-DE" sz="2400" b="1" dirty="0">
                <a:solidFill>
                  <a:schemeClr val="tx1">
                    <a:lumMod val="65000"/>
                    <a:lumOff val="35000"/>
                  </a:schemeClr>
                </a:solidFill>
                <a:latin typeface="JKRGNR+Arial-BoldMT"/>
              </a:rPr>
              <a:t>für Gesetzgebungskompetenz maßgeblich</a:t>
            </a:r>
            <a:r>
              <a:rPr lang="de-DE" sz="2400" dirty="0">
                <a:solidFill>
                  <a:schemeClr val="tx1">
                    <a:lumMod val="65000"/>
                    <a:lumOff val="35000"/>
                  </a:schemeClr>
                </a:solidFill>
                <a:latin typeface="JKRGNR+Arial-BoldMT"/>
              </a:rPr>
              <a:t>: jeweilige </a:t>
            </a:r>
            <a:r>
              <a:rPr lang="de-DE" sz="2400" b="1" dirty="0">
                <a:solidFill>
                  <a:schemeClr val="tx1">
                    <a:lumMod val="65000"/>
                    <a:lumOff val="35000"/>
                  </a:schemeClr>
                </a:solidFill>
                <a:latin typeface="JKRGNR+Arial-BoldMT"/>
              </a:rPr>
              <a:t>Sachkompetenz</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Art. 70 ff.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zu unterscheiden: </a:t>
            </a:r>
          </a:p>
          <a:p>
            <a:pPr marL="1714500" lvl="3"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Gebühr</a:t>
            </a:r>
            <a:r>
              <a:rPr lang="de-DE" sz="2400" dirty="0">
                <a:solidFill>
                  <a:schemeClr val="tx1">
                    <a:lumMod val="65000"/>
                    <a:lumOff val="35000"/>
                  </a:schemeClr>
                </a:solidFill>
                <a:latin typeface="JKRGNR+Arial-BoldMT"/>
              </a:rPr>
              <a:t>: Geldleistung für tatsächliche Inanspruchnahme einer öffentlichen Leistung (Bsp.: Verwaltungsgebühr) </a:t>
            </a:r>
          </a:p>
          <a:p>
            <a:pPr marL="1714500" lvl="3"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Beitrag</a:t>
            </a:r>
            <a:r>
              <a:rPr lang="de-DE" sz="2400" dirty="0">
                <a:solidFill>
                  <a:schemeClr val="tx1">
                    <a:lumMod val="65000"/>
                    <a:lumOff val="35000"/>
                  </a:schemeClr>
                </a:solidFill>
                <a:latin typeface="JKRGNR+Arial-BoldMT"/>
              </a:rPr>
              <a:t>: Geldleistung für bloße Nutzungsmöglichkeit (Rundfunk)</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40043416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74456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Abgabe soll zur Förderung von Ausbildungsplätzen genutzt werden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Hiermit nicht verbunden: Öffentliche Gegenleistung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Somit abzulehnen: Einordnung der Abgabe als „Vorzuglast“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Schließlich zu erwägen: Dass wirtschaftliche Betätigung durch sog. </a:t>
            </a:r>
            <a:r>
              <a:rPr lang="de-DE" sz="2400" b="1" dirty="0">
                <a:solidFill>
                  <a:schemeClr val="tx1">
                    <a:lumMod val="65000"/>
                    <a:lumOff val="35000"/>
                  </a:schemeClr>
                </a:solidFill>
                <a:latin typeface="JKRGNR+Arial-BoldMT"/>
              </a:rPr>
              <a:t>„Sonderabgabe“ </a:t>
            </a:r>
            <a:r>
              <a:rPr lang="de-DE" sz="2400" dirty="0">
                <a:solidFill>
                  <a:schemeClr val="tx1">
                    <a:lumMod val="65000"/>
                    <a:lumOff val="35000"/>
                  </a:schemeClr>
                </a:solidFill>
                <a:latin typeface="JKRGNR+Arial-BoldMT"/>
              </a:rPr>
              <a:t>geregelt werden soll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Auch insoweit maßgeblich: jeweilige Sachkompetenz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Art. 70 ff. 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Kennzeichnend für „</a:t>
            </a:r>
            <a:r>
              <a:rPr lang="de-DE" sz="2400" b="1" dirty="0">
                <a:solidFill>
                  <a:schemeClr val="tx1">
                    <a:lumMod val="65000"/>
                    <a:lumOff val="35000"/>
                  </a:schemeClr>
                </a:solidFill>
                <a:latin typeface="JKRGNR+Arial-BoldMT"/>
              </a:rPr>
              <a:t>Sonderabgabe</a:t>
            </a:r>
            <a:r>
              <a:rPr lang="de-DE" sz="2400" dirty="0">
                <a:solidFill>
                  <a:schemeClr val="tx1">
                    <a:lumMod val="65000"/>
                    <a:lumOff val="35000"/>
                  </a:schemeClr>
                </a:solidFill>
                <a:latin typeface="JKRGNR+Arial-BoldMT"/>
              </a:rPr>
              <a:t>“: dienen in erster Linie der </a:t>
            </a:r>
            <a:r>
              <a:rPr lang="de-DE" sz="2400" b="1" dirty="0">
                <a:solidFill>
                  <a:schemeClr val="tx1">
                    <a:lumMod val="65000"/>
                    <a:lumOff val="35000"/>
                  </a:schemeClr>
                </a:solidFill>
                <a:latin typeface="JKRGNR+Arial-BoldMT"/>
              </a:rPr>
              <a:t>Finanzierung von Aufgaben durch bestimmte Gruppe </a:t>
            </a:r>
            <a:r>
              <a:rPr lang="de-DE" sz="2400" dirty="0">
                <a:solidFill>
                  <a:schemeClr val="tx1">
                    <a:lumMod val="65000"/>
                    <a:lumOff val="35000"/>
                  </a:schemeClr>
                </a:solidFill>
                <a:latin typeface="JKRGNR+Arial-BoldMT"/>
              </a:rPr>
              <a:t>und </a:t>
            </a:r>
            <a:r>
              <a:rPr lang="de-DE" sz="2400" b="1" dirty="0">
                <a:solidFill>
                  <a:schemeClr val="tx1">
                    <a:lumMod val="65000"/>
                    <a:lumOff val="35000"/>
                  </a:schemeClr>
                </a:solidFill>
                <a:latin typeface="JKRGNR+Arial-BoldMT"/>
              </a:rPr>
              <a:t>außerhalb des allgemeinen Finanzbedarfs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Nähe zu Steuern </a:t>
            </a:r>
            <a:r>
              <a:rPr lang="de-DE" sz="2400" dirty="0">
                <a:solidFill>
                  <a:schemeClr val="tx1">
                    <a:lumMod val="65000"/>
                    <a:lumOff val="35000"/>
                  </a:schemeClr>
                </a:solidFill>
                <a:latin typeface="JKRGNR+Arial-BoldMT"/>
              </a:rPr>
              <a:t>und insoweit drohenden Unterlaufens der Art. 105 ff. GG: Sonderabgaben lediglich in </a:t>
            </a:r>
            <a:r>
              <a:rPr lang="de-DE" sz="2400" b="1" dirty="0">
                <a:solidFill>
                  <a:schemeClr val="tx1">
                    <a:lumMod val="65000"/>
                    <a:lumOff val="35000"/>
                  </a:schemeClr>
                </a:solidFill>
                <a:latin typeface="JKRGNR+Arial-BoldMT"/>
              </a:rPr>
              <a:t>sehr engen Grenzen zulässig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5206031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 Ausschließliche Gesetzgebung des Bundes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highlight>
                  <a:srgbClr val="C0C0C0"/>
                </a:highlight>
                <a:latin typeface="JKRGNR+Arial-BoldMT"/>
              </a:rPr>
              <a:t>Artikel 71 [Ausschließliche Gesetzgebung]</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highlight>
                  <a:srgbClr val="C0C0C0"/>
                </a:highlight>
                <a:latin typeface="JKRGNR+Arial-BoldMT"/>
              </a:rPr>
              <a:t>Im Bereiche der ausschließlichen Gesetzgebung des Bundes haben die Länder die Befugnis zur Gesetzgebung nur, wenn und soweit sie hierzu in einem Bundesgesetze ausdrücklich ermächtigt werden.</a:t>
            </a:r>
            <a:endParaRPr lang="de-DE" sz="2400" b="1" dirty="0">
              <a:solidFill>
                <a:schemeClr val="tx1">
                  <a:lumMod val="65000"/>
                  <a:lumOff val="35000"/>
                </a:schemeClr>
              </a:solidFill>
              <a:highlight>
                <a:srgbClr val="C0C0C0"/>
              </a:highlight>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allerdings nicht abschließend: </a:t>
            </a:r>
            <a:r>
              <a:rPr lang="de-DE" sz="2400" b="1" dirty="0">
                <a:solidFill>
                  <a:schemeClr val="tx1">
                    <a:lumMod val="65000"/>
                    <a:lumOff val="35000"/>
                  </a:schemeClr>
                </a:solidFill>
                <a:latin typeface="JKRGNR+Arial-BoldMT"/>
              </a:rPr>
              <a:t>Katalog des Art. 73 I Nr. 1 – 14 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Weitere Anwendungsfälle: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21 III GG </a:t>
            </a:r>
            <a:r>
              <a:rPr lang="de-DE" sz="2400" dirty="0">
                <a:solidFill>
                  <a:schemeClr val="tx1">
                    <a:lumMod val="65000"/>
                    <a:lumOff val="35000"/>
                  </a:schemeClr>
                </a:solidFill>
                <a:latin typeface="JKRGNR+Arial-BoldMT"/>
              </a:rPr>
              <a:t>(Parteiengesetz),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38 III GG</a:t>
            </a:r>
            <a:r>
              <a:rPr lang="de-DE" sz="2400" dirty="0">
                <a:solidFill>
                  <a:schemeClr val="tx1">
                    <a:lumMod val="65000"/>
                    <a:lumOff val="35000"/>
                  </a:schemeClr>
                </a:solidFill>
                <a:latin typeface="JKRGNR+Arial-BoldMT"/>
              </a:rPr>
              <a:t> (Bundeswahlgesetz),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48 III GG </a:t>
            </a:r>
            <a:r>
              <a:rPr lang="de-DE" sz="2400" dirty="0">
                <a:solidFill>
                  <a:schemeClr val="tx1">
                    <a:lumMod val="65000"/>
                    <a:lumOff val="35000"/>
                  </a:schemeClr>
                </a:solidFill>
                <a:latin typeface="JKRGNR+Arial-BoldMT"/>
              </a:rPr>
              <a:t>(Abgeordnetengesetz)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(Formulierung: „Das Nähere regelt ein Bundesgesetz.“)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8859233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78790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Die Sonderabgabe muss…</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einen über die bloße Mittelbeschaffung hinausgehenden </a:t>
            </a:r>
            <a:r>
              <a:rPr lang="de-DE" sz="2400" b="1" dirty="0">
                <a:solidFill>
                  <a:schemeClr val="tx1">
                    <a:lumMod val="65000"/>
                    <a:lumOff val="35000"/>
                  </a:schemeClr>
                </a:solidFill>
                <a:latin typeface="JKRGNR+Arial-BoldMT"/>
              </a:rPr>
              <a:t>Sachzweck</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verfolgen</a:t>
            </a:r>
            <a:r>
              <a:rPr lang="de-DE" sz="2400" dirty="0">
                <a:solidFill>
                  <a:schemeClr val="tx1">
                    <a:lumMod val="65000"/>
                    <a:lumOff val="35000"/>
                  </a:schemeClr>
                </a:solidFill>
                <a:latin typeface="JKRGNR+Arial-BoldMT"/>
              </a:rPr>
              <a:t> und</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eine </a:t>
            </a:r>
            <a:r>
              <a:rPr lang="de-DE" sz="2400" b="1" dirty="0">
                <a:solidFill>
                  <a:schemeClr val="tx1">
                    <a:lumMod val="65000"/>
                    <a:lumOff val="35000"/>
                  </a:schemeClr>
                </a:solidFill>
                <a:latin typeface="JKRGNR+Arial-BoldMT"/>
              </a:rPr>
              <a:t>homogene, klar von der Allgemeinheit abgrenzbare Gruppe </a:t>
            </a:r>
            <a:r>
              <a:rPr lang="de-DE" sz="2400" dirty="0">
                <a:solidFill>
                  <a:schemeClr val="tx1">
                    <a:lumMod val="65000"/>
                    <a:lumOff val="35000"/>
                  </a:schemeClr>
                </a:solidFill>
                <a:latin typeface="JKRGNR+Arial-BoldMT"/>
              </a:rPr>
              <a:t>belasten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Diese Gruppe muss eine </a:t>
            </a:r>
            <a:r>
              <a:rPr lang="de-DE" sz="2400" b="1" dirty="0">
                <a:solidFill>
                  <a:schemeClr val="tx1">
                    <a:lumMod val="65000"/>
                    <a:lumOff val="35000"/>
                  </a:schemeClr>
                </a:solidFill>
                <a:latin typeface="JKRGNR+Arial-BoldMT"/>
              </a:rPr>
              <a:t>besondere Finanzierungsverantwortlichkeit </a:t>
            </a:r>
            <a:r>
              <a:rPr lang="de-DE" sz="2400" dirty="0">
                <a:solidFill>
                  <a:schemeClr val="tx1">
                    <a:lumMod val="65000"/>
                    <a:lumOff val="35000"/>
                  </a:schemeClr>
                </a:solidFill>
                <a:latin typeface="JKRGNR+Arial-BoldMT"/>
              </a:rPr>
              <a:t>für die zu finanzierende Aufgabe treffen und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das </a:t>
            </a:r>
            <a:r>
              <a:rPr lang="de-DE" sz="2400" b="1" dirty="0">
                <a:solidFill>
                  <a:schemeClr val="tx1">
                    <a:lumMod val="65000"/>
                    <a:lumOff val="35000"/>
                  </a:schemeClr>
                </a:solidFill>
                <a:latin typeface="JKRGNR+Arial-BoldMT"/>
              </a:rPr>
              <a:t>Aufkommen gruppennützig verwenden</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fraglich: ob </a:t>
            </a:r>
            <a:r>
              <a:rPr lang="de-DE" sz="2400" b="1" dirty="0">
                <a:solidFill>
                  <a:schemeClr val="tx1">
                    <a:lumMod val="65000"/>
                    <a:lumOff val="35000"/>
                  </a:schemeClr>
                </a:solidFill>
                <a:latin typeface="JKRGNR+Arial-BoldMT"/>
              </a:rPr>
              <a:t>Arbeitgeber</a:t>
            </a:r>
            <a:r>
              <a:rPr lang="de-DE" sz="2400" dirty="0">
                <a:solidFill>
                  <a:schemeClr val="tx1">
                    <a:lumMod val="65000"/>
                    <a:lumOff val="35000"/>
                  </a:schemeClr>
                </a:solidFill>
                <a:latin typeface="JKRGNR+Arial-BoldMT"/>
              </a:rPr>
              <a:t> bezüglich der Gewährleistung des Ausbildungsniveaus </a:t>
            </a:r>
            <a:r>
              <a:rPr lang="de-DE" sz="2400" b="1" dirty="0">
                <a:solidFill>
                  <a:schemeClr val="tx1">
                    <a:lumMod val="65000"/>
                    <a:lumOff val="35000"/>
                  </a:schemeClr>
                </a:solidFill>
                <a:latin typeface="JKRGNR+Arial-BoldMT"/>
              </a:rPr>
              <a:t>besondere Verantwortlichkeit </a:t>
            </a:r>
            <a:r>
              <a:rPr lang="de-DE" sz="2400" dirty="0">
                <a:solidFill>
                  <a:schemeClr val="tx1">
                    <a:lumMod val="65000"/>
                    <a:lumOff val="35000"/>
                  </a:schemeClr>
                </a:solidFill>
                <a:latin typeface="JKRGNR+Arial-BoldMT"/>
              </a:rPr>
              <a:t>trifft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guten Gründen vertretbar: Gutes Ausbildungsniveau als </a:t>
            </a:r>
            <a:r>
              <a:rPr lang="de-DE" sz="2400" b="1" dirty="0">
                <a:solidFill>
                  <a:schemeClr val="tx1">
                    <a:lumMod val="65000"/>
                    <a:lumOff val="35000"/>
                  </a:schemeClr>
                </a:solidFill>
                <a:latin typeface="JKRGNR+Arial-BoldMT"/>
              </a:rPr>
              <a:t>allgemeines staatliches Anliegen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Einordnung als Sonderabgabe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2374012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4553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fraglich: ob </a:t>
            </a:r>
            <a:r>
              <a:rPr lang="de-DE" sz="2400" b="1" dirty="0">
                <a:solidFill>
                  <a:schemeClr val="tx1">
                    <a:lumMod val="65000"/>
                    <a:lumOff val="35000"/>
                  </a:schemeClr>
                </a:solidFill>
                <a:latin typeface="JKRGNR+Arial-BoldMT"/>
              </a:rPr>
              <a:t>Sachkompetenz</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70 ff. GG des Bundes begründet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a:t>
            </a:r>
            <a:r>
              <a:rPr lang="de-DE" sz="2400" b="1" dirty="0">
                <a:solidFill>
                  <a:schemeClr val="tx1">
                    <a:lumMod val="65000"/>
                    <a:lumOff val="35000"/>
                  </a:schemeClr>
                </a:solidFill>
                <a:latin typeface="JKRGNR+Arial-BoldMT"/>
              </a:rPr>
              <a:t>Bezug zur wirtschaftlichen Fragen </a:t>
            </a:r>
            <a:r>
              <a:rPr lang="de-DE" sz="2400" dirty="0">
                <a:solidFill>
                  <a:schemeClr val="tx1">
                    <a:lumMod val="65000"/>
                    <a:lumOff val="35000"/>
                  </a:schemeClr>
                </a:solidFill>
                <a:latin typeface="JKRGNR+Arial-BoldMT"/>
              </a:rPr>
              <a:t>generell in Betracht zu ziehen: konkurrierende Gesetzgebungskompetenz nach </a:t>
            </a:r>
            <a:r>
              <a:rPr lang="de-DE" sz="2400" b="1" dirty="0">
                <a:solidFill>
                  <a:schemeClr val="tx1">
                    <a:lumMod val="65000"/>
                    <a:lumOff val="35000"/>
                  </a:schemeClr>
                </a:solidFill>
                <a:latin typeface="JKRGNR+Arial-BoldMT"/>
              </a:rPr>
              <a:t>Art. 74 I Nr. 11 GG (Recht der Wirtschaft)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BVerfG: </a:t>
            </a:r>
            <a:r>
              <a:rPr lang="de-DE" sz="2400" i="1" dirty="0">
                <a:solidFill>
                  <a:schemeClr val="tx1">
                    <a:lumMod val="65000"/>
                    <a:lumOff val="35000"/>
                  </a:schemeClr>
                </a:solidFill>
                <a:latin typeface="JKRGNR+Arial-BoldMT"/>
              </a:rPr>
              <a:t>Der in Art. 74 Nr. 11 GG verwendete Begriff “Recht der Wirtschaft” ist in </a:t>
            </a:r>
            <a:r>
              <a:rPr lang="de-DE" sz="2400" b="1" i="1" dirty="0">
                <a:solidFill>
                  <a:schemeClr val="tx1">
                    <a:lumMod val="65000"/>
                    <a:lumOff val="35000"/>
                  </a:schemeClr>
                </a:solidFill>
                <a:latin typeface="JKRGNR+Arial-BoldMT"/>
              </a:rPr>
              <a:t>einem weiten Sinne aufzufassen </a:t>
            </a:r>
            <a:r>
              <a:rPr lang="de-DE" sz="2400" i="1" dirty="0">
                <a:solidFill>
                  <a:schemeClr val="tx1">
                    <a:lumMod val="65000"/>
                    <a:lumOff val="35000"/>
                  </a:schemeClr>
                </a:solidFill>
                <a:latin typeface="JKRGNR+Arial-BoldMT"/>
              </a:rPr>
              <a:t>(vgl. BVerfGE 5, 25 (28 f.) = NJW 1956, 1025). Er </a:t>
            </a:r>
            <a:r>
              <a:rPr lang="de-DE" sz="2400" i="1" dirty="0" err="1">
                <a:solidFill>
                  <a:schemeClr val="tx1">
                    <a:lumMod val="65000"/>
                    <a:lumOff val="35000"/>
                  </a:schemeClr>
                </a:solidFill>
                <a:latin typeface="JKRGNR+Arial-BoldMT"/>
              </a:rPr>
              <a:t>umfaßt</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nicht nur die Vorschriften, die sich in irgendeiner Form auf die Erzeugung, Herstellung und Verteilung von Gütern des wirtschaftlichen Bedarfs beziehen, sondern auch alle anderen das wirtschaftliche Leben und die wirtschaftliche Betätigung als solche regelnde Normen</a:t>
            </a:r>
            <a:r>
              <a:rPr lang="de-DE" sz="2400" i="1" dirty="0">
                <a:solidFill>
                  <a:schemeClr val="tx1">
                    <a:lumMod val="65000"/>
                    <a:lumOff val="35000"/>
                  </a:schemeClr>
                </a:solidFill>
                <a:latin typeface="JKRGNR+Arial-BoldMT"/>
              </a:rPr>
              <a:t> (BVerfGE 8, 143 (148 f.) = NJW 1959, 29; BVerfGE 28, 119 (146) = NJW 1970, 1363).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ebenfalls zählend: Fragen der beruflichen Ausbildung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28088126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von Art. 74 Nr. 11 GG immer (!!!!) einschränkend zu berücksichtigen: </a:t>
            </a:r>
            <a:r>
              <a:rPr lang="de-DE" sz="2400" b="1" dirty="0">
                <a:solidFill>
                  <a:schemeClr val="tx1">
                    <a:lumMod val="65000"/>
                    <a:lumOff val="35000"/>
                  </a:schemeClr>
                </a:solidFill>
                <a:latin typeface="JKRGNR+Arial-BoldMT"/>
              </a:rPr>
              <a:t>Vorgaben des Art. 72 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Sog. Bedarfskompetenz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Positiv festzustellen: Erforderlichkeit einer bundeseinheitlichen Regelung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Allerdings im Hinblick auf Regelungsmaterie anzunehmen: dass bundesgesetzliche Regelung </a:t>
            </a:r>
            <a:r>
              <a:rPr lang="de-DE" sz="2400" b="1" dirty="0">
                <a:solidFill>
                  <a:schemeClr val="tx1">
                    <a:lumMod val="65000"/>
                    <a:lumOff val="35000"/>
                  </a:schemeClr>
                </a:solidFill>
                <a:latin typeface="JKRGNR+Arial-BoldMT"/>
              </a:rPr>
              <a:t>zur Wahrung der Rechts- und Wirtschaftseinheit </a:t>
            </a:r>
            <a:r>
              <a:rPr lang="de-DE" sz="2400" dirty="0">
                <a:solidFill>
                  <a:schemeClr val="tx1">
                    <a:lumMod val="65000"/>
                    <a:lumOff val="35000"/>
                  </a:schemeClr>
                </a:solidFill>
                <a:latin typeface="JKRGNR+Arial-BoldMT"/>
              </a:rPr>
              <a:t>vorliegend erforderlich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b="1" dirty="0">
                <a:solidFill>
                  <a:schemeClr val="tx1">
                    <a:lumMod val="65000"/>
                    <a:lumOff val="35000"/>
                  </a:schemeClr>
                </a:solidFill>
                <a:latin typeface="JKRGNR+Arial-BoldMT"/>
              </a:rPr>
              <a:t>Verbandskompetenz des Bundes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keine übrigen Zweifel bestehen: </a:t>
            </a:r>
            <a:r>
              <a:rPr lang="de-DE" sz="2400" b="1" dirty="0">
                <a:solidFill>
                  <a:schemeClr val="tx1">
                    <a:lumMod val="65000"/>
                    <a:lumOff val="35000"/>
                  </a:schemeClr>
                </a:solidFill>
                <a:latin typeface="JKRGNR+Arial-BoldMT"/>
              </a:rPr>
              <a:t>Formelle Rechtmäßigkeit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12401953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Materielle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materielle Verfassungskonformität regelmäßig zu beachten: </a:t>
            </a:r>
            <a:r>
              <a:rPr lang="de-DE" sz="2400" b="1" dirty="0">
                <a:solidFill>
                  <a:schemeClr val="tx1">
                    <a:lumMod val="65000"/>
                    <a:lumOff val="35000"/>
                  </a:schemeClr>
                </a:solidFill>
                <a:latin typeface="JKRGNR+Arial-BoldMT"/>
              </a:rPr>
              <a:t>Staatsstrukturprinzipien sowie Grundrechte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Durch Verpflichtung einer gewissen Personengruppe eine “Abgabe“ zu zahlen, zunächst in Betracht zu ziehen: </a:t>
            </a:r>
            <a:r>
              <a:rPr lang="de-DE" sz="2400" b="1" dirty="0">
                <a:solidFill>
                  <a:schemeClr val="tx1">
                    <a:lumMod val="65000"/>
                    <a:lumOff val="35000"/>
                  </a:schemeClr>
                </a:solidFill>
                <a:latin typeface="JKRGNR+Arial-BoldMT"/>
              </a:rPr>
              <a:t>Verstoß gegen Art. 14 I GG </a:t>
            </a:r>
            <a:r>
              <a:rPr lang="de-DE" sz="2400" dirty="0">
                <a:solidFill>
                  <a:schemeClr val="tx1">
                    <a:lumMod val="65000"/>
                    <a:lumOff val="35000"/>
                  </a:schemeClr>
                </a:solidFill>
                <a:latin typeface="JKRGNR+Arial-BoldMT"/>
              </a:rPr>
              <a:t>(Eigentumsfreiheit) </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Verstoß gegen Art. 14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von Art. 14 I 1 1. Alt. GG als „Eigentum“ durch den Staat gewährleistet: </a:t>
            </a:r>
            <a:r>
              <a:rPr lang="de-DE" sz="2400" b="1" dirty="0">
                <a:solidFill>
                  <a:schemeClr val="tx1">
                    <a:lumMod val="65000"/>
                    <a:lumOff val="35000"/>
                  </a:schemeClr>
                </a:solidFill>
                <a:latin typeface="JKRGNR+Arial-BoldMT"/>
              </a:rPr>
              <a:t>Bestand vermögenswerter Güter und Rechte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Hingegen gerade nicht zum „Eigentum“ zählend: </a:t>
            </a:r>
            <a:r>
              <a:rPr lang="de-DE" sz="2400" b="1" dirty="0">
                <a:solidFill>
                  <a:schemeClr val="tx1">
                    <a:lumMod val="65000"/>
                    <a:lumOff val="35000"/>
                  </a:schemeClr>
                </a:solidFill>
                <a:latin typeface="JKRGNR+Arial-BoldMT"/>
              </a:rPr>
              <a:t>Vermögen als solches</a:t>
            </a:r>
            <a:r>
              <a:rPr lang="de-DE" sz="2400" dirty="0">
                <a:solidFill>
                  <a:schemeClr val="tx1">
                    <a:lumMod val="65000"/>
                    <a:lumOff val="35000"/>
                  </a:schemeClr>
                </a:solidFill>
                <a:latin typeface="JKRGNR+Arial-BoldMT"/>
              </a:rPr>
              <a:t>, das selber kein Recht, sondern den Inbegriff aller geldwerten Güter darstellt (BVerfG)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16067469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staatlicherseits </a:t>
            </a:r>
            <a:r>
              <a:rPr lang="de-DE" sz="2400" b="1" dirty="0">
                <a:solidFill>
                  <a:schemeClr val="tx1">
                    <a:lumMod val="65000"/>
                    <a:lumOff val="35000"/>
                  </a:schemeClr>
                </a:solidFill>
                <a:latin typeface="JKRGNR+Arial-BoldMT"/>
              </a:rPr>
              <a:t>Geldleistungspflichten auferlegt </a:t>
            </a:r>
            <a:r>
              <a:rPr lang="de-DE" sz="2400" dirty="0">
                <a:solidFill>
                  <a:schemeClr val="tx1">
                    <a:lumMod val="65000"/>
                    <a:lumOff val="35000"/>
                  </a:schemeClr>
                </a:solidFill>
                <a:latin typeface="JKRGNR+Arial-BoldMT"/>
              </a:rPr>
              <a:t>werden, mithin (grundsätzlich) </a:t>
            </a:r>
            <a:r>
              <a:rPr lang="de-DE" sz="2400" b="1" dirty="0">
                <a:solidFill>
                  <a:schemeClr val="tx1">
                    <a:lumMod val="65000"/>
                    <a:lumOff val="35000"/>
                  </a:schemeClr>
                </a:solidFill>
                <a:latin typeface="JKRGNR+Arial-BoldMT"/>
              </a:rPr>
              <a:t>nicht betroffen: Art. 14 I GG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Ausnahme</a:t>
            </a:r>
            <a:r>
              <a:rPr lang="de-DE" sz="2400" dirty="0">
                <a:solidFill>
                  <a:schemeClr val="tx1">
                    <a:lumMod val="65000"/>
                    <a:lumOff val="35000"/>
                  </a:schemeClr>
                </a:solidFill>
                <a:latin typeface="JKRGNR+Arial-BoldMT"/>
              </a:rPr>
              <a:t>: soweit die Geldleistungspflicht den Betroffenen übermäßig belastet, sodass eine </a:t>
            </a:r>
            <a:r>
              <a:rPr lang="de-DE" sz="2400" b="1" dirty="0">
                <a:solidFill>
                  <a:schemeClr val="tx1">
                    <a:lumMod val="65000"/>
                    <a:lumOff val="35000"/>
                  </a:schemeClr>
                </a:solidFill>
                <a:latin typeface="JKRGNR+Arial-BoldMT"/>
              </a:rPr>
              <a:t>„erdrosselnde Wirkung“ </a:t>
            </a:r>
            <a:r>
              <a:rPr lang="de-DE" sz="2400" dirty="0">
                <a:solidFill>
                  <a:schemeClr val="tx1">
                    <a:lumMod val="65000"/>
                    <a:lumOff val="35000"/>
                  </a:schemeClr>
                </a:solidFill>
                <a:latin typeface="JKRGNR+Arial-BoldMT"/>
              </a:rPr>
              <a:t>entsteht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diesen Maßstäben vorliegend </a:t>
            </a:r>
            <a:r>
              <a:rPr lang="de-DE" sz="2400" b="1" dirty="0">
                <a:solidFill>
                  <a:schemeClr val="tx1">
                    <a:lumMod val="65000"/>
                    <a:lumOff val="35000"/>
                  </a:schemeClr>
                </a:solidFill>
                <a:latin typeface="JKRGNR+Arial-BoldMT"/>
              </a:rPr>
              <a:t>nicht eröffnet: Schutzbereich des Art. 14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Verstoß gegen Art. 12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anzusprechen aber im Ergebnis mangels „Berufsbezuges“ der Maßnahme abzulehnen: Verletzung von Art. 12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17206262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Verstoß gegen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Regelungsgehalt des Art. 2 I GG: </a:t>
            </a:r>
            <a:r>
              <a:rPr lang="de-DE" sz="2400" b="1" dirty="0">
                <a:solidFill>
                  <a:schemeClr val="tx1">
                    <a:lumMod val="65000"/>
                    <a:lumOff val="35000"/>
                  </a:schemeClr>
                </a:solidFill>
                <a:latin typeface="JKRGNR+Arial-BoldMT"/>
              </a:rPr>
              <a:t>„Recht auf die freie Entfaltung der Persönlichkeit“ (sog. Allgemeine Handlungsfreiheit)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Durch </a:t>
            </a:r>
            <a:r>
              <a:rPr lang="de-DE" sz="2400" b="1" dirty="0">
                <a:solidFill>
                  <a:schemeClr val="tx1">
                    <a:lumMod val="65000"/>
                    <a:lumOff val="35000"/>
                  </a:schemeClr>
                </a:solidFill>
                <a:latin typeface="JKRGNR+Arial-BoldMT"/>
              </a:rPr>
              <a:t>Auferlegung einer Geldleistungspflicht </a:t>
            </a:r>
            <a:r>
              <a:rPr lang="de-DE" sz="2400" dirty="0">
                <a:solidFill>
                  <a:schemeClr val="tx1">
                    <a:lumMod val="65000"/>
                    <a:lumOff val="35000"/>
                  </a:schemeClr>
                </a:solidFill>
                <a:latin typeface="JKRGNR+Arial-BoldMT"/>
              </a:rPr>
              <a:t>regelmäßig begründet: Eingriff in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allerdings möglich: </a:t>
            </a:r>
            <a:r>
              <a:rPr lang="de-DE" sz="2400" b="1" dirty="0">
                <a:solidFill>
                  <a:schemeClr val="tx1">
                    <a:lumMod val="65000"/>
                    <a:lumOff val="35000"/>
                  </a:schemeClr>
                </a:solidFill>
                <a:latin typeface="JKRGNR+Arial-BoldMT"/>
              </a:rPr>
              <a:t>Verfassungsrechtliche Rechtfertigung des Eingriffs </a:t>
            </a:r>
            <a:r>
              <a:rPr lang="de-DE" sz="2400" dirty="0">
                <a:solidFill>
                  <a:schemeClr val="tx1">
                    <a:lumMod val="65000"/>
                    <a:lumOff val="35000"/>
                  </a:schemeClr>
                </a:solidFill>
                <a:latin typeface="JKRGNR+Arial-BoldMT"/>
              </a:rPr>
              <a:t>in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Art. 2 I GG normiert: sog. „</a:t>
            </a:r>
            <a:r>
              <a:rPr lang="de-DE" sz="2400" b="1" dirty="0">
                <a:solidFill>
                  <a:schemeClr val="tx1">
                    <a:lumMod val="65000"/>
                    <a:lumOff val="35000"/>
                  </a:schemeClr>
                </a:solidFill>
                <a:latin typeface="JKRGNR+Arial-BoldMT"/>
              </a:rPr>
              <a:t>Schrankentrias</a:t>
            </a:r>
            <a:r>
              <a:rPr lang="de-DE" sz="2400" dirty="0">
                <a:solidFill>
                  <a:schemeClr val="tx1">
                    <a:lumMod val="65000"/>
                    <a:lumOff val="35000"/>
                  </a:schemeClr>
                </a:solidFill>
                <a:latin typeface="JKRGNR+Arial-BoldMT"/>
              </a:rPr>
              <a:t>“, wonach Art. 2 I GG seine Grenze in der verfassungsmäßigen Ordnung, den Rechten anderer sowie den Sittengesetzen findet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Somit in Art. 2 I GG normiert: </a:t>
            </a:r>
            <a:r>
              <a:rPr lang="de-DE" sz="2400" b="1" dirty="0">
                <a:solidFill>
                  <a:schemeClr val="tx1">
                    <a:lumMod val="65000"/>
                    <a:lumOff val="35000"/>
                  </a:schemeClr>
                </a:solidFill>
                <a:latin typeface="JKRGNR+Arial-BoldMT"/>
              </a:rPr>
              <a:t>Einfacher Gesetzesvorbehalt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zu beachten: sog. </a:t>
            </a:r>
            <a:r>
              <a:rPr lang="de-DE" sz="2400" b="1" dirty="0">
                <a:solidFill>
                  <a:schemeClr val="tx1">
                    <a:lumMod val="65000"/>
                    <a:lumOff val="35000"/>
                  </a:schemeClr>
                </a:solidFill>
                <a:latin typeface="JKRGNR+Arial-BoldMT"/>
              </a:rPr>
              <a:t>„Schranke-Schranke</a:t>
            </a:r>
            <a:r>
              <a:rPr lang="de-DE" sz="2400" dirty="0">
                <a:solidFill>
                  <a:schemeClr val="tx1">
                    <a:lumMod val="65000"/>
                    <a:lumOff val="35000"/>
                  </a:schemeClr>
                </a:solidFill>
                <a:latin typeface="JKRGNR+Arial-BoldMT"/>
              </a:rPr>
              <a:t>“ der </a:t>
            </a:r>
            <a:r>
              <a:rPr lang="de-DE" sz="2400" b="1" dirty="0">
                <a:solidFill>
                  <a:schemeClr val="tx1">
                    <a:lumMod val="65000"/>
                    <a:lumOff val="35000"/>
                  </a:schemeClr>
                </a:solidFill>
                <a:latin typeface="JKRGNR+Arial-BoldMT"/>
              </a:rPr>
              <a:t>Verhältnismäßigkeit</a:t>
            </a:r>
            <a:r>
              <a:rPr lang="de-DE" sz="2400" dirty="0">
                <a:solidFill>
                  <a:schemeClr val="tx1">
                    <a:lumMod val="65000"/>
                    <a:lumOff val="35000"/>
                  </a:schemeClr>
                </a:solidFill>
                <a:latin typeface="JKRGNR+Arial-BoldMT"/>
              </a:rPr>
              <a:t> des einschränkenden Gesetzes </a:t>
            </a:r>
            <a:r>
              <a:rPr lang="de-DE" sz="2400" b="1" dirty="0">
                <a:solidFill>
                  <a:schemeClr val="tx1">
                    <a:lumMod val="65000"/>
                    <a:lumOff val="35000"/>
                  </a:schemeClr>
                </a:solidFill>
                <a:latin typeface="JKRGNR+Arial-BoldMT"/>
              </a:rPr>
              <a:t> (Art. 20 III GG)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13250173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Sachverhaltsangaben insbesondere zur Höhe der Abgabe im Einzelnen, jedenfalls zu unterstellen: </a:t>
            </a:r>
            <a:r>
              <a:rPr lang="de-DE" sz="2400" b="1" dirty="0">
                <a:solidFill>
                  <a:schemeClr val="tx1">
                    <a:lumMod val="65000"/>
                    <a:lumOff val="35000"/>
                  </a:schemeClr>
                </a:solidFill>
                <a:latin typeface="JKRGNR+Arial-BoldMT"/>
              </a:rPr>
              <a:t>Verhältnismäßigkeit der Regelungen zu §§ 1 – 10 APFG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mithin</a:t>
            </a:r>
            <a:r>
              <a:rPr lang="de-DE" sz="2400" b="1" dirty="0">
                <a:solidFill>
                  <a:schemeClr val="tx1">
                    <a:lumMod val="65000"/>
                    <a:lumOff val="35000"/>
                  </a:schemeClr>
                </a:solidFill>
                <a:latin typeface="JKRGNR+Arial-BoldMT"/>
              </a:rPr>
              <a:t>: Eingriff in Art. 2 I GG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Ergebnis</a:t>
            </a:r>
            <a:r>
              <a:rPr lang="de-DE" sz="2400" b="1" dirty="0">
                <a:solidFill>
                  <a:schemeClr val="tx1">
                    <a:lumMod val="65000"/>
                    <a:lumOff val="35000"/>
                  </a:schemeClr>
                </a:solidFill>
                <a:latin typeface="JKRGNR+Arial-BoldMT"/>
              </a:rPr>
              <a:t>: Rechtmäßigkeit der Vorschriften über Begründung der Abgabenverpflichtung in § 1 – 10 APFG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28827502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73425"/>
            <a:ext cx="9036496" cy="583236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II. Rechtmäßigkeit der Vorschriften über Vollzug des Gesetzes in § 11 APFG bis § 20 APFG </a:t>
            </a:r>
          </a:p>
          <a:p>
            <a:pPr>
              <a:lnSpc>
                <a:spcPct val="150000"/>
              </a:lnSpc>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Formelle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erwähnenswert: </a:t>
            </a:r>
            <a:r>
              <a:rPr lang="de-DE" sz="2400" b="1" dirty="0">
                <a:solidFill>
                  <a:schemeClr val="tx1">
                    <a:lumMod val="65000"/>
                    <a:lumOff val="35000"/>
                  </a:schemeClr>
                </a:solidFill>
                <a:latin typeface="JKRGNR+Arial-BoldMT"/>
              </a:rPr>
              <a:t>Verbandskompetenz</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Grundsätzlich vorgesehen in </a:t>
            </a:r>
            <a:r>
              <a:rPr lang="de-DE" sz="2400" b="1" dirty="0">
                <a:solidFill>
                  <a:schemeClr val="tx1">
                    <a:lumMod val="65000"/>
                    <a:lumOff val="35000"/>
                  </a:schemeClr>
                </a:solidFill>
                <a:latin typeface="JKRGNR+Arial-BoldMT"/>
              </a:rPr>
              <a:t>Art. 84 I 1 GG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Zuständigkeit der Länder für Regelung des Verwaltungsverfahrens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in </a:t>
            </a:r>
            <a:r>
              <a:rPr lang="de-DE" sz="2400" b="1" dirty="0">
                <a:solidFill>
                  <a:schemeClr val="tx1">
                    <a:lumMod val="65000"/>
                    <a:lumOff val="35000"/>
                  </a:schemeClr>
                </a:solidFill>
                <a:latin typeface="JKRGNR+Arial-BoldMT"/>
              </a:rPr>
              <a:t>Art. 84 I 2 GG </a:t>
            </a:r>
            <a:r>
              <a:rPr lang="de-DE" sz="2400" dirty="0">
                <a:solidFill>
                  <a:schemeClr val="tx1">
                    <a:lumMod val="65000"/>
                    <a:lumOff val="35000"/>
                  </a:schemeClr>
                </a:solidFill>
                <a:latin typeface="JKRGNR+Arial-BoldMT"/>
              </a:rPr>
              <a:t>vorgesehen: </a:t>
            </a:r>
            <a:r>
              <a:rPr lang="de-DE" sz="2400" b="1" dirty="0">
                <a:solidFill>
                  <a:schemeClr val="tx1">
                    <a:lumMod val="65000"/>
                    <a:lumOff val="35000"/>
                  </a:schemeClr>
                </a:solidFill>
                <a:latin typeface="JKRGNR+Arial-BoldMT"/>
              </a:rPr>
              <a:t>Gesetzgebungskompetenz</a:t>
            </a:r>
            <a:r>
              <a:rPr lang="de-DE" sz="2400" dirty="0">
                <a:solidFill>
                  <a:schemeClr val="tx1">
                    <a:lumMod val="65000"/>
                    <a:lumOff val="35000"/>
                  </a:schemeClr>
                </a:solidFill>
                <a:latin typeface="JKRGNR+Arial-BoldMT"/>
              </a:rPr>
              <a:t> des Bundes </a:t>
            </a:r>
            <a:r>
              <a:rPr lang="de-DE" sz="2400" b="1" dirty="0">
                <a:solidFill>
                  <a:schemeClr val="tx1">
                    <a:lumMod val="65000"/>
                    <a:lumOff val="35000"/>
                  </a:schemeClr>
                </a:solidFill>
                <a:latin typeface="JKRGNR+Arial-BoldMT"/>
              </a:rPr>
              <a:t>im Hinblick auf Fragen zum Verwaltungsvollzug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Bereits festgestellt</a:t>
            </a:r>
            <a:r>
              <a:rPr lang="de-DE" sz="2400" dirty="0">
                <a:solidFill>
                  <a:schemeClr val="tx1">
                    <a:lumMod val="65000"/>
                    <a:lumOff val="35000"/>
                  </a:schemeClr>
                </a:solidFill>
                <a:latin typeface="JKRGNR+Arial-BoldMT"/>
              </a:rPr>
              <a:t>: Gesetzgebungskompetenz des Bundes für die Begründung der Sonderabgaben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zugleich auch von Kompetenztitel des Art. 74 I Nr. 11 GG umfasst: </a:t>
            </a:r>
            <a:r>
              <a:rPr lang="de-DE" sz="2400" b="1" dirty="0">
                <a:solidFill>
                  <a:schemeClr val="tx1">
                    <a:lumMod val="65000"/>
                    <a:lumOff val="35000"/>
                  </a:schemeClr>
                </a:solidFill>
                <a:latin typeface="JKRGNR+Arial-BoldMT"/>
              </a:rPr>
              <a:t>Annexregelungen</a:t>
            </a:r>
            <a:r>
              <a:rPr lang="de-DE" sz="2400" dirty="0">
                <a:solidFill>
                  <a:schemeClr val="tx1">
                    <a:lumMod val="65000"/>
                    <a:lumOff val="35000"/>
                  </a:schemeClr>
                </a:solidFill>
                <a:latin typeface="JKRGNR+Arial-BoldMT"/>
              </a:rPr>
              <a:t> für den </a:t>
            </a:r>
            <a:r>
              <a:rPr lang="de-DE" sz="2400" b="1" dirty="0">
                <a:solidFill>
                  <a:schemeClr val="tx1">
                    <a:lumMod val="65000"/>
                    <a:lumOff val="35000"/>
                  </a:schemeClr>
                </a:solidFill>
                <a:latin typeface="JKRGNR+Arial-BoldMT"/>
              </a:rPr>
              <a:t>wirksamen Vollzug </a:t>
            </a:r>
            <a:r>
              <a:rPr lang="de-DE" sz="2400" dirty="0">
                <a:solidFill>
                  <a:schemeClr val="tx1">
                    <a:lumMod val="65000"/>
                    <a:lumOff val="35000"/>
                  </a:schemeClr>
                </a:solidFill>
                <a:latin typeface="JKRGNR+Arial-BoldMT"/>
              </a:rPr>
              <a:t>der gesetzlichen Bestimmungen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14717520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mithin: Formelle Rechtmäßigkeit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Materielle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materielle Rechtmäßigkeit zu prüfen: Vereinbarkeit mit inhaltlichen </a:t>
            </a:r>
            <a:r>
              <a:rPr lang="de-DE" sz="2400" b="1" dirty="0">
                <a:solidFill>
                  <a:schemeClr val="tx1">
                    <a:lumMod val="65000"/>
                    <a:lumOff val="35000"/>
                  </a:schemeClr>
                </a:solidFill>
                <a:latin typeface="JKRGNR+Arial-BoldMT"/>
              </a:rPr>
              <a:t>Vorgaben des Grundgesetzes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 § 11 APFG vorgesehen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Verwaltung</a:t>
            </a:r>
            <a:r>
              <a:rPr lang="de-DE" sz="2400" dirty="0">
                <a:solidFill>
                  <a:schemeClr val="tx1">
                    <a:lumMod val="65000"/>
                    <a:lumOff val="35000"/>
                  </a:schemeClr>
                </a:solidFill>
                <a:latin typeface="JKRGNR+Arial-BoldMT"/>
              </a:rPr>
              <a:t> des gesamten Finanzaufkommens </a:t>
            </a:r>
            <a:r>
              <a:rPr lang="de-DE" sz="2400" b="1" dirty="0">
                <a:solidFill>
                  <a:schemeClr val="tx1">
                    <a:lumMod val="65000"/>
                    <a:lumOff val="35000"/>
                  </a:schemeClr>
                </a:solidFill>
                <a:latin typeface="JKRGNR+Arial-BoldMT"/>
              </a:rPr>
              <a:t>durch die Bundesagentur für Arbeit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Denkbarer Verfassungsverstoß: Unvereinbarkeit mit grundgesetzlichen Vorgaben </a:t>
            </a:r>
            <a:r>
              <a:rPr lang="de-DE" sz="2400" b="1" dirty="0">
                <a:solidFill>
                  <a:schemeClr val="tx1">
                    <a:lumMod val="65000"/>
                    <a:lumOff val="35000"/>
                  </a:schemeClr>
                </a:solidFill>
                <a:latin typeface="JKRGNR+Arial-BoldMT"/>
              </a:rPr>
              <a:t>in Art. 83 GG – Art. 87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Grundsätzlich insoweit vorgesehen: </a:t>
            </a:r>
            <a:r>
              <a:rPr lang="de-DE" sz="2400" b="1" dirty="0">
                <a:solidFill>
                  <a:schemeClr val="tx1">
                    <a:lumMod val="65000"/>
                    <a:lumOff val="35000"/>
                  </a:schemeClr>
                </a:solidFill>
                <a:latin typeface="JKRGNR+Arial-BoldMT"/>
              </a:rPr>
              <a:t>„Länder führen Bundesgesetze als eigene Angelegenheit aus“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enthalten in § 11 APFG: Abweichung von Grundsatz der Ländereigenverwaltung (Art. 84 GG)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4741979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materieller Hinsicht somit zu prüfen: ob Grundgesetz dies </a:t>
            </a:r>
            <a:r>
              <a:rPr lang="de-DE" sz="2400" b="1" dirty="0">
                <a:solidFill>
                  <a:schemeClr val="tx1">
                    <a:lumMod val="65000"/>
                    <a:lumOff val="35000"/>
                  </a:schemeClr>
                </a:solidFill>
                <a:latin typeface="JKRGNR+Arial-BoldMT"/>
              </a:rPr>
              <a:t>„bestimmt oder zulässt“, Art. 83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nicht einschlägig: „Gegenstände der bundeseigenen Verwaltung“, </a:t>
            </a:r>
            <a:r>
              <a:rPr lang="de-DE" sz="2400" b="1" dirty="0">
                <a:solidFill>
                  <a:schemeClr val="tx1">
                    <a:lumMod val="65000"/>
                    <a:lumOff val="35000"/>
                  </a:schemeClr>
                </a:solidFill>
                <a:latin typeface="JKRGNR+Arial-BoldMT"/>
              </a:rPr>
              <a:t>Art. 87 GG</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Allerdings zu beachten: Regelung des </a:t>
            </a:r>
            <a:r>
              <a:rPr lang="de-DE" sz="2400" b="1" dirty="0">
                <a:solidFill>
                  <a:schemeClr val="tx1">
                    <a:lumMod val="65000"/>
                    <a:lumOff val="35000"/>
                  </a:schemeClr>
                </a:solidFill>
                <a:latin typeface="JKRGNR+Arial-BoldMT"/>
              </a:rPr>
              <a:t>Art. 87 III 1 GG</a:t>
            </a:r>
            <a:r>
              <a:rPr lang="de-DE" sz="2400" dirty="0">
                <a:solidFill>
                  <a:schemeClr val="tx1">
                    <a:lumMod val="65000"/>
                    <a:lumOff val="35000"/>
                  </a:schemeClr>
                </a:solidFill>
                <a:latin typeface="JKRGNR+Arial-BoldMT"/>
              </a:rPr>
              <a:t>, der dem Bund ermöglicht, in den Bereichen, für die er </a:t>
            </a:r>
            <a:r>
              <a:rPr lang="de-DE" sz="2400" b="1" dirty="0">
                <a:solidFill>
                  <a:schemeClr val="tx1">
                    <a:lumMod val="65000"/>
                    <a:lumOff val="35000"/>
                  </a:schemeClr>
                </a:solidFill>
                <a:latin typeface="JKRGNR+Arial-BoldMT"/>
              </a:rPr>
              <a:t>Gesetzgebungskompetenz</a:t>
            </a:r>
            <a:r>
              <a:rPr lang="de-DE" sz="2400" dirty="0">
                <a:solidFill>
                  <a:schemeClr val="tx1">
                    <a:lumMod val="65000"/>
                    <a:lumOff val="35000"/>
                  </a:schemeClr>
                </a:solidFill>
                <a:latin typeface="JKRGNR+Arial-BoldMT"/>
              </a:rPr>
              <a:t> besitzt, selbständige </a:t>
            </a:r>
            <a:r>
              <a:rPr lang="de-DE" sz="2400" b="1" dirty="0">
                <a:solidFill>
                  <a:schemeClr val="tx1">
                    <a:lumMod val="65000"/>
                    <a:lumOff val="35000"/>
                  </a:schemeClr>
                </a:solidFill>
                <a:latin typeface="JKRGNR+Arial-BoldMT"/>
              </a:rPr>
              <a:t>Bundesoberbehörden</a:t>
            </a:r>
            <a:r>
              <a:rPr lang="de-DE" sz="2400" dirty="0">
                <a:solidFill>
                  <a:schemeClr val="tx1">
                    <a:lumMod val="65000"/>
                    <a:lumOff val="35000"/>
                  </a:schemeClr>
                </a:solidFill>
                <a:latin typeface="JKRGNR+Arial-BoldMT"/>
              </a:rPr>
              <a:t> und </a:t>
            </a:r>
            <a:r>
              <a:rPr lang="de-DE" sz="2400" b="1" dirty="0">
                <a:solidFill>
                  <a:schemeClr val="tx1">
                    <a:lumMod val="65000"/>
                    <a:lumOff val="35000"/>
                  </a:schemeClr>
                </a:solidFill>
                <a:latin typeface="JKRGNR+Arial-BoldMT"/>
              </a:rPr>
              <a:t>neue bundesunmittelbare Körperschaften/ Anstalten</a:t>
            </a:r>
            <a:r>
              <a:rPr lang="de-DE" sz="2400" dirty="0">
                <a:solidFill>
                  <a:schemeClr val="tx1">
                    <a:lumMod val="65000"/>
                    <a:lumOff val="35000"/>
                  </a:schemeClr>
                </a:solidFill>
                <a:latin typeface="JKRGNR+Arial-BoldMT"/>
              </a:rPr>
              <a:t> zu errichten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Bereits bejaht: </a:t>
            </a:r>
            <a:r>
              <a:rPr lang="de-DE" sz="2400" b="1" dirty="0">
                <a:solidFill>
                  <a:schemeClr val="tx1">
                    <a:lumMod val="65000"/>
                    <a:lumOff val="35000"/>
                  </a:schemeClr>
                </a:solidFill>
                <a:latin typeface="JKRGNR+Arial-BoldMT"/>
              </a:rPr>
              <a:t>Gesetzgebungszuständigkeit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des Bundes </a:t>
            </a:r>
            <a:r>
              <a:rPr lang="de-DE" sz="2400" dirty="0">
                <a:solidFill>
                  <a:schemeClr val="tx1">
                    <a:lumMod val="65000"/>
                    <a:lumOff val="35000"/>
                  </a:schemeClr>
                </a:solidFill>
                <a:latin typeface="JKRGNR+Arial-BoldMT"/>
              </a:rPr>
              <a:t>für Ausbildungsplatzförderungsgesetz gemäß Art. 74 I Nr. 11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Art. 72 II GG </a:t>
            </a:r>
            <a:r>
              <a:rPr lang="de-DE" sz="2400" b="1" dirty="0">
                <a:solidFill>
                  <a:schemeClr val="tx1">
                    <a:lumMod val="65000"/>
                    <a:lumOff val="35000"/>
                  </a:schemeClr>
                </a:solidFill>
                <a:latin typeface="JKRGNR+Arial-BoldMT"/>
              </a:rPr>
              <a: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Hier (-) Errichtung neuer Verwaltungseinheit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87 III 1 GG, da Agentur für Arbeit bereits existiert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20974347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Bsp.: Aufgrund der angespannten Sicherheitslage erlässt der Bund ein Gesetz, welches vorsieht, dass Wählende vor Betreten des Wahllokals durch einen Sicherheitsscanner laufen müssen. </a:t>
            </a:r>
            <a:r>
              <a:rPr lang="de-DE" sz="2400" b="1" dirty="0">
                <a:solidFill>
                  <a:schemeClr val="tx1">
                    <a:lumMod val="65000"/>
                    <a:lumOff val="35000"/>
                  </a:schemeClr>
                </a:solidFill>
                <a:latin typeface="JKRGNR+Arial-BoldMT"/>
              </a:rPr>
              <a:t>Gesetzgebungskompetenz des Bundes?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Ausschließlicher Kompetenztitel?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naheliegend: </a:t>
            </a:r>
            <a:r>
              <a:rPr lang="de-DE" sz="2400" b="1" dirty="0">
                <a:solidFill>
                  <a:schemeClr val="tx1">
                    <a:lumMod val="65000"/>
                    <a:lumOff val="35000"/>
                  </a:schemeClr>
                </a:solidFill>
                <a:latin typeface="JKRGNR+Arial-BoldMT"/>
              </a:rPr>
              <a:t>Art. 38 III GG zum BWG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mit der Regelung ebenfalls berührt: </a:t>
            </a:r>
            <a:r>
              <a:rPr lang="de-DE" sz="2400" b="1" dirty="0">
                <a:solidFill>
                  <a:schemeClr val="tx1">
                    <a:lumMod val="65000"/>
                    <a:lumOff val="35000"/>
                  </a:schemeClr>
                </a:solidFill>
                <a:latin typeface="JKRGNR+Arial-BoldMT"/>
              </a:rPr>
              <a:t>Gefahrenabwehr</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Sache der Länder!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Maßgeblich: Schwerpunkt der Regelung!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Durchführung der Wahl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0946471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diesen Fällen gerechtfertigt: </a:t>
            </a:r>
            <a:r>
              <a:rPr lang="de-DE" sz="2400" b="1" dirty="0">
                <a:solidFill>
                  <a:schemeClr val="tx1">
                    <a:lumMod val="65000"/>
                    <a:lumOff val="35000"/>
                  </a:schemeClr>
                </a:solidFill>
                <a:latin typeface="JKRGNR+Arial-BoldMT"/>
              </a:rPr>
              <a:t>„Erst recht“-Schluss </a:t>
            </a:r>
            <a:r>
              <a:rPr lang="de-DE" sz="2400" dirty="0">
                <a:solidFill>
                  <a:schemeClr val="tx1">
                    <a:lumMod val="65000"/>
                    <a:lumOff val="35000"/>
                  </a:schemeClr>
                </a:solidFill>
                <a:latin typeface="JKRGNR+Arial-BoldMT"/>
              </a:rPr>
              <a:t>zu Art. 87 III 1 GG, der </a:t>
            </a:r>
            <a:r>
              <a:rPr lang="de-DE" sz="2400" b="1" dirty="0">
                <a:solidFill>
                  <a:schemeClr val="tx1">
                    <a:lumMod val="65000"/>
                    <a:lumOff val="35000"/>
                  </a:schemeClr>
                </a:solidFill>
                <a:latin typeface="JKRGNR+Arial-BoldMT"/>
              </a:rPr>
              <a:t>nicht nur die Errichtung </a:t>
            </a:r>
            <a:r>
              <a:rPr lang="de-DE" sz="2400" dirty="0">
                <a:solidFill>
                  <a:schemeClr val="tx1">
                    <a:lumMod val="65000"/>
                    <a:lumOff val="35000"/>
                  </a:schemeClr>
                </a:solidFill>
                <a:latin typeface="JKRGNR+Arial-BoldMT"/>
              </a:rPr>
              <a:t>gestattet sondern </a:t>
            </a:r>
            <a:r>
              <a:rPr lang="de-DE" sz="2400" b="1" dirty="0">
                <a:solidFill>
                  <a:schemeClr val="tx1">
                    <a:lumMod val="65000"/>
                    <a:lumOff val="35000"/>
                  </a:schemeClr>
                </a:solidFill>
                <a:latin typeface="JKRGNR+Arial-BoldMT"/>
              </a:rPr>
              <a:t>als „Minus“</a:t>
            </a:r>
            <a:r>
              <a:rPr lang="de-DE" sz="2400" dirty="0">
                <a:solidFill>
                  <a:schemeClr val="tx1">
                    <a:lumMod val="65000"/>
                    <a:lumOff val="35000"/>
                  </a:schemeClr>
                </a:solidFill>
                <a:latin typeface="JKRGNR+Arial-BoldMT"/>
              </a:rPr>
              <a:t> zugleich die </a:t>
            </a:r>
            <a:r>
              <a:rPr lang="de-DE" sz="2400" b="1" dirty="0">
                <a:solidFill>
                  <a:schemeClr val="tx1">
                    <a:lumMod val="65000"/>
                    <a:lumOff val="35000"/>
                  </a:schemeClr>
                </a:solidFill>
                <a:latin typeface="JKRGNR+Arial-BoldMT"/>
              </a:rPr>
              <a:t>Erweiterung  der Verwaltungsaufgaben </a:t>
            </a:r>
            <a:r>
              <a:rPr lang="de-DE" sz="2400" dirty="0">
                <a:solidFill>
                  <a:schemeClr val="tx1">
                    <a:lumMod val="65000"/>
                    <a:lumOff val="35000"/>
                  </a:schemeClr>
                </a:solidFill>
                <a:latin typeface="JKRGNR+Arial-BoldMT"/>
              </a:rPr>
              <a:t>bestehender Verwaltungseinheiten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als Ausnahme zu Art. 83 GG gemäß Art. 87 III 1 GG zulässig: </a:t>
            </a:r>
            <a:r>
              <a:rPr lang="de-DE" sz="2400" b="1" dirty="0">
                <a:solidFill>
                  <a:schemeClr val="tx1">
                    <a:lumMod val="65000"/>
                    <a:lumOff val="35000"/>
                  </a:schemeClr>
                </a:solidFill>
                <a:latin typeface="JKRGNR+Arial-BoldMT"/>
              </a:rPr>
              <a:t>(Fakultative) Bundesverwaltung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a:t>
            </a:r>
            <a:r>
              <a:rPr lang="de-DE" sz="2400" b="1" dirty="0">
                <a:solidFill>
                  <a:schemeClr val="tx1">
                    <a:lumMod val="65000"/>
                    <a:lumOff val="35000"/>
                  </a:schemeClr>
                </a:solidFill>
                <a:latin typeface="JKRGNR+Arial-BoldMT"/>
              </a:rPr>
              <a:t>dem Grunde nach nicht zu beanstanden</a:t>
            </a:r>
            <a:r>
              <a:rPr lang="de-DE" sz="2400" dirty="0">
                <a:solidFill>
                  <a:schemeClr val="tx1">
                    <a:lumMod val="65000"/>
                    <a:lumOff val="35000"/>
                  </a:schemeClr>
                </a:solidFill>
                <a:latin typeface="JKRGNR+Arial-BoldMT"/>
              </a:rPr>
              <a:t>: Übertragung der Verwaltungsaufgabe auf die Bundesagentur für Arbeit, </a:t>
            </a:r>
            <a:r>
              <a:rPr lang="de-DE" sz="2400" b="1" dirty="0">
                <a:solidFill>
                  <a:schemeClr val="tx1">
                    <a:lumMod val="65000"/>
                    <a:lumOff val="35000"/>
                  </a:schemeClr>
                </a:solidFill>
                <a:latin typeface="JKRGNR+Arial-BoldMT"/>
              </a:rPr>
              <a:t>§ 11 APFG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Ferner in </a:t>
            </a:r>
            <a:r>
              <a:rPr lang="de-DE" sz="2400" b="1" dirty="0">
                <a:solidFill>
                  <a:schemeClr val="tx1">
                    <a:lumMod val="65000"/>
                    <a:lumOff val="35000"/>
                  </a:schemeClr>
                </a:solidFill>
                <a:latin typeface="JKRGNR+Arial-BoldMT"/>
              </a:rPr>
              <a:t>§ 12 - § 20 APFG </a:t>
            </a:r>
            <a:r>
              <a:rPr lang="de-DE" sz="2400" dirty="0">
                <a:solidFill>
                  <a:schemeClr val="tx1">
                    <a:lumMod val="65000"/>
                    <a:lumOff val="35000"/>
                  </a:schemeClr>
                </a:solidFill>
                <a:latin typeface="JKRGNR+Arial-BoldMT"/>
              </a:rPr>
              <a:t>näher ausgestaltet: </a:t>
            </a:r>
            <a:r>
              <a:rPr lang="de-DE" sz="2400" b="1" u="sng" dirty="0">
                <a:solidFill>
                  <a:schemeClr val="tx1">
                    <a:lumMod val="65000"/>
                    <a:lumOff val="35000"/>
                  </a:schemeClr>
                </a:solidFill>
                <a:latin typeface="JKRGNR+Arial-BoldMT"/>
              </a:rPr>
              <a:t>Vollzug des Gesetzes durch Landesbehörden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 11 APFG sowie §§ 12- 20 APFG enthalten: Vollzug des Gesetzes teilweise durch Landes- und Bundesbehörden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33339643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nutzbar zu machen: </a:t>
            </a:r>
            <a:r>
              <a:rPr lang="de-DE" sz="2400" b="1" dirty="0">
                <a:solidFill>
                  <a:schemeClr val="tx1">
                    <a:lumMod val="65000"/>
                    <a:lumOff val="35000"/>
                  </a:schemeClr>
                </a:solidFill>
                <a:latin typeface="JKRGNR+Arial-BoldMT"/>
              </a:rPr>
              <a:t>Bundesstaatsprinzip</a:t>
            </a:r>
            <a:r>
              <a:rPr lang="de-DE" sz="2400" dirty="0">
                <a:solidFill>
                  <a:schemeClr val="tx1">
                    <a:lumMod val="65000"/>
                    <a:lumOff val="35000"/>
                  </a:schemeClr>
                </a:solidFill>
                <a:latin typeface="JKRGNR+Arial-BoldMT"/>
              </a:rPr>
              <a:t>, das eine </a:t>
            </a:r>
            <a:r>
              <a:rPr lang="de-DE" sz="2400" b="1" dirty="0">
                <a:solidFill>
                  <a:schemeClr val="tx1">
                    <a:lumMod val="65000"/>
                    <a:lumOff val="35000"/>
                  </a:schemeClr>
                </a:solidFill>
                <a:latin typeface="JKRGNR+Arial-BoldMT"/>
              </a:rPr>
              <a:t>klare Trennung </a:t>
            </a:r>
            <a:r>
              <a:rPr lang="de-DE" sz="2400" dirty="0">
                <a:solidFill>
                  <a:schemeClr val="tx1">
                    <a:lumMod val="65000"/>
                    <a:lumOff val="35000"/>
                  </a:schemeClr>
                </a:solidFill>
                <a:latin typeface="JKRGNR+Arial-BoldMT"/>
              </a:rPr>
              <a:t>der staatlichen Aufgaben bedingt </a:t>
            </a:r>
            <a:r>
              <a:rPr lang="de-DE" sz="2400" b="1" dirty="0">
                <a:solidFill>
                  <a:schemeClr val="tx1">
                    <a:lumMod val="65000"/>
                    <a:lumOff val="35000"/>
                  </a:schemeClr>
                </a:solidFill>
                <a:latin typeface="JKRGNR+Arial-BoldMT"/>
              </a:rPr>
              <a:t>(Art. 20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regelmäßig zu berücksichtigen: </a:t>
            </a:r>
            <a:r>
              <a:rPr lang="de-DE" sz="2400" b="1" dirty="0">
                <a:solidFill>
                  <a:schemeClr val="tx1">
                    <a:lumMod val="65000"/>
                    <a:lumOff val="35000"/>
                  </a:schemeClr>
                </a:solidFill>
                <a:latin typeface="JKRGNR+Arial-BoldMT"/>
              </a:rPr>
              <a:t>“Verbot der Mischverwaltung“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„Mischverwaltung“: </a:t>
            </a:r>
            <a:r>
              <a:rPr lang="de-DE" sz="2400" b="1" dirty="0">
                <a:solidFill>
                  <a:schemeClr val="tx1">
                    <a:lumMod val="65000"/>
                    <a:lumOff val="35000"/>
                  </a:schemeClr>
                </a:solidFill>
                <a:latin typeface="JKRGNR+Arial-BoldMT"/>
              </a:rPr>
              <a:t>Eine Verwaltungsaufgabe </a:t>
            </a:r>
            <a:r>
              <a:rPr lang="de-DE" sz="2400" dirty="0">
                <a:solidFill>
                  <a:schemeClr val="tx1">
                    <a:lumMod val="65000"/>
                    <a:lumOff val="35000"/>
                  </a:schemeClr>
                </a:solidFill>
                <a:latin typeface="JKRGNR+Arial-BoldMT"/>
              </a:rPr>
              <a:t>wird zum einen durch </a:t>
            </a:r>
            <a:r>
              <a:rPr lang="de-DE" sz="2400" b="1" dirty="0">
                <a:solidFill>
                  <a:schemeClr val="tx1">
                    <a:lumMod val="65000"/>
                    <a:lumOff val="35000"/>
                  </a:schemeClr>
                </a:solidFill>
                <a:latin typeface="JKRGNR+Arial-BoldMT"/>
              </a:rPr>
              <a:t>Bundes-</a:t>
            </a:r>
            <a:r>
              <a:rPr lang="de-DE" sz="2400" dirty="0">
                <a:solidFill>
                  <a:schemeClr val="tx1">
                    <a:lumMod val="65000"/>
                    <a:lumOff val="35000"/>
                  </a:schemeClr>
                </a:solidFill>
                <a:latin typeface="JKRGNR+Arial-BoldMT"/>
              </a:rPr>
              <a:t> und zum anderen durch </a:t>
            </a:r>
            <a:r>
              <a:rPr lang="de-DE" sz="2400" b="1" dirty="0">
                <a:solidFill>
                  <a:schemeClr val="tx1">
                    <a:lumMod val="65000"/>
                    <a:lumOff val="35000"/>
                  </a:schemeClr>
                </a:solidFill>
                <a:latin typeface="JKRGNR+Arial-BoldMT"/>
              </a:rPr>
              <a:t>Landesbehörden</a:t>
            </a:r>
            <a:r>
              <a:rPr lang="de-DE" sz="2400" dirty="0">
                <a:solidFill>
                  <a:schemeClr val="tx1">
                    <a:lumMod val="65000"/>
                    <a:lumOff val="35000"/>
                  </a:schemeClr>
                </a:solidFill>
                <a:latin typeface="JKRGNR+Arial-BoldMT"/>
              </a:rPr>
              <a:t> wahrgenommen werden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r>
              <a:rPr lang="de-DE" sz="2400" b="1" dirty="0">
                <a:solidFill>
                  <a:schemeClr val="tx1">
                    <a:lumMod val="65000"/>
                    <a:lumOff val="35000"/>
                  </a:schemeClr>
                </a:solidFill>
                <a:latin typeface="JKRGNR+Arial-BoldMT"/>
              </a:rPr>
              <a:t>Landesbehörden erheben Gelder</a:t>
            </a:r>
            <a:r>
              <a:rPr lang="de-DE" sz="2400" dirty="0">
                <a:solidFill>
                  <a:schemeClr val="tx1">
                    <a:lumMod val="65000"/>
                    <a:lumOff val="35000"/>
                  </a:schemeClr>
                </a:solidFill>
                <a:latin typeface="JKRGNR+Arial-BoldMT"/>
              </a:rPr>
              <a:t>, während die </a:t>
            </a:r>
            <a:r>
              <a:rPr lang="de-DE" sz="2400" b="1" dirty="0">
                <a:solidFill>
                  <a:schemeClr val="tx1">
                    <a:lumMod val="65000"/>
                    <a:lumOff val="35000"/>
                  </a:schemeClr>
                </a:solidFill>
                <a:latin typeface="JKRGNR+Arial-BoldMT"/>
              </a:rPr>
              <a:t>Bundesbehörde die Gelder verwaltet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Mithin nicht erfolgt: unzulässige Mischverwaltung, da jeweils </a:t>
            </a:r>
            <a:r>
              <a:rPr lang="de-DE" sz="2400" b="1" dirty="0">
                <a:solidFill>
                  <a:schemeClr val="tx1">
                    <a:lumMod val="65000"/>
                    <a:lumOff val="35000"/>
                  </a:schemeClr>
                </a:solidFill>
                <a:latin typeface="JKRGNR+Arial-BoldMT"/>
              </a:rPr>
              <a:t>unterschiedliche Aufgaben </a:t>
            </a:r>
            <a:r>
              <a:rPr lang="de-DE" sz="2400" dirty="0">
                <a:solidFill>
                  <a:schemeClr val="tx1">
                    <a:lumMod val="65000"/>
                    <a:lumOff val="35000"/>
                  </a:schemeClr>
                </a:solidFill>
                <a:latin typeface="JKRGNR+Arial-BoldMT"/>
              </a:rPr>
              <a:t>wahrgenommen werden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Ergebnis: materielle Rechtmäßigkeit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16732211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5" y="1181686"/>
            <a:ext cx="9036496"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Vorschriften über Verordnungsermächtigung in § 21 / § 22 APFG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untersuchen: Formelle und materielle Vereinbarkeit der </a:t>
            </a:r>
            <a:r>
              <a:rPr lang="de-DE" sz="2400" b="1" dirty="0">
                <a:solidFill>
                  <a:schemeClr val="tx1">
                    <a:lumMod val="65000"/>
                    <a:lumOff val="35000"/>
                  </a:schemeClr>
                </a:solidFill>
                <a:latin typeface="JKRGNR+Arial-BoldMT"/>
              </a:rPr>
              <a:t>Vorschriften über Verordnungsermächtigung in § 21 / § 22 APFG </a:t>
            </a:r>
            <a:r>
              <a:rPr lang="de-DE" sz="2400" dirty="0">
                <a:solidFill>
                  <a:schemeClr val="tx1">
                    <a:lumMod val="65000"/>
                    <a:lumOff val="35000"/>
                  </a:schemeClr>
                </a:solidFill>
                <a:latin typeface="JKRGNR+Arial-BoldMT"/>
              </a:rPr>
              <a:t>mit Vorgaben des Grundgesetzes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Verbandskompetenz (+): </a:t>
            </a:r>
            <a:r>
              <a:rPr lang="de-DE" sz="2400" b="1" dirty="0">
                <a:solidFill>
                  <a:schemeClr val="tx1">
                    <a:lumMod val="65000"/>
                    <a:lumOff val="35000"/>
                  </a:schemeClr>
                </a:solidFill>
                <a:latin typeface="JKRGNR+Arial-BoldMT"/>
              </a:rPr>
              <a:t>Annexkompetenz zu Art. 74 I Nr. 11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72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materieller Hinsicht </a:t>
            </a:r>
            <a:r>
              <a:rPr lang="de-DE" sz="2400" dirty="0">
                <a:solidFill>
                  <a:schemeClr val="tx1">
                    <a:lumMod val="65000"/>
                    <a:lumOff val="35000"/>
                  </a:schemeClr>
                </a:solidFill>
                <a:latin typeface="JKRGNR+Arial-BoldMT"/>
              </a:rPr>
              <a:t>fraglich: </a:t>
            </a:r>
            <a:r>
              <a:rPr lang="de-DE" sz="2400" b="1" dirty="0">
                <a:solidFill>
                  <a:schemeClr val="tx1">
                    <a:lumMod val="65000"/>
                    <a:lumOff val="35000"/>
                  </a:schemeClr>
                </a:solidFill>
                <a:latin typeface="JKRGNR+Arial-BoldMT"/>
              </a:rPr>
              <a:t>Verstoß gegen Art. 83 GG 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fraglich</a:t>
            </a:r>
            <a:r>
              <a:rPr lang="de-DE" sz="2400" dirty="0">
                <a:solidFill>
                  <a:schemeClr val="tx1">
                    <a:lumMod val="65000"/>
                    <a:lumOff val="35000"/>
                  </a:schemeClr>
                </a:solidFill>
                <a:latin typeface="JKRGNR+Arial-BoldMT"/>
              </a:rPr>
              <a:t>: ob es sich bei </a:t>
            </a:r>
            <a:r>
              <a:rPr lang="de-DE" sz="2400" b="1" dirty="0">
                <a:solidFill>
                  <a:schemeClr val="tx1">
                    <a:lumMod val="65000"/>
                    <a:lumOff val="35000"/>
                  </a:schemeClr>
                </a:solidFill>
                <a:latin typeface="JKRGNR+Arial-BoldMT"/>
              </a:rPr>
              <a:t>Erlass von VO </a:t>
            </a:r>
            <a:r>
              <a:rPr lang="de-DE" sz="2400" dirty="0">
                <a:solidFill>
                  <a:schemeClr val="tx1">
                    <a:lumMod val="65000"/>
                    <a:lumOff val="35000"/>
                  </a:schemeClr>
                </a:solidFill>
                <a:latin typeface="JKRGNR+Arial-BoldMT"/>
              </a:rPr>
              <a:t>durch Bundesarbeitsminister (Exekutivorgan) um </a:t>
            </a:r>
            <a:r>
              <a:rPr lang="de-DE" sz="2400" b="1" dirty="0">
                <a:solidFill>
                  <a:schemeClr val="tx1">
                    <a:lumMod val="65000"/>
                    <a:lumOff val="35000"/>
                  </a:schemeClr>
                </a:solidFill>
                <a:latin typeface="JKRGNR+Arial-BoldMT"/>
              </a:rPr>
              <a:t>Verwaltungstätigkeit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83 ff. GG handelt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a:t>
            </a:r>
            <a:r>
              <a:rPr lang="de-DE" sz="2400" b="1" dirty="0">
                <a:solidFill>
                  <a:schemeClr val="tx1">
                    <a:lumMod val="65000"/>
                    <a:lumOff val="35000"/>
                  </a:schemeClr>
                </a:solidFill>
                <a:latin typeface="JKRGNR+Arial-BoldMT"/>
              </a:rPr>
              <a:t>Erlass von Verordnungen in der Sache legislative Tätigkeit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Verstoß gegen Art. 83 ff.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nicht ersichtlich: Verstoß gegen Vorgaben des Art. 80 I GG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15234625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Sachverhaltsangaben zu unterstellen: hinreichende Regelungsdichte im Hinblick auf </a:t>
            </a:r>
            <a:r>
              <a:rPr lang="de-DE" sz="2400" b="1" dirty="0">
                <a:solidFill>
                  <a:schemeClr val="tx1">
                    <a:lumMod val="65000"/>
                    <a:lumOff val="35000"/>
                  </a:schemeClr>
                </a:solidFill>
                <a:latin typeface="JKRGNR+Arial-BoldMT"/>
              </a:rPr>
              <a:t>„Inhalt, Zweck und Ausmaß“ der erteilten Ermächtigung </a:t>
            </a:r>
            <a:r>
              <a:rPr lang="de-DE" sz="2400" dirty="0">
                <a:solidFill>
                  <a:schemeClr val="tx1">
                    <a:lumMod val="65000"/>
                    <a:lumOff val="35000"/>
                  </a:schemeClr>
                </a:solidFill>
                <a:latin typeface="JKRGNR+Arial-BoldMT"/>
              </a:rPr>
              <a:t>in § 21 / § 22 APFG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ebenfalls festzuhalten: Rechtmäßigkeit der Vorschriften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 zulässig, aber unbegründet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14459307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7. Woche</a:t>
            </a:r>
          </a:p>
        </p:txBody>
      </p:sp>
    </p:spTree>
    <p:extLst>
      <p:ext uri="{BB962C8B-B14F-4D97-AF65-F5344CB8AC3E}">
        <p14:creationId xmlns:p14="http://schemas.microsoft.com/office/powerpoint/2010/main" val="13702951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42191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BVerfG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2015, 582</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„Bei der Zuordnung von Gesetzesmaterien zu Kompetenznormen dürfen die </a:t>
            </a:r>
            <a:r>
              <a:rPr lang="de-DE" sz="2400" b="1" i="1" dirty="0">
                <a:solidFill>
                  <a:schemeClr val="tx1">
                    <a:lumMod val="65000"/>
                    <a:lumOff val="35000"/>
                  </a:schemeClr>
                </a:solidFill>
                <a:latin typeface="JKRGNR+Arial-BoldMT"/>
              </a:rPr>
              <a:t>einzelnen Vorschriften eines Gesetzes allerdings nicht isoliert betrachtet </a:t>
            </a:r>
            <a:r>
              <a:rPr lang="de-DE" sz="2400" i="1" dirty="0">
                <a:solidFill>
                  <a:schemeClr val="tx1">
                    <a:lumMod val="65000"/>
                    <a:lumOff val="35000"/>
                  </a:schemeClr>
                </a:solidFill>
                <a:latin typeface="JKRGNR+Arial-BoldMT"/>
              </a:rPr>
              <a:t>werden. </a:t>
            </a:r>
            <a:r>
              <a:rPr lang="de-DE" sz="2400" b="1" i="1" dirty="0">
                <a:solidFill>
                  <a:schemeClr val="tx1">
                    <a:lumMod val="65000"/>
                    <a:lumOff val="35000"/>
                  </a:schemeClr>
                </a:solidFill>
                <a:latin typeface="JKRGNR+Arial-BoldMT"/>
              </a:rPr>
              <a:t>Ausschlaggebend</a:t>
            </a:r>
            <a:r>
              <a:rPr lang="de-DE" sz="2400" i="1" dirty="0">
                <a:solidFill>
                  <a:schemeClr val="tx1">
                    <a:lumMod val="65000"/>
                    <a:lumOff val="35000"/>
                  </a:schemeClr>
                </a:solidFill>
                <a:latin typeface="JKRGNR+Arial-BoldMT"/>
              </a:rPr>
              <a:t> ist vielmehr der </a:t>
            </a:r>
            <a:r>
              <a:rPr lang="de-DE" sz="2400" b="1" i="1" dirty="0">
                <a:solidFill>
                  <a:schemeClr val="tx1">
                    <a:lumMod val="65000"/>
                    <a:lumOff val="35000"/>
                  </a:schemeClr>
                </a:solidFill>
                <a:latin typeface="JKRGNR+Arial-BoldMT"/>
              </a:rPr>
              <a:t>Regelungszusammenhang</a:t>
            </a:r>
            <a:r>
              <a:rPr lang="de-DE" sz="2400" i="1" dirty="0">
                <a:solidFill>
                  <a:schemeClr val="tx1">
                    <a:lumMod val="65000"/>
                    <a:lumOff val="35000"/>
                  </a:schemeClr>
                </a:solidFill>
                <a:latin typeface="JKRGNR+Arial-BoldMT"/>
              </a:rPr>
              <a:t>. Eine Teilregelung, die bei isolierter Betrachtung einer Materie zuzurechnen wäre, für die der Kompetenzträger nicht zuständig ist, kann nur dann gleichwohl in seine Kompetenz fallen, wenn sie mit dem </a:t>
            </a:r>
            <a:r>
              <a:rPr lang="de-DE" sz="2400" b="1" i="1" dirty="0">
                <a:solidFill>
                  <a:schemeClr val="tx1">
                    <a:lumMod val="65000"/>
                    <a:lumOff val="35000"/>
                  </a:schemeClr>
                </a:solidFill>
                <a:latin typeface="JKRGNR+Arial-BoldMT"/>
              </a:rPr>
              <a:t>kompetenzbegründenden Schwerpunkt der Gesamtregelung derart eng verzahnt </a:t>
            </a:r>
            <a:r>
              <a:rPr lang="de-DE" sz="2400" i="1" dirty="0">
                <a:solidFill>
                  <a:schemeClr val="tx1">
                    <a:lumMod val="65000"/>
                    <a:lumOff val="35000"/>
                  </a:schemeClr>
                </a:solidFill>
                <a:latin typeface="JKRGNR+Arial-BoldMT"/>
              </a:rPr>
              <a:t>ist, dass sie als Teil dieser Gesamtregelung erscheint (vgl. BVerfGE 97, 228 [251 f.] = NJW 1998, 1627)“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40332369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Die konkurrierende Gesetzgebung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Die konkurrierende Gesetzgebung kennzeichnend: nach </a:t>
            </a:r>
            <a:r>
              <a:rPr lang="de-DE" sz="2400" b="1" dirty="0">
                <a:solidFill>
                  <a:schemeClr val="tx1">
                    <a:lumMod val="65000"/>
                    <a:lumOff val="35000"/>
                  </a:schemeClr>
                </a:solidFill>
                <a:latin typeface="JKRGNR+Arial-BoldMT"/>
              </a:rPr>
              <a:t>Art. 72 I GG </a:t>
            </a:r>
            <a:r>
              <a:rPr lang="de-DE" sz="2400" dirty="0">
                <a:solidFill>
                  <a:schemeClr val="tx1">
                    <a:lumMod val="65000"/>
                    <a:lumOff val="35000"/>
                  </a:schemeClr>
                </a:solidFill>
                <a:latin typeface="JKRGNR+Arial-BoldMT"/>
              </a:rPr>
              <a:t>haben die </a:t>
            </a:r>
            <a:r>
              <a:rPr lang="de-DE" sz="2400" b="1" dirty="0">
                <a:solidFill>
                  <a:schemeClr val="tx1">
                    <a:lumMod val="65000"/>
                    <a:lumOff val="35000"/>
                  </a:schemeClr>
                </a:solidFill>
                <a:latin typeface="JKRGNR+Arial-BoldMT"/>
              </a:rPr>
              <a:t>Länder die Befugnis zur Gesetzgebung </a:t>
            </a:r>
            <a:r>
              <a:rPr lang="de-DE" sz="2400" dirty="0">
                <a:solidFill>
                  <a:schemeClr val="tx1">
                    <a:lumMod val="65000"/>
                    <a:lumOff val="35000"/>
                  </a:schemeClr>
                </a:solidFill>
                <a:latin typeface="JKRGNR+Arial-BoldMT"/>
              </a:rPr>
              <a:t>im Bereich der konkurrierenden Kompetenztitel, </a:t>
            </a:r>
            <a:r>
              <a:rPr lang="de-DE" sz="2400" b="1" i="1" dirty="0">
                <a:solidFill>
                  <a:schemeClr val="tx1">
                    <a:lumMod val="65000"/>
                    <a:lumOff val="35000"/>
                  </a:schemeClr>
                </a:solidFill>
                <a:latin typeface="JKRGNR+Arial-BoldMT"/>
              </a:rPr>
              <a:t>solange und soweit der Bund nicht von seiner Gesetzgebungszuständigkeit Gebracht gemacht hat </a:t>
            </a: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dieser Formulierung zum Ausdruck gebracht: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Zeitliche Sperrwirkung („solange“)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Inhaltliche Sperrwirkung („soweit“)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„soweit“: </a:t>
            </a:r>
            <a:r>
              <a:rPr lang="de-DE" sz="2400" dirty="0">
                <a:solidFill>
                  <a:schemeClr val="tx1">
                    <a:lumMod val="65000"/>
                    <a:lumOff val="35000"/>
                  </a:schemeClr>
                </a:solidFill>
                <a:latin typeface="JKRGNR+Arial-BoldMT"/>
              </a:rPr>
              <a:t>Ländergesetzgebung nur dann gesperrt, wenn der Bund eine Materie </a:t>
            </a:r>
            <a:r>
              <a:rPr lang="de-DE" sz="2400" b="1" dirty="0">
                <a:solidFill>
                  <a:schemeClr val="tx1">
                    <a:lumMod val="65000"/>
                    <a:lumOff val="35000"/>
                  </a:schemeClr>
                </a:solidFill>
                <a:latin typeface="JKRGNR+Arial-BoldMT"/>
              </a:rPr>
              <a:t>abschließend geregelt </a:t>
            </a:r>
            <a:r>
              <a:rPr lang="de-DE" sz="2400" dirty="0">
                <a:solidFill>
                  <a:schemeClr val="tx1">
                    <a:lumMod val="65000"/>
                    <a:lumOff val="35000"/>
                  </a:schemeClr>
                </a:solidFill>
                <a:latin typeface="JKRGNR+Arial-BoldMT"/>
              </a:rPr>
              <a:t>hat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Auslegung</a:t>
            </a:r>
            <a:r>
              <a:rPr lang="de-DE" sz="2400" dirty="0">
                <a:solidFill>
                  <a:schemeClr val="tx1">
                    <a:lumMod val="65000"/>
                    <a:lumOff val="35000"/>
                  </a:schemeClr>
                </a:solidFill>
                <a:latin typeface="JKRGNR+Arial-BoldMT"/>
              </a:rPr>
              <a:t> des etwaigen Gesetzes!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8269441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zu beachten: </a:t>
            </a:r>
            <a:r>
              <a:rPr lang="de-DE" sz="2400" b="1" dirty="0">
                <a:solidFill>
                  <a:schemeClr val="tx1">
                    <a:lumMod val="65000"/>
                    <a:lumOff val="35000"/>
                  </a:schemeClr>
                </a:solidFill>
                <a:latin typeface="JKRGNR+Arial-BoldMT"/>
              </a:rPr>
              <a:t>sog. Bedarfskompetenzen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72 II GG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highlight>
                  <a:srgbClr val="C0C0C0"/>
                </a:highlight>
                <a:latin typeface="JKRGNR+Arial-BoldMT"/>
              </a:rPr>
              <a:t>(2) Auf den Gebieten des </a:t>
            </a:r>
            <a:r>
              <a:rPr lang="de-DE" sz="2400" b="1" i="1" dirty="0">
                <a:solidFill>
                  <a:schemeClr val="tx1">
                    <a:lumMod val="65000"/>
                    <a:lumOff val="35000"/>
                  </a:schemeClr>
                </a:solidFill>
                <a:highlight>
                  <a:srgbClr val="C0C0C0"/>
                </a:highlight>
                <a:latin typeface="JKRGNR+Arial-BoldMT"/>
              </a:rPr>
              <a:t>Artikels 74 Abs. 1 Nr. 4, 7, 11, 13, 15, 19a, 20, 22, 25 und 26 </a:t>
            </a:r>
            <a:r>
              <a:rPr lang="de-DE" sz="2400" i="1" dirty="0">
                <a:solidFill>
                  <a:schemeClr val="tx1">
                    <a:lumMod val="65000"/>
                    <a:lumOff val="35000"/>
                  </a:schemeClr>
                </a:solidFill>
                <a:highlight>
                  <a:srgbClr val="C0C0C0"/>
                </a:highlight>
                <a:latin typeface="JKRGNR+Arial-BoldMT"/>
              </a:rPr>
              <a:t>hat der Bund das Gesetzgebungsrecht, wenn und soweit die Herstellung gleichwertiger Lebensverhältnisse im Bundesgebiet oder die Wahrung der Rechts- oder Wirtschaftseinheit im gesamtstaatlichen Interesse eine bundesgesetzliche Regelung erforderlich macht.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diesen Fällen vorgesehen: </a:t>
            </a:r>
            <a:r>
              <a:rPr lang="de-DE" sz="2400" b="1" dirty="0">
                <a:solidFill>
                  <a:schemeClr val="tx1">
                    <a:lumMod val="65000"/>
                    <a:lumOff val="35000"/>
                  </a:schemeClr>
                </a:solidFill>
                <a:latin typeface="JKRGNR+Arial-BoldMT"/>
              </a:rPr>
              <a:t>Erforderlichkeitsklausel</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besonderer Bedeutung: </a:t>
            </a:r>
            <a:r>
              <a:rPr lang="de-DE" sz="2400" b="1" dirty="0">
                <a:solidFill>
                  <a:schemeClr val="tx1">
                    <a:lumMod val="65000"/>
                    <a:lumOff val="35000"/>
                  </a:schemeClr>
                </a:solidFill>
                <a:latin typeface="JKRGNR+Arial-BoldMT"/>
              </a:rPr>
              <a:t>Recht der Wirtschaft, Art. 74 I Nr. 11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BVerfG: </a:t>
            </a:r>
            <a:r>
              <a:rPr lang="de-DE" sz="2400" i="1" dirty="0">
                <a:solidFill>
                  <a:schemeClr val="tx1">
                    <a:lumMod val="65000"/>
                    <a:lumOff val="35000"/>
                  </a:schemeClr>
                </a:solidFill>
                <a:latin typeface="JKRGNR+Arial-BoldMT"/>
              </a:rPr>
              <a:t>Zum Recht der Wirtschaft gehören die das wirtschaftliche Leben und die wirtschaftliche Betätigung als solche regelnden </a:t>
            </a:r>
            <a:r>
              <a:rPr lang="de-DE" sz="2400" b="1" i="1" dirty="0">
                <a:solidFill>
                  <a:schemeClr val="tx1">
                    <a:lumMod val="65000"/>
                    <a:lumOff val="35000"/>
                  </a:schemeClr>
                </a:solidFill>
                <a:latin typeface="JKRGNR+Arial-BoldMT"/>
              </a:rPr>
              <a:t>Normen</a:t>
            </a:r>
            <a:r>
              <a:rPr lang="de-DE" sz="2400" i="1" dirty="0">
                <a:solidFill>
                  <a:schemeClr val="tx1">
                    <a:lumMod val="65000"/>
                    <a:lumOff val="35000"/>
                  </a:schemeClr>
                </a:solidFill>
                <a:latin typeface="JKRGNR+Arial-BoldMT"/>
              </a:rPr>
              <a:t>, insbesondere diejenigen, </a:t>
            </a:r>
            <a:r>
              <a:rPr lang="de-DE" sz="2400" b="1" i="1" dirty="0">
                <a:solidFill>
                  <a:schemeClr val="tx1">
                    <a:lumMod val="65000"/>
                    <a:lumOff val="35000"/>
                  </a:schemeClr>
                </a:solidFill>
                <a:latin typeface="JKRGNR+Arial-BoldMT"/>
              </a:rPr>
              <a:t>die sich in irgendeiner Form auf die Erzeugung, Herstellung und Verbreitung von Gütern des wirtschaftlichen Bedarfs beziehen </a:t>
            </a:r>
            <a:r>
              <a:rPr lang="de-DE" sz="2400" dirty="0">
                <a:solidFill>
                  <a:schemeClr val="tx1">
                    <a:lumMod val="65000"/>
                    <a:lumOff val="35000"/>
                  </a:schemeClr>
                </a:solidFill>
                <a:latin typeface="JKRGNR+Arial-BoldMT"/>
              </a:rPr>
              <a:t>(vgl. BVerfGE, NJW 1959)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7601981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nächsten Schritt zu prüfen: </a:t>
            </a:r>
            <a:r>
              <a:rPr lang="de-DE" sz="2400" b="1" dirty="0">
                <a:solidFill>
                  <a:schemeClr val="tx1">
                    <a:lumMod val="65000"/>
                    <a:lumOff val="35000"/>
                  </a:schemeClr>
                </a:solidFill>
                <a:latin typeface="JKRGNR+Arial-BoldMT"/>
              </a:rPr>
              <a:t>Erforderlichkeit einer bundeseinheitlichen Regelung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Art. 72 II GG </a:t>
            </a:r>
            <a:r>
              <a:rPr lang="de-DE" sz="2400" dirty="0">
                <a:solidFill>
                  <a:schemeClr val="tx1">
                    <a:lumMod val="65000"/>
                    <a:lumOff val="35000"/>
                  </a:schemeClr>
                </a:solidFill>
                <a:latin typeface="JKRGNR+Arial-BoldMT"/>
              </a:rPr>
              <a:t>alternativ aufgezählte Gründe: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Herstellung gleichwertiger Lebensverhältnisse </a:t>
            </a:r>
            <a:r>
              <a:rPr lang="de-DE" sz="2400" dirty="0">
                <a:solidFill>
                  <a:schemeClr val="tx1">
                    <a:lumMod val="65000"/>
                    <a:lumOff val="35000"/>
                  </a:schemeClr>
                </a:solidFill>
                <a:latin typeface="JKRGNR+Arial-BoldMT"/>
              </a:rPr>
              <a:t>(+), wenn sich die Lebensverhältnisse in den Ländern der Bundesrepublik in erheblicher, das bundesstaatliche Sozialgefüge beeinträchtigender Weise auseinander entwickelt haben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Wahrung der Rechtseinheit </a:t>
            </a:r>
            <a:r>
              <a:rPr lang="de-DE" sz="2400" dirty="0">
                <a:solidFill>
                  <a:schemeClr val="tx1">
                    <a:lumMod val="65000"/>
                    <a:lumOff val="35000"/>
                  </a:schemeClr>
                </a:solidFill>
                <a:latin typeface="JKRGNR+Arial-BoldMT"/>
              </a:rPr>
              <a:t>(+), wenn Rechtszersplitterung mit problematischen Folgen droht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Wahrung der Wirtschaftseinheit </a:t>
            </a:r>
            <a:r>
              <a:rPr lang="de-DE" sz="2400" dirty="0">
                <a:solidFill>
                  <a:schemeClr val="tx1">
                    <a:lumMod val="65000"/>
                    <a:lumOff val="35000"/>
                  </a:schemeClr>
                </a:solidFill>
                <a:latin typeface="JKRGNR+Arial-BoldMT"/>
              </a:rPr>
              <a:t>(+), wenn es um die Erhaltung der Funktionsfähigkeit des Wirtschaftsraums der BRD geht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anzunehmen, wenn unterschiedliche Regelungen im deutschen Wirtschaftsgebiet störende Grenzen errichten (vgl. BVerfG NJW 2003, 41)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2567158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72207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Weitere Besonderheit: </a:t>
            </a:r>
            <a:r>
              <a:rPr lang="de-DE" sz="2400" b="1" dirty="0">
                <a:solidFill>
                  <a:schemeClr val="tx1">
                    <a:lumMod val="65000"/>
                    <a:lumOff val="35000"/>
                  </a:schemeClr>
                </a:solidFill>
                <a:latin typeface="JKRGNR+Arial-BoldMT"/>
              </a:rPr>
              <a:t>Abweichungskompetenzen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72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i="1" dirty="0">
                <a:solidFill>
                  <a:schemeClr val="tx1">
                    <a:lumMod val="65000"/>
                    <a:lumOff val="35000"/>
                  </a:schemeClr>
                </a:solidFill>
                <a:highlight>
                  <a:srgbClr val="C0C0C0"/>
                </a:highlight>
                <a:latin typeface="JKRGNR+Arial-BoldMT"/>
              </a:rPr>
              <a:t>3) 1Hat der Bund von seiner Gesetzgebungszuständigkeit Gebrauch gemacht, können die Länder durch Gesetz hiervon abweichende Regelungen treffen über: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i="1" dirty="0">
                <a:solidFill>
                  <a:schemeClr val="tx1">
                    <a:lumMod val="65000"/>
                    <a:lumOff val="35000"/>
                  </a:schemeClr>
                </a:solidFill>
                <a:highlight>
                  <a:srgbClr val="C0C0C0"/>
                </a:highlight>
                <a:latin typeface="JKRGNR+Arial-BoldMT"/>
              </a:rPr>
              <a:t>	1.das Jagdwesen (ohne das Recht der Jagdscheine);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i="1" dirty="0">
                <a:solidFill>
                  <a:schemeClr val="tx1">
                    <a:lumMod val="65000"/>
                    <a:lumOff val="35000"/>
                  </a:schemeClr>
                </a:solidFill>
                <a:highlight>
                  <a:srgbClr val="C0C0C0"/>
                </a:highlight>
                <a:latin typeface="JKRGNR+Arial-BoldMT"/>
              </a:rPr>
              <a:t>	2.</a:t>
            </a:r>
            <a:r>
              <a:rPr lang="de-DE" sz="2000" b="1" i="1" dirty="0">
                <a:solidFill>
                  <a:schemeClr val="tx1">
                    <a:lumMod val="65000"/>
                    <a:lumOff val="35000"/>
                  </a:schemeClr>
                </a:solidFill>
                <a:highlight>
                  <a:srgbClr val="C0C0C0"/>
                </a:highlight>
                <a:latin typeface="JKRGNR+Arial-BoldMT"/>
              </a:rPr>
              <a:t>den Naturschutz und die Landschaftspflege </a:t>
            </a:r>
            <a:r>
              <a:rPr lang="de-DE" sz="2000" i="1" dirty="0">
                <a:solidFill>
                  <a:schemeClr val="tx1">
                    <a:lumMod val="65000"/>
                    <a:lumOff val="35000"/>
                  </a:schemeClr>
                </a:solidFill>
                <a:highlight>
                  <a:srgbClr val="C0C0C0"/>
                </a:highlight>
                <a:latin typeface="JKRGNR+Arial-BoldMT"/>
              </a:rPr>
              <a:t>(ohne die allgemeinen Grundsätze 	des Naturschutzes, das Recht des Artenschutzes oder des Meeresnaturschutzes);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i="1" dirty="0">
                <a:solidFill>
                  <a:schemeClr val="tx1">
                    <a:lumMod val="65000"/>
                    <a:lumOff val="35000"/>
                  </a:schemeClr>
                </a:solidFill>
                <a:highlight>
                  <a:srgbClr val="C0C0C0"/>
                </a:highlight>
                <a:latin typeface="JKRGNR+Arial-BoldMT"/>
              </a:rPr>
              <a:t>	3.die Bodenverteilung;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i="1" dirty="0">
                <a:solidFill>
                  <a:schemeClr val="tx1">
                    <a:lumMod val="65000"/>
                    <a:lumOff val="35000"/>
                  </a:schemeClr>
                </a:solidFill>
                <a:highlight>
                  <a:srgbClr val="C0C0C0"/>
                </a:highlight>
                <a:latin typeface="JKRGNR+Arial-BoldMT"/>
              </a:rPr>
              <a:t>	4.die Raumordnung;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i="1" dirty="0">
                <a:solidFill>
                  <a:schemeClr val="tx1">
                    <a:lumMod val="65000"/>
                    <a:lumOff val="35000"/>
                  </a:schemeClr>
                </a:solidFill>
                <a:highlight>
                  <a:srgbClr val="C0C0C0"/>
                </a:highlight>
                <a:latin typeface="JKRGNR+Arial-BoldMT"/>
              </a:rPr>
              <a:t>	5.den Wasserhaushalt (ohne stoff- oder anlagenbezogene Regelungen);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i="1" dirty="0">
                <a:solidFill>
                  <a:schemeClr val="tx1">
                    <a:lumMod val="65000"/>
                    <a:lumOff val="35000"/>
                  </a:schemeClr>
                </a:solidFill>
                <a:highlight>
                  <a:srgbClr val="C0C0C0"/>
                </a:highlight>
                <a:latin typeface="JKRGNR+Arial-BoldMT"/>
              </a:rPr>
              <a:t>	6.die Hochschulzulassung und die Hochschulabschlüsse;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i="1" dirty="0">
                <a:solidFill>
                  <a:schemeClr val="tx1">
                    <a:lumMod val="65000"/>
                    <a:lumOff val="35000"/>
                  </a:schemeClr>
                </a:solidFill>
                <a:highlight>
                  <a:srgbClr val="C0C0C0"/>
                </a:highlight>
                <a:latin typeface="JKRGNR+Arial-BoldMT"/>
              </a:rPr>
              <a:t>	7.die Grundsteuer.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Abweichende Regelung (+): wenn andere Rechtsfolge normiert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diesen Fällen geltend: </a:t>
            </a:r>
            <a:r>
              <a:rPr lang="de-DE" sz="2400" dirty="0" err="1">
                <a:solidFill>
                  <a:schemeClr val="tx1">
                    <a:lumMod val="65000"/>
                    <a:lumOff val="35000"/>
                  </a:schemeClr>
                </a:solidFill>
                <a:latin typeface="JKRGNR+Arial-BoldMT"/>
              </a:rPr>
              <a:t>lex</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posterior</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derogat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legi</a:t>
            </a:r>
            <a:r>
              <a:rPr lang="de-DE" sz="2400" dirty="0">
                <a:solidFill>
                  <a:schemeClr val="tx1">
                    <a:lumMod val="65000"/>
                    <a:lumOff val="35000"/>
                  </a:schemeClr>
                </a:solidFill>
                <a:latin typeface="JKRGNR+Arial-BoldMT"/>
              </a:rPr>
              <a:t> priori (vgl. Art. 72 III 3 GG)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5348622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anim calcmode="lin" valueType="num">
                                      <p:cBhvr additive="base">
                                        <p:cTn id="4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11" end="11"/>
                                            </p:txEl>
                                          </p:spTgt>
                                        </p:tgtEl>
                                        <p:attrNameLst>
                                          <p:attrName>style.visibility</p:attrName>
                                        </p:attrNameLst>
                                      </p:cBhvr>
                                      <p:to>
                                        <p:strVal val="visible"/>
                                      </p:to>
                                    </p:set>
                                    <p:anim calcmode="lin" valueType="num">
                                      <p:cBhvr additive="base">
                                        <p:cTn id="5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3947</Words>
  <Application>Microsoft Macintosh PowerPoint</Application>
  <PresentationFormat>Bildschirmpräsentation (4:3)</PresentationFormat>
  <Paragraphs>365</Paragraphs>
  <Slides>44</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44</vt:i4>
      </vt:variant>
    </vt:vector>
  </HeadingPairs>
  <TitlesOfParts>
    <vt:vector size="52"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69</cp:revision>
  <dcterms:created xsi:type="dcterms:W3CDTF">2023-10-09T11:17:48Z</dcterms:created>
  <dcterms:modified xsi:type="dcterms:W3CDTF">2025-12-07T16:02:18Z</dcterms:modified>
</cp:coreProperties>
</file>