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3"/>
  </p:notesMasterIdLst>
  <p:sldIdLst>
    <p:sldId id="256" r:id="rId2"/>
    <p:sldId id="420" r:id="rId3"/>
    <p:sldId id="421" r:id="rId4"/>
    <p:sldId id="422" r:id="rId5"/>
    <p:sldId id="423" r:id="rId6"/>
    <p:sldId id="424" r:id="rId7"/>
    <p:sldId id="425" r:id="rId8"/>
    <p:sldId id="426" r:id="rId9"/>
    <p:sldId id="427" r:id="rId10"/>
    <p:sldId id="429" r:id="rId11"/>
    <p:sldId id="430" r:id="rId12"/>
    <p:sldId id="431" r:id="rId13"/>
    <p:sldId id="432" r:id="rId14"/>
    <p:sldId id="433" r:id="rId15"/>
    <p:sldId id="276" r:id="rId16"/>
    <p:sldId id="412" r:id="rId17"/>
    <p:sldId id="374" r:id="rId18"/>
    <p:sldId id="375" r:id="rId19"/>
    <p:sldId id="376" r:id="rId20"/>
    <p:sldId id="428" r:id="rId21"/>
    <p:sldId id="377" r:id="rId22"/>
    <p:sldId id="378" r:id="rId23"/>
    <p:sldId id="379" r:id="rId24"/>
    <p:sldId id="380" r:id="rId25"/>
    <p:sldId id="381" r:id="rId26"/>
    <p:sldId id="382" r:id="rId27"/>
    <p:sldId id="383" r:id="rId28"/>
    <p:sldId id="384" r:id="rId29"/>
    <p:sldId id="385" r:id="rId30"/>
    <p:sldId id="386" r:id="rId31"/>
    <p:sldId id="387" r:id="rId32"/>
    <p:sldId id="388" r:id="rId33"/>
    <p:sldId id="389" r:id="rId34"/>
    <p:sldId id="390" r:id="rId35"/>
    <p:sldId id="391" r:id="rId36"/>
    <p:sldId id="392" r:id="rId37"/>
    <p:sldId id="408" r:id="rId38"/>
    <p:sldId id="409" r:id="rId39"/>
    <p:sldId id="410" r:id="rId40"/>
    <p:sldId id="316" r:id="rId41"/>
    <p:sldId id="411" r:id="rId4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8" autoAdjust="0"/>
    <p:restoredTop sz="92969"/>
  </p:normalViewPr>
  <p:slideViewPr>
    <p:cSldViewPr>
      <p:cViewPr varScale="1">
        <p:scale>
          <a:sx n="111" d="100"/>
          <a:sy n="111" d="100"/>
        </p:scale>
        <p:origin x="28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14.12.25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355976" y="3284984"/>
            <a:ext cx="4788024"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8.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3473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Fallbeispiel nach BVerfG NJW 1977, 1767: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Der Bf. wurde wegen fahrlässigen Führens einer Waffe ohne Waffenschein zu einer Geldstrafe verurteilt; zugleich wurde die Tatwaffe auf Grundlage des 1972 neu gefassten § 56 I Nr. 1 WaffG eingezogen. Dass der Bf. den Straftatbestand verwirklichte und die Voraussetzungen des § 56 I Nr. 1 WaffG erfüllt waren, steht außer Streit. Der Bf. bezweifelt indes die formelle Verfassungsmäßigkeit dieser Vorschrift, weil bei der maßgeblichen Schlussabstimmung über den Gesetzentwurf nur 36 oder 37 Mitglieder des Bundestags im Plenum anwesend waren.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Ist das Gesetz formell verfassungskonform </a:t>
            </a:r>
            <a:r>
              <a:rPr lang="de-DE" sz="2400" b="1" dirty="0" err="1">
                <a:solidFill>
                  <a:schemeClr val="tx1">
                    <a:lumMod val="65000"/>
                    <a:lumOff val="35000"/>
                  </a:schemeClr>
                </a:solidFill>
                <a:latin typeface="JKRGNR+Arial-BoldMT"/>
                <a:sym typeface="Wingdings" pitchFamily="2" charset="2"/>
              </a:rPr>
              <a:t>zustandegekommen</a:t>
            </a:r>
            <a:r>
              <a:rPr lang="de-DE" sz="2400" b="1" dirty="0">
                <a:solidFill>
                  <a:schemeClr val="tx1">
                    <a:lumMod val="65000"/>
                    <a:lumOff val="35000"/>
                  </a:schemeClr>
                </a:solidFill>
                <a:latin typeface="JKRGNR+Arial-BoldMT"/>
                <a:sym typeface="Wingdings" pitchFamily="2" charset="2"/>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0452212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I. Verfahrensfehler?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Einzig maßgeblich: Beschlussfähigkeit des Bundestages bei der Anwesenheit von bloß 36 bzw. 37 Abgeordneten?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Beschlussunfähigkeit nach § 45 II 1 GO-BT nicht positiv festgestellt!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Aber: Verfassungskonformität dieser Regelung?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78785674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0" end="0"/>
                                            </p:txEl>
                                          </p:spTgt>
                                        </p:tgtEl>
                                        <p:attrNameLst>
                                          <p:attrName>style.visibility</p:attrName>
                                        </p:attrNameLst>
                                      </p:cBhvr>
                                      <p:to>
                                        <p:strVal val="visible"/>
                                      </p:to>
                                    </p:set>
                                    <p:anim calcmode="lin" valueType="num">
                                      <p:cBhvr additive="base">
                                        <p:cTn id="25"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2629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BVerfG: </a:t>
            </a:r>
            <a:r>
              <a:rPr lang="de-DE" sz="2400" i="1" dirty="0">
                <a:solidFill>
                  <a:schemeClr val="tx1">
                    <a:lumMod val="65000"/>
                    <a:lumOff val="35000"/>
                  </a:schemeClr>
                </a:solidFill>
                <a:latin typeface="JKRGNR+Arial-BoldMT"/>
                <a:sym typeface="Wingdings" pitchFamily="2" charset="2"/>
              </a:rPr>
              <a:t>Wird das </a:t>
            </a:r>
            <a:r>
              <a:rPr lang="de-DE" sz="2400" b="1" i="1" dirty="0">
                <a:solidFill>
                  <a:schemeClr val="tx1">
                    <a:lumMod val="65000"/>
                    <a:lumOff val="35000"/>
                  </a:schemeClr>
                </a:solidFill>
                <a:latin typeface="JKRGNR+Arial-BoldMT"/>
                <a:sym typeface="Wingdings" pitchFamily="2" charset="2"/>
              </a:rPr>
              <a:t>Volk bei parlamentarischen Entscheidungen </a:t>
            </a:r>
            <a:r>
              <a:rPr lang="de-DE" sz="2400" i="1" dirty="0">
                <a:solidFill>
                  <a:schemeClr val="tx1">
                    <a:lumMod val="65000"/>
                    <a:lumOff val="35000"/>
                  </a:schemeClr>
                </a:solidFill>
                <a:latin typeface="JKRGNR+Arial-BoldMT"/>
                <a:sym typeface="Wingdings" pitchFamily="2" charset="2"/>
              </a:rPr>
              <a:t>nur durch das Parlament als Ganzes, d.h. durch die Gesamtheit seiner Mitglieder, angemessen </a:t>
            </a:r>
            <a:r>
              <a:rPr lang="de-DE" sz="2400" b="1" i="1" dirty="0">
                <a:solidFill>
                  <a:schemeClr val="tx1">
                    <a:lumMod val="65000"/>
                    <a:lumOff val="35000"/>
                  </a:schemeClr>
                </a:solidFill>
                <a:latin typeface="JKRGNR+Arial-BoldMT"/>
                <a:sym typeface="Wingdings" pitchFamily="2" charset="2"/>
              </a:rPr>
              <a:t>repräsentiert</a:t>
            </a:r>
            <a:r>
              <a:rPr lang="de-DE" sz="2400" i="1" dirty="0">
                <a:solidFill>
                  <a:schemeClr val="tx1">
                    <a:lumMod val="65000"/>
                    <a:lumOff val="35000"/>
                  </a:schemeClr>
                </a:solidFill>
                <a:latin typeface="JKRGNR+Arial-BoldMT"/>
                <a:sym typeface="Wingdings" pitchFamily="2" charset="2"/>
              </a:rPr>
              <a:t>, </a:t>
            </a:r>
            <a:r>
              <a:rPr lang="de-DE" sz="2400" b="1" i="1" dirty="0">
                <a:solidFill>
                  <a:schemeClr val="tx1">
                    <a:lumMod val="65000"/>
                    <a:lumOff val="35000"/>
                  </a:schemeClr>
                </a:solidFill>
                <a:latin typeface="JKRGNR+Arial-BoldMT"/>
                <a:sym typeface="Wingdings" pitchFamily="2" charset="2"/>
              </a:rPr>
              <a:t>so </a:t>
            </a:r>
            <a:r>
              <a:rPr lang="de-DE" sz="2400" b="1" i="1" dirty="0" err="1">
                <a:solidFill>
                  <a:schemeClr val="tx1">
                    <a:lumMod val="65000"/>
                    <a:lumOff val="35000"/>
                  </a:schemeClr>
                </a:solidFill>
                <a:latin typeface="JKRGNR+Arial-BoldMT"/>
                <a:sym typeface="Wingdings" pitchFamily="2" charset="2"/>
              </a:rPr>
              <a:t>muß</a:t>
            </a:r>
            <a:r>
              <a:rPr lang="de-DE" sz="2400" b="1" i="1" dirty="0">
                <a:solidFill>
                  <a:schemeClr val="tx1">
                    <a:lumMod val="65000"/>
                    <a:lumOff val="35000"/>
                  </a:schemeClr>
                </a:solidFill>
                <a:latin typeface="JKRGNR+Arial-BoldMT"/>
                <a:sym typeface="Wingdings" pitchFamily="2" charset="2"/>
              </a:rPr>
              <a:t> die Mitwirkung aller Abgeordneten</a:t>
            </a:r>
            <a:r>
              <a:rPr lang="de-DE" sz="2400" i="1" dirty="0">
                <a:solidFill>
                  <a:schemeClr val="tx1">
                    <a:lumMod val="65000"/>
                    <a:lumOff val="35000"/>
                  </a:schemeClr>
                </a:solidFill>
                <a:latin typeface="JKRGNR+Arial-BoldMT"/>
                <a:sym typeface="Wingdings" pitchFamily="2" charset="2"/>
              </a:rPr>
              <a:t> bei derartigen Entscheidungen nach Möglichkeit und im Rahmen des im demokratisch-parlamentarischen System des Grundgesetzes Vertretbaren </a:t>
            </a:r>
            <a:r>
              <a:rPr lang="de-DE" sz="2400" b="1" i="1" dirty="0">
                <a:solidFill>
                  <a:schemeClr val="tx1">
                    <a:lumMod val="65000"/>
                    <a:lumOff val="35000"/>
                  </a:schemeClr>
                </a:solidFill>
                <a:latin typeface="JKRGNR+Arial-BoldMT"/>
                <a:sym typeface="Wingdings" pitchFamily="2" charset="2"/>
              </a:rPr>
              <a:t>sichergestellt sein</a:t>
            </a:r>
            <a:r>
              <a:rPr lang="de-DE" sz="2400" i="1" dirty="0">
                <a:solidFill>
                  <a:schemeClr val="tx1">
                    <a:lumMod val="65000"/>
                    <a:lumOff val="35000"/>
                  </a:schemeClr>
                </a:solidFill>
                <a:latin typeface="JKRGNR+Arial-BoldMT"/>
                <a:sym typeface="Wingdings" pitchFamily="2" charset="2"/>
              </a:rPr>
              <a:t>. Daraus folgt, </a:t>
            </a:r>
            <a:r>
              <a:rPr lang="de-DE" sz="2400" i="1" dirty="0" err="1">
                <a:solidFill>
                  <a:schemeClr val="tx1">
                    <a:lumMod val="65000"/>
                    <a:lumOff val="35000"/>
                  </a:schemeClr>
                </a:solidFill>
                <a:latin typeface="JKRGNR+Arial-BoldMT"/>
                <a:sym typeface="Wingdings" pitchFamily="2" charset="2"/>
              </a:rPr>
              <a:t>daß</a:t>
            </a:r>
            <a:r>
              <a:rPr lang="de-DE" sz="2400" i="1" dirty="0">
                <a:solidFill>
                  <a:schemeClr val="tx1">
                    <a:lumMod val="65000"/>
                    <a:lumOff val="35000"/>
                  </a:schemeClr>
                </a:solidFill>
                <a:latin typeface="JKRGNR+Arial-BoldMT"/>
                <a:sym typeface="Wingdings" pitchFamily="2" charset="2"/>
              </a:rPr>
              <a:t> eine </a:t>
            </a:r>
            <a:r>
              <a:rPr lang="de-DE" sz="2400" b="1" i="1" dirty="0">
                <a:solidFill>
                  <a:schemeClr val="tx1">
                    <a:lumMod val="65000"/>
                    <a:lumOff val="35000"/>
                  </a:schemeClr>
                </a:solidFill>
                <a:latin typeface="JKRGNR+Arial-BoldMT"/>
                <a:sym typeface="Wingdings" pitchFamily="2" charset="2"/>
              </a:rPr>
              <a:t>Regelung geschaffen sein </a:t>
            </a:r>
            <a:r>
              <a:rPr lang="de-DE" sz="2400" b="1" i="1" dirty="0" err="1">
                <a:solidFill>
                  <a:schemeClr val="tx1">
                    <a:lumMod val="65000"/>
                    <a:lumOff val="35000"/>
                  </a:schemeClr>
                </a:solidFill>
                <a:latin typeface="JKRGNR+Arial-BoldMT"/>
                <a:sym typeface="Wingdings" pitchFamily="2" charset="2"/>
              </a:rPr>
              <a:t>muß</a:t>
            </a:r>
            <a:r>
              <a:rPr lang="de-DE" sz="2400" i="1" dirty="0">
                <a:solidFill>
                  <a:schemeClr val="tx1">
                    <a:lumMod val="65000"/>
                    <a:lumOff val="35000"/>
                  </a:schemeClr>
                </a:solidFill>
                <a:latin typeface="JKRGNR+Arial-BoldMT"/>
                <a:sym typeface="Wingdings" pitchFamily="2" charset="2"/>
              </a:rPr>
              <a:t>, die dem einzelnen </a:t>
            </a:r>
            <a:r>
              <a:rPr lang="de-DE" sz="2400" b="1" i="1" dirty="0">
                <a:solidFill>
                  <a:schemeClr val="tx1">
                    <a:lumMod val="65000"/>
                    <a:lumOff val="35000"/>
                  </a:schemeClr>
                </a:solidFill>
                <a:latin typeface="JKRGNR+Arial-BoldMT"/>
                <a:sym typeface="Wingdings" pitchFamily="2" charset="2"/>
              </a:rPr>
              <a:t>Abgeordneten eine solche Mitwirkung in dem von der Sache her gebotenen Umfang ermöglicht.</a:t>
            </a:r>
            <a:r>
              <a:rPr lang="de-DE" sz="2400" i="1" dirty="0">
                <a:solidFill>
                  <a:schemeClr val="tx1">
                    <a:lumMod val="65000"/>
                    <a:lumOff val="35000"/>
                  </a:schemeClr>
                </a:solidFill>
                <a:latin typeface="JKRGNR+Arial-BoldMT"/>
                <a:sym typeface="Wingdings" pitchFamily="2" charset="2"/>
              </a:rPr>
              <a:t> Ist das der Fall, so begegnet die Regelung über die </a:t>
            </a:r>
            <a:r>
              <a:rPr lang="de-DE" sz="2400" i="1" dirty="0" err="1">
                <a:solidFill>
                  <a:schemeClr val="tx1">
                    <a:lumMod val="65000"/>
                    <a:lumOff val="35000"/>
                  </a:schemeClr>
                </a:solidFill>
                <a:latin typeface="JKRGNR+Arial-BoldMT"/>
                <a:sym typeface="Wingdings" pitchFamily="2" charset="2"/>
              </a:rPr>
              <a:t>Beschlußfähigkeit</a:t>
            </a:r>
            <a:r>
              <a:rPr lang="de-DE" sz="2400" i="1" dirty="0">
                <a:solidFill>
                  <a:schemeClr val="tx1">
                    <a:lumMod val="65000"/>
                    <a:lumOff val="35000"/>
                  </a:schemeClr>
                </a:solidFill>
                <a:latin typeface="JKRGNR+Arial-BoldMT"/>
                <a:sym typeface="Wingdings" pitchFamily="2" charset="2"/>
              </a:rPr>
              <a:t> des Bundestages (§ 49 </a:t>
            </a:r>
            <a:r>
              <a:rPr lang="de-DE" sz="2400" i="1" dirty="0" err="1">
                <a:solidFill>
                  <a:schemeClr val="tx1">
                    <a:lumMod val="65000"/>
                    <a:lumOff val="35000"/>
                  </a:schemeClr>
                </a:solidFill>
                <a:latin typeface="JKRGNR+Arial-BoldMT"/>
                <a:sym typeface="Wingdings" pitchFamily="2" charset="2"/>
              </a:rPr>
              <a:t>BTGeschO</a:t>
            </a:r>
            <a:r>
              <a:rPr lang="de-DE" sz="2400" i="1" dirty="0">
                <a:solidFill>
                  <a:schemeClr val="tx1">
                    <a:lumMod val="65000"/>
                    <a:lumOff val="35000"/>
                  </a:schemeClr>
                </a:solidFill>
                <a:latin typeface="JKRGNR+Arial-BoldMT"/>
                <a:sym typeface="Wingdings" pitchFamily="2" charset="2"/>
              </a:rPr>
              <a:t>) unter dem Gesichtspunkt des Prinzips der repräsentativen Demokratie jedenfalls dann keinen Bedenken, wenn die tatsächlichen Verhältnisse, in die sie eingebettet ist, </a:t>
            </a:r>
            <a:r>
              <a:rPr lang="de-DE" sz="2400" i="1" dirty="0" err="1">
                <a:solidFill>
                  <a:schemeClr val="tx1">
                    <a:lumMod val="65000"/>
                    <a:lumOff val="35000"/>
                  </a:schemeClr>
                </a:solidFill>
                <a:latin typeface="JKRGNR+Arial-BoldMT"/>
                <a:sym typeface="Wingdings" pitchFamily="2" charset="2"/>
              </a:rPr>
              <a:t>Anlaß</a:t>
            </a:r>
            <a:r>
              <a:rPr lang="de-DE" sz="2400" i="1" dirty="0">
                <a:solidFill>
                  <a:schemeClr val="tx1">
                    <a:lumMod val="65000"/>
                    <a:lumOff val="35000"/>
                  </a:schemeClr>
                </a:solidFill>
                <a:latin typeface="JKRGNR+Arial-BoldMT"/>
                <a:sym typeface="Wingdings" pitchFamily="2" charset="2"/>
              </a:rPr>
              <a:t> zu der Erwartung bieten, der Abgeordnete werde im Regelfall von der Möglichkeit zur Mitarbeit auch Gebrauch machen.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22231122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Beschlussfähigkeit in Extremfällen gegeben?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Der Grad des für die Abgeordneten bestehenden Anreizes, bei einer </a:t>
            </a:r>
            <a:r>
              <a:rPr lang="de-DE" sz="2400" i="1" dirty="0" err="1">
                <a:solidFill>
                  <a:schemeClr val="tx1">
                    <a:lumMod val="65000"/>
                    <a:lumOff val="35000"/>
                  </a:schemeClr>
                </a:solidFill>
                <a:latin typeface="JKRGNR+Arial-BoldMT"/>
                <a:sym typeface="Wingdings" pitchFamily="2" charset="2"/>
              </a:rPr>
              <a:t>Schlußabstimmung</a:t>
            </a:r>
            <a:r>
              <a:rPr lang="de-DE" sz="2400" i="1" dirty="0">
                <a:solidFill>
                  <a:schemeClr val="tx1">
                    <a:lumMod val="65000"/>
                    <a:lumOff val="35000"/>
                  </a:schemeClr>
                </a:solidFill>
                <a:latin typeface="JKRGNR+Arial-BoldMT"/>
                <a:sym typeface="Wingdings" pitchFamily="2" charset="2"/>
              </a:rPr>
              <a:t> im Plenum zu erscheinen, hängt wesentlich vom Umfang des Konsenses ab, der über das betreffende parlamentarische Vorhaben besteht. Ist dieses zwischen den Fraktionen kontrovers, so werden die Abgeordneten, die über Sitzungstermine des Plenums und deren Tagesordnungen unterrichtet werden (vgl. § 24 BT </a:t>
            </a:r>
            <a:r>
              <a:rPr lang="de-DE" sz="2400" i="1" dirty="0" err="1">
                <a:solidFill>
                  <a:schemeClr val="tx1">
                    <a:lumMod val="65000"/>
                    <a:lumOff val="35000"/>
                  </a:schemeClr>
                </a:solidFill>
                <a:latin typeface="JKRGNR+Arial-BoldMT"/>
                <a:sym typeface="Wingdings" pitchFamily="2" charset="2"/>
              </a:rPr>
              <a:t>GeschO</a:t>
            </a:r>
            <a:r>
              <a:rPr lang="de-DE" sz="2400" i="1" dirty="0">
                <a:solidFill>
                  <a:schemeClr val="tx1">
                    <a:lumMod val="65000"/>
                    <a:lumOff val="35000"/>
                  </a:schemeClr>
                </a:solidFill>
                <a:latin typeface="JKRGNR+Arial-BoldMT"/>
                <a:sym typeface="Wingdings" pitchFamily="2" charset="2"/>
              </a:rPr>
              <a:t>), schon deshalb so vollzählig wie möglich zugegen sein, weil sie eine Abstimmungsniederlage vermeiden wollen. Das gleiche gilt, wenn Meinungsverschiedenheiten innerhalb der Fraktionen bestehen und der Versuch einer gemeinschaftlichen Willensbildung gescheitert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30619615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39138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BVerfG weiter: </a:t>
            </a:r>
            <a:r>
              <a:rPr lang="de-DE" sz="2400" i="1" dirty="0">
                <a:solidFill>
                  <a:schemeClr val="tx1">
                    <a:lumMod val="65000"/>
                    <a:lumOff val="35000"/>
                  </a:schemeClr>
                </a:solidFill>
                <a:latin typeface="JKRGNR+Arial-BoldMT"/>
                <a:sym typeface="Wingdings" pitchFamily="2" charset="2"/>
              </a:rPr>
              <a:t>Demgemäß wird in der Praxis regelmäßig nur dann mehr als die Hälfte der Abgeordneten einer </a:t>
            </a:r>
            <a:r>
              <a:rPr lang="de-DE" sz="2400" i="1" dirty="0" err="1">
                <a:solidFill>
                  <a:schemeClr val="tx1">
                    <a:lumMod val="65000"/>
                    <a:lumOff val="35000"/>
                  </a:schemeClr>
                </a:solidFill>
                <a:latin typeface="JKRGNR+Arial-BoldMT"/>
                <a:sym typeface="Wingdings" pitchFamily="2" charset="2"/>
              </a:rPr>
              <a:t>Schlußabstimmung</a:t>
            </a:r>
            <a:r>
              <a:rPr lang="de-DE" sz="2400" i="1" dirty="0">
                <a:solidFill>
                  <a:schemeClr val="tx1">
                    <a:lumMod val="65000"/>
                    <a:lumOff val="35000"/>
                  </a:schemeClr>
                </a:solidFill>
                <a:latin typeface="JKRGNR+Arial-BoldMT"/>
                <a:sym typeface="Wingdings" pitchFamily="2" charset="2"/>
              </a:rPr>
              <a:t> fernbleiben, wenn über den Inhalt der zu treffenden Entscheidung im wesentlichen Übereinstimmung besteht. Die </a:t>
            </a:r>
            <a:r>
              <a:rPr lang="de-DE" sz="2400" i="1" dirty="0" err="1">
                <a:solidFill>
                  <a:schemeClr val="tx1">
                    <a:lumMod val="65000"/>
                    <a:lumOff val="35000"/>
                  </a:schemeClr>
                </a:solidFill>
                <a:latin typeface="JKRGNR+Arial-BoldMT"/>
                <a:sym typeface="Wingdings" pitchFamily="2" charset="2"/>
              </a:rPr>
              <a:t>Schlußabstimmung</a:t>
            </a:r>
            <a:r>
              <a:rPr lang="de-DE" sz="2400" i="1" dirty="0">
                <a:solidFill>
                  <a:schemeClr val="tx1">
                    <a:lumMod val="65000"/>
                    <a:lumOff val="35000"/>
                  </a:schemeClr>
                </a:solidFill>
                <a:latin typeface="JKRGNR+Arial-BoldMT"/>
                <a:sym typeface="Wingdings" pitchFamily="2" charset="2"/>
              </a:rPr>
              <a:t> bildet in einem solchen Falle einen zwar rechtlich notwendigen, in seiner politischen Bedeutung jedoch geminderten letzten Teilakt der parlamentarischen Willensbildung, während die Entscheidung in Wirklichkeit bereits in den Ausschüssen und Fraktionen gefallen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dirty="0" err="1">
                <a:solidFill>
                  <a:schemeClr val="tx1">
                    <a:lumMod val="65000"/>
                    <a:lumOff val="35000"/>
                  </a:schemeClr>
                </a:solidFill>
                <a:latin typeface="JKRGNR+Arial-BoldMT"/>
                <a:sym typeface="Wingdings" pitchFamily="2" charset="2"/>
              </a:rPr>
              <a:t>iE</a:t>
            </a: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Plenarbeschluss als „bloße Formalie“ </a:t>
            </a:r>
            <a:r>
              <a:rPr lang="de-DE" sz="2400" dirty="0">
                <a:solidFill>
                  <a:schemeClr val="tx1">
                    <a:lumMod val="65000"/>
                    <a:lumOff val="35000"/>
                  </a:schemeClr>
                </a:solidFill>
                <a:latin typeface="JKRGNR+Arial-BoldMT"/>
                <a:sym typeface="Wingdings" pitchFamily="2" charset="2"/>
              </a:rPr>
              <a:t>(</a:t>
            </a:r>
            <a:r>
              <a:rPr lang="de-DE" sz="2400" dirty="0" err="1">
                <a:solidFill>
                  <a:schemeClr val="tx1">
                    <a:lumMod val="65000"/>
                    <a:lumOff val="35000"/>
                  </a:schemeClr>
                </a:solidFill>
                <a:latin typeface="JKRGNR+Arial-BoldMT"/>
                <a:sym typeface="Wingdings" pitchFamily="2" charset="2"/>
              </a:rPr>
              <a:t>hL</a:t>
            </a:r>
            <a:r>
              <a:rPr lang="de-DE" sz="2400" dirty="0">
                <a:solidFill>
                  <a:schemeClr val="tx1">
                    <a:lumMod val="65000"/>
                    <a:lumOff val="35000"/>
                  </a:schemeClr>
                </a:solidFill>
                <a:latin typeface="JKRGNR+Arial-BoldMT"/>
                <a:sym typeface="Wingdings" pitchFamily="2" charset="2"/>
              </a:rPr>
              <a:t> und </a:t>
            </a:r>
            <a:r>
              <a:rPr lang="de-DE" sz="2400" dirty="0" err="1">
                <a:solidFill>
                  <a:schemeClr val="tx1">
                    <a:lumMod val="65000"/>
                    <a:lumOff val="35000"/>
                  </a:schemeClr>
                </a:solidFill>
                <a:latin typeface="JKRGNR+Arial-BoldMT"/>
                <a:sym typeface="Wingdings" pitchFamily="2" charset="2"/>
              </a:rPr>
              <a:t>hM</a:t>
            </a:r>
            <a:r>
              <a:rPr lang="de-DE" sz="2400" dirty="0">
                <a:solidFill>
                  <a:schemeClr val="tx1">
                    <a:lumMod val="65000"/>
                    <a:lumOff val="35000"/>
                  </a:schemeClr>
                </a:solidFill>
                <a:latin typeface="JKRGNR+Arial-BoldMT"/>
                <a:sym typeface="Wingdings" pitchFamily="2" charset="2"/>
              </a:rPr>
              <a:t> </a:t>
            </a:r>
            <a:r>
              <a:rPr lang="de-DE" sz="2400" dirty="0" err="1">
                <a:solidFill>
                  <a:schemeClr val="tx1">
                    <a:lumMod val="65000"/>
                    <a:lumOff val="35000"/>
                  </a:schemeClr>
                </a:solidFill>
                <a:latin typeface="JKRGNR+Arial-BoldMT"/>
                <a:sym typeface="Wingdings" pitchFamily="2" charset="2"/>
              </a:rPr>
              <a:t>Rspr</a:t>
            </a:r>
            <a:r>
              <a:rPr lang="de-DE" sz="2400" dirty="0">
                <a:solidFill>
                  <a:schemeClr val="tx1">
                    <a:lumMod val="65000"/>
                    <a:lumOff val="35000"/>
                  </a:schemeClr>
                </a:solidFill>
                <a:latin typeface="JKRGNR+Arial-BoldMT"/>
                <a:sym typeface="Wingdings" pitchFamily="2" charset="2"/>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3386029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83968" y="3284984"/>
            <a:ext cx="4860032"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Fall 8</a:t>
            </a:r>
          </a:p>
        </p:txBody>
      </p:sp>
    </p:spTree>
    <p:extLst>
      <p:ext uri="{BB962C8B-B14F-4D97-AF65-F5344CB8AC3E}">
        <p14:creationId xmlns:p14="http://schemas.microsoft.com/office/powerpoint/2010/main" val="6294819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Befugnis des Bundespräsidenten zur Verweigerung der Ausfertigung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Vom Bundespräsidenten gerügt: </a:t>
            </a:r>
            <a:r>
              <a:rPr lang="de-DE" sz="2400" b="1" dirty="0">
                <a:solidFill>
                  <a:schemeClr val="tx1">
                    <a:lumMod val="65000"/>
                    <a:lumOff val="35000"/>
                  </a:schemeClr>
                </a:solidFill>
                <a:latin typeface="JKRGNR+Arial-BoldMT"/>
              </a:rPr>
              <a:t>Formelle sowie materielle Mängel des Gesetzes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Prüfungsklassiker</a:t>
            </a:r>
            <a:r>
              <a:rPr lang="de-DE" sz="2400" dirty="0">
                <a:solidFill>
                  <a:schemeClr val="tx1">
                    <a:lumMod val="65000"/>
                    <a:lumOff val="35000"/>
                  </a:schemeClr>
                </a:solidFill>
                <a:latin typeface="JKRGNR+Arial-BoldMT"/>
              </a:rPr>
              <a:t>: Umfang des Prüfungsrechts des Bundespräsidenten bzgl. Bundesgesetze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Verfassungsrechtlicher Anknüpfungspunkt: </a:t>
            </a:r>
            <a:r>
              <a:rPr lang="de-DE" sz="2400" b="1" dirty="0">
                <a:solidFill>
                  <a:schemeClr val="tx1">
                    <a:lumMod val="65000"/>
                    <a:lumOff val="35000"/>
                  </a:schemeClr>
                </a:solidFill>
                <a:latin typeface="JKRGNR+Arial-BoldMT"/>
              </a:rPr>
              <a:t>Art. 82 I 1 GG</a:t>
            </a:r>
            <a:r>
              <a:rPr lang="de-DE" sz="2400" dirty="0">
                <a:solidFill>
                  <a:schemeClr val="tx1">
                    <a:lumMod val="65000"/>
                    <a:lumOff val="35000"/>
                  </a:schemeClr>
                </a:solidFill>
                <a:latin typeface="JKRGNR+Arial-BoldMT"/>
              </a:rPr>
              <a:t>, wonach </a:t>
            </a:r>
            <a:r>
              <a:rPr lang="de-DE" sz="2400" b="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die nach den Vorschriften dieses Grundgesetzes zustande gekommenen Gesetze</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vom Bundespräsidenten nach Gegenzeichnung ausgefertigt und im Bundesgesetzblatte verkündet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Unstrittig (+) </a:t>
            </a:r>
            <a:r>
              <a:rPr lang="de-DE" sz="2400" b="1" dirty="0">
                <a:solidFill>
                  <a:schemeClr val="tx1">
                    <a:lumMod val="65000"/>
                    <a:lumOff val="35000"/>
                  </a:schemeClr>
                </a:solidFill>
                <a:latin typeface="JKRGNR+Arial-BoldMT"/>
              </a:rPr>
              <a:t>Formelles Prüfungsrecht des Bundespräsidenten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Vergleich des Wortlautes mit Art. 78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a:t>
            </a:r>
            <a:r>
              <a:rPr lang="de-DE" sz="2400" b="1" dirty="0">
                <a:solidFill>
                  <a:schemeClr val="tx1">
                    <a:lumMod val="65000"/>
                    <a:lumOff val="35000"/>
                  </a:schemeClr>
                </a:solidFill>
                <a:latin typeface="JKRGNR+Arial-BoldMT"/>
              </a:rPr>
              <a:t>Formelle Verfassungsmäßigkeit des Gesetzes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437330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4241"/>
            <a:ext cx="9036496" cy="63376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Formelle Verfassungskonformität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Stets zu prüfen: Zuständigkeit, Verfahren,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des Bundes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zu unterscheiden: Verbands- und Organkompetenz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Typischerweise problembehaftet: </a:t>
            </a:r>
            <a:r>
              <a:rPr lang="de-DE" sz="2400" b="1" dirty="0">
                <a:solidFill>
                  <a:schemeClr val="tx1">
                    <a:lumMod val="65000"/>
                    <a:lumOff val="35000"/>
                  </a:schemeClr>
                </a:solidFill>
                <a:latin typeface="JKRGNR+Arial-BoldMT"/>
              </a:rPr>
              <a:t>Verbandskompetenz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Hierbei maßgeblicher Ausgangspunkt: </a:t>
            </a:r>
            <a:r>
              <a:rPr lang="de-DE" sz="2400" b="1" dirty="0">
                <a:solidFill>
                  <a:schemeClr val="tx1">
                    <a:lumMod val="65000"/>
                    <a:lumOff val="35000"/>
                  </a:schemeClr>
                </a:solidFill>
                <a:latin typeface="JKRGNR+Arial-BoldMT"/>
              </a:rPr>
              <a:t>Art. 70 I GG</a:t>
            </a:r>
            <a:r>
              <a:rPr lang="de-DE" sz="2400" dirty="0">
                <a:solidFill>
                  <a:schemeClr val="tx1">
                    <a:lumMod val="65000"/>
                    <a:lumOff val="35000"/>
                  </a:schemeClr>
                </a:solidFill>
                <a:latin typeface="JKRGNR+Arial-BoldMT"/>
              </a:rPr>
              <a:t>, wonach den Ländern das Recht zur Gesetzgebung zusteht, soweit das Grundgesetz nicht dem </a:t>
            </a:r>
            <a:r>
              <a:rPr lang="de-DE" sz="2400" b="1" dirty="0">
                <a:solidFill>
                  <a:schemeClr val="tx1">
                    <a:lumMod val="65000"/>
                    <a:lumOff val="35000"/>
                  </a:schemeClr>
                </a:solidFill>
                <a:latin typeface="JKRGNR+Arial-BoldMT"/>
              </a:rPr>
              <a:t>Bund die Gesetzgebungsbefugnis </a:t>
            </a:r>
            <a:r>
              <a:rPr lang="de-DE" sz="2400" dirty="0">
                <a:solidFill>
                  <a:schemeClr val="tx1">
                    <a:lumMod val="65000"/>
                    <a:lumOff val="35000"/>
                  </a:schemeClr>
                </a:solidFill>
                <a:latin typeface="JKRGNR+Arial-BoldMT"/>
              </a:rPr>
              <a:t>verleiht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Art. 70 II GG </a:t>
            </a:r>
            <a:r>
              <a:rPr lang="de-DE" sz="2400" dirty="0">
                <a:solidFill>
                  <a:schemeClr val="tx1">
                    <a:lumMod val="65000"/>
                    <a:lumOff val="35000"/>
                  </a:schemeClr>
                </a:solidFill>
                <a:latin typeface="JKRGNR+Arial-BoldMT"/>
              </a:rPr>
              <a:t>erfolgt Abgrenzung der Zuständigkeit nach: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Vorschriften über ausschließliche Gesetzgebung, Art. 71, 73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Vorschriften über die konkurrierende Gesetzgebung, Art. 72, 74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4168881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53715"/>
            <a:ext cx="9036496"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Ausschließliche Gesetzgebungsmaterien betroffen?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1. Schritt</a:t>
            </a:r>
            <a:r>
              <a:rPr lang="de-DE" sz="2400" dirty="0">
                <a:solidFill>
                  <a:schemeClr val="tx1">
                    <a:lumMod val="65000"/>
                    <a:lumOff val="35000"/>
                  </a:schemeClr>
                </a:solidFill>
                <a:latin typeface="JKRGNR+Arial-BoldMT"/>
              </a:rPr>
              <a:t>: Herausarbeiten des wesentlichen Regelungsgegenstandes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„Überwachung von Diensten im Internet“</a:t>
            </a:r>
            <a:r>
              <a:rPr lang="de-DE" sz="2400" dirty="0">
                <a:solidFill>
                  <a:schemeClr val="tx1">
                    <a:lumMod val="65000"/>
                    <a:lumOff val="35000"/>
                  </a:schemeClr>
                </a:solidFill>
                <a:latin typeface="JKRGNR+Arial-BoldMT"/>
              </a:rPr>
              <a:t> durch Schaffung von Sicherheitsvorkehrungen und Eingriffsbefugnissen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2. Schritt</a:t>
            </a:r>
            <a:r>
              <a:rPr lang="de-DE" sz="2400" dirty="0">
                <a:solidFill>
                  <a:schemeClr val="tx1">
                    <a:lumMod val="65000"/>
                    <a:lumOff val="35000"/>
                  </a:schemeClr>
                </a:solidFill>
                <a:latin typeface="JKRGNR+Arial-BoldMT"/>
              </a:rPr>
              <a:t>: Genaue Prüfung der Kompetenztitel bezüglich des Regelungsgegenstandes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Wegen </a:t>
            </a:r>
            <a:r>
              <a:rPr lang="de-DE" sz="2400" b="1" dirty="0">
                <a:solidFill>
                  <a:schemeClr val="tx1">
                    <a:lumMod val="65000"/>
                    <a:lumOff val="35000"/>
                  </a:schemeClr>
                </a:solidFill>
                <a:latin typeface="JKRGNR+Arial-BoldMT"/>
              </a:rPr>
              <a:t>Bezug zum Internet </a:t>
            </a:r>
            <a:r>
              <a:rPr lang="de-DE" sz="2400" dirty="0">
                <a:solidFill>
                  <a:schemeClr val="tx1">
                    <a:lumMod val="65000"/>
                    <a:lumOff val="35000"/>
                  </a:schemeClr>
                </a:solidFill>
                <a:latin typeface="JKRGNR+Arial-BoldMT"/>
              </a:rPr>
              <a:t>denkbar: „das Postwesen und die Telekommunikation“ berührt (</a:t>
            </a:r>
            <a:r>
              <a:rPr lang="de-DE" sz="2400" b="1" dirty="0">
                <a:solidFill>
                  <a:schemeClr val="tx1">
                    <a:lumMod val="65000"/>
                    <a:lumOff val="35000"/>
                  </a:schemeClr>
                </a:solidFill>
                <a:latin typeface="JKRGNR+Arial-BoldMT"/>
              </a:rPr>
              <a:t>Art. 73 Nr. 7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zu berücksichtigen: durch Zusammenspiel von „</a:t>
            </a:r>
            <a:r>
              <a:rPr lang="de-DE" sz="2400" b="1" dirty="0">
                <a:solidFill>
                  <a:schemeClr val="tx1">
                    <a:lumMod val="65000"/>
                    <a:lumOff val="35000"/>
                  </a:schemeClr>
                </a:solidFill>
                <a:latin typeface="JKRGNR+Arial-BoldMT"/>
              </a:rPr>
              <a:t>Postwesen</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Telekommunikation</a:t>
            </a:r>
            <a:r>
              <a:rPr lang="de-DE" sz="2400" dirty="0">
                <a:solidFill>
                  <a:schemeClr val="tx1">
                    <a:lumMod val="65000"/>
                    <a:lumOff val="35000"/>
                  </a:schemeClr>
                </a:solidFill>
                <a:latin typeface="JKRGNR+Arial-BoldMT"/>
              </a:rPr>
              <a:t>“ ersichtlich, dass der Aufgabenbereich </a:t>
            </a:r>
            <a:r>
              <a:rPr lang="de-DE" sz="2400" b="1" dirty="0">
                <a:solidFill>
                  <a:schemeClr val="tx1">
                    <a:lumMod val="65000"/>
                    <a:lumOff val="35000"/>
                  </a:schemeClr>
                </a:solidFill>
                <a:latin typeface="JKRGNR+Arial-BoldMT"/>
              </a:rPr>
              <a:t>Übertragung von Informationen </a:t>
            </a:r>
            <a:r>
              <a:rPr lang="de-DE" sz="2400" dirty="0">
                <a:solidFill>
                  <a:schemeClr val="tx1">
                    <a:lumMod val="65000"/>
                    <a:lumOff val="35000"/>
                  </a:schemeClr>
                </a:solidFill>
                <a:latin typeface="JKRGNR+Arial-BoldMT"/>
              </a:rPr>
              <a:t>betrifft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a:t>
            </a:r>
            <a:r>
              <a:rPr lang="de-DE" sz="2400" b="1" dirty="0">
                <a:solidFill>
                  <a:schemeClr val="tx1">
                    <a:lumMod val="65000"/>
                    <a:lumOff val="35000"/>
                  </a:schemeClr>
                </a:solidFill>
                <a:latin typeface="JKRGNR+Arial-BoldMT"/>
              </a:rPr>
              <a:t>„inhaltliche“ Seite des Internets </a:t>
            </a:r>
            <a:r>
              <a:rPr lang="de-DE" sz="2400" dirty="0">
                <a:solidFill>
                  <a:schemeClr val="tx1">
                    <a:lumMod val="65000"/>
                    <a:lumOff val="35000"/>
                  </a:schemeClr>
                </a:solidFill>
                <a:latin typeface="JKRGNR+Arial-BoldMT"/>
              </a:rPr>
              <a:t>betroffen: </a:t>
            </a:r>
            <a:r>
              <a:rPr lang="de-DE" sz="2400" b="1" dirty="0">
                <a:solidFill>
                  <a:schemeClr val="tx1">
                    <a:lumMod val="65000"/>
                    <a:lumOff val="35000"/>
                  </a:schemeClr>
                </a:solidFill>
                <a:latin typeface="JKRGNR+Arial-BoldMT"/>
              </a:rPr>
              <a:t>Art. 73 Nr. 7 GG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860041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4768"/>
            <a:ext cx="9036496"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der </a:t>
            </a:r>
            <a:r>
              <a:rPr lang="de-DE" sz="2400" b="1" dirty="0">
                <a:solidFill>
                  <a:schemeClr val="tx1">
                    <a:lumMod val="65000"/>
                    <a:lumOff val="35000"/>
                  </a:schemeClr>
                </a:solidFill>
                <a:latin typeface="JKRGNR+Arial-BoldMT"/>
              </a:rPr>
              <a:t>Einbindung des BKA </a:t>
            </a:r>
            <a:r>
              <a:rPr lang="de-DE" sz="2400" dirty="0">
                <a:solidFill>
                  <a:schemeClr val="tx1">
                    <a:lumMod val="65000"/>
                    <a:lumOff val="35000"/>
                  </a:schemeClr>
                </a:solidFill>
                <a:latin typeface="JKRGNR+Arial-BoldMT"/>
              </a:rPr>
              <a:t>und der Regelung von </a:t>
            </a:r>
            <a:r>
              <a:rPr lang="de-DE" sz="2400" b="1" dirty="0">
                <a:solidFill>
                  <a:schemeClr val="tx1">
                    <a:lumMod val="65000"/>
                    <a:lumOff val="35000"/>
                  </a:schemeClr>
                </a:solidFill>
                <a:latin typeface="JKRGNR+Arial-BoldMT"/>
              </a:rPr>
              <a:t>Sicherheitsvorkehrungen</a:t>
            </a:r>
            <a:r>
              <a:rPr lang="de-DE" sz="2400" dirty="0">
                <a:solidFill>
                  <a:schemeClr val="tx1">
                    <a:lumMod val="65000"/>
                    <a:lumOff val="35000"/>
                  </a:schemeClr>
                </a:solidFill>
                <a:latin typeface="JKRGNR+Arial-BoldMT"/>
              </a:rPr>
              <a:t> in den Blick zu nehmen: </a:t>
            </a:r>
            <a:r>
              <a:rPr lang="de-DE" sz="2400" b="1" dirty="0">
                <a:solidFill>
                  <a:schemeClr val="tx1">
                    <a:lumMod val="65000"/>
                    <a:lumOff val="35000"/>
                  </a:schemeClr>
                </a:solidFill>
                <a:latin typeface="JKRGNR+Arial-BoldMT"/>
              </a:rPr>
              <a:t>Art. 73 I Nr. 10 GG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„Zusammenarbeit des Bundes und der Länder“ </a:t>
            </a:r>
            <a:r>
              <a:rPr lang="de-DE" sz="2400" dirty="0">
                <a:solidFill>
                  <a:schemeClr val="tx1">
                    <a:lumMod val="65000"/>
                    <a:lumOff val="35000"/>
                  </a:schemeClr>
                </a:solidFill>
                <a:latin typeface="JKRGNR+Arial-BoldMT"/>
              </a:rPr>
              <a:t>in den genannten Varianten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„Einrichtung des BKA“ </a:t>
            </a:r>
            <a:r>
              <a:rPr lang="de-DE" sz="2400" dirty="0">
                <a:solidFill>
                  <a:schemeClr val="tx1">
                    <a:lumMod val="65000"/>
                    <a:lumOff val="35000"/>
                  </a:schemeClr>
                </a:solidFill>
                <a:latin typeface="JKRGNR+Arial-BoldMT"/>
              </a:rPr>
              <a:t>als solchem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internationalen Verbrechensbekämpfung</a:t>
            </a:r>
            <a:r>
              <a:rPr lang="de-DE" sz="2400"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Ausschließlicher Gesetzgebungstitel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6560572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Schwerpunkt der heutigen Einheit: Gesetzgebungsverfahren </a:t>
            </a: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Geregelt in: </a:t>
            </a:r>
            <a:r>
              <a:rPr lang="de-DE" sz="2400" b="1" dirty="0" err="1">
                <a:solidFill>
                  <a:schemeClr val="tx1">
                    <a:lumMod val="65000"/>
                    <a:lumOff val="35000"/>
                  </a:schemeClr>
                </a:solidFill>
                <a:latin typeface="JKRGNR+Arial-BoldMT"/>
                <a:sym typeface="Wingdings" pitchFamily="2" charset="2"/>
              </a:rPr>
              <a:t>Artt</a:t>
            </a:r>
            <a:r>
              <a:rPr lang="de-DE" sz="2400" b="1" dirty="0">
                <a:solidFill>
                  <a:schemeClr val="tx1">
                    <a:lumMod val="65000"/>
                    <a:lumOff val="35000"/>
                  </a:schemeClr>
                </a:solidFill>
                <a:latin typeface="JKRGNR+Arial-BoldMT"/>
                <a:sym typeface="Wingdings" pitchFamily="2" charset="2"/>
              </a:rPr>
              <a:t>. 76 – 78 GG und Art. 82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Ergänzend heranzuziehen: </a:t>
            </a:r>
            <a:r>
              <a:rPr lang="de-DE" sz="2400" b="1" dirty="0">
                <a:solidFill>
                  <a:schemeClr val="tx1">
                    <a:lumMod val="65000"/>
                    <a:lumOff val="35000"/>
                  </a:schemeClr>
                </a:solidFill>
                <a:latin typeface="JKRGNR+Arial-BoldMT"/>
                <a:sym typeface="Wingdings" pitchFamily="2" charset="2"/>
              </a:rPr>
              <a:t>Geschäftsordnungen</a:t>
            </a:r>
            <a:r>
              <a:rPr lang="de-DE" sz="2400" dirty="0">
                <a:solidFill>
                  <a:schemeClr val="tx1">
                    <a:lumMod val="65000"/>
                    <a:lumOff val="35000"/>
                  </a:schemeClr>
                </a:solidFill>
                <a:latin typeface="JKRGNR+Arial-BoldMT"/>
                <a:sym typeface="Wingdings" pitchFamily="2" charset="2"/>
              </a:rPr>
              <a:t> der beteiligten Organe (insb. GO-BT)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Zur Übersichtlichkeit zu unterteilen in: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Einleitungsverfahren, Art. 76 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Zwischenverfahren, Art. 76 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Hauptverfahren, Art. 77, 78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Abschlussverfahren, Art. 82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947393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4768"/>
            <a:ext cx="9036496"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Konkurrierender Gesetzgebungstitel betroffen?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naheliegend: </a:t>
            </a:r>
            <a:r>
              <a:rPr lang="de-DE" sz="2400" b="1" dirty="0">
                <a:solidFill>
                  <a:schemeClr val="tx1">
                    <a:lumMod val="65000"/>
                    <a:lumOff val="35000"/>
                  </a:schemeClr>
                </a:solidFill>
                <a:latin typeface="JKRGNR+Arial-BoldMT"/>
              </a:rPr>
              <a:t>Recht der Wirtschaft, Art. 74 I Nr. 11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Normen mit </a:t>
            </a:r>
            <a:r>
              <a:rPr lang="de-DE" sz="2400" b="1" dirty="0">
                <a:solidFill>
                  <a:schemeClr val="tx1">
                    <a:lumMod val="65000"/>
                    <a:lumOff val="35000"/>
                  </a:schemeClr>
                </a:solidFill>
                <a:latin typeface="JKRGNR+Arial-BoldMT"/>
              </a:rPr>
              <a:t>„wirtschaftsregulierendem oder wirtschaftslenkendem Inhalt“ (BVerfG)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Weit zu verstehen!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Art. 73 I Nr. 11 GG stets zu beachten: „</a:t>
            </a:r>
            <a:r>
              <a:rPr lang="de-DE" sz="2400" b="1" dirty="0">
                <a:solidFill>
                  <a:schemeClr val="tx1">
                    <a:lumMod val="65000"/>
                    <a:lumOff val="35000"/>
                  </a:schemeClr>
                </a:solidFill>
                <a:latin typeface="JKRGNR+Arial-BoldMT"/>
              </a:rPr>
              <a:t>Erforderlichkeitsklausel“ des Art. 72 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Bundeseinheitliche Regelung erforderlich für…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Herstellung gleichwertiger Lebensverhältnisse</a:t>
            </a:r>
            <a:r>
              <a:rPr lang="de-DE" sz="2400" dirty="0">
                <a:solidFill>
                  <a:schemeClr val="tx1">
                    <a:lumMod val="65000"/>
                    <a:lumOff val="35000"/>
                  </a:schemeClr>
                </a:solidFill>
                <a:latin typeface="JKRGNR+Arial-BoldMT"/>
              </a:rPr>
              <a:t> im Bundesgebiet oder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Wahrung der Rechts- oder Wirtschaftseinheit</a:t>
            </a:r>
            <a:r>
              <a:rPr lang="de-DE" sz="2400" dirty="0">
                <a:solidFill>
                  <a:schemeClr val="tx1">
                    <a:lumMod val="65000"/>
                    <a:lumOff val="35000"/>
                  </a:schemeClr>
                </a:solidFill>
                <a:latin typeface="JKRGNR+Arial-BoldMT"/>
              </a:rPr>
              <a:t> im gesamtstaatlichen Interesse?</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726210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Erforderlichkeit (+), </a:t>
            </a:r>
            <a:r>
              <a:rPr lang="de-DE" sz="2400" dirty="0">
                <a:solidFill>
                  <a:schemeClr val="tx1">
                    <a:lumMod val="65000"/>
                    <a:lumOff val="35000"/>
                  </a:schemeClr>
                </a:solidFill>
                <a:latin typeface="JKRGNR+Arial-BoldMT"/>
              </a:rPr>
              <a:t>falls andernfalls eine „</a:t>
            </a:r>
            <a:r>
              <a:rPr lang="de-DE" sz="2400" b="1" dirty="0">
                <a:solidFill>
                  <a:schemeClr val="tx1">
                    <a:lumMod val="65000"/>
                    <a:lumOff val="35000"/>
                  </a:schemeClr>
                </a:solidFill>
                <a:latin typeface="JKRGNR+Arial-BoldMT"/>
              </a:rPr>
              <a:t>Rechtszersplitterung</a:t>
            </a:r>
            <a:r>
              <a:rPr lang="de-DE" sz="2400" dirty="0">
                <a:solidFill>
                  <a:schemeClr val="tx1">
                    <a:lumMod val="65000"/>
                    <a:lumOff val="35000"/>
                  </a:schemeClr>
                </a:solidFill>
                <a:latin typeface="JKRGNR+Arial-BoldMT"/>
              </a:rPr>
              <a:t>“ mit problematischen Folgen droht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zu bedenken: Nutzungsmöglichkeit des </a:t>
            </a:r>
            <a:r>
              <a:rPr lang="de-DE" sz="2400" b="1" dirty="0">
                <a:solidFill>
                  <a:schemeClr val="tx1">
                    <a:lumMod val="65000"/>
                    <a:lumOff val="35000"/>
                  </a:schemeClr>
                </a:solidFill>
                <a:latin typeface="JKRGNR+Arial-BoldMT"/>
              </a:rPr>
              <a:t>Internets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nicht auf Landesgrenzen beschränkt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Zwischenergebnis</a:t>
            </a:r>
            <a:r>
              <a:rPr lang="de-DE" sz="2400" dirty="0">
                <a:solidFill>
                  <a:schemeClr val="tx1">
                    <a:lumMod val="65000"/>
                    <a:lumOff val="35000"/>
                  </a:schemeClr>
                </a:solidFill>
                <a:latin typeface="JKRGNR+Arial-BoldMT"/>
              </a:rPr>
              <a:t>: Erforderlichkeit einer bundeseinheitlichen Regelung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72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Verbandskompetenz des Bundes gemäß Art. 74 I Nr. 11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Zuständigkeit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4872543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Verfahrensvorgaben bei Gesetzen zu beachten: Art. 76 ff.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Danach zu unterteilen: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Einleitungsverfahren, Art. 76 GG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Zwischenverfahren, Art. 76 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Hauptverfahren, Art. 77, 78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Abschlussverfahren, Art. 82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Einleitungsverfahren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Art. 76 I GG ohne weiteres vorgesehen: </a:t>
            </a:r>
            <a:r>
              <a:rPr lang="de-DE" sz="2400" b="1" dirty="0">
                <a:solidFill>
                  <a:schemeClr val="tx1">
                    <a:lumMod val="65000"/>
                    <a:lumOff val="35000"/>
                  </a:schemeClr>
                </a:solidFill>
                <a:latin typeface="JKRGNR+Arial-BoldMT"/>
              </a:rPr>
              <a:t>Initiativrecht der Bundesregierung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5695899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6627"/>
            <a:ext cx="9036496"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Zwischenverfahren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Gesetzesvorlagen…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a:t>
            </a:r>
            <a:r>
              <a:rPr lang="de-DE" sz="2400" b="1" dirty="0">
                <a:solidFill>
                  <a:schemeClr val="tx1">
                    <a:lumMod val="65000"/>
                    <a:lumOff val="35000"/>
                  </a:schemeClr>
                </a:solidFill>
                <a:latin typeface="JKRGNR+Arial-BoldMT"/>
              </a:rPr>
              <a:t>Bundesregierung</a:t>
            </a:r>
            <a:r>
              <a:rPr lang="de-DE" sz="2400" dirty="0">
                <a:solidFill>
                  <a:schemeClr val="tx1">
                    <a:lumMod val="65000"/>
                    <a:lumOff val="35000"/>
                  </a:schemeClr>
                </a:solidFill>
                <a:latin typeface="JKRGNR+Arial-BoldMT"/>
              </a:rPr>
              <a:t> müssen </a:t>
            </a:r>
            <a:r>
              <a:rPr lang="de-DE" sz="2400" b="1" dirty="0">
                <a:solidFill>
                  <a:schemeClr val="tx1">
                    <a:lumMod val="65000"/>
                    <a:lumOff val="35000"/>
                  </a:schemeClr>
                </a:solidFill>
                <a:latin typeface="JKRGNR+Arial-BoldMT"/>
              </a:rPr>
              <a:t>zunächst dem Bundesrat (Art. 76 II GG) und die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des </a:t>
            </a:r>
            <a:r>
              <a:rPr lang="de-DE" sz="2400" b="1" dirty="0">
                <a:solidFill>
                  <a:schemeClr val="tx1">
                    <a:lumMod val="65000"/>
                    <a:lumOff val="35000"/>
                  </a:schemeClr>
                </a:solidFill>
                <a:latin typeface="JKRGNR+Arial-BoldMT"/>
              </a:rPr>
              <a:t>Bundesrates</a:t>
            </a:r>
            <a:r>
              <a:rPr lang="de-DE" sz="2400" dirty="0">
                <a:solidFill>
                  <a:schemeClr val="tx1">
                    <a:lumMod val="65000"/>
                    <a:lumOff val="35000"/>
                  </a:schemeClr>
                </a:solidFill>
                <a:latin typeface="JKRGNR+Arial-BoldMT"/>
              </a:rPr>
              <a:t> zunächst der </a:t>
            </a:r>
            <a:r>
              <a:rPr lang="de-DE" sz="2400" b="1" dirty="0">
                <a:solidFill>
                  <a:schemeClr val="tx1">
                    <a:lumMod val="65000"/>
                    <a:lumOff val="35000"/>
                  </a:schemeClr>
                </a:solidFill>
                <a:latin typeface="JKRGNR+Arial-BoldMT"/>
              </a:rPr>
              <a:t>Bundesregierung</a:t>
            </a:r>
            <a:r>
              <a:rPr lang="de-DE" sz="2400" dirty="0">
                <a:solidFill>
                  <a:schemeClr val="tx1">
                    <a:lumMod val="65000"/>
                    <a:lumOff val="35000"/>
                  </a:schemeClr>
                </a:solidFill>
                <a:latin typeface="JKRGNR+Arial-BoldMT"/>
              </a:rPr>
              <a:t> zugeleitet werden, </a:t>
            </a:r>
            <a:r>
              <a:rPr lang="de-DE" sz="2400" b="1" dirty="0">
                <a:solidFill>
                  <a:schemeClr val="tx1">
                    <a:lumMod val="65000"/>
                    <a:lumOff val="35000"/>
                  </a:schemeClr>
                </a:solidFill>
                <a:latin typeface="JKRGNR+Arial-BoldMT"/>
              </a:rPr>
              <a:t>Art. 76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Beteiligung des Bundesrats gemäß Art. 76 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a:t>
            </a:r>
            <a:r>
              <a:rPr lang="de-DE" sz="2400" b="1" dirty="0">
                <a:solidFill>
                  <a:schemeClr val="tx1">
                    <a:lumMod val="65000"/>
                    <a:lumOff val="35000"/>
                  </a:schemeClr>
                </a:solidFill>
                <a:latin typeface="JKRGNR+Arial-BoldMT"/>
              </a:rPr>
              <a:t>unzulässige Umgehung des Bundesrats </a:t>
            </a:r>
            <a:r>
              <a:rPr lang="de-DE" sz="2400" dirty="0">
                <a:solidFill>
                  <a:schemeClr val="tx1">
                    <a:lumMod val="65000"/>
                    <a:lumOff val="35000"/>
                  </a:schemeClr>
                </a:solidFill>
                <a:latin typeface="JKRGNR+Arial-BoldMT"/>
              </a:rPr>
              <a:t>anzunehmen: </a:t>
            </a:r>
            <a:r>
              <a:rPr lang="de-DE" sz="2400" b="1" dirty="0">
                <a:solidFill>
                  <a:schemeClr val="tx1">
                    <a:lumMod val="65000"/>
                    <a:lumOff val="35000"/>
                  </a:schemeClr>
                </a:solidFill>
                <a:latin typeface="JKRGNR+Arial-BoldMT"/>
              </a:rPr>
              <a:t>Verfahrensfehler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a:t>
            </a:r>
            <a:r>
              <a:rPr lang="de-DE" sz="2400" b="1" dirty="0">
                <a:solidFill>
                  <a:schemeClr val="tx1">
                    <a:lumMod val="65000"/>
                    <a:lumOff val="35000"/>
                  </a:schemeClr>
                </a:solidFill>
                <a:latin typeface="JKRGNR+Arial-BoldMT"/>
              </a:rPr>
              <a:t>Rechtliche Konsequenz des Verfahrensfehlers?</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9438763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717" y="1242037"/>
            <a:ext cx="9036496"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Maßstab für die rechtlichen Konsequenzen: </a:t>
            </a:r>
            <a:r>
              <a:rPr lang="de-DE" sz="2400" b="1" dirty="0">
                <a:solidFill>
                  <a:schemeClr val="tx1">
                    <a:lumMod val="65000"/>
                    <a:lumOff val="35000"/>
                  </a:schemeClr>
                </a:solidFill>
                <a:latin typeface="JKRGNR+Arial-BoldMT"/>
              </a:rPr>
              <a:t>Evidenz des Verfahrensfehlers</a:t>
            </a:r>
            <a:r>
              <a:rPr lang="de-DE" sz="2400" dirty="0">
                <a:solidFill>
                  <a:schemeClr val="tx1">
                    <a:lumMod val="65000"/>
                    <a:lumOff val="35000"/>
                  </a:schemeClr>
                </a:solidFill>
                <a:latin typeface="JKRGNR+Arial-BoldMT"/>
              </a:rPr>
              <a:t> (Arg.: Rechtsicherheit)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Hiernach maßgeblich: dass Verfahrensverstoß „bei verständigender Würdigung erkennbar war“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berücksichtigen: Bundesregierung hat die </a:t>
            </a:r>
            <a:r>
              <a:rPr lang="de-DE" sz="2400" b="1" dirty="0">
                <a:solidFill>
                  <a:schemeClr val="tx1">
                    <a:lumMod val="65000"/>
                    <a:lumOff val="35000"/>
                  </a:schemeClr>
                </a:solidFill>
                <a:latin typeface="JKRGNR+Arial-BoldMT"/>
              </a:rPr>
              <a:t>vorherige Vorlage an den Bundesrat</a:t>
            </a:r>
            <a:r>
              <a:rPr lang="de-DE" sz="2400" dirty="0">
                <a:solidFill>
                  <a:schemeClr val="tx1">
                    <a:lumMod val="65000"/>
                    <a:lumOff val="35000"/>
                  </a:schemeClr>
                </a:solidFill>
                <a:latin typeface="JKRGNR+Arial-BoldMT"/>
              </a:rPr>
              <a:t> aufgrund der „Eilbedürftigkeit“ </a:t>
            </a:r>
            <a:r>
              <a:rPr lang="de-DE" sz="2400" b="1" dirty="0">
                <a:solidFill>
                  <a:schemeClr val="tx1">
                    <a:lumMod val="65000"/>
                    <a:lumOff val="35000"/>
                  </a:schemeClr>
                </a:solidFill>
                <a:latin typeface="JKRGNR+Arial-BoldMT"/>
              </a:rPr>
              <a:t>bewusst umgangen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Bewusster Verstoß gegen Art. 76 II GG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nicht zu akzeptieren: </a:t>
            </a:r>
            <a:r>
              <a:rPr lang="de-DE" sz="2400" b="1" dirty="0">
                <a:solidFill>
                  <a:schemeClr val="tx1">
                    <a:lumMod val="65000"/>
                    <a:lumOff val="35000"/>
                  </a:schemeClr>
                </a:solidFill>
                <a:latin typeface="JKRGNR+Arial-BoldMT"/>
              </a:rPr>
              <a:t>mutwillige Umgehung der Verfassungsvorgaben (</a:t>
            </a: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mit guten Argumenten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Zwischenergebnis: </a:t>
            </a:r>
            <a:r>
              <a:rPr lang="de-DE" sz="2400" b="1" dirty="0">
                <a:solidFill>
                  <a:schemeClr val="tx1">
                    <a:lumMod val="65000"/>
                    <a:lumOff val="35000"/>
                  </a:schemeClr>
                </a:solidFill>
                <a:latin typeface="JKRGNR+Arial-BoldMT"/>
              </a:rPr>
              <a:t>Formelle Rechtmäßigkeit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der Aufgabenstellung nunmehr: </a:t>
            </a:r>
            <a:r>
              <a:rPr lang="de-DE" sz="2400" b="1" dirty="0">
                <a:solidFill>
                  <a:schemeClr val="tx1">
                    <a:lumMod val="65000"/>
                    <a:lumOff val="35000"/>
                  </a:schemeClr>
                </a:solidFill>
                <a:latin typeface="JKRGNR+Arial-BoldMT"/>
              </a:rPr>
              <a:t>Hilfsgutachten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0172411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97112"/>
            <a:ext cx="9036496"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Hauptverfahren, Art. 77, 78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Wesentlicher Gegenstand: </a:t>
            </a:r>
            <a:r>
              <a:rPr lang="de-DE" sz="2400" b="1" dirty="0">
                <a:solidFill>
                  <a:schemeClr val="tx1">
                    <a:lumMod val="65000"/>
                    <a:lumOff val="35000"/>
                  </a:schemeClr>
                </a:solidFill>
                <a:latin typeface="JKRGNR+Arial-BoldMT"/>
              </a:rPr>
              <a:t>Beschlussfassung des Bundestags </a:t>
            </a:r>
            <a:r>
              <a:rPr lang="de-DE" sz="2400" dirty="0">
                <a:solidFill>
                  <a:schemeClr val="tx1">
                    <a:lumMod val="65000"/>
                    <a:lumOff val="35000"/>
                  </a:schemeClr>
                </a:solidFill>
                <a:latin typeface="JKRGNR+Arial-BoldMT"/>
              </a:rPr>
              <a:t>über eingebrachten Gesetzesentwurf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Offensichtlich ordnungsgemäß: Beschlussfassung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Verfahren in und mit Bundesrat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Beschlussfassung : </a:t>
            </a:r>
            <a:r>
              <a:rPr lang="de-DE" sz="2400" b="1" dirty="0">
                <a:solidFill>
                  <a:schemeClr val="tx1">
                    <a:lumMod val="65000"/>
                    <a:lumOff val="35000"/>
                  </a:schemeClr>
                </a:solidFill>
                <a:latin typeface="JKRGNR+Arial-BoldMT"/>
              </a:rPr>
              <a:t>Zuleitung an Bundesrat, vgl. Art. 77 I 2 GG </a:t>
            </a:r>
            <a:endParaRPr lang="de-DE" sz="2400" b="1"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Beteiligungsmöglichkeiten in Art. 77 II – IV GG! </a:t>
            </a:r>
            <a:endParaRPr lang="de-DE" sz="2400" b="1"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ersten Schritt zu klären: ob es sich vorliegend um ein </a:t>
            </a:r>
            <a:r>
              <a:rPr lang="de-DE" sz="2400" b="1" dirty="0">
                <a:solidFill>
                  <a:schemeClr val="tx1">
                    <a:lumMod val="65000"/>
                    <a:lumOff val="35000"/>
                  </a:schemeClr>
                </a:solidFill>
                <a:latin typeface="JKRGNR+Arial-BoldMT"/>
              </a:rPr>
              <a:t>Einspruchs- oder Zustimmungsgesetz</a:t>
            </a:r>
            <a:r>
              <a:rPr lang="de-DE" sz="2400" dirty="0">
                <a:solidFill>
                  <a:schemeClr val="tx1">
                    <a:lumMod val="65000"/>
                    <a:lumOff val="35000"/>
                  </a:schemeClr>
                </a:solidFill>
                <a:latin typeface="JKRGNR+Arial-BoldMT"/>
              </a:rPr>
              <a:t> handelt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Sachverhalt: Zustimmung nicht erteilt (44 zu 21 Stimmen)</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Falls Zustimmungsgesetz: Ordnungsgemäßes Verfahren(-)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031061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entscheidend: ob </a:t>
            </a:r>
            <a:r>
              <a:rPr lang="de-DE" sz="2400" b="1" dirty="0">
                <a:solidFill>
                  <a:schemeClr val="tx1">
                    <a:lumMod val="65000"/>
                    <a:lumOff val="35000"/>
                  </a:schemeClr>
                </a:solidFill>
                <a:latin typeface="JKRGNR+Arial-BoldMT"/>
              </a:rPr>
              <a:t>Zustimmungserfordernis</a:t>
            </a:r>
            <a:r>
              <a:rPr lang="de-DE" sz="2400" dirty="0">
                <a:solidFill>
                  <a:schemeClr val="tx1">
                    <a:lumMod val="65000"/>
                    <a:lumOff val="35000"/>
                  </a:schemeClr>
                </a:solidFill>
                <a:latin typeface="JKRGNR+Arial-BoldMT"/>
              </a:rPr>
              <a:t> sich für den vorliegenden Sachverhalt aus dem Grundgesetz ergibt (sog. </a:t>
            </a:r>
            <a:r>
              <a:rPr lang="de-DE" sz="2400" b="1" dirty="0">
                <a:solidFill>
                  <a:schemeClr val="tx1">
                    <a:lumMod val="65000"/>
                    <a:lumOff val="35000"/>
                  </a:schemeClr>
                </a:solidFill>
                <a:latin typeface="JKRGNR+Arial-BoldMT"/>
              </a:rPr>
              <a:t>Enumerationsprinzip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Anknüpfungspunkt: Gesetz enthält Regelungen zum </a:t>
            </a:r>
            <a:r>
              <a:rPr lang="de-DE" sz="2400" b="1" dirty="0">
                <a:solidFill>
                  <a:schemeClr val="tx1">
                    <a:lumMod val="65000"/>
                    <a:lumOff val="35000"/>
                  </a:schemeClr>
                </a:solidFill>
                <a:latin typeface="JKRGNR+Arial-BoldMT"/>
              </a:rPr>
              <a:t>Verwaltungsvollzug</a:t>
            </a:r>
            <a:r>
              <a:rPr lang="de-DE" sz="2400" dirty="0">
                <a:solidFill>
                  <a:schemeClr val="tx1">
                    <a:lumMod val="65000"/>
                    <a:lumOff val="35000"/>
                  </a:schemeClr>
                </a:solidFill>
                <a:latin typeface="JKRGNR+Arial-BoldMT"/>
              </a:rPr>
              <a:t>, der typischerweise bei den Ländern liegt (Art. 83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Zustimmungserfordernis im Falle der Errichtung von </a:t>
            </a:r>
            <a:r>
              <a:rPr lang="de-DE" sz="2400" b="1" dirty="0">
                <a:solidFill>
                  <a:schemeClr val="tx1">
                    <a:lumMod val="65000"/>
                    <a:lumOff val="35000"/>
                  </a:schemeClr>
                </a:solidFill>
                <a:latin typeface="JKRGNR+Arial-BoldMT"/>
              </a:rPr>
              <a:t>bundeseigenen Mittel- und Unterbehörden, Art. 87 III S. 2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Zustimmungserfordernis bei Verwaltungsvorgaben ohne „Abweichungsmöglichkeit“, Art. 84 I 5 GG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Beides hier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Konsequenz: Einspruchsgesetz (vgl. Art. 77 III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3911436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5992" y="1242037"/>
            <a:ext cx="9036496" cy="47807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verfahrensrechtlicher Hinsicht </a:t>
            </a:r>
            <a:r>
              <a:rPr lang="de-DE" sz="2400" dirty="0">
                <a:solidFill>
                  <a:schemeClr val="tx1">
                    <a:lumMod val="65000"/>
                    <a:lumOff val="35000"/>
                  </a:schemeClr>
                </a:solidFill>
                <a:latin typeface="JKRGNR+Arial-BoldMT"/>
              </a:rPr>
              <a:t>sodann zu beachten: </a:t>
            </a:r>
            <a:r>
              <a:rPr lang="de-DE" sz="2400" b="1" dirty="0">
                <a:solidFill>
                  <a:schemeClr val="tx1">
                    <a:lumMod val="65000"/>
                    <a:lumOff val="35000"/>
                  </a:schemeClr>
                </a:solidFill>
                <a:latin typeface="JKRGNR+Arial-BoldMT"/>
              </a:rPr>
              <a:t>Art. 77 III, IV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Einspruchsgesetzen möglich: </a:t>
            </a:r>
            <a:r>
              <a:rPr lang="de-DE" sz="2400" b="1" dirty="0">
                <a:solidFill>
                  <a:schemeClr val="tx1">
                    <a:lumMod val="65000"/>
                    <a:lumOff val="35000"/>
                  </a:schemeClr>
                </a:solidFill>
                <a:latin typeface="JKRGNR+Arial-BoldMT"/>
              </a:rPr>
              <a:t>Zurückweisung des Einspruchs durch den Bundestag, vgl. Art. 77 IV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Prüfung maßgeblich: </a:t>
            </a:r>
            <a:r>
              <a:rPr lang="de-DE" sz="2400" b="1" dirty="0">
                <a:solidFill>
                  <a:schemeClr val="tx1">
                    <a:lumMod val="65000"/>
                    <a:lumOff val="35000"/>
                  </a:schemeClr>
                </a:solidFill>
                <a:latin typeface="JKRGNR+Arial-BoldMT"/>
              </a:rPr>
              <a:t>Mehrheitsverhältnisse der Bundesratsbeschluss zur Einspruchseinlegung</a:t>
            </a:r>
            <a:r>
              <a:rPr lang="de-DE" sz="2400" dirty="0">
                <a:solidFill>
                  <a:schemeClr val="tx1">
                    <a:lumMod val="65000"/>
                    <a:lumOff val="35000"/>
                  </a:schemeClr>
                </a:solidFill>
                <a:latin typeface="JKRGNR+Arial-BoldMT"/>
              </a:rPr>
              <a:t>, Art. 77 IV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Bundesrat mit 2/3 der Stimmen Einspruch einlegt: Zurückweisung durch Bundestag mit 2/3, mindestens Mehrheit der Mitglieder (vgl. Art. 77 IV S. 2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einfache Mehrheit im Bundesrat Einspruch einlegt: Zurückweisung durch Mehrheit der Mitglieder des Bundestages (vgl. Art. 77 IV 1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1575389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151005"/>
            <a:ext cx="9036496"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erreicht: Mehrheitsbeschluss hinsichtlich Einspruchseinlegung, vgl.</a:t>
            </a:r>
            <a:r>
              <a:rPr lang="de-DE" sz="2400" b="1" dirty="0">
                <a:solidFill>
                  <a:schemeClr val="tx1">
                    <a:lumMod val="65000"/>
                    <a:lumOff val="35000"/>
                  </a:schemeClr>
                </a:solidFill>
                <a:latin typeface="JKRGNR+Arial-BoldMT"/>
              </a:rPr>
              <a:t> Art. 52 III GG </a:t>
            </a:r>
            <a:r>
              <a:rPr lang="de-DE" sz="2400" dirty="0">
                <a:solidFill>
                  <a:schemeClr val="tx1">
                    <a:lumMod val="65000"/>
                    <a:lumOff val="35000"/>
                  </a:schemeClr>
                </a:solidFill>
                <a:latin typeface="JKRGNR+Arial-BoldMT"/>
              </a:rPr>
              <a:t>(44 zu 21 Stimmen)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nunmehr: ob auch Quorum der „</a:t>
            </a:r>
            <a:r>
              <a:rPr lang="de-DE" sz="2400" b="1" dirty="0">
                <a:solidFill>
                  <a:schemeClr val="tx1">
                    <a:lumMod val="65000"/>
                    <a:lumOff val="35000"/>
                  </a:schemeClr>
                </a:solidFill>
                <a:latin typeface="JKRGNR+Arial-BoldMT"/>
              </a:rPr>
              <a:t>Zweidrittelmehrheit</a:t>
            </a:r>
            <a:r>
              <a:rPr lang="de-DE" sz="2400" dirty="0">
                <a:solidFill>
                  <a:schemeClr val="tx1">
                    <a:lumMod val="65000"/>
                    <a:lumOff val="35000"/>
                  </a:schemeClr>
                </a:solidFill>
                <a:latin typeface="JKRGNR+Arial-BoldMT"/>
              </a:rPr>
              <a:t>“ erreicht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Absolute Stimmen im Bundesrat: </a:t>
            </a:r>
            <a:r>
              <a:rPr lang="de-DE" sz="2400" b="1" dirty="0">
                <a:solidFill>
                  <a:schemeClr val="tx1">
                    <a:lumMod val="65000"/>
                    <a:lumOff val="35000"/>
                  </a:schemeClr>
                </a:solidFill>
                <a:latin typeface="JKRGNR+Arial-BoldMT"/>
              </a:rPr>
              <a:t>69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Zweidrittelmehrheit</a:t>
            </a:r>
            <a:r>
              <a:rPr lang="de-DE" sz="2400" dirty="0">
                <a:solidFill>
                  <a:schemeClr val="tx1">
                    <a:lumMod val="65000"/>
                    <a:lumOff val="35000"/>
                  </a:schemeClr>
                </a:solidFill>
                <a:latin typeface="JKRGNR+Arial-BoldMT"/>
              </a:rPr>
              <a:t> erreicht bei: </a:t>
            </a:r>
            <a:r>
              <a:rPr lang="de-DE" sz="2400" b="1" dirty="0">
                <a:solidFill>
                  <a:schemeClr val="tx1">
                    <a:lumMod val="65000"/>
                    <a:lumOff val="35000"/>
                  </a:schemeClr>
                </a:solidFill>
                <a:latin typeface="JKRGNR+Arial-BoldMT"/>
              </a:rPr>
              <a:t>mindestens 46 Stimmen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„gezählte Stimmen“: </a:t>
            </a:r>
            <a:r>
              <a:rPr lang="de-DE" sz="2400" b="1" dirty="0">
                <a:solidFill>
                  <a:schemeClr val="tx1">
                    <a:lumMod val="65000"/>
                    <a:lumOff val="35000"/>
                  </a:schemeClr>
                </a:solidFill>
                <a:latin typeface="JKRGNR+Arial-BoldMT"/>
              </a:rPr>
              <a:t>44 zu 21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Erreichung der Zweidrittelmehrheit mithin </a:t>
            </a:r>
            <a:r>
              <a:rPr lang="de-DE" sz="2400" b="1" dirty="0">
                <a:solidFill>
                  <a:schemeClr val="tx1">
                    <a:lumMod val="65000"/>
                    <a:lumOff val="35000"/>
                  </a:schemeClr>
                </a:solidFill>
                <a:latin typeface="JKRGNR+Arial-BoldMT"/>
              </a:rPr>
              <a:t>entscheidungserheblich</a:t>
            </a:r>
            <a:r>
              <a:rPr lang="de-DE" sz="2400" dirty="0">
                <a:solidFill>
                  <a:schemeClr val="tx1">
                    <a:lumMod val="65000"/>
                    <a:lumOff val="35000"/>
                  </a:schemeClr>
                </a:solidFill>
                <a:latin typeface="JKRGNR+Arial-BoldMT"/>
              </a:rPr>
              <a:t>: ob die Stimmen der Vertreter des Bundeslandes N zu Recht nicht gezählt wurden (2 zu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Wortlaut des </a:t>
            </a:r>
            <a:r>
              <a:rPr lang="de-DE" sz="2400" b="1" dirty="0">
                <a:solidFill>
                  <a:schemeClr val="tx1">
                    <a:lumMod val="65000"/>
                    <a:lumOff val="35000"/>
                  </a:schemeClr>
                </a:solidFill>
                <a:latin typeface="JKRGNR+Arial-BoldMT"/>
              </a:rPr>
              <a:t>Art. 51 III 2 GG</a:t>
            </a:r>
            <a:r>
              <a:rPr lang="de-DE" sz="2400" dirty="0">
                <a:solidFill>
                  <a:schemeClr val="tx1">
                    <a:lumMod val="65000"/>
                    <a:lumOff val="35000"/>
                  </a:schemeClr>
                </a:solidFill>
                <a:latin typeface="JKRGNR+Arial-BoldMT"/>
              </a:rPr>
              <a:t>: „Die Stimmen eines Landes können </a:t>
            </a:r>
            <a:r>
              <a:rPr lang="de-DE" sz="2400" b="1" dirty="0">
                <a:solidFill>
                  <a:schemeClr val="tx1">
                    <a:lumMod val="65000"/>
                    <a:lumOff val="35000"/>
                  </a:schemeClr>
                </a:solidFill>
                <a:latin typeface="JKRGNR+Arial-BoldMT"/>
              </a:rPr>
              <a:t>nur einheitlich</a:t>
            </a:r>
            <a:r>
              <a:rPr lang="de-DE" sz="2400" dirty="0">
                <a:solidFill>
                  <a:schemeClr val="tx1">
                    <a:lumMod val="65000"/>
                    <a:lumOff val="35000"/>
                  </a:schemeClr>
                </a:solidFill>
                <a:latin typeface="JKRGNR+Arial-BoldMT"/>
              </a:rPr>
              <a:t> abgegeben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sog. „</a:t>
            </a:r>
            <a:r>
              <a:rPr lang="de-DE" sz="2400" b="1" dirty="0">
                <a:solidFill>
                  <a:schemeClr val="tx1">
                    <a:lumMod val="65000"/>
                    <a:lumOff val="35000"/>
                  </a:schemeClr>
                </a:solidFill>
                <a:latin typeface="JKRGNR+Arial-BoldMT"/>
              </a:rPr>
              <a:t>Stimmführerschaft</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Ministerpräsidenten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(mind. 2) Stimmen des Landes zu zählen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4971476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42037"/>
            <a:ext cx="9036496" cy="5775940"/>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widersprüchliche Stimmabgabe führe </a:t>
            </a:r>
            <a:r>
              <a:rPr lang="de-DE" sz="2400" dirty="0">
                <a:solidFill>
                  <a:schemeClr val="tx1">
                    <a:lumMod val="65000"/>
                    <a:lumOff val="35000"/>
                  </a:schemeClr>
                </a:solidFill>
                <a:latin typeface="JKRGNR+Arial-BoldMT"/>
              </a:rPr>
              <a:t>zur Ungültigkeit aller abgegebenen Stimmen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Dieses Ergebnis stützend: </a:t>
            </a:r>
            <a:r>
              <a:rPr lang="de-DE" sz="2400" b="1" dirty="0">
                <a:solidFill>
                  <a:schemeClr val="tx1">
                    <a:lumMod val="65000"/>
                    <a:lumOff val="35000"/>
                  </a:schemeClr>
                </a:solidFill>
                <a:latin typeface="JKRGNR+Arial-BoldMT"/>
              </a:rPr>
              <a:t>Wortlaut des Art. 51 III 2 GG</a:t>
            </a:r>
            <a:r>
              <a:rPr lang="de-DE" sz="2400" dirty="0">
                <a:solidFill>
                  <a:schemeClr val="tx1">
                    <a:lumMod val="65000"/>
                    <a:lumOff val="35000"/>
                  </a:schemeClr>
                </a:solidFill>
                <a:latin typeface="JKRGNR+Arial-BoldMT"/>
              </a:rPr>
              <a:t>, der „einheitliche“ Stimmabgabe eines Landes verlangt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Unerheblich: Vorgaben der jeweiligen Landesverfassung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Normenhierarchie!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im Ergebnis festzuhalten: </a:t>
            </a:r>
            <a:r>
              <a:rPr lang="de-DE" sz="2400" b="1" dirty="0">
                <a:solidFill>
                  <a:schemeClr val="tx1">
                    <a:lumMod val="65000"/>
                    <a:lumOff val="35000"/>
                  </a:schemeClr>
                </a:solidFill>
                <a:latin typeface="JKRGNR+Arial-BoldMT"/>
              </a:rPr>
              <a:t>uneinheitliche Stimmabgabe der Vertreter eines Landes hat deren Nichtberücksichtigung zur Folge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Zwischenergebnis: Einspruch erfolgte lediglich mit</a:t>
            </a:r>
            <a:r>
              <a:rPr lang="de-DE" sz="2400" b="1" dirty="0">
                <a:solidFill>
                  <a:schemeClr val="tx1">
                    <a:lumMod val="65000"/>
                    <a:lumOff val="35000"/>
                  </a:schemeClr>
                </a:solidFill>
                <a:latin typeface="JKRGNR+Arial-BoldMT"/>
              </a:rPr>
              <a:t> „einfacher Mehrheit</a:t>
            </a:r>
            <a:r>
              <a:rPr lang="de-DE" sz="2400" dirty="0">
                <a:solidFill>
                  <a:schemeClr val="tx1">
                    <a:lumMod val="65000"/>
                    <a:lumOff val="35000"/>
                  </a:schemeClr>
                </a:solidFill>
                <a:latin typeface="JKRGNR+Arial-BoldMT"/>
              </a:rPr>
              <a:t>“ (44 Stimmen)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5001710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1. Einleitungsverfahren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Gemäß Art. 76 I GG zur Einbringung einer Gesetzesvorlage „beim Bundestag“ berechtigt: </a:t>
            </a:r>
            <a:r>
              <a:rPr lang="de-DE" sz="2400" b="1" dirty="0">
                <a:solidFill>
                  <a:schemeClr val="tx1">
                    <a:lumMod val="65000"/>
                    <a:lumOff val="35000"/>
                  </a:schemeClr>
                </a:solidFill>
                <a:latin typeface="JKRGNR+Arial-BoldMT"/>
                <a:sym typeface="Wingdings" pitchFamily="2" charset="2"/>
              </a:rPr>
              <a:t>Bundesregierung, Mitte des Bundestags, Bundesrat (sog. Initiativrecht)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Was meint </a:t>
            </a:r>
            <a:r>
              <a:rPr lang="de-DE" sz="2400" b="1" dirty="0">
                <a:solidFill>
                  <a:schemeClr val="tx1">
                    <a:lumMod val="65000"/>
                    <a:lumOff val="35000"/>
                  </a:schemeClr>
                </a:solidFill>
                <a:latin typeface="JKRGNR+Arial-BoldMT"/>
                <a:sym typeface="Wingdings" pitchFamily="2" charset="2"/>
              </a:rPr>
              <a:t>„Mitte des Bundestags“</a:t>
            </a:r>
            <a:r>
              <a:rPr lang="de-DE" sz="2400" dirty="0">
                <a:solidFill>
                  <a:schemeClr val="tx1">
                    <a:lumMod val="65000"/>
                    <a:lumOff val="35000"/>
                  </a:schemeClr>
                </a:solidFill>
                <a:latin typeface="JKRGNR+Arial-BoldMT"/>
                <a:sym typeface="Wingdings" pitchFamily="2" charset="2"/>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Insoweit hilfreich zur Konkretisierung: </a:t>
            </a:r>
            <a:r>
              <a:rPr lang="de-DE" sz="2400" b="1" dirty="0">
                <a:solidFill>
                  <a:schemeClr val="tx1">
                    <a:lumMod val="65000"/>
                    <a:lumOff val="35000"/>
                  </a:schemeClr>
                </a:solidFill>
                <a:latin typeface="JKRGNR+Arial-BoldMT"/>
                <a:sym typeface="Wingdings" pitchFamily="2" charset="2"/>
              </a:rPr>
              <a:t>§ 76 I GO-BT</a:t>
            </a:r>
            <a:r>
              <a:rPr lang="de-DE" sz="2400" dirty="0">
                <a:solidFill>
                  <a:schemeClr val="tx1">
                    <a:lumMod val="65000"/>
                    <a:lumOff val="35000"/>
                  </a:schemeClr>
                </a:solidFill>
                <a:latin typeface="JKRGNR+Arial-BoldMT"/>
                <a:sym typeface="Wingdings" pitchFamily="2" charset="2"/>
              </a:rPr>
              <a:t>, wonach Vorlagen grundsätzlich </a:t>
            </a:r>
            <a:r>
              <a:rPr lang="de-DE" sz="2400" b="1" dirty="0">
                <a:solidFill>
                  <a:schemeClr val="tx1">
                    <a:lumMod val="65000"/>
                    <a:lumOff val="35000"/>
                  </a:schemeClr>
                </a:solidFill>
                <a:latin typeface="JKRGNR+Arial-BoldMT"/>
                <a:sym typeface="Wingdings" pitchFamily="2" charset="2"/>
              </a:rPr>
              <a:t>von einer Fraktion </a:t>
            </a:r>
            <a:r>
              <a:rPr lang="de-DE" sz="2400" dirty="0">
                <a:solidFill>
                  <a:schemeClr val="tx1">
                    <a:lumMod val="65000"/>
                    <a:lumOff val="35000"/>
                  </a:schemeClr>
                </a:solidFill>
                <a:latin typeface="JKRGNR+Arial-BoldMT"/>
                <a:sym typeface="Wingdings" pitchFamily="2" charset="2"/>
              </a:rPr>
              <a:t>oder </a:t>
            </a:r>
            <a:r>
              <a:rPr lang="de-DE" sz="2400" b="1" dirty="0">
                <a:solidFill>
                  <a:schemeClr val="tx1">
                    <a:lumMod val="65000"/>
                    <a:lumOff val="35000"/>
                  </a:schemeClr>
                </a:solidFill>
                <a:latin typeface="JKRGNR+Arial-BoldMT"/>
                <a:sym typeface="Wingdings" pitchFamily="2" charset="2"/>
              </a:rPr>
              <a:t>fünf vom Hundert der Mitglieder des Bundestages</a:t>
            </a:r>
            <a:r>
              <a:rPr lang="de-DE" sz="2400" dirty="0">
                <a:solidFill>
                  <a:schemeClr val="tx1">
                    <a:lumMod val="65000"/>
                    <a:lumOff val="35000"/>
                  </a:schemeClr>
                </a:solidFill>
                <a:latin typeface="JKRGNR+Arial-BoldMT"/>
                <a:sym typeface="Wingdings" pitchFamily="2" charset="2"/>
              </a:rPr>
              <a:t> unterzeichnet sein müssen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Verfassungskonforme Konkretisierung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Regelmäßig fraglich: Konsequenz aus </a:t>
            </a:r>
            <a:r>
              <a:rPr lang="de-DE" sz="2400" b="1" dirty="0">
                <a:solidFill>
                  <a:schemeClr val="tx1">
                    <a:lumMod val="65000"/>
                    <a:lumOff val="35000"/>
                  </a:schemeClr>
                </a:solidFill>
                <a:latin typeface="JKRGNR+Arial-BoldMT"/>
                <a:sym typeface="Wingdings" pitchFamily="2" charset="2"/>
              </a:rPr>
              <a:t>Verstößen</a:t>
            </a:r>
            <a:r>
              <a:rPr lang="de-DE" sz="2400" dirty="0">
                <a:solidFill>
                  <a:schemeClr val="tx1">
                    <a:lumMod val="65000"/>
                    <a:lumOff val="35000"/>
                  </a:schemeClr>
                </a:solidFill>
                <a:latin typeface="JKRGNR+Arial-BoldMT"/>
                <a:sym typeface="Wingdings" pitchFamily="2" charset="2"/>
              </a:rPr>
              <a:t> gegen </a:t>
            </a:r>
            <a:r>
              <a:rPr lang="de-DE" sz="2400" b="1" dirty="0">
                <a:solidFill>
                  <a:schemeClr val="tx1">
                    <a:lumMod val="65000"/>
                    <a:lumOff val="35000"/>
                  </a:schemeClr>
                </a:solidFill>
                <a:latin typeface="JKRGNR+Arial-BoldMT"/>
                <a:sym typeface="Wingdings" pitchFamily="2" charset="2"/>
              </a:rPr>
              <a:t>Geschäftsordnung</a:t>
            </a:r>
            <a:r>
              <a:rPr lang="de-DE" sz="2400" dirty="0">
                <a:solidFill>
                  <a:schemeClr val="tx1">
                    <a:lumMod val="65000"/>
                    <a:lumOff val="35000"/>
                  </a:schemeClr>
                </a:solidFill>
                <a:latin typeface="JKRGNR+Arial-BoldMT"/>
                <a:sym typeface="Wingdings" pitchFamily="2" charset="2"/>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Im Gesetzgebungsverfahren unbeachtlich, soweit sich Bundestag den Vorschlag </a:t>
            </a:r>
            <a:r>
              <a:rPr lang="de-DE" sz="2400" b="1" dirty="0">
                <a:solidFill>
                  <a:schemeClr val="tx1">
                    <a:lumMod val="65000"/>
                    <a:lumOff val="35000"/>
                  </a:schemeClr>
                </a:solidFill>
                <a:latin typeface="JKRGNR+Arial-BoldMT"/>
                <a:sym typeface="Wingdings" pitchFamily="2" charset="2"/>
              </a:rPr>
              <a:t>„zu eigen macht“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938936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51520" y="1288353"/>
            <a:ext cx="9036496"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a:t>
            </a:r>
            <a:r>
              <a:rPr lang="de-DE" sz="2400" b="1" dirty="0">
                <a:solidFill>
                  <a:schemeClr val="tx1">
                    <a:lumMod val="65000"/>
                    <a:lumOff val="35000"/>
                  </a:schemeClr>
                </a:solidFill>
                <a:latin typeface="JKRGNR+Arial-BoldMT"/>
              </a:rPr>
              <a:t>ausreichend</a:t>
            </a:r>
            <a:r>
              <a:rPr lang="de-DE" sz="2400" dirty="0">
                <a:solidFill>
                  <a:schemeClr val="tx1">
                    <a:lumMod val="65000"/>
                    <a:lumOff val="35000"/>
                  </a:schemeClr>
                </a:solidFill>
                <a:latin typeface="JKRGNR+Arial-BoldMT"/>
              </a:rPr>
              <a:t> aber auch erforderlich: </a:t>
            </a:r>
            <a:r>
              <a:rPr lang="de-DE" sz="2400" b="1" dirty="0">
                <a:solidFill>
                  <a:schemeClr val="tx1">
                    <a:lumMod val="65000"/>
                    <a:lumOff val="35000"/>
                  </a:schemeClr>
                </a:solidFill>
                <a:latin typeface="JKRGNR+Arial-BoldMT"/>
              </a:rPr>
              <a:t>Zurückweisung</a:t>
            </a:r>
            <a:r>
              <a:rPr lang="de-DE" sz="2400" dirty="0">
                <a:solidFill>
                  <a:schemeClr val="tx1">
                    <a:lumMod val="65000"/>
                    <a:lumOff val="35000"/>
                  </a:schemeClr>
                </a:solidFill>
                <a:latin typeface="JKRGNR+Arial-BoldMT"/>
              </a:rPr>
              <a:t> des Einspruchs </a:t>
            </a:r>
            <a:r>
              <a:rPr lang="de-DE" sz="2400" b="1" dirty="0">
                <a:solidFill>
                  <a:schemeClr val="tx1">
                    <a:lumMod val="65000"/>
                    <a:lumOff val="35000"/>
                  </a:schemeClr>
                </a:solidFill>
                <a:latin typeface="JKRGNR+Arial-BoldMT"/>
              </a:rPr>
              <a:t>mit der Mitgliedermehrheit des Bundestags, Art. 77 IV S.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Zurückweisung mit 310 Stimmen des Bundestags erfolgte, erreicht: </a:t>
            </a:r>
            <a:r>
              <a:rPr lang="de-DE" sz="2400" b="1" dirty="0">
                <a:solidFill>
                  <a:schemeClr val="tx1">
                    <a:lumMod val="65000"/>
                    <a:lumOff val="35000"/>
                  </a:schemeClr>
                </a:solidFill>
                <a:latin typeface="JKRGNR+Arial-BoldMT"/>
              </a:rPr>
              <a:t>Mitgliedermehrheit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1175518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7443" y="1253560"/>
            <a:ext cx="9036496"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Fehlende Antragstellung nach Art. 77 II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nicht erfolgt: </a:t>
            </a:r>
            <a:r>
              <a:rPr lang="de-DE" sz="2400" b="1" dirty="0">
                <a:solidFill>
                  <a:schemeClr val="tx1">
                    <a:lumMod val="65000"/>
                    <a:lumOff val="35000"/>
                  </a:schemeClr>
                </a:solidFill>
                <a:latin typeface="JKRGNR+Arial-BoldMT"/>
              </a:rPr>
              <a:t>Einschaltung des Vermittlungsausschuss </a:t>
            </a:r>
            <a:r>
              <a:rPr lang="de-DE" sz="2400" dirty="0">
                <a:solidFill>
                  <a:schemeClr val="tx1">
                    <a:lumMod val="65000"/>
                    <a:lumOff val="35000"/>
                  </a:schemeClr>
                </a:solidFill>
                <a:latin typeface="JKRGNR+Arial-BoldMT"/>
              </a:rPr>
              <a:t>im Sinne von Art. 77 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Einspruchseinlegung nach </a:t>
            </a:r>
            <a:r>
              <a:rPr lang="de-DE" sz="2400" b="1" dirty="0">
                <a:solidFill>
                  <a:schemeClr val="tx1">
                    <a:lumMod val="65000"/>
                    <a:lumOff val="35000"/>
                  </a:schemeClr>
                </a:solidFill>
                <a:latin typeface="JKRGNR+Arial-BoldMT"/>
              </a:rPr>
              <a:t>Art. 77 III 1 GG </a:t>
            </a:r>
            <a:r>
              <a:rPr lang="de-DE" sz="2400" dirty="0">
                <a:solidFill>
                  <a:schemeClr val="tx1">
                    <a:lumMod val="65000"/>
                    <a:lumOff val="35000"/>
                  </a:schemeClr>
                </a:solidFill>
                <a:latin typeface="JKRGNR+Arial-BoldMT"/>
              </a:rPr>
              <a:t>nur möglich: </a:t>
            </a:r>
            <a:r>
              <a:rPr lang="de-DE" sz="2400" i="1" dirty="0">
                <a:solidFill>
                  <a:schemeClr val="tx1">
                    <a:lumMod val="65000"/>
                    <a:lumOff val="35000"/>
                  </a:schemeClr>
                </a:solidFill>
                <a:latin typeface="JKRGNR+Arial-BoldMT"/>
              </a:rPr>
              <a:t>„wenn das </a:t>
            </a:r>
            <a:r>
              <a:rPr lang="de-DE" sz="2400" b="1" i="1" dirty="0">
                <a:solidFill>
                  <a:schemeClr val="tx1">
                    <a:lumMod val="65000"/>
                    <a:lumOff val="35000"/>
                  </a:schemeClr>
                </a:solidFill>
                <a:latin typeface="JKRGNR+Arial-BoldMT"/>
              </a:rPr>
              <a:t>Verfahren nach Art. 77 II beendigt</a:t>
            </a:r>
            <a:r>
              <a:rPr lang="de-DE" sz="2400" i="1" dirty="0">
                <a:solidFill>
                  <a:schemeClr val="tx1">
                    <a:lumMod val="65000"/>
                    <a:lumOff val="35000"/>
                  </a:schemeClr>
                </a:solidFill>
                <a:latin typeface="JKRGNR+Arial-BoldMT"/>
              </a:rPr>
              <a:t> worden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Art. 78 I GG</a:t>
            </a:r>
            <a:r>
              <a:rPr lang="de-DE" sz="2400" dirty="0">
                <a:solidFill>
                  <a:schemeClr val="tx1">
                    <a:lumMod val="65000"/>
                    <a:lumOff val="35000"/>
                  </a:schemeClr>
                </a:solidFill>
                <a:latin typeface="JKRGNR+Arial-BoldMT"/>
              </a:rPr>
              <a:t> wonach ein </a:t>
            </a:r>
            <a:r>
              <a:rPr lang="de-DE" sz="2400" b="1" dirty="0">
                <a:solidFill>
                  <a:schemeClr val="tx1">
                    <a:lumMod val="65000"/>
                    <a:lumOff val="35000"/>
                  </a:schemeClr>
                </a:solidFill>
                <a:latin typeface="JKRGNR+Arial-BoldMT"/>
              </a:rPr>
              <a:t>Gesetz zustande kommt</a:t>
            </a:r>
            <a:r>
              <a:rPr lang="de-DE" sz="2400" dirty="0">
                <a:solidFill>
                  <a:schemeClr val="tx1">
                    <a:lumMod val="65000"/>
                    <a:lumOff val="35000"/>
                  </a:schemeClr>
                </a:solidFill>
                <a:latin typeface="JKRGNR+Arial-BoldMT"/>
              </a:rPr>
              <a:t>, wenn der Bundesrat „den </a:t>
            </a:r>
            <a:r>
              <a:rPr lang="de-DE" sz="2400" b="1" dirty="0">
                <a:solidFill>
                  <a:schemeClr val="tx1">
                    <a:lumMod val="65000"/>
                    <a:lumOff val="35000"/>
                  </a:schemeClr>
                </a:solidFill>
                <a:latin typeface="JKRGNR+Arial-BoldMT"/>
              </a:rPr>
              <a:t>Antrag gemäß Art. 77 II GG nicht stellt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„Heilung“ des Verfahrensfehlers </a:t>
            </a:r>
            <a:r>
              <a:rPr lang="de-DE" sz="2400" dirty="0">
                <a:solidFill>
                  <a:schemeClr val="tx1">
                    <a:lumMod val="65000"/>
                    <a:lumOff val="35000"/>
                  </a:schemeClr>
                </a:solidFill>
                <a:latin typeface="JKRGNR+Arial-BoldMT"/>
              </a:rPr>
              <a:t>durch Beschlussfassung des Bundestages im Hinblick auf den (unrechtmäßigen) Einspruch </a:t>
            </a:r>
            <a:r>
              <a:rPr lang="de-DE" sz="2400" b="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Rechtmäßigkeit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3228778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04360"/>
            <a:ext cx="9036496" cy="60811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Materielle Verfassungskonformität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a:t>
            </a:r>
            <a:r>
              <a:rPr lang="de-DE" sz="2400" b="1" dirty="0">
                <a:solidFill>
                  <a:schemeClr val="tx1">
                    <a:lumMod val="65000"/>
                    <a:lumOff val="35000"/>
                  </a:schemeClr>
                </a:solidFill>
                <a:latin typeface="JKRGNR+Arial-BoldMT"/>
              </a:rPr>
              <a:t>umstritten</a:t>
            </a:r>
            <a:r>
              <a:rPr lang="de-DE" sz="2400" dirty="0">
                <a:solidFill>
                  <a:schemeClr val="tx1">
                    <a:lumMod val="65000"/>
                    <a:lumOff val="35000"/>
                  </a:schemeClr>
                </a:solidFill>
                <a:latin typeface="JKRGNR+Arial-BoldMT"/>
              </a:rPr>
              <a:t>: materielles Prüfungsrecht des Bundespräsidenten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Ausgangspunkt: Wortlaut des </a:t>
            </a:r>
            <a:r>
              <a:rPr lang="de-DE" sz="2400" b="1" dirty="0">
                <a:solidFill>
                  <a:schemeClr val="tx1">
                    <a:lumMod val="65000"/>
                    <a:lumOff val="35000"/>
                  </a:schemeClr>
                </a:solidFill>
                <a:latin typeface="JKRGNR+Arial-BoldMT"/>
              </a:rPr>
              <a:t>Art. 82 I GG</a:t>
            </a:r>
            <a:r>
              <a:rPr lang="de-DE" sz="2400" dirty="0">
                <a:solidFill>
                  <a:schemeClr val="tx1">
                    <a:lumMod val="65000"/>
                    <a:lumOff val="35000"/>
                  </a:schemeClr>
                </a:solidFill>
                <a:latin typeface="JKRGNR+Arial-BoldMT"/>
              </a:rPr>
              <a:t>, wonach der Bundespräsident, „die nach den Vorschriften des Grundgesetzes zustande gekommenen Gesetze“ ausfertigt und verkündet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Wortlaut?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Annahme eines bloß „formellen Prüfungsrechts“ sprechend: identischer Wortlaut mit </a:t>
            </a:r>
            <a:r>
              <a:rPr lang="de-DE" sz="2400" b="1" dirty="0">
                <a:solidFill>
                  <a:schemeClr val="tx1">
                    <a:lumMod val="65000"/>
                    <a:lumOff val="35000"/>
                  </a:schemeClr>
                </a:solidFill>
                <a:latin typeface="JKRGNR+Arial-BoldMT"/>
              </a:rPr>
              <a:t>Art. 78 I GG</a:t>
            </a:r>
            <a:r>
              <a:rPr lang="de-DE" sz="2400" dirty="0">
                <a:solidFill>
                  <a:schemeClr val="tx1">
                    <a:lumMod val="65000"/>
                    <a:lumOff val="35000"/>
                  </a:schemeClr>
                </a:solidFill>
                <a:latin typeface="JKRGNR+Arial-BoldMT"/>
              </a:rPr>
              <a:t>, der lediglich das </a:t>
            </a:r>
            <a:r>
              <a:rPr lang="de-DE" sz="2400" b="1" dirty="0">
                <a:solidFill>
                  <a:schemeClr val="tx1">
                    <a:lumMod val="65000"/>
                    <a:lumOff val="35000"/>
                  </a:schemeClr>
                </a:solidFill>
                <a:latin typeface="JKRGNR+Arial-BoldMT"/>
              </a:rPr>
              <a:t>Gesetzgebungsverfahren</a:t>
            </a:r>
            <a:r>
              <a:rPr lang="de-DE" sz="2400" dirty="0">
                <a:solidFill>
                  <a:schemeClr val="tx1">
                    <a:lumMod val="65000"/>
                    <a:lumOff val="35000"/>
                  </a:schemeClr>
                </a:solidFill>
                <a:latin typeface="JKRGNR+Arial-BoldMT"/>
              </a:rPr>
              <a:t> betrifft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Annahme eines „materiellen Prüfungsrechts“ sprechend: </a:t>
            </a:r>
            <a:r>
              <a:rPr lang="de-DE" sz="2400" b="1" dirty="0">
                <a:solidFill>
                  <a:schemeClr val="tx1">
                    <a:lumMod val="65000"/>
                    <a:lumOff val="35000"/>
                  </a:schemeClr>
                </a:solidFill>
                <a:latin typeface="JKRGNR+Arial-BoldMT"/>
              </a:rPr>
              <a:t>„Vorschriften des Grundgesetz“ </a:t>
            </a:r>
            <a:r>
              <a:rPr lang="de-DE" sz="2400" dirty="0">
                <a:solidFill>
                  <a:schemeClr val="tx1">
                    <a:lumMod val="65000"/>
                    <a:lumOff val="35000"/>
                  </a:schemeClr>
                </a:solidFill>
                <a:latin typeface="JKRGNR+Arial-BoldMT"/>
              </a:rPr>
              <a:t>umfasst auch das </a:t>
            </a:r>
            <a:r>
              <a:rPr lang="de-DE" sz="2400" b="1" dirty="0">
                <a:solidFill>
                  <a:schemeClr val="tx1">
                    <a:lumMod val="65000"/>
                    <a:lumOff val="35000"/>
                  </a:schemeClr>
                </a:solidFill>
                <a:latin typeface="JKRGNR+Arial-BoldMT"/>
              </a:rPr>
              <a:t>materielle Verfassungsrecht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 Wortlaut unergiebig!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7699858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5589"/>
            <a:ext cx="9036496"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des unergiebigen Wortlautes heranzuziehen: </a:t>
            </a:r>
            <a:r>
              <a:rPr lang="de-DE" sz="2400" b="1" dirty="0">
                <a:solidFill>
                  <a:schemeClr val="tx1">
                    <a:lumMod val="65000"/>
                    <a:lumOff val="35000"/>
                  </a:schemeClr>
                </a:solidFill>
                <a:latin typeface="JKRGNR+Arial-BoldMT"/>
              </a:rPr>
              <a:t>systematische, teleologische wie historische Auslegung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Systematik?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Wenig hilfreich zunächst: Verweis auf den </a:t>
            </a:r>
            <a:r>
              <a:rPr lang="de-DE" sz="2400" b="1" dirty="0">
                <a:solidFill>
                  <a:schemeClr val="tx1">
                    <a:lumMod val="65000"/>
                    <a:lumOff val="35000"/>
                  </a:schemeClr>
                </a:solidFill>
                <a:latin typeface="JKRGNR+Arial-BoldMT"/>
              </a:rPr>
              <a:t>Amtseid nach Art. 56 GG</a:t>
            </a:r>
            <a:r>
              <a:rPr lang="de-DE" sz="2400" dirty="0">
                <a:solidFill>
                  <a:schemeClr val="tx1">
                    <a:lumMod val="65000"/>
                    <a:lumOff val="35000"/>
                  </a:schemeClr>
                </a:solidFill>
                <a:latin typeface="JKRGNR+Arial-BoldMT"/>
              </a:rPr>
              <a:t>, wonach der Bundespräsident das GG zu wahren und zu achten hat </a:t>
            </a:r>
            <a:r>
              <a:rPr lang="de-DE" sz="2400" b="1" dirty="0">
                <a:solidFill>
                  <a:schemeClr val="tx1">
                    <a:lumMod val="65000"/>
                    <a:lumOff val="35000"/>
                  </a:schemeClr>
                </a:solidFill>
                <a:latin typeface="JKRGNR+Arial-BoldMT"/>
              </a:rPr>
              <a:t>(Zirkelschluss)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systematischer Hinsicht </a:t>
            </a:r>
            <a:r>
              <a:rPr lang="de-DE" sz="2400" b="1" u="sng" dirty="0">
                <a:solidFill>
                  <a:schemeClr val="tx1">
                    <a:lumMod val="65000"/>
                    <a:lumOff val="35000"/>
                  </a:schemeClr>
                </a:solidFill>
                <a:latin typeface="JKRGNR+Arial-BoldMT"/>
              </a:rPr>
              <a:t>für</a:t>
            </a:r>
            <a:r>
              <a:rPr lang="de-DE" sz="2400" dirty="0">
                <a:solidFill>
                  <a:schemeClr val="tx1">
                    <a:lumMod val="65000"/>
                    <a:lumOff val="35000"/>
                  </a:schemeClr>
                </a:solidFill>
                <a:latin typeface="JKRGNR+Arial-BoldMT"/>
              </a:rPr>
              <a:t> ein umfangreiches Prüfungsrecht sprechend: </a:t>
            </a:r>
            <a:r>
              <a:rPr lang="de-DE" sz="2400" b="1" dirty="0">
                <a:solidFill>
                  <a:schemeClr val="tx1">
                    <a:lumMod val="65000"/>
                    <a:lumOff val="35000"/>
                  </a:schemeClr>
                </a:solidFill>
                <a:latin typeface="JKRGNR+Arial-BoldMT"/>
              </a:rPr>
              <a:t>Art. 20 III GG</a:t>
            </a:r>
            <a:r>
              <a:rPr lang="de-DE" sz="2400" dirty="0">
                <a:solidFill>
                  <a:schemeClr val="tx1">
                    <a:lumMod val="65000"/>
                    <a:lumOff val="35000"/>
                  </a:schemeClr>
                </a:solidFill>
                <a:latin typeface="JKRGNR+Arial-BoldMT"/>
              </a:rPr>
              <a:t>, der Staatsorganen das Handeln gegen die Verfassung verbietet (Rechtsstaatsprinzip)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systematischer Hinsicht </a:t>
            </a:r>
            <a:r>
              <a:rPr lang="de-DE" sz="2400" b="1" u="sng" dirty="0">
                <a:solidFill>
                  <a:schemeClr val="tx1">
                    <a:lumMod val="65000"/>
                    <a:lumOff val="35000"/>
                  </a:schemeClr>
                </a:solidFill>
                <a:latin typeface="JKRGNR+Arial-BoldMT"/>
              </a:rPr>
              <a:t>gegen</a:t>
            </a:r>
            <a:r>
              <a:rPr lang="de-DE" sz="2400" dirty="0">
                <a:solidFill>
                  <a:schemeClr val="tx1">
                    <a:lumMod val="65000"/>
                    <a:lumOff val="35000"/>
                  </a:schemeClr>
                </a:solidFill>
                <a:latin typeface="JKRGNR+Arial-BoldMT"/>
              </a:rPr>
              <a:t> umfangreiches Prüfungsrecht sprechend: </a:t>
            </a:r>
            <a:r>
              <a:rPr lang="de-DE" sz="2400" b="1" dirty="0">
                <a:solidFill>
                  <a:schemeClr val="tx1">
                    <a:lumMod val="65000"/>
                    <a:lumOff val="35000"/>
                  </a:schemeClr>
                </a:solidFill>
                <a:latin typeface="JKRGNR+Arial-BoldMT"/>
              </a:rPr>
              <a:t>Art. 20 II 2 GG</a:t>
            </a:r>
            <a:r>
              <a:rPr lang="de-DE" sz="2400" dirty="0">
                <a:solidFill>
                  <a:schemeClr val="tx1">
                    <a:lumMod val="65000"/>
                    <a:lumOff val="35000"/>
                  </a:schemeClr>
                </a:solidFill>
                <a:latin typeface="JKRGNR+Arial-BoldMT"/>
              </a:rPr>
              <a:t>, wonach das </a:t>
            </a:r>
            <a:r>
              <a:rPr lang="de-DE" sz="2400" b="1" dirty="0">
                <a:solidFill>
                  <a:schemeClr val="tx1">
                    <a:lumMod val="65000"/>
                    <a:lumOff val="35000"/>
                  </a:schemeClr>
                </a:solidFill>
                <a:latin typeface="JKRGNR+Arial-BoldMT"/>
              </a:rPr>
              <a:t>Parlament unmittelbare demokratische Legitimation genießt </a:t>
            </a:r>
            <a:r>
              <a:rPr lang="de-DE" sz="2400" dirty="0">
                <a:solidFill>
                  <a:schemeClr val="tx1">
                    <a:lumMod val="65000"/>
                    <a:lumOff val="35000"/>
                  </a:schemeClr>
                </a:solidFill>
                <a:latin typeface="JKRGNR+Arial-BoldMT"/>
              </a:rPr>
              <a:t>(Demokratieprinzip)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1394262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9036496" cy="4909036"/>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82 I GG markiert den </a:t>
            </a:r>
            <a:r>
              <a:rPr lang="de-DE" sz="2400" b="1" dirty="0">
                <a:solidFill>
                  <a:schemeClr val="tx1">
                    <a:lumMod val="65000"/>
                    <a:lumOff val="35000"/>
                  </a:schemeClr>
                </a:solidFill>
                <a:latin typeface="JKRGNR+Arial-BoldMT"/>
              </a:rPr>
              <a:t>Abschluss eines dezidiert ausgestalteten Gesetzgebungsverfahrens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Beschluss des Bundestages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77 I GG</a:t>
            </a:r>
            <a:r>
              <a:rPr lang="de-DE" sz="2400" dirty="0">
                <a:solidFill>
                  <a:schemeClr val="tx1">
                    <a:lumMod val="65000"/>
                    <a:lumOff val="35000"/>
                  </a:schemeClr>
                </a:solidFill>
                <a:latin typeface="JKRGNR+Arial-BoldMT"/>
              </a:rPr>
              <a:t>, mit dem Parlament seine Zustimmung zum Ausdruck bringt, von maßgeblicher Bedeutung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Umfassendes Prüfungsrecht des Bundespräsidenten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Wegen Art. 20 III GG </a:t>
            </a:r>
            <a:r>
              <a:rPr lang="de-DE" sz="2400" dirty="0">
                <a:solidFill>
                  <a:schemeClr val="tx1">
                    <a:lumMod val="65000"/>
                    <a:lumOff val="35000"/>
                  </a:schemeClr>
                </a:solidFill>
                <a:latin typeface="JKRGNR+Arial-BoldMT"/>
              </a:rPr>
              <a:t>indes anzuerkennen: </a:t>
            </a:r>
            <a:r>
              <a:rPr lang="de-DE" sz="2400" b="1" dirty="0">
                <a:solidFill>
                  <a:schemeClr val="tx1">
                    <a:lumMod val="65000"/>
                    <a:lumOff val="35000"/>
                  </a:schemeClr>
                </a:solidFill>
                <a:latin typeface="JKRGNR+Arial-BoldMT"/>
              </a:rPr>
              <a:t>Prüfungsrecht</a:t>
            </a:r>
            <a:r>
              <a:rPr lang="de-DE" sz="2400" dirty="0">
                <a:solidFill>
                  <a:schemeClr val="tx1">
                    <a:lumMod val="65000"/>
                    <a:lumOff val="35000"/>
                  </a:schemeClr>
                </a:solidFill>
                <a:latin typeface="JKRGNR+Arial-BoldMT"/>
              </a:rPr>
              <a:t> im Hinblick auf </a:t>
            </a:r>
            <a:r>
              <a:rPr lang="de-DE" sz="2400" b="1" dirty="0">
                <a:solidFill>
                  <a:schemeClr val="tx1">
                    <a:lumMod val="65000"/>
                    <a:lumOff val="35000"/>
                  </a:schemeClr>
                </a:solidFill>
                <a:latin typeface="JKRGNR+Arial-BoldMT"/>
              </a:rPr>
              <a:t>evidente materielle Verfassungsverstöße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Materielles Prüfungsrecht </a:t>
            </a:r>
            <a:r>
              <a:rPr lang="de-DE" sz="2400" dirty="0">
                <a:solidFill>
                  <a:schemeClr val="tx1">
                    <a:lumMod val="65000"/>
                    <a:lumOff val="35000"/>
                  </a:schemeClr>
                </a:solidFill>
                <a:latin typeface="JKRGNR+Arial-BoldMT"/>
              </a:rPr>
              <a:t>im Hinblick auf </a:t>
            </a:r>
            <a:r>
              <a:rPr lang="de-DE" sz="2400" b="1" dirty="0">
                <a:solidFill>
                  <a:schemeClr val="tx1">
                    <a:lumMod val="65000"/>
                    <a:lumOff val="35000"/>
                  </a:schemeClr>
                </a:solidFill>
                <a:latin typeface="JKRGNR+Arial-BoldMT"/>
              </a:rPr>
              <a:t>evidente Verfassungsverstöße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9386956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9036496"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materieller Hinsicht einzig ernsthaft bedenklich: </a:t>
            </a:r>
            <a:r>
              <a:rPr lang="de-DE" sz="2400" b="1" dirty="0">
                <a:solidFill>
                  <a:schemeClr val="tx1">
                    <a:lumMod val="65000"/>
                    <a:lumOff val="35000"/>
                  </a:schemeClr>
                </a:solidFill>
                <a:latin typeface="JKRGNR+Arial-BoldMT"/>
              </a:rPr>
              <a:t>Übertragung der Verwaltungsaufgaben auf das Bundeskriminalamt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möglich: </a:t>
            </a:r>
            <a:r>
              <a:rPr lang="de-DE" sz="2400" b="1" dirty="0">
                <a:solidFill>
                  <a:schemeClr val="tx1">
                    <a:lumMod val="65000"/>
                    <a:lumOff val="35000"/>
                  </a:schemeClr>
                </a:solidFill>
                <a:latin typeface="JKRGNR+Arial-BoldMT"/>
              </a:rPr>
              <a:t>Verstoß gegen Art. 83 ff. GG </a:t>
            </a:r>
            <a:r>
              <a:rPr lang="de-DE" sz="2400" dirty="0">
                <a:solidFill>
                  <a:schemeClr val="tx1">
                    <a:lumMod val="65000"/>
                    <a:lumOff val="35000"/>
                  </a:schemeClr>
                </a:solidFill>
                <a:latin typeface="JKRGNR+Arial-BoldMT"/>
              </a:rPr>
              <a:t>durch Eingriff in die Eigenstaatlichkeit der Länder (Art. 20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 von dem Grundsatz der ländereigenen Verwaltung vorgesehen?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Vgl. Art. 87 I 2 GG</a:t>
            </a:r>
            <a:r>
              <a:rPr lang="de-DE" sz="2400" dirty="0">
                <a:solidFill>
                  <a:schemeClr val="tx1">
                    <a:lumMod val="65000"/>
                    <a:lumOff val="35000"/>
                  </a:schemeClr>
                </a:solidFill>
                <a:latin typeface="JKRGNR+Arial-BoldMT"/>
              </a:rPr>
              <a:t>, wonach der Bund im Bereich der Kriminalpolizei Zentralstellen einrichten kann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Reichweite des Rechts auf „Einrichtung“ des BKA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systematischer Hinsicht zu bedenken: Art. 87 I 2 GG bezieht sich auf </a:t>
            </a:r>
            <a:r>
              <a:rPr lang="de-DE" sz="2400" b="1" dirty="0">
                <a:solidFill>
                  <a:schemeClr val="tx1">
                    <a:lumMod val="65000"/>
                    <a:lumOff val="35000"/>
                  </a:schemeClr>
                </a:solidFill>
                <a:latin typeface="JKRGNR+Arial-BoldMT"/>
              </a:rPr>
              <a:t>Art. 73 I Nr. 10 GG</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festgestellt: Art. 73 I Nr. 10 GG auf vorliegende Regelungsbereiche nicht anwendbar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539905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55312"/>
            <a:ext cx="9036496"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zu bedenken: </a:t>
            </a:r>
            <a:r>
              <a:rPr lang="de-DE" sz="2400" b="1" dirty="0">
                <a:solidFill>
                  <a:schemeClr val="tx1">
                    <a:lumMod val="65000"/>
                    <a:lumOff val="35000"/>
                  </a:schemeClr>
                </a:solidFill>
                <a:latin typeface="JKRGNR+Arial-BoldMT"/>
              </a:rPr>
              <a:t>Gefahrenabwehr „Hausrecht“ der Länder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Rechtfertigung über Art. 87 I 2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erneut in den Blick zu nehmen</a:t>
            </a:r>
            <a:r>
              <a:rPr lang="de-DE" sz="2400" b="1" dirty="0">
                <a:solidFill>
                  <a:schemeClr val="tx1">
                    <a:lumMod val="65000"/>
                    <a:lumOff val="35000"/>
                  </a:schemeClr>
                </a:solidFill>
                <a:latin typeface="JKRGNR+Arial-BoldMT"/>
              </a:rPr>
              <a:t>: Art. 87 III 1 GG</a:t>
            </a:r>
            <a:r>
              <a:rPr lang="de-DE" sz="2400" dirty="0">
                <a:solidFill>
                  <a:schemeClr val="tx1">
                    <a:lumMod val="65000"/>
                    <a:lumOff val="35000"/>
                  </a:schemeClr>
                </a:solidFill>
                <a:latin typeface="JKRGNR+Arial-BoldMT"/>
              </a:rPr>
              <a:t>, wonach neue Bundesoberbehörden errichtet werden dürfen, soweit dem Bund Gesetzgebungsbefugnis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Auch insoweit drohend: </a:t>
            </a:r>
            <a:r>
              <a:rPr lang="de-DE" sz="2400" b="1" dirty="0">
                <a:solidFill>
                  <a:schemeClr val="tx1">
                    <a:lumMod val="65000"/>
                    <a:lumOff val="35000"/>
                  </a:schemeClr>
                </a:solidFill>
                <a:latin typeface="JKRGNR+Arial-BoldMT"/>
              </a:rPr>
              <a:t>Unterlaufen des engen Anwendungsbereichs des Art. 73 I Nr. 10 a)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Rechtfertigung über </a:t>
            </a:r>
            <a:r>
              <a:rPr lang="de-DE" sz="2400" b="1" dirty="0">
                <a:solidFill>
                  <a:schemeClr val="tx1">
                    <a:lumMod val="65000"/>
                    <a:lumOff val="35000"/>
                  </a:schemeClr>
                </a:solidFill>
                <a:latin typeface="JKRGNR+Arial-BoldMT"/>
              </a:rPr>
              <a:t>Art. 87 III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andere Rechtfertigungsgründe nicht in Betracht kommen: </a:t>
            </a:r>
            <a:r>
              <a:rPr lang="de-DE" sz="2400" b="1" dirty="0">
                <a:solidFill>
                  <a:schemeClr val="tx1">
                    <a:lumMod val="65000"/>
                    <a:lumOff val="35000"/>
                  </a:schemeClr>
                </a:solidFill>
                <a:latin typeface="JKRGNR+Arial-BoldMT"/>
              </a:rPr>
              <a:t>Materielle Rechtmäßigkeit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1264726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7277" y="1268760"/>
            <a:ext cx="9036496"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Anschließend herauszuarbeiten: Ob sich dieser Verstoß gegen Art. 83 GG auch als </a:t>
            </a:r>
            <a:r>
              <a:rPr lang="de-DE" sz="2400" b="1" dirty="0">
                <a:solidFill>
                  <a:schemeClr val="tx1">
                    <a:lumMod val="65000"/>
                    <a:lumOff val="35000"/>
                  </a:schemeClr>
                </a:solidFill>
                <a:latin typeface="JKRGNR+Arial-BoldMT"/>
              </a:rPr>
              <a:t>evident</a:t>
            </a:r>
            <a:r>
              <a:rPr lang="de-DE" sz="2400" dirty="0">
                <a:solidFill>
                  <a:schemeClr val="tx1">
                    <a:lumMod val="65000"/>
                    <a:lumOff val="35000"/>
                  </a:schemeClr>
                </a:solidFill>
                <a:latin typeface="JKRGNR+Arial-BoldMT"/>
              </a:rPr>
              <a:t> darstellt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bedenken: Dass die im Gesetz vorgesehene </a:t>
            </a:r>
            <a:r>
              <a:rPr lang="de-DE" sz="2400" b="1" dirty="0">
                <a:solidFill>
                  <a:schemeClr val="tx1">
                    <a:lumMod val="65000"/>
                    <a:lumOff val="35000"/>
                  </a:schemeClr>
                </a:solidFill>
                <a:latin typeface="JKRGNR+Arial-BoldMT"/>
              </a:rPr>
              <a:t>Aufgabenteilung</a:t>
            </a:r>
            <a:r>
              <a:rPr lang="de-DE" sz="2400" dirty="0">
                <a:solidFill>
                  <a:schemeClr val="tx1">
                    <a:lumMod val="65000"/>
                    <a:lumOff val="35000"/>
                  </a:schemeClr>
                </a:solidFill>
                <a:latin typeface="JKRGNR+Arial-BoldMT"/>
              </a:rPr>
              <a:t> gegen Staatsstrukturprinzipen verstößt, zu denen gemäß Art. 20 I GG auch </a:t>
            </a:r>
            <a:r>
              <a:rPr lang="de-DE" sz="2400" b="1" dirty="0">
                <a:solidFill>
                  <a:schemeClr val="tx1">
                    <a:lumMod val="65000"/>
                    <a:lumOff val="35000"/>
                  </a:schemeClr>
                </a:solidFill>
                <a:latin typeface="JKRGNR+Arial-BoldMT"/>
              </a:rPr>
              <a:t>Bundesstaatsprinzip</a:t>
            </a:r>
            <a:r>
              <a:rPr lang="de-DE" sz="2400" dirty="0">
                <a:solidFill>
                  <a:schemeClr val="tx1">
                    <a:lumMod val="65000"/>
                    <a:lumOff val="35000"/>
                  </a:schemeClr>
                </a:solidFill>
                <a:latin typeface="JKRGNR+Arial-BoldMT"/>
              </a:rPr>
              <a:t> zählt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anzunehmen: </a:t>
            </a:r>
            <a:r>
              <a:rPr lang="de-DE" sz="2400" b="1" dirty="0">
                <a:solidFill>
                  <a:schemeClr val="tx1">
                    <a:lumMod val="65000"/>
                    <a:lumOff val="35000"/>
                  </a:schemeClr>
                </a:solidFill>
                <a:latin typeface="JKRGNR+Arial-BoldMT"/>
              </a:rPr>
              <a:t>Evidenter Verstoß gegen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Prüfungsrecht des Bundespräsidenten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498348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151005"/>
            <a:ext cx="9036496" cy="176202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Gesetz evident formell und materiell verfassungswidrig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dem Bundespräsidenten zustehend: Befugnis, die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Ausfertigung des Gesetzes zu verweigern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317999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151005"/>
            <a:ext cx="9036496" cy="43473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Teil: Möglichkeiten zur gerichtlichen Rüge von Pflichtverstößen des Bundespräsidenten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Streitgegenstand: „Auslegung dieses Grundgesetzes aus </a:t>
            </a:r>
            <a:r>
              <a:rPr lang="de-DE" sz="2400" dirty="0" err="1">
                <a:solidFill>
                  <a:schemeClr val="tx1">
                    <a:lumMod val="65000"/>
                    <a:lumOff val="35000"/>
                  </a:schemeClr>
                </a:solidFill>
                <a:latin typeface="JKRGNR+Arial-BoldMT"/>
              </a:rPr>
              <a:t>Anlaß</a:t>
            </a:r>
            <a:r>
              <a:rPr lang="de-DE" sz="2400" dirty="0">
                <a:solidFill>
                  <a:schemeClr val="tx1">
                    <a:lumMod val="65000"/>
                    <a:lumOff val="35000"/>
                  </a:schemeClr>
                </a:solidFill>
                <a:latin typeface="JKRGNR+Arial-BoldMT"/>
              </a:rPr>
              <a:t> von Streitigkeiten über den Umfang der Rechte und Pflichten eines obersten Bundesorgans"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statthafte Verfahrensart: </a:t>
            </a:r>
            <a:r>
              <a:rPr lang="de-DE" sz="2400" b="1" dirty="0">
                <a:solidFill>
                  <a:schemeClr val="tx1">
                    <a:lumMod val="65000"/>
                    <a:lumOff val="35000"/>
                  </a:schemeClr>
                </a:solidFill>
                <a:latin typeface="JKRGNR+Arial-BoldMT"/>
              </a:rPr>
              <a:t>Organstreitverfahren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Art. 93 I Nr. 1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13 Nr. 5 BVerfGG)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gemäß </a:t>
            </a:r>
            <a:r>
              <a:rPr lang="de-DE" sz="2400" b="1" dirty="0">
                <a:solidFill>
                  <a:schemeClr val="tx1">
                    <a:lumMod val="65000"/>
                    <a:lumOff val="35000"/>
                  </a:schemeClr>
                </a:solidFill>
                <a:latin typeface="JKRGNR+Arial-BoldMT"/>
              </a:rPr>
              <a:t>Art. 61 I 1 GG </a:t>
            </a:r>
            <a:r>
              <a:rPr lang="de-DE" sz="2400" dirty="0">
                <a:solidFill>
                  <a:schemeClr val="tx1">
                    <a:lumMod val="65000"/>
                    <a:lumOff val="35000"/>
                  </a:schemeClr>
                </a:solidFill>
                <a:latin typeface="JKRGNR+Arial-BoldMT"/>
              </a:rPr>
              <a:t>bei - überaus seltener - </a:t>
            </a:r>
            <a:r>
              <a:rPr lang="de-DE" sz="2400" b="1" dirty="0">
                <a:solidFill>
                  <a:schemeClr val="tx1">
                    <a:lumMod val="65000"/>
                    <a:lumOff val="35000"/>
                  </a:schemeClr>
                </a:solidFill>
                <a:latin typeface="JKRGNR+Arial-BoldMT"/>
              </a:rPr>
              <a:t>vorsätzlicher Verletzung des Grundgesetzes</a:t>
            </a:r>
            <a:r>
              <a:rPr lang="de-DE" sz="2400" dirty="0">
                <a:solidFill>
                  <a:schemeClr val="tx1">
                    <a:lumMod val="65000"/>
                    <a:lumOff val="35000"/>
                  </a:schemeClr>
                </a:solidFill>
                <a:latin typeface="JKRGNR+Arial-BoldMT"/>
              </a:rPr>
              <a:t> oder eines anderen Bundesgesetzes in Betracht kommend: „</a:t>
            </a:r>
            <a:r>
              <a:rPr lang="de-DE" sz="2400" b="1" dirty="0">
                <a:solidFill>
                  <a:schemeClr val="tx1">
                    <a:lumMod val="65000"/>
                    <a:lumOff val="35000"/>
                  </a:schemeClr>
                </a:solidFill>
                <a:latin typeface="JKRGNR+Arial-BoldMT"/>
              </a:rPr>
              <a:t>Präsidentenanklage</a:t>
            </a:r>
            <a:r>
              <a:rPr lang="de-DE" sz="2400" dirty="0">
                <a:solidFill>
                  <a:schemeClr val="tx1">
                    <a:lumMod val="65000"/>
                    <a:lumOff val="35000"/>
                  </a:schemeClr>
                </a:solidFill>
                <a:latin typeface="JKRGNR+Arial-BoldMT"/>
              </a:rPr>
              <a:t>“ vor dem gemäß </a:t>
            </a:r>
            <a:r>
              <a:rPr lang="de-DE" sz="2400" b="1" dirty="0">
                <a:solidFill>
                  <a:schemeClr val="tx1">
                    <a:lumMod val="65000"/>
                    <a:lumOff val="35000"/>
                  </a:schemeClr>
                </a:solidFill>
                <a:latin typeface="JKRGNR+Arial-BoldMT"/>
              </a:rPr>
              <a:t>Art. 93 I Nr. 5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13 Nr. 4 BVerfGG </a:t>
            </a:r>
            <a:r>
              <a:rPr lang="de-DE" sz="2400" dirty="0">
                <a:solidFill>
                  <a:schemeClr val="tx1">
                    <a:lumMod val="65000"/>
                    <a:lumOff val="35000"/>
                  </a:schemeClr>
                </a:solidFill>
                <a:latin typeface="JKRGNR+Arial-BoldMT"/>
              </a:rPr>
              <a:t>zuständigen BVerfG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5475135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2. Zwischenverfahren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Für Vorlagen der Bundesregierung und des Bundesrats vorgesehen: vorgeschaltetes </a:t>
            </a:r>
            <a:r>
              <a:rPr lang="de-DE" sz="2400" b="1" dirty="0">
                <a:solidFill>
                  <a:schemeClr val="tx1">
                    <a:lumMod val="65000"/>
                    <a:lumOff val="35000"/>
                  </a:schemeClr>
                </a:solidFill>
                <a:latin typeface="JKRGNR+Arial-BoldMT"/>
                <a:sym typeface="Wingdings" pitchFamily="2" charset="2"/>
              </a:rPr>
              <a:t>Zwischenverfahren gem. Art. 76 II bzw.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b="1" dirty="0">
                <a:solidFill>
                  <a:schemeClr val="tx1">
                    <a:lumMod val="65000"/>
                    <a:lumOff val="35000"/>
                  </a:schemeClr>
                </a:solidFill>
                <a:latin typeface="JKRGNR+Arial-BoldMT"/>
                <a:sym typeface="Wingdings" pitchFamily="2" charset="2"/>
              </a:rPr>
              <a:t>Häufiges Klausurproblem</a:t>
            </a:r>
            <a:r>
              <a:rPr lang="de-DE" sz="2400" dirty="0">
                <a:solidFill>
                  <a:schemeClr val="tx1">
                    <a:lumMod val="65000"/>
                    <a:lumOff val="35000"/>
                  </a:schemeClr>
                </a:solidFill>
                <a:latin typeface="JKRGNR+Arial-BoldMT"/>
                <a:sym typeface="Wingdings" pitchFamily="2" charset="2"/>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Umgehung des Bundesrats </a:t>
            </a:r>
            <a:r>
              <a:rPr lang="de-DE" sz="2400" dirty="0">
                <a:solidFill>
                  <a:schemeClr val="tx1">
                    <a:lumMod val="65000"/>
                    <a:lumOff val="35000"/>
                  </a:schemeClr>
                </a:solidFill>
                <a:latin typeface="JKRGNR+Arial-BoldMT"/>
                <a:sym typeface="Wingdings" pitchFamily="2" charset="2"/>
              </a:rPr>
              <a:t>durch Vorlage seitens einer regierungstragenden Fraktion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Vor dem Hintergrund des </a:t>
            </a:r>
            <a:r>
              <a:rPr lang="de-DE" sz="2400" b="1" dirty="0">
                <a:solidFill>
                  <a:schemeClr val="tx1">
                    <a:lumMod val="65000"/>
                    <a:lumOff val="35000"/>
                  </a:schemeClr>
                </a:solidFill>
                <a:latin typeface="JKRGNR+Arial-BoldMT"/>
                <a:sym typeface="Wingdings" pitchFamily="2" charset="2"/>
              </a:rPr>
              <a:t>Wortlautes des Art. 76 II GG </a:t>
            </a:r>
            <a:r>
              <a:rPr lang="de-DE" sz="2400" dirty="0">
                <a:solidFill>
                  <a:schemeClr val="tx1">
                    <a:lumMod val="65000"/>
                    <a:lumOff val="35000"/>
                  </a:schemeClr>
                </a:solidFill>
                <a:latin typeface="JKRGNR+Arial-BoldMT"/>
                <a:sym typeface="Wingdings" pitchFamily="2" charset="2"/>
              </a:rPr>
              <a:t>jedoch allein maßgeblich: </a:t>
            </a:r>
            <a:r>
              <a:rPr lang="de-DE" sz="2400" b="1" dirty="0">
                <a:solidFill>
                  <a:schemeClr val="tx1">
                    <a:lumMod val="65000"/>
                    <a:lumOff val="35000"/>
                  </a:schemeClr>
                </a:solidFill>
                <a:latin typeface="JKRGNR+Arial-BoldMT"/>
                <a:sym typeface="Wingdings" pitchFamily="2" charset="2"/>
              </a:rPr>
              <a:t>rein formale Betrachtungsweise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Mithin </a:t>
            </a:r>
            <a:r>
              <a:rPr lang="de-DE" sz="2400" b="1" dirty="0">
                <a:solidFill>
                  <a:schemeClr val="tx1">
                    <a:lumMod val="65000"/>
                    <a:lumOff val="35000"/>
                  </a:schemeClr>
                </a:solidFill>
                <a:latin typeface="JKRGNR+Arial-BoldMT"/>
                <a:sym typeface="Wingdings" pitchFamily="2" charset="2"/>
              </a:rPr>
              <a:t>unschädlich</a:t>
            </a:r>
            <a:r>
              <a:rPr lang="de-DE" sz="2400" dirty="0">
                <a:solidFill>
                  <a:schemeClr val="tx1">
                    <a:lumMod val="65000"/>
                    <a:lumOff val="35000"/>
                  </a:schemeClr>
                </a:solidFill>
                <a:latin typeface="JKRGNR+Arial-BoldMT"/>
                <a:sym typeface="Wingdings" pitchFamily="2" charset="2"/>
              </a:rPr>
              <a:t>: „Umgehung“ des Bundesrates bzw. des Zwischenverfahrens (</a:t>
            </a:r>
            <a:r>
              <a:rPr lang="de-DE" sz="2400" dirty="0" err="1">
                <a:solidFill>
                  <a:schemeClr val="tx1">
                    <a:lumMod val="65000"/>
                    <a:lumOff val="35000"/>
                  </a:schemeClr>
                </a:solidFill>
                <a:latin typeface="JKRGNR+Arial-BoldMT"/>
                <a:sym typeface="Wingdings" pitchFamily="2" charset="2"/>
              </a:rPr>
              <a:t>hM</a:t>
            </a:r>
            <a:r>
              <a:rPr lang="de-DE" sz="2400" dirty="0">
                <a:solidFill>
                  <a:schemeClr val="tx1">
                    <a:lumMod val="65000"/>
                    <a:lumOff val="35000"/>
                  </a:schemeClr>
                </a:solidFill>
                <a:latin typeface="JKRGNR+Arial-BoldMT"/>
                <a:sym typeface="Wingdings" pitchFamily="2" charset="2"/>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912073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83968" y="3284984"/>
            <a:ext cx="4860032" cy="2554545"/>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Fall 9</a:t>
            </a:r>
          </a:p>
          <a:p>
            <a:endParaRPr lang="de-DE" sz="3200" dirty="0">
              <a:solidFill>
                <a:schemeClr val="bg1"/>
              </a:solidFill>
              <a:latin typeface="Frutiger LT 57 Cn" pitchFamily="34" charset="0"/>
            </a:endParaRPr>
          </a:p>
          <a:p>
            <a:r>
              <a:rPr lang="de-DE" sz="3200" dirty="0">
                <a:solidFill>
                  <a:schemeClr val="bg1"/>
                </a:solidFill>
                <a:latin typeface="Frutiger LT 57 Cn" pitchFamily="34" charset="0"/>
              </a:rPr>
              <a:t>Zur häuslichen Nachbereitung</a:t>
            </a:r>
          </a:p>
        </p:txBody>
      </p:sp>
    </p:spTree>
    <p:extLst>
      <p:ext uri="{BB962C8B-B14F-4D97-AF65-F5344CB8AC3E}">
        <p14:creationId xmlns:p14="http://schemas.microsoft.com/office/powerpoint/2010/main" val="1370295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8. Woche</a:t>
            </a:r>
          </a:p>
        </p:txBody>
      </p:sp>
    </p:spTree>
    <p:extLst>
      <p:ext uri="{BB962C8B-B14F-4D97-AF65-F5344CB8AC3E}">
        <p14:creationId xmlns:p14="http://schemas.microsoft.com/office/powerpoint/2010/main" val="17507034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3. Hauptverfahren, Art. 77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„Herzstück“ des Gesetzgebungsverfahrens: Hauptverfahren, in dem der </a:t>
            </a:r>
            <a:r>
              <a:rPr lang="de-DE" sz="2400" b="1" dirty="0">
                <a:solidFill>
                  <a:schemeClr val="tx1">
                    <a:lumMod val="65000"/>
                    <a:lumOff val="35000"/>
                  </a:schemeClr>
                </a:solidFill>
                <a:latin typeface="JKRGNR+Arial-BoldMT"/>
                <a:sym typeface="Wingdings" pitchFamily="2" charset="2"/>
              </a:rPr>
              <a:t>Bundestag über den eingebrachten Gesetzesentwurf berät und ggf. beschließt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Hierfür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Beschlussfähigkeit des Bundestags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Ordnungsgemäße Beschlussfassung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Ausreichende Mehrheit der Abgeordneten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7428880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 Beschlussfähigkeit des Bundestags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Vorgabe zur Beschlussfähigkeit: § 45 I GO-BT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Danach erforderlich: dass „</a:t>
            </a:r>
            <a:r>
              <a:rPr lang="de-DE" sz="2400" b="1" dirty="0">
                <a:solidFill>
                  <a:schemeClr val="tx1">
                    <a:lumMod val="65000"/>
                    <a:lumOff val="35000"/>
                  </a:schemeClr>
                </a:solidFill>
                <a:latin typeface="JKRGNR+Arial-BoldMT"/>
                <a:sym typeface="Wingdings" pitchFamily="2" charset="2"/>
              </a:rPr>
              <a:t>mehr als die Hälfte seiner Mitglieder</a:t>
            </a:r>
            <a:r>
              <a:rPr lang="de-DE" sz="2400" dirty="0">
                <a:solidFill>
                  <a:schemeClr val="tx1">
                    <a:lumMod val="65000"/>
                    <a:lumOff val="35000"/>
                  </a:schemeClr>
                </a:solidFill>
                <a:latin typeface="JKRGNR+Arial-BoldMT"/>
                <a:sym typeface="Wingdings" pitchFamily="2" charset="2"/>
              </a:rPr>
              <a:t> im Sitzungssaal </a:t>
            </a:r>
            <a:r>
              <a:rPr lang="de-DE" sz="2400" b="1" dirty="0">
                <a:solidFill>
                  <a:schemeClr val="tx1">
                    <a:lumMod val="65000"/>
                    <a:lumOff val="35000"/>
                  </a:schemeClr>
                </a:solidFill>
                <a:latin typeface="JKRGNR+Arial-BoldMT"/>
                <a:sym typeface="Wingdings" pitchFamily="2" charset="2"/>
              </a:rPr>
              <a:t>anwesend</a:t>
            </a:r>
            <a:r>
              <a:rPr lang="de-DE" sz="2400" dirty="0">
                <a:solidFill>
                  <a:schemeClr val="tx1">
                    <a:lumMod val="65000"/>
                    <a:lumOff val="35000"/>
                  </a:schemeClr>
                </a:solidFill>
                <a:latin typeface="JKRGNR+Arial-BoldMT"/>
                <a:sym typeface="Wingdings" pitchFamily="2" charset="2"/>
              </a:rPr>
              <a:t> ist“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Anzahl der Mitglieder</a:t>
            </a:r>
            <a:r>
              <a:rPr lang="de-DE" sz="2400" dirty="0">
                <a:solidFill>
                  <a:schemeClr val="tx1">
                    <a:lumMod val="65000"/>
                    <a:lumOff val="35000"/>
                  </a:schemeClr>
                </a:solidFill>
                <a:latin typeface="JKRGNR+Arial-BoldMT"/>
                <a:sym typeface="Wingdings" pitchFamily="2" charset="2"/>
              </a:rPr>
              <a:t>: 630 Abgeordnete, vgl. § 1 I 1 BWG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Konsequenz aus Verstoß gegen § 45 I GO-BT?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Zunächst zu beachten: § 45 II 1 GO-BT, wonach Beschlussunfähigkeit auf Antrag festgestellt werden muss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Fraglich: Beschlussfähigkeit in „Extremfällen“ (Anwesenheit von weniger als der Hälfte der Abgeordneten)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Verstoß gegen Demokratieprinzip, Art. 20 II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9087789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b) Beschlussfassung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Ablauf (vgl. hierzu </a:t>
            </a:r>
            <a:r>
              <a:rPr lang="de-DE" sz="2400" b="1" dirty="0">
                <a:solidFill>
                  <a:schemeClr val="tx1">
                    <a:lumMod val="65000"/>
                    <a:lumOff val="35000"/>
                  </a:schemeClr>
                </a:solidFill>
                <a:latin typeface="JKRGNR+Arial-BoldMT"/>
                <a:sym typeface="Wingdings" pitchFamily="2" charset="2"/>
              </a:rPr>
              <a:t>§ 78 I GO-BT</a:t>
            </a:r>
            <a:r>
              <a:rPr lang="de-DE" sz="2400" dirty="0">
                <a:solidFill>
                  <a:schemeClr val="tx1">
                    <a:lumMod val="65000"/>
                    <a:lumOff val="35000"/>
                  </a:schemeClr>
                </a:solidFill>
                <a:latin typeface="JKRGNR+Arial-BoldMT"/>
                <a:sym typeface="Wingdings" pitchFamily="2" charset="2"/>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Gesetzesentwurf wird an alle Abgeordneten verteilt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Weiterer Ablauf: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	</a:t>
            </a:r>
            <a:r>
              <a:rPr lang="de-DE" sz="2400" b="1" u="sng" dirty="0">
                <a:solidFill>
                  <a:schemeClr val="tx1">
                    <a:lumMod val="65000"/>
                    <a:lumOff val="35000"/>
                  </a:schemeClr>
                </a:solidFill>
                <a:latin typeface="JKRGNR+Arial-BoldMT"/>
                <a:sym typeface="Wingdings" pitchFamily="2" charset="2"/>
              </a:rPr>
              <a:t>1. Lesung</a:t>
            </a:r>
            <a:r>
              <a:rPr lang="de-DE" sz="2400" dirty="0">
                <a:solidFill>
                  <a:schemeClr val="tx1">
                    <a:lumMod val="65000"/>
                    <a:lumOff val="35000"/>
                  </a:schemeClr>
                </a:solidFill>
                <a:latin typeface="JKRGNR+Arial-BoldMT"/>
                <a:sym typeface="Wingdings" pitchFamily="2" charset="2"/>
              </a:rPr>
              <a:t>: Bestimmung, welcher </a:t>
            </a:r>
            <a:r>
              <a:rPr lang="de-DE" sz="2400" b="1" dirty="0">
                <a:solidFill>
                  <a:schemeClr val="tx1">
                    <a:lumMod val="65000"/>
                    <a:lumOff val="35000"/>
                  </a:schemeClr>
                </a:solidFill>
                <a:latin typeface="JKRGNR+Arial-BoldMT"/>
                <a:sym typeface="Wingdings" pitchFamily="2" charset="2"/>
              </a:rPr>
              <a:t>Ausschuss</a:t>
            </a:r>
            <a:r>
              <a:rPr lang="de-DE" sz="2400" dirty="0">
                <a:solidFill>
                  <a:schemeClr val="tx1">
                    <a:lumMod val="65000"/>
                    <a:lumOff val="35000"/>
                  </a:schemeClr>
                </a:solidFill>
                <a:latin typeface="JKRGNR+Arial-BoldMT"/>
                <a:sym typeface="Wingdings" pitchFamily="2" charset="2"/>
              </a:rPr>
              <a:t> für den Entwurf 	</a:t>
            </a:r>
            <a:r>
              <a:rPr lang="de-DE" sz="2400" b="1" dirty="0">
                <a:solidFill>
                  <a:schemeClr val="tx1">
                    <a:lumMod val="65000"/>
                    <a:lumOff val="35000"/>
                  </a:schemeClr>
                </a:solidFill>
                <a:latin typeface="JKRGNR+Arial-BoldMT"/>
                <a:sym typeface="Wingdings" pitchFamily="2" charset="2"/>
              </a:rPr>
              <a:t>zuständig</a:t>
            </a:r>
            <a:r>
              <a:rPr lang="de-DE" sz="2400" dirty="0">
                <a:solidFill>
                  <a:schemeClr val="tx1">
                    <a:lumMod val="65000"/>
                    <a:lumOff val="35000"/>
                  </a:schemeClr>
                </a:solidFill>
                <a:latin typeface="JKRGNR+Arial-BoldMT"/>
                <a:sym typeface="Wingdings" pitchFamily="2" charset="2"/>
              </a:rPr>
              <a:t> sein soll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Der Ausschuss macht die „Arbeit“: Details des Gesetzes beraten, Kompromisse vorbereiten etc. </a:t>
            </a:r>
            <a:br>
              <a:rPr lang="de-DE" sz="2400" dirty="0">
                <a:solidFill>
                  <a:schemeClr val="tx1">
                    <a:lumMod val="65000"/>
                    <a:lumOff val="35000"/>
                  </a:schemeClr>
                </a:solidFill>
                <a:latin typeface="JKRGNR+Arial-BoldMT"/>
                <a:sym typeface="Wingdings" pitchFamily="2" charset="2"/>
              </a:rPr>
            </a:b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Beschlussempfehlung</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	</a:t>
            </a:r>
            <a:r>
              <a:rPr lang="de-DE" sz="2400" b="1" u="sng" dirty="0">
                <a:solidFill>
                  <a:schemeClr val="tx1">
                    <a:lumMod val="65000"/>
                    <a:lumOff val="35000"/>
                  </a:schemeClr>
                </a:solidFill>
                <a:latin typeface="JKRGNR+Arial-BoldMT"/>
                <a:sym typeface="Wingdings" pitchFamily="2" charset="2"/>
              </a:rPr>
              <a:t>2. Lesung</a:t>
            </a:r>
            <a:r>
              <a:rPr lang="de-DE" sz="2400" dirty="0">
                <a:solidFill>
                  <a:schemeClr val="tx1">
                    <a:lumMod val="65000"/>
                    <a:lumOff val="35000"/>
                  </a:schemeClr>
                </a:solidFill>
                <a:latin typeface="JKRGNR+Arial-BoldMT"/>
                <a:sym typeface="Wingdings" pitchFamily="2" charset="2"/>
              </a:rPr>
              <a:t>: Beschlussempfehlung wird an alle Abgeordneten 	verteilt und diese können sich nunmehr hierzu äußern</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	</a:t>
            </a:r>
            <a:r>
              <a:rPr lang="de-DE" sz="2400" b="1" u="sng" dirty="0">
                <a:solidFill>
                  <a:schemeClr val="tx1">
                    <a:lumMod val="65000"/>
                    <a:lumOff val="35000"/>
                  </a:schemeClr>
                </a:solidFill>
                <a:latin typeface="JKRGNR+Arial-BoldMT"/>
                <a:sym typeface="Wingdings" pitchFamily="2" charset="2"/>
              </a:rPr>
              <a:t>3. Lesung</a:t>
            </a:r>
            <a:r>
              <a:rPr lang="de-DE" sz="2400" dirty="0">
                <a:solidFill>
                  <a:schemeClr val="tx1">
                    <a:lumMod val="65000"/>
                    <a:lumOff val="35000"/>
                  </a:schemeClr>
                </a:solidFill>
                <a:latin typeface="JKRGNR+Arial-BoldMT"/>
                <a:sym typeface="Wingdings" pitchFamily="2" charset="2"/>
              </a:rPr>
              <a:t>: Endgültige Beschlussfassung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4495240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c) Ausreichende Mehrheit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Im Einzelfall zudem zu prüfen: ob eine </a:t>
            </a:r>
            <a:r>
              <a:rPr lang="de-DE" sz="2400" b="1" dirty="0">
                <a:solidFill>
                  <a:schemeClr val="tx1">
                    <a:lumMod val="65000"/>
                    <a:lumOff val="35000"/>
                  </a:schemeClr>
                </a:solidFill>
                <a:latin typeface="JKRGNR+Arial-BoldMT"/>
                <a:sym typeface="Wingdings" pitchFamily="2" charset="2"/>
              </a:rPr>
              <a:t>ausreichende Mehrheit </a:t>
            </a:r>
            <a:r>
              <a:rPr lang="de-DE" sz="2400" dirty="0">
                <a:solidFill>
                  <a:schemeClr val="tx1">
                    <a:lumMod val="65000"/>
                    <a:lumOff val="35000"/>
                  </a:schemeClr>
                </a:solidFill>
                <a:latin typeface="JKRGNR+Arial-BoldMT"/>
                <a:sym typeface="Wingdings" pitchFamily="2" charset="2"/>
              </a:rPr>
              <a:t>den Beschluss im Sinne des </a:t>
            </a:r>
            <a:r>
              <a:rPr lang="de-DE" sz="2400" b="1" dirty="0">
                <a:solidFill>
                  <a:schemeClr val="tx1">
                    <a:lumMod val="65000"/>
                    <a:lumOff val="35000"/>
                  </a:schemeClr>
                </a:solidFill>
                <a:latin typeface="JKRGNR+Arial-BoldMT"/>
                <a:sym typeface="Wingdings" pitchFamily="2" charset="2"/>
              </a:rPr>
              <a:t>Art. 77 I GG </a:t>
            </a:r>
            <a:r>
              <a:rPr lang="de-DE" sz="2400" dirty="0">
                <a:solidFill>
                  <a:schemeClr val="tx1">
                    <a:lumMod val="65000"/>
                    <a:lumOff val="35000"/>
                  </a:schemeClr>
                </a:solidFill>
                <a:latin typeface="JKRGNR+Arial-BoldMT"/>
                <a:sym typeface="Wingdings" pitchFamily="2" charset="2"/>
              </a:rPr>
              <a:t>gefasst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Insoweit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Stimmenmehrheit</a:t>
            </a:r>
            <a:r>
              <a:rPr lang="de-DE" sz="2400" dirty="0">
                <a:solidFill>
                  <a:schemeClr val="tx1">
                    <a:lumMod val="65000"/>
                    <a:lumOff val="35000"/>
                  </a:schemeClr>
                </a:solidFill>
                <a:latin typeface="JKRGNR+Arial-BoldMT"/>
                <a:sym typeface="Wingdings" pitchFamily="2" charset="2"/>
              </a:rPr>
              <a:t>: Mehrheit der abgegebenen Stimmen, vgl. Art. 42 II 1 GG (Regelfall!)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Mitgliedermehrheit</a:t>
            </a:r>
            <a:r>
              <a:rPr lang="de-DE" sz="2400" dirty="0">
                <a:solidFill>
                  <a:schemeClr val="tx1">
                    <a:lumMod val="65000"/>
                    <a:lumOff val="35000"/>
                  </a:schemeClr>
                </a:solidFill>
                <a:latin typeface="JKRGNR+Arial-BoldMT"/>
                <a:sym typeface="Wingdings" pitchFamily="2" charset="2"/>
              </a:rPr>
              <a:t>: Mehrheit der Mitglieder des Bundestags, vgl. Art. 121 GG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bspw. für Wahl des Kanzlers </a:t>
            </a:r>
            <a:r>
              <a:rPr lang="de-DE" sz="2400" b="1" dirty="0">
                <a:solidFill>
                  <a:schemeClr val="tx1">
                    <a:lumMod val="65000"/>
                    <a:lumOff val="35000"/>
                  </a:schemeClr>
                </a:solidFill>
                <a:latin typeface="JKRGNR+Arial-BoldMT"/>
                <a:sym typeface="Wingdings" pitchFamily="2" charset="2"/>
              </a:rPr>
              <a:t>Art. 63 II 1 GG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7256168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60811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Beteiligung des Bundesrats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a:t>
            </a:r>
            <a:r>
              <a:rPr lang="de-DE" sz="2400" dirty="0">
                <a:solidFill>
                  <a:schemeClr val="tx1">
                    <a:lumMod val="65000"/>
                    <a:lumOff val="35000"/>
                  </a:schemeClr>
                </a:solidFill>
                <a:latin typeface="JKRGNR+Arial-BoldMT"/>
                <a:sym typeface="Wingdings" pitchFamily="2" charset="2"/>
              </a:rPr>
              <a:t> Nach dem Beschluss des Bundestags, erforderlich: Weiterleitung an den Bundesrat, Art. 77 I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Für das weitere Verfahren entscheidend: ob es sich um ein </a:t>
            </a:r>
            <a:r>
              <a:rPr lang="de-DE" sz="2400" b="1" dirty="0">
                <a:solidFill>
                  <a:schemeClr val="tx1">
                    <a:lumMod val="65000"/>
                    <a:lumOff val="35000"/>
                  </a:schemeClr>
                </a:solidFill>
                <a:latin typeface="JKRGNR+Arial-BoldMT"/>
                <a:sym typeface="Wingdings" pitchFamily="2" charset="2"/>
              </a:rPr>
              <a:t>Zustimmungs- oder ein Einspruchsgesetz </a:t>
            </a:r>
            <a:r>
              <a:rPr lang="de-DE" sz="2400" dirty="0">
                <a:solidFill>
                  <a:schemeClr val="tx1">
                    <a:lumMod val="65000"/>
                    <a:lumOff val="35000"/>
                  </a:schemeClr>
                </a:solidFill>
                <a:latin typeface="JKRGNR+Arial-BoldMT"/>
                <a:sym typeface="Wingdings" pitchFamily="2" charset="2"/>
              </a:rPr>
              <a:t>handelt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Für die </a:t>
            </a:r>
            <a:r>
              <a:rPr lang="de-DE" sz="2400" b="1" dirty="0">
                <a:solidFill>
                  <a:schemeClr val="tx1">
                    <a:lumMod val="65000"/>
                    <a:lumOff val="35000"/>
                  </a:schemeClr>
                </a:solidFill>
                <a:latin typeface="JKRGNR+Arial-BoldMT"/>
                <a:sym typeface="Wingdings" pitchFamily="2" charset="2"/>
              </a:rPr>
              <a:t>Annahme eines Zustimmungsgesetzes </a:t>
            </a:r>
            <a:r>
              <a:rPr lang="de-DE" sz="2400" dirty="0">
                <a:solidFill>
                  <a:schemeClr val="tx1">
                    <a:lumMod val="65000"/>
                    <a:lumOff val="35000"/>
                  </a:schemeClr>
                </a:solidFill>
                <a:latin typeface="JKRGNR+Arial-BoldMT"/>
                <a:sym typeface="Wingdings" pitchFamily="2" charset="2"/>
              </a:rPr>
              <a:t>maßgeblich: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Ausdrückliche Normierung im Grundgesetz (</a:t>
            </a:r>
            <a:r>
              <a:rPr lang="de-DE" sz="2400" b="1" dirty="0">
                <a:solidFill>
                  <a:schemeClr val="tx1">
                    <a:lumMod val="65000"/>
                    <a:lumOff val="35000"/>
                  </a:schemeClr>
                </a:solidFill>
                <a:latin typeface="JKRGNR+Arial-BoldMT"/>
                <a:sym typeface="Wingdings" pitchFamily="2" charset="2"/>
              </a:rPr>
              <a:t>Enumerationsprinzip</a:t>
            </a:r>
            <a:r>
              <a:rPr lang="de-DE" sz="2400" dirty="0">
                <a:solidFill>
                  <a:schemeClr val="tx1">
                    <a:lumMod val="65000"/>
                    <a:lumOff val="35000"/>
                  </a:schemeClr>
                </a:solidFill>
                <a:latin typeface="JKRGNR+Arial-BoldMT"/>
                <a:sym typeface="Wingdings" pitchFamily="2" charset="2"/>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Gedankliche Stütze: Zustimmungserfordernis naheliegend, soweit die Gesetzgebung des Bundes </a:t>
            </a:r>
            <a:r>
              <a:rPr lang="de-DE" sz="2400" b="1" dirty="0">
                <a:solidFill>
                  <a:schemeClr val="tx1">
                    <a:lumMod val="65000"/>
                    <a:lumOff val="35000"/>
                  </a:schemeClr>
                </a:solidFill>
                <a:latin typeface="JKRGNR+Arial-BoldMT"/>
              </a:rPr>
              <a:t>in besonderes gewichtiger Weise die föderale Ordnung und den Interessenbereich der Länder berü</a:t>
            </a:r>
            <a:r>
              <a:rPr lang="de-DE" sz="2400" dirty="0">
                <a:solidFill>
                  <a:schemeClr val="tx1">
                    <a:lumMod val="65000"/>
                    <a:lumOff val="35000"/>
                  </a:schemeClr>
                </a:solidFill>
                <a:latin typeface="JKRGNR+Arial-BoldMT"/>
              </a:rPr>
              <a:t>hrt </a:t>
            </a:r>
            <a:endParaRPr lang="de-DE" sz="2400"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Beispielhaft: Art. 84 I 3, 85 I 1, II 1, 104a IV, 23 I 2, 74 II, 16a III 1 GG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5678070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3264</Words>
  <Application>Microsoft Macintosh PowerPoint</Application>
  <PresentationFormat>Bildschirmpräsentation (4:3)</PresentationFormat>
  <Paragraphs>324</Paragraphs>
  <Slides>41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41</vt:i4>
      </vt:variant>
    </vt:vector>
  </HeadingPairs>
  <TitlesOfParts>
    <vt:vector size="49"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69</cp:revision>
  <dcterms:created xsi:type="dcterms:W3CDTF">2023-10-09T11:17:48Z</dcterms:created>
  <dcterms:modified xsi:type="dcterms:W3CDTF">2025-12-14T10:49:53Z</dcterms:modified>
</cp:coreProperties>
</file>