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302" r:id="rId3"/>
    <p:sldId id="453" r:id="rId4"/>
    <p:sldId id="451" r:id="rId5"/>
    <p:sldId id="452" r:id="rId6"/>
    <p:sldId id="440" r:id="rId7"/>
    <p:sldId id="441" r:id="rId8"/>
    <p:sldId id="442" r:id="rId9"/>
    <p:sldId id="443" r:id="rId10"/>
    <p:sldId id="444" r:id="rId11"/>
    <p:sldId id="449" r:id="rId12"/>
    <p:sldId id="450" r:id="rId13"/>
    <p:sldId id="445" r:id="rId14"/>
    <p:sldId id="446" r:id="rId15"/>
    <p:sldId id="276" r:id="rId16"/>
    <p:sldId id="351" r:id="rId17"/>
    <p:sldId id="352" r:id="rId18"/>
    <p:sldId id="353" r:id="rId19"/>
    <p:sldId id="354" r:id="rId20"/>
    <p:sldId id="355" r:id="rId21"/>
    <p:sldId id="356" r:id="rId22"/>
    <p:sldId id="357" r:id="rId23"/>
    <p:sldId id="358" r:id="rId24"/>
    <p:sldId id="359" r:id="rId25"/>
    <p:sldId id="360" r:id="rId26"/>
    <p:sldId id="361" r:id="rId27"/>
    <p:sldId id="362" r:id="rId28"/>
    <p:sldId id="363" r:id="rId29"/>
    <p:sldId id="364" r:id="rId30"/>
    <p:sldId id="366" r:id="rId31"/>
    <p:sldId id="367" r:id="rId32"/>
    <p:sldId id="368" r:id="rId33"/>
    <p:sldId id="369" r:id="rId34"/>
    <p:sldId id="370" r:id="rId35"/>
    <p:sldId id="371" r:id="rId36"/>
    <p:sldId id="372" r:id="rId37"/>
    <p:sldId id="374" r:id="rId38"/>
    <p:sldId id="375" r:id="rId39"/>
    <p:sldId id="447" r:id="rId40"/>
    <p:sldId id="448" r:id="rId41"/>
    <p:sldId id="439"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2969"/>
  </p:normalViewPr>
  <p:slideViewPr>
    <p:cSldViewPr>
      <p:cViewPr varScale="1">
        <p:scale>
          <a:sx n="111" d="100"/>
          <a:sy n="111" d="100"/>
        </p:scale>
        <p:origin x="5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21415"/>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Andauern rechtswidriger und zurechenbarer 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Rechtswidrigkeit (-), </a:t>
            </a:r>
            <a:r>
              <a:rPr lang="de-DE" sz="2400" dirty="0">
                <a:solidFill>
                  <a:schemeClr val="tx1">
                    <a:lumMod val="65000"/>
                    <a:lumOff val="35000"/>
                  </a:schemeClr>
                </a:solidFill>
                <a:latin typeface="JKRGNR+Arial-BoldMT"/>
              </a:rPr>
              <a:t>wenn der Betroffene </a:t>
            </a:r>
            <a:r>
              <a:rPr lang="de-DE" sz="2400" b="1" dirty="0">
                <a:solidFill>
                  <a:schemeClr val="tx1">
                    <a:lumMod val="65000"/>
                    <a:lumOff val="35000"/>
                  </a:schemeClr>
                </a:solidFill>
                <a:latin typeface="JKRGNR+Arial-BoldMT"/>
              </a:rPr>
              <a:t>zur Duldung </a:t>
            </a:r>
            <a:r>
              <a:rPr lang="de-DE" sz="2400" dirty="0">
                <a:solidFill>
                  <a:schemeClr val="tx1">
                    <a:lumMod val="65000"/>
                    <a:lumOff val="35000"/>
                  </a:schemeClr>
                </a:solidFill>
                <a:latin typeface="JKRGNR+Arial-BoldMT"/>
              </a:rPr>
              <a:t>des geschaffenen Zustandes </a:t>
            </a:r>
            <a:r>
              <a:rPr lang="de-DE" sz="2400" b="1" dirty="0">
                <a:solidFill>
                  <a:schemeClr val="tx1">
                    <a:lumMod val="65000"/>
                    <a:lumOff val="35000"/>
                  </a:schemeClr>
                </a:solidFill>
                <a:latin typeface="JKRGNR+Arial-BoldMT"/>
              </a:rPr>
              <a:t>verpflichtet</a:t>
            </a:r>
            <a:r>
              <a:rPr lang="de-DE" sz="2400" dirty="0">
                <a:solidFill>
                  <a:schemeClr val="tx1">
                    <a:lumMod val="65000"/>
                    <a:lumOff val="35000"/>
                  </a:schemeClr>
                </a:solidFill>
                <a:latin typeface="JKRGNR+Arial-BoldMT"/>
              </a:rPr>
              <a:t> ist (Rechtsgedanke §§ 906 I, 1004 II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Grundlage von Duldungspflichten: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Bestandskräftige Verwaltungsakte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allerdings genau zu prüfen: Reichweite der Legitimationswirkung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Ggf. vorher: Anfechtungsklage (§§ 113 I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Rechtsordnung</a:t>
            </a:r>
            <a:r>
              <a:rPr lang="de-DE" sz="2400" dirty="0">
                <a:solidFill>
                  <a:schemeClr val="tx1">
                    <a:lumMod val="65000"/>
                    <a:lumOff val="35000"/>
                  </a:schemeClr>
                </a:solidFill>
                <a:latin typeface="JKRGNR+Arial-BoldMT"/>
              </a:rPr>
              <a:t> (BImSchG…)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934861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Von besonderer Bedeutung</a:t>
            </a:r>
            <a:r>
              <a:rPr lang="de-DE" sz="2400"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Zurechenbarkeit</a:t>
            </a:r>
            <a:r>
              <a:rPr lang="de-DE" sz="2400" dirty="0">
                <a:solidFill>
                  <a:schemeClr val="tx1">
                    <a:lumMod val="65000"/>
                    <a:lumOff val="35000"/>
                  </a:schemeClr>
                </a:solidFill>
                <a:latin typeface="JKRGNR+Arial-BoldMT"/>
              </a:rPr>
              <a:t> der rechtswidrigen Folgen zum Hoheitsträger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Zurechenbarkeit</a:t>
            </a:r>
            <a:r>
              <a:rPr lang="de-DE" sz="2400" dirty="0">
                <a:solidFill>
                  <a:schemeClr val="tx1">
                    <a:lumMod val="65000"/>
                    <a:lumOff val="35000"/>
                  </a:schemeClr>
                </a:solidFill>
                <a:latin typeface="JKRGNR+Arial-BoldMT"/>
              </a:rPr>
              <a:t> stets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Kausalität </a:t>
            </a:r>
            <a:r>
              <a:rPr lang="de-DE" sz="2400" dirty="0">
                <a:solidFill>
                  <a:schemeClr val="tx1">
                    <a:lumMod val="65000"/>
                    <a:lumOff val="35000"/>
                  </a:schemeClr>
                </a:solidFill>
                <a:latin typeface="JKRGNR+Arial-BoldMT"/>
              </a:rPr>
              <a:t>(Reales Element) und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objektive Zurechnung</a:t>
            </a:r>
            <a:r>
              <a:rPr lang="de-DE" sz="2400" dirty="0">
                <a:solidFill>
                  <a:schemeClr val="tx1">
                    <a:lumMod val="65000"/>
                    <a:lumOff val="35000"/>
                  </a:schemeClr>
                </a:solidFill>
                <a:latin typeface="JKRGNR+Arial-BoldMT"/>
              </a:rPr>
              <a:t> (Rechtliches Element)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Zurechenbarkeit (-) bei „eigenverantwortlichem“ Dazwischentreten des Betroffenen oder Dritter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Zweckwidrige Nutzung eines öffentlichen Badesees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2050325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vgl. hierzu OVG Berlin,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1988, 16: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Durch die bestimmungsgemäße Nutzung des Waldes als Erholungsfläche (vgl. § 5 </a:t>
            </a:r>
            <a:r>
              <a:rPr lang="de-DE" sz="2400" i="1" dirty="0" err="1">
                <a:solidFill>
                  <a:schemeClr val="tx1">
                    <a:lumMod val="65000"/>
                    <a:lumOff val="35000"/>
                  </a:schemeClr>
                </a:solidFill>
                <a:latin typeface="JKRGNR+Arial-BoldMT"/>
              </a:rPr>
              <a:t>BerlWaldG</a:t>
            </a:r>
            <a:r>
              <a:rPr lang="de-DE" sz="2400" i="1" dirty="0">
                <a:solidFill>
                  <a:schemeClr val="tx1">
                    <a:lumMod val="65000"/>
                    <a:lumOff val="35000"/>
                  </a:schemeClr>
                </a:solidFill>
                <a:latin typeface="JKRGNR+Arial-BoldMT"/>
              </a:rPr>
              <a:t>) adäquat verursacht sind nur solche Störungen, die </a:t>
            </a:r>
            <a:r>
              <a:rPr lang="de-DE" sz="2400" b="1" i="1" dirty="0">
                <a:solidFill>
                  <a:schemeClr val="tx1">
                    <a:lumMod val="65000"/>
                    <a:lumOff val="35000"/>
                  </a:schemeClr>
                </a:solidFill>
                <a:latin typeface="JKRGNR+Arial-BoldMT"/>
              </a:rPr>
              <a:t>regelmäßig durch den bestimmungsgemäßen Gebrauch hervorgerufen</a:t>
            </a:r>
            <a:r>
              <a:rPr lang="de-DE" sz="2400" i="1" dirty="0">
                <a:solidFill>
                  <a:schemeClr val="tx1">
                    <a:lumMod val="65000"/>
                    <a:lumOff val="35000"/>
                  </a:schemeClr>
                </a:solidFill>
                <a:latin typeface="JKRGNR+Arial-BoldMT"/>
              </a:rPr>
              <a:t> werden. Die Nutzung des Waldes und der Badestelle zu Erholungszwecken bedingt jedoch keine </a:t>
            </a:r>
            <a:r>
              <a:rPr lang="de-DE" sz="2400" i="1" dirty="0" err="1">
                <a:solidFill>
                  <a:schemeClr val="tx1">
                    <a:lumMod val="65000"/>
                    <a:lumOff val="35000"/>
                  </a:schemeClr>
                </a:solidFill>
                <a:latin typeface="JKRGNR+Arial-BoldMT"/>
              </a:rPr>
              <a:t>Motorrad”rennen</a:t>
            </a:r>
            <a:r>
              <a:rPr lang="de-DE" sz="2400" i="1" dirty="0">
                <a:solidFill>
                  <a:schemeClr val="tx1">
                    <a:lumMod val="65000"/>
                    <a:lumOff val="35000"/>
                  </a:schemeClr>
                </a:solidFill>
                <a:latin typeface="JKRGNR+Arial-BoldMT"/>
              </a:rPr>
              <a:t>” oder lärmende Betrunkene in der Wohnsiedlung. Diese </a:t>
            </a:r>
            <a:r>
              <a:rPr lang="de-DE" sz="2400" b="1" i="1" dirty="0">
                <a:solidFill>
                  <a:schemeClr val="tx1">
                    <a:lumMod val="65000"/>
                    <a:lumOff val="35000"/>
                  </a:schemeClr>
                </a:solidFill>
                <a:latin typeface="JKRGNR+Arial-BoldMT"/>
              </a:rPr>
              <a:t>Beeinträchtigungen sind bei einem starken Besucherverkehr zwar naheliegend, beruhen jedoch allein auf dem rücksichtslosen Verhalten der unmittelbar Handelnden</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9100689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Anspruchsinhalt: </a:t>
            </a:r>
            <a:r>
              <a:rPr lang="de-DE" sz="2400" b="1" dirty="0">
                <a:solidFill>
                  <a:schemeClr val="tx1">
                    <a:lumMod val="65000"/>
                    <a:lumOff val="35000"/>
                  </a:schemeClr>
                </a:solidFill>
                <a:latin typeface="JKRGNR+Arial-BoldMT"/>
              </a:rPr>
              <a:t>Wiederherstellung des ursprünglichen Zustandes </a:t>
            </a:r>
            <a:r>
              <a:rPr lang="de-DE" sz="2400" dirty="0">
                <a:solidFill>
                  <a:schemeClr val="tx1">
                    <a:lumMod val="65000"/>
                    <a:lumOff val="35000"/>
                  </a:schemeClr>
                </a:solidFill>
                <a:latin typeface="JKRGNR+Arial-BoldMT"/>
              </a:rPr>
              <a:t>durch Beseitigung der rechtswidrigen Folgen des Verwaltungshandelns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Grenze</a:t>
            </a:r>
            <a:r>
              <a:rPr lang="de-DE" sz="2400" dirty="0">
                <a:solidFill>
                  <a:schemeClr val="tx1">
                    <a:lumMod val="65000"/>
                    <a:lumOff val="35000"/>
                  </a:schemeClr>
                </a:solidFill>
                <a:latin typeface="JKRGNR+Arial-BoldMT"/>
              </a:rPr>
              <a:t>: Rechtliche oder tatsächliche Unmöglichkeit der Wiederherstellung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Vollzugsfolgenbeseitigungsanspruch</a:t>
            </a:r>
            <a:r>
              <a:rPr lang="de-DE" sz="2400" dirty="0">
                <a:solidFill>
                  <a:schemeClr val="tx1">
                    <a:lumMod val="65000"/>
                    <a:lumOff val="35000"/>
                  </a:schemeClr>
                </a:solidFill>
                <a:latin typeface="JKRGNR+Arial-BoldMT"/>
              </a:rPr>
              <a:t> ausdrücklich normiert: dass „dieser Ausspruch“ nur zulässig ist, „wenn die Behörde dazu in der Lage ist“ (vgl. </a:t>
            </a:r>
            <a:r>
              <a:rPr lang="de-DE" sz="2400" b="1" dirty="0">
                <a:solidFill>
                  <a:schemeClr val="tx1">
                    <a:lumMod val="65000"/>
                    <a:lumOff val="35000"/>
                  </a:schemeClr>
                </a:solidFill>
                <a:latin typeface="JKRGNR+Arial-BoldMT"/>
              </a:rPr>
              <a:t>§ 113 I 3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Weitere Grenze: </a:t>
            </a:r>
            <a:r>
              <a:rPr lang="de-DE" sz="2400" b="1" dirty="0">
                <a:solidFill>
                  <a:schemeClr val="tx1">
                    <a:lumMod val="65000"/>
                    <a:lumOff val="35000"/>
                  </a:schemeClr>
                </a:solidFill>
                <a:latin typeface="JKRGNR+Arial-BoldMT"/>
              </a:rPr>
              <a:t>Unzumutbarkeit der Wiederherstellung </a:t>
            </a:r>
            <a:r>
              <a:rPr lang="de-DE" sz="2400" dirty="0">
                <a:solidFill>
                  <a:schemeClr val="tx1">
                    <a:lumMod val="65000"/>
                    <a:lumOff val="35000"/>
                  </a:schemeClr>
                </a:solidFill>
                <a:latin typeface="JKRGNR+Arial-BoldMT"/>
              </a:rPr>
              <a:t>des ursprünglichen Zustandes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Folgenbeseitigungsanspruch wandelt sich in einen </a:t>
            </a:r>
            <a:r>
              <a:rPr lang="de-DE" sz="2400" b="1" dirty="0">
                <a:solidFill>
                  <a:schemeClr val="tx1">
                    <a:lumMod val="65000"/>
                    <a:lumOff val="35000"/>
                  </a:schemeClr>
                </a:solidFill>
                <a:latin typeface="JKRGNR+Arial-BoldMT"/>
              </a:rPr>
              <a:t>geldwerten Anspruch auf Entschädigung </a:t>
            </a:r>
            <a:r>
              <a:rPr lang="de-DE" sz="2400" dirty="0">
                <a:solidFill>
                  <a:schemeClr val="tx1">
                    <a:lumMod val="65000"/>
                    <a:lumOff val="35000"/>
                  </a:schemeClr>
                </a:solidFill>
                <a:latin typeface="JKRGNR+Arial-BoldMT"/>
              </a:rPr>
              <a:t>(Rechtsgedanke § 251 II 1 BGB)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23252248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a:t>
            </a:r>
            <a:r>
              <a:rPr lang="de-DE" sz="2400" b="1" dirty="0">
                <a:solidFill>
                  <a:schemeClr val="tx1">
                    <a:lumMod val="65000"/>
                    <a:lumOff val="35000"/>
                  </a:schemeClr>
                </a:solidFill>
                <a:latin typeface="JKRGNR+Arial-BoldMT"/>
              </a:rPr>
              <a:t>Unzumutbarkeit</a:t>
            </a:r>
            <a:r>
              <a:rPr lang="de-DE" sz="2400" dirty="0">
                <a:solidFill>
                  <a:schemeClr val="tx1">
                    <a:lumMod val="65000"/>
                    <a:lumOff val="35000"/>
                  </a:schemeClr>
                </a:solidFill>
                <a:latin typeface="JKRGNR+Arial-BoldMT"/>
              </a:rPr>
              <a:t>“: es sei bedenklich </a:t>
            </a:r>
            <a:r>
              <a:rPr lang="de-DE" sz="2400" i="1" dirty="0">
                <a:solidFill>
                  <a:schemeClr val="tx1">
                    <a:lumMod val="65000"/>
                    <a:lumOff val="35000"/>
                  </a:schemeClr>
                </a:solidFill>
                <a:latin typeface="JKRGNR+Arial-BoldMT"/>
              </a:rPr>
              <a:t>„durch das sehr allgemein gehaltene Kriterium der Zumutbarkeit einen an sich gegebenen Anspruch auf Beseitigung eines rechtswidrigen Zustands auszuschließen. </a:t>
            </a:r>
            <a:r>
              <a:rPr lang="de-DE" sz="2400" b="1" i="1" dirty="0">
                <a:solidFill>
                  <a:schemeClr val="tx1">
                    <a:lumMod val="65000"/>
                    <a:lumOff val="35000"/>
                  </a:schemeClr>
                </a:solidFill>
                <a:latin typeface="JKRGNR+Arial-BoldMT"/>
              </a:rPr>
              <a:t>Faktische Macht darf sich gegenüber dem Bürger nicht deshalb durchsetzen, weil sie vollzogen wurde, sondern weil sie von der Rechtsordnung legitimiert ist</a:t>
            </a:r>
            <a:r>
              <a:rPr lang="de-DE" sz="2400" i="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(BVerwG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1994, 275)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Vollzug legislativen Unrechts </a:t>
            </a:r>
            <a:r>
              <a:rPr lang="de-DE" sz="2400" dirty="0">
                <a:solidFill>
                  <a:schemeClr val="tx1">
                    <a:lumMod val="65000"/>
                    <a:lumOff val="35000"/>
                  </a:schemeClr>
                </a:solidFill>
                <a:latin typeface="JKRGNR+Arial-BoldMT"/>
              </a:rPr>
              <a:t>begründet </a:t>
            </a:r>
            <a:r>
              <a:rPr lang="de-DE" sz="2400" b="1" dirty="0">
                <a:solidFill>
                  <a:schemeClr val="tx1">
                    <a:lumMod val="65000"/>
                    <a:lumOff val="35000"/>
                  </a:schemeClr>
                </a:solidFill>
                <a:latin typeface="JKRGNR+Arial-BoldMT"/>
              </a:rPr>
              <a:t>kein (!) </a:t>
            </a:r>
            <a:r>
              <a:rPr lang="de-DE" sz="2400" dirty="0">
                <a:solidFill>
                  <a:schemeClr val="tx1">
                    <a:lumMod val="65000"/>
                    <a:lumOff val="35000"/>
                  </a:schemeClr>
                </a:solidFill>
                <a:latin typeface="JKRGNR+Arial-BoldMT"/>
              </a:rPr>
              <a:t>Folgenbeseitigungsanspruch (BVerwG)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9161527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12</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mangels Vorliegens einer beamtenrechtlichen Streitigkeit nicht einschlägig: Aufdrängende Sonderzuweisungen der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 prüfen: Generalklausel des </a:t>
            </a:r>
            <a:r>
              <a:rPr lang="de-DE" sz="2400" b="1" dirty="0">
                <a:solidFill>
                  <a:schemeClr val="tx1">
                    <a:lumMod val="65000"/>
                    <a:lumOff val="35000"/>
                  </a:schemeClr>
                </a:solidFill>
                <a:latin typeface="JKRGNR+Arial-BoldMT"/>
              </a:rPr>
              <a:t>§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maßgeblich: 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die Rechtsnatur des Rechtsverhältnisses prägend: Streitentscheidende Normen (soweit vorhanden!)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649745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besteht über die Einweisung des M in Wohnung des Klägers und ggf. dessen „Ausweisung“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Diesen Streit in rechtlicher Hinsicht entscheidend: </a:t>
            </a:r>
            <a:r>
              <a:rPr lang="de-DE" sz="2400" b="1" dirty="0">
                <a:solidFill>
                  <a:schemeClr val="tx1">
                    <a:lumMod val="65000"/>
                    <a:lumOff val="35000"/>
                  </a:schemeClr>
                </a:solidFill>
                <a:latin typeface="JKRGNR+Arial-BoldMT"/>
              </a:rPr>
              <a:t>die Vorschriften des SOG (§ 17 I ASOG oder § 38 Nr. 1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ASOG berechtigt und verpflichtet alleinig Hoheitsträger zum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öffentlich-rechtliche Streitigkeit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Streitigkeit ist nicht verfassungsrechtlicher Art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956290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einschlägig: Abdrängende Sonderzuweisungen (Art. 34 S. 3 GG, § 40 II 1 VwGO, Art. 14 III 4 GG,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265665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Klagebegehren: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a:t>
            </a:r>
            <a:r>
              <a:rPr lang="de-DE" sz="2400" dirty="0">
                <a:solidFill>
                  <a:schemeClr val="tx1">
                    <a:lumMod val="65000"/>
                    <a:lumOff val="35000"/>
                  </a:schemeClr>
                </a:solidFill>
                <a:latin typeface="JKRGNR+Arial-BoldMT"/>
              </a:rPr>
              <a:t> Ordnungsverfügung soll aufgehoben werden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t>
            </a:r>
            <a:r>
              <a:rPr lang="de-DE" sz="2400" dirty="0">
                <a:solidFill>
                  <a:schemeClr val="tx1">
                    <a:lumMod val="65000"/>
                    <a:lumOff val="35000"/>
                  </a:schemeClr>
                </a:solidFill>
                <a:latin typeface="JKRGNR+Arial-BoldMT"/>
              </a:rPr>
              <a:t>Verwaltung soll verpflichtet werden, künftig für die Unterbringung der Eingewiesenen selbst Sorge zu tragen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Aufhebung der Ordnungsverfügung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naheliegend: Erhebung einer Anfechtungsklage gemäß </a:t>
            </a:r>
            <a:r>
              <a:rPr lang="de-DE" sz="2400" b="1" dirty="0">
                <a:solidFill>
                  <a:schemeClr val="tx1">
                    <a:lumMod val="65000"/>
                    <a:lumOff val="35000"/>
                  </a:schemeClr>
                </a:solidFill>
                <a:latin typeface="JKRGNR+Arial-BoldMT"/>
              </a:rPr>
              <a:t>§ 42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vorausgesetzt: dass Aufhebung eines </a:t>
            </a:r>
            <a:r>
              <a:rPr lang="de-DE" sz="2400" b="1" dirty="0">
                <a:solidFill>
                  <a:schemeClr val="tx1">
                    <a:lumMod val="65000"/>
                    <a:lumOff val="35000"/>
                  </a:schemeClr>
                </a:solidFill>
                <a:latin typeface="JKRGNR+Arial-BoldMT"/>
              </a:rPr>
              <a:t>Verwaltungsakts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35 S. 1 VwVfG </a:t>
            </a:r>
            <a:r>
              <a:rPr lang="de-DE" sz="2400" dirty="0">
                <a:solidFill>
                  <a:schemeClr val="tx1">
                    <a:lumMod val="65000"/>
                    <a:lumOff val="35000"/>
                  </a:schemeClr>
                </a:solidFill>
                <a:latin typeface="JKRGNR+Arial-BoldMT"/>
              </a:rPr>
              <a:t>begehrt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Ordnungsverfügung =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Antrag (1) statthaft: Anfechtungsklage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8747489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Folgenbeseitigungsanspruch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unterscheiden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(grundrechtlichen) Schutzansprüche: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Unterlassungsanspruch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Abwehr des Eingriffs als solchem </a:t>
            </a:r>
            <a:r>
              <a:rPr lang="de-DE" sz="2400" b="1" dirty="0">
                <a:solidFill>
                  <a:schemeClr val="tx1">
                    <a:lumMod val="65000"/>
                    <a:lumOff val="35000"/>
                  </a:schemeClr>
                </a:solidFill>
                <a:latin typeface="JKRGNR+Arial-BoldMT"/>
              </a:rPr>
              <a:t>(„Handlungsunrecht“)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a:t>
            </a:r>
            <a:r>
              <a:rPr lang="de-DE" sz="2400" dirty="0">
                <a:solidFill>
                  <a:schemeClr val="tx1">
                    <a:lumMod val="65000"/>
                    <a:lumOff val="35000"/>
                  </a:schemeClr>
                </a:solidFill>
                <a:latin typeface="JKRGNR+Arial-BoldMT"/>
              </a:rPr>
              <a:t>Bälle fliegen regelmäßig über Zaun von Sportplatz</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Folgenbeseitigungsanspruch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 von Folgen, eines in der Vergangenheit liegenden Eingriffs </a:t>
            </a:r>
            <a:r>
              <a:rPr lang="de-DE" sz="2400" b="1" dirty="0">
                <a:solidFill>
                  <a:schemeClr val="tx1">
                    <a:lumMod val="65000"/>
                    <a:lumOff val="35000"/>
                  </a:schemeClr>
                </a:solidFill>
                <a:latin typeface="JKRGNR+Arial-BoldMT"/>
              </a:rPr>
              <a:t>(„Erfolgsunrecht“)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 Naturalrestitution gerichtet!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a:t>
            </a:r>
            <a:r>
              <a:rPr lang="de-DE" sz="2400" dirty="0">
                <a:solidFill>
                  <a:schemeClr val="tx1">
                    <a:lumMod val="65000"/>
                    <a:lumOff val="35000"/>
                  </a:schemeClr>
                </a:solidFill>
                <a:latin typeface="JKRGNR+Arial-BoldMT"/>
              </a:rPr>
              <a:t>Bälle zerstören Scheibe; Kläger möchte Scheibe ersetzt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1559487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Verpflichtung der Verwaltung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ersten Schritt sinnvoll: Auslegung des Antrages (</a:t>
            </a:r>
            <a:r>
              <a:rPr lang="de-DE" sz="2400" b="1" dirty="0">
                <a:solidFill>
                  <a:schemeClr val="tx1">
                    <a:lumMod val="65000"/>
                    <a:lumOff val="35000"/>
                  </a:schemeClr>
                </a:solidFill>
                <a:latin typeface="JKRGNR+Arial-BoldMT"/>
              </a:rPr>
              <a:t>§§ 88, 86 III VwGO</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verständiger Würdigung vom Kläger erstrebt: </a:t>
            </a:r>
            <a:r>
              <a:rPr lang="de-DE" sz="2400" b="1" dirty="0">
                <a:solidFill>
                  <a:schemeClr val="tx1">
                    <a:lumMod val="65000"/>
                    <a:lumOff val="35000"/>
                  </a:schemeClr>
                </a:solidFill>
                <a:latin typeface="JKRGNR+Arial-BoldMT"/>
              </a:rPr>
              <a:t>Ausweisung</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Mieters</a:t>
            </a:r>
            <a:r>
              <a:rPr lang="de-DE" sz="2400" dirty="0">
                <a:solidFill>
                  <a:schemeClr val="tx1">
                    <a:lumMod val="65000"/>
                    <a:lumOff val="35000"/>
                  </a:schemeClr>
                </a:solidFill>
                <a:latin typeface="JKRGNR+Arial-BoldMT"/>
              </a:rPr>
              <a:t> aus seiner Wohnung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a:t>
            </a:r>
            <a:r>
              <a:rPr lang="de-DE" sz="2400" b="1" dirty="0">
                <a:solidFill>
                  <a:schemeClr val="tx1">
                    <a:lumMod val="65000"/>
                    <a:lumOff val="35000"/>
                  </a:schemeClr>
                </a:solidFill>
                <a:latin typeface="JKRGNR+Arial-BoldMT"/>
              </a:rPr>
              <a:t>Leistungsklage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Grundsätzlich vorrangig</a:t>
            </a:r>
            <a:r>
              <a:rPr lang="de-DE" sz="2400" dirty="0">
                <a:solidFill>
                  <a:schemeClr val="tx1">
                    <a:lumMod val="65000"/>
                    <a:lumOff val="35000"/>
                  </a:schemeClr>
                </a:solidFill>
                <a:latin typeface="JKRGNR+Arial-BoldMT"/>
              </a:rPr>
              <a:t>, da spezieller: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Ausweisung</a:t>
            </a:r>
            <a:r>
              <a:rPr lang="de-DE" sz="2400" dirty="0">
                <a:solidFill>
                  <a:schemeClr val="tx1">
                    <a:lumMod val="65000"/>
                    <a:lumOff val="35000"/>
                  </a:schemeClr>
                </a:solidFill>
                <a:latin typeface="JKRGNR+Arial-BoldMT"/>
              </a:rPr>
              <a:t> des M aus der Wohnung =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Dabei zu bedenken: </a:t>
            </a:r>
            <a:r>
              <a:rPr lang="de-DE" sz="2400" dirty="0">
                <a:solidFill>
                  <a:schemeClr val="tx1">
                    <a:lumMod val="65000"/>
                    <a:lumOff val="35000"/>
                  </a:schemeClr>
                </a:solidFill>
                <a:latin typeface="JKRGNR+Arial-BoldMT"/>
              </a:rPr>
              <a:t>Einweisung in die Wohnung erfolgte durch Verwaltungsakt gegenüber dem 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naheliegend: Erlass einer Ausweisungsverfügung gegen den M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actus</a:t>
            </a:r>
            <a:r>
              <a:rPr lang="de-DE" sz="2400" b="1" dirty="0">
                <a:solidFill>
                  <a:schemeClr val="tx1">
                    <a:lumMod val="65000"/>
                    <a:lumOff val="35000"/>
                  </a:schemeClr>
                </a:solidFill>
                <a:latin typeface="JKRGNR+Arial-BoldMT"/>
              </a:rPr>
              <a:t> contrarius-Gedanke)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62799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grundsätzlich statthaft</a:t>
            </a:r>
            <a:r>
              <a:rPr lang="de-DE" sz="2400" dirty="0">
                <a:solidFill>
                  <a:schemeClr val="tx1">
                    <a:lumMod val="65000"/>
                    <a:lumOff val="35000"/>
                  </a:schemeClr>
                </a:solidFill>
                <a:latin typeface="JKRGNR+Arial-BoldMT"/>
              </a:rPr>
              <a:t>: Verpflichtungsklage im Hinblick auf Antrag (2)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Prozessuale Besonderheit der Verbindung einer Anfechtungsklage mit einem Leistungsbegehren</a:t>
            </a:r>
            <a:r>
              <a:rPr lang="de-DE" sz="2400" dirty="0">
                <a:solidFill>
                  <a:schemeClr val="tx1">
                    <a:lumMod val="65000"/>
                    <a:lumOff val="35000"/>
                  </a:schemeClr>
                </a:solidFill>
                <a:latin typeface="JKRGNR+Arial-BoldMT"/>
              </a:rPr>
              <a:t> (Stufenklage)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Stufe</a:t>
            </a:r>
            <a:r>
              <a:rPr lang="de-DE" sz="2400" dirty="0">
                <a:solidFill>
                  <a:schemeClr val="tx1">
                    <a:lumMod val="65000"/>
                    <a:lumOff val="35000"/>
                  </a:schemeClr>
                </a:solidFill>
                <a:latin typeface="JKRGNR+Arial-BoldMT"/>
              </a:rPr>
              <a:t>: Anfechtungsklage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Stufe</a:t>
            </a:r>
            <a:r>
              <a:rPr lang="de-DE" sz="2400" dirty="0">
                <a:solidFill>
                  <a:schemeClr val="tx1">
                    <a:lumMod val="65000"/>
                    <a:lumOff val="35000"/>
                  </a:schemeClr>
                </a:solidFill>
                <a:latin typeface="JKRGNR+Arial-BoldMT"/>
              </a:rPr>
              <a:t>: Leistungsklage, die auf dem Erfolg der Anfechtungsklage aufbaut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113 I 2 VwGO</a:t>
            </a:r>
            <a:r>
              <a:rPr lang="de-DE" sz="2400" dirty="0">
                <a:solidFill>
                  <a:schemeClr val="tx1">
                    <a:lumMod val="65000"/>
                    <a:lumOff val="35000"/>
                  </a:schemeClr>
                </a:solidFill>
                <a:latin typeface="JKRGNR+Arial-BoldMT"/>
              </a:rPr>
              <a:t>: Möglichkeit des Gerichts </a:t>
            </a:r>
            <a:r>
              <a:rPr lang="de-DE" sz="2400" b="1" dirty="0">
                <a:solidFill>
                  <a:schemeClr val="tx1">
                    <a:lumMod val="65000"/>
                    <a:lumOff val="35000"/>
                  </a:schemeClr>
                </a:solidFill>
                <a:latin typeface="JKRGNR+Arial-BoldMT"/>
              </a:rPr>
              <a:t>„auf Antrag“ </a:t>
            </a:r>
            <a:r>
              <a:rPr lang="de-DE" sz="2400" dirty="0">
                <a:solidFill>
                  <a:schemeClr val="tx1">
                    <a:lumMod val="65000"/>
                    <a:lumOff val="35000"/>
                  </a:schemeClr>
                </a:solidFill>
                <a:latin typeface="JKRGNR+Arial-BoldMT"/>
              </a:rPr>
              <a:t>auszusprechen, „dass und wie die Verwaltungsbehörde die </a:t>
            </a:r>
            <a:r>
              <a:rPr lang="de-DE" sz="2400" b="1" dirty="0">
                <a:solidFill>
                  <a:schemeClr val="tx1">
                    <a:lumMod val="65000"/>
                    <a:lumOff val="35000"/>
                  </a:schemeClr>
                </a:solidFill>
                <a:latin typeface="JKRGNR+Arial-BoldMT"/>
              </a:rPr>
              <a:t>Vollziehung (des Verwaltungsakts) rückgängig </a:t>
            </a:r>
            <a:r>
              <a:rPr lang="de-DE" sz="2400" dirty="0">
                <a:solidFill>
                  <a:schemeClr val="tx1">
                    <a:lumMod val="65000"/>
                    <a:lumOff val="35000"/>
                  </a:schemeClr>
                </a:solidFill>
                <a:latin typeface="JKRGNR+Arial-BoldMT"/>
              </a:rPr>
              <a:t>zu machen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a:t>
            </a:r>
            <a:r>
              <a:rPr lang="de-DE" sz="2400" b="1" dirty="0">
                <a:solidFill>
                  <a:schemeClr val="tx1">
                    <a:lumMod val="65000"/>
                    <a:lumOff val="35000"/>
                  </a:schemeClr>
                </a:solidFill>
                <a:latin typeface="JKRGNR+Arial-BoldMT"/>
              </a:rPr>
              <a:t>Vollzugsfolgenbeseitigungsanspruch als Annexantrag zur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3058737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einer Anfechtungsklage gemäß § 42 II VwGO stets vorausgesetzt: dass der Kläger geltend macht, in seinen Rechten verletzt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Kläger vorliegend Adressat einer belastenden Ordnungsverfügung ist, unproblematisch gegeben: Möglichkeit einer Verletzung von Art. 2 I GG (</a:t>
            </a:r>
            <a:r>
              <a:rPr lang="de-DE" sz="2400" b="1" dirty="0">
                <a:solidFill>
                  <a:schemeClr val="tx1">
                    <a:lumMod val="65000"/>
                    <a:lumOff val="35000"/>
                  </a:schemeClr>
                </a:solidFill>
                <a:latin typeface="JKRGNR+Arial-BoldMT"/>
              </a:rPr>
              <a:t>Adressatentheorie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7568020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stets im Falle der Anfechtungsklage anzusprechen, aber vorliegend durchgeführt: </a:t>
            </a:r>
            <a:r>
              <a:rPr lang="de-DE" sz="2400" b="1" dirty="0">
                <a:solidFill>
                  <a:schemeClr val="tx1">
                    <a:lumMod val="65000"/>
                    <a:lumOff val="35000"/>
                  </a:schemeClr>
                </a:solidFill>
                <a:latin typeface="JKRGNR+Arial-BoldMT"/>
              </a:rPr>
              <a:t>erfolgloses Vorverfahren nach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unterstellen: Wahrung der Klagefrist aus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2393850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dem Rechtsträgerprinzip des § 78 I Nr. 1 VwGO: Klage zu richten gegen die Stadt Berlin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Kläger: § 61 Nr. 1 Alt. 1 VwGO sowie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Beklagte: § 61 Nr. 1 Alt. 2 VwGO sowie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bedenken: </a:t>
            </a:r>
            <a:r>
              <a:rPr lang="de-DE" sz="2400" b="1" dirty="0">
                <a:solidFill>
                  <a:schemeClr val="tx1">
                    <a:lumMod val="65000"/>
                    <a:lumOff val="35000"/>
                  </a:schemeClr>
                </a:solidFill>
                <a:latin typeface="JKRGNR+Arial-BoldMT"/>
              </a:rPr>
              <a:t>Notwendige Beiladung des M </a:t>
            </a:r>
            <a:r>
              <a:rPr lang="de-DE" sz="2400" dirty="0">
                <a:solidFill>
                  <a:schemeClr val="tx1">
                    <a:lumMod val="65000"/>
                    <a:lumOff val="35000"/>
                  </a:schemeClr>
                </a:solidFill>
                <a:latin typeface="JKRGNR+Arial-BoldMT"/>
              </a:rPr>
              <a:t>gemäß § 65 II VwGO, da die Entscheidung unmittelbar in seinen Rechtskreis eingreift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des M: § 61 Nr. 1 Alt. 1 VwGO sowie § 61 I Nr. 1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der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747086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Sachentscheidungsvoraussetzungen des Annexantrages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Wortlaut § 113 I 2, 3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„Ist der Verwaltungsakt schon vollzogen, so kann das Gericht auf Antrag auch aussprechen, dass und wie die Verwaltungsbehörde die Vollziehung rückgängig zu machen hat. Dieser Ausspruch ist nur zulässig, wenn die Behörde dazu in der Lage und diese Frage spruchreif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Hieraus folgende prozessuale Voraussetzungen: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des Klägers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vollzogener Verwaltungsakt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(Spruchreife)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970291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16" y="1296469"/>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Klagehäufung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prüfen, da der Kläger mehrere Klagebegehren in einer Klage verfolgt: Zulässigkeit der objektiven Klagehäufung gemäß § 44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Falls (-): Trennungsbeschluss gemäß </a:t>
            </a:r>
            <a:r>
              <a:rPr lang="de-DE" sz="2400" b="1" dirty="0">
                <a:solidFill>
                  <a:schemeClr val="tx1">
                    <a:lumMod val="65000"/>
                    <a:lumOff val="35000"/>
                  </a:schemeClr>
                </a:solidFill>
                <a:latin typeface="JKRGNR+Arial-BoldMT"/>
              </a:rPr>
              <a:t>§ 93 S.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unproblematisch erfüllt, weil Begehren „sich gegen denselben Beklagten richten, im Zusammenhang stehen und dasselbe Gericht zuständig“ ist: </a:t>
            </a:r>
            <a:r>
              <a:rPr lang="de-DE" sz="2400" b="1" dirty="0">
                <a:solidFill>
                  <a:schemeClr val="tx1">
                    <a:lumMod val="65000"/>
                    <a:lumOff val="35000"/>
                  </a:schemeClr>
                </a:solidFill>
                <a:latin typeface="JKRGNR+Arial-BoldMT"/>
              </a:rPr>
              <a:t>Voraussetzungen des § 44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6244385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130"/>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Begründetheit der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Anfechtungsklage ist begründet, soweit der Verwaltungsakt rechtswidrig und der Kläger in seinen 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Begründetheit (-), soweit der Verwaltungsakt sich als rechtmäßig erweist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Ermächtigungsgrundlage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klären: welche der Vorschriften des ASOG als taugliche Ermächtigungsgrundlage heranzuziehen ist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322961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24" y="1268760"/>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denkbar: dass es sich bei </a:t>
            </a:r>
            <a:r>
              <a:rPr lang="de-DE" sz="2400" b="1" dirty="0">
                <a:solidFill>
                  <a:schemeClr val="tx1">
                    <a:lumMod val="65000"/>
                    <a:lumOff val="35000"/>
                  </a:schemeClr>
                </a:solidFill>
                <a:latin typeface="JKRGNR+Arial-BoldMT"/>
              </a:rPr>
              <a:t>Einweisung des M </a:t>
            </a:r>
            <a:r>
              <a:rPr lang="de-DE" sz="2400" dirty="0">
                <a:solidFill>
                  <a:schemeClr val="tx1">
                    <a:lumMod val="65000"/>
                    <a:lumOff val="35000"/>
                  </a:schemeClr>
                </a:solidFill>
                <a:latin typeface="JKRGNR+Arial-BoldMT"/>
              </a:rPr>
              <a:t>durch VA um ein Fall der </a:t>
            </a:r>
            <a:r>
              <a:rPr lang="de-DE" sz="2400" b="1" dirty="0">
                <a:solidFill>
                  <a:schemeClr val="tx1">
                    <a:lumMod val="65000"/>
                    <a:lumOff val="35000"/>
                  </a:schemeClr>
                </a:solidFill>
                <a:latin typeface="JKRGNR+Arial-BoldMT"/>
              </a:rPr>
              <a:t>Sicherstellung der Wohnung des V nach § 38 Nr. 1 ASOG </a:t>
            </a:r>
            <a:r>
              <a:rPr lang="de-DE" sz="2400" dirty="0">
                <a:solidFill>
                  <a:schemeClr val="tx1">
                    <a:lumMod val="65000"/>
                    <a:lumOff val="35000"/>
                  </a:schemeClr>
                </a:solidFill>
                <a:latin typeface="JKRGNR+Arial-BoldMT"/>
              </a:rPr>
              <a:t>handelt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VS: Begründung eines </a:t>
            </a:r>
            <a:r>
              <a:rPr lang="de-DE" sz="2400" b="1" dirty="0">
                <a:solidFill>
                  <a:schemeClr val="tx1">
                    <a:lumMod val="65000"/>
                    <a:lumOff val="35000"/>
                  </a:schemeClr>
                </a:solidFill>
                <a:latin typeface="JKRGNR+Arial-BoldMT"/>
              </a:rPr>
              <a:t>öffentlich-rechtlichen Verwahrungsverhältnis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Öffentliches Verwahrverhältnis (-) wenn </a:t>
            </a:r>
            <a:r>
              <a:rPr lang="de-DE" sz="2400" b="1" dirty="0">
                <a:solidFill>
                  <a:schemeClr val="tx1">
                    <a:lumMod val="65000"/>
                    <a:lumOff val="35000"/>
                  </a:schemeClr>
                </a:solidFill>
                <a:latin typeface="JKRGNR+Arial-BoldMT"/>
              </a:rPr>
              <a:t>Dritte die „Sache“ zum freien Gebrauch erhalten (</a:t>
            </a:r>
            <a:r>
              <a:rPr lang="de-DE" sz="2400" b="1" dirty="0" err="1">
                <a:solidFill>
                  <a:schemeClr val="tx1">
                    <a:lumMod val="65000"/>
                    <a:lumOff val="35000"/>
                  </a:schemeClr>
                </a:solidFill>
                <a:latin typeface="JKRGNR+Arial-BoldMT"/>
              </a:rPr>
              <a:t>str.</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taugliche Ermächtigungsgrundlage </a:t>
            </a:r>
            <a:r>
              <a:rPr lang="de-DE" sz="2400" dirty="0">
                <a:solidFill>
                  <a:schemeClr val="tx1">
                    <a:lumMod val="65000"/>
                    <a:lumOff val="35000"/>
                  </a:schemeClr>
                </a:solidFill>
                <a:latin typeface="JKRGNR+Arial-BoldMT"/>
              </a:rPr>
              <a:t>zur Einweisung des M in die Wohnung des V: </a:t>
            </a:r>
            <a:r>
              <a:rPr lang="de-DE" sz="2400" b="1" dirty="0">
                <a:solidFill>
                  <a:schemeClr val="tx1">
                    <a:lumMod val="65000"/>
                    <a:lumOff val="35000"/>
                  </a:schemeClr>
                </a:solidFill>
                <a:latin typeface="JKRGNR+Arial-BoldMT"/>
              </a:rPr>
              <a:t>Gefahrenabwehrrechtliche Generalklausel des § 17 I ASOG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670737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vorgesehen in </a:t>
            </a:r>
            <a:r>
              <a:rPr lang="de-DE" sz="2400" b="1" dirty="0">
                <a:solidFill>
                  <a:schemeClr val="tx1">
                    <a:lumMod val="65000"/>
                    <a:lumOff val="35000"/>
                  </a:schemeClr>
                </a:solidFill>
                <a:latin typeface="JKRGNR+Arial-BoldMT"/>
              </a:rPr>
              <a:t>§ 2 I ASOG</a:t>
            </a:r>
            <a:r>
              <a:rPr lang="de-DE" sz="2400" dirty="0">
                <a:solidFill>
                  <a:schemeClr val="tx1">
                    <a:lumMod val="65000"/>
                    <a:lumOff val="35000"/>
                  </a:schemeClr>
                </a:solidFill>
                <a:latin typeface="JKRGNR+Arial-BoldMT"/>
              </a:rPr>
              <a:t>: Regelmäßige Zuständigkeit der „Ordnungsbehörden“ für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Verfahren</a:t>
            </a:r>
            <a:r>
              <a:rPr lang="de-DE" sz="2400" b="1" dirty="0">
                <a:solidFill>
                  <a:schemeClr val="tx1">
                    <a:lumMod val="65000"/>
                    <a:lumOff val="35000"/>
                  </a:schemeClr>
                </a:solidFill>
                <a:latin typeface="JKRGNR+Arial-BoldMT"/>
              </a:rPr>
              <a:t>: Vorherige Anhörung des Betroffenen (§ 28 I VwVfG</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vorliegend nicht erfolgt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möglich: </a:t>
            </a:r>
            <a:r>
              <a:rPr lang="de-DE" sz="2400" b="1" dirty="0">
                <a:solidFill>
                  <a:schemeClr val="tx1">
                    <a:lumMod val="65000"/>
                    <a:lumOff val="35000"/>
                  </a:schemeClr>
                </a:solidFill>
                <a:latin typeface="JKRGNR+Arial-BoldMT"/>
              </a:rPr>
              <a:t>Heilung des Verfahrensfehlers nach § 45 I Nr. 3 VwVfG</a:t>
            </a:r>
            <a:r>
              <a:rPr lang="de-DE" sz="2400" dirty="0">
                <a:solidFill>
                  <a:schemeClr val="tx1">
                    <a:lumMod val="65000"/>
                    <a:lumOff val="35000"/>
                  </a:schemeClr>
                </a:solidFill>
                <a:latin typeface="JKRGNR+Arial-BoldMT"/>
              </a:rPr>
              <a:t> bis zum Abschluss der letzten Tatsacheninstanz verwaltungsgerichtlichen Verfahrens (§ 45 II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Nachholung </a:t>
            </a:r>
            <a:r>
              <a:rPr lang="de-DE" sz="2400" b="1" dirty="0">
                <a:solidFill>
                  <a:schemeClr val="tx1">
                    <a:lumMod val="65000"/>
                    <a:lumOff val="35000"/>
                  </a:schemeClr>
                </a:solidFill>
                <a:latin typeface="JKRGNR+Arial-BoldMT"/>
              </a:rPr>
              <a:t>im gerichtlichen Verfahren nicht möglich</a:t>
            </a:r>
            <a:r>
              <a:rPr lang="de-DE" sz="2400" dirty="0">
                <a:solidFill>
                  <a:schemeClr val="tx1">
                    <a:lumMod val="65000"/>
                    <a:lumOff val="35000"/>
                  </a:schemeClr>
                </a:solidFill>
                <a:latin typeface="JKRGNR+Arial-BoldMT"/>
              </a:rPr>
              <a:t>, da Zweck der Anhörung nicht mehr erfüllt werden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möglich: </a:t>
            </a:r>
            <a:r>
              <a:rPr lang="de-DE" sz="2400" b="1" dirty="0">
                <a:solidFill>
                  <a:schemeClr val="tx1">
                    <a:lumMod val="65000"/>
                    <a:lumOff val="35000"/>
                  </a:schemeClr>
                </a:solidFill>
                <a:latin typeface="JKRGNR+Arial-BoldMT"/>
              </a:rPr>
              <a:t>Nachholung durch Widerspruchsverfahren (hier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Ordnungsgemäße Begründung, </a:t>
            </a:r>
            <a:r>
              <a:rPr lang="de-DE" sz="2400" b="1" dirty="0">
                <a:solidFill>
                  <a:schemeClr val="tx1">
                    <a:lumMod val="65000"/>
                    <a:lumOff val="35000"/>
                  </a:schemeClr>
                </a:solidFill>
                <a:latin typeface="JKRGNR+Arial-BoldMT"/>
              </a:rPr>
              <a:t>§ 39 I 1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40125100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Weitere Beispiele: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Behörde errichtet ohne rechtmäßige Grundlage einen Zaun auf dem Grundstück des A → </a:t>
            </a:r>
            <a:r>
              <a:rPr lang="de-DE" sz="2400" b="1" dirty="0">
                <a:solidFill>
                  <a:schemeClr val="tx1">
                    <a:lumMod val="65000"/>
                    <a:lumOff val="35000"/>
                  </a:schemeClr>
                </a:solidFill>
                <a:latin typeface="JKRGNR+Arial-BoldMT"/>
              </a:rPr>
              <a:t>Anspruch auf Entfernung des Zauns</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rechtswidrig errichtete Lärmschutzwand versperrt die Zufahrt zu einem Grundstück → </a:t>
            </a:r>
            <a:r>
              <a:rPr lang="de-DE" sz="2400" b="1" dirty="0">
                <a:solidFill>
                  <a:schemeClr val="tx1">
                    <a:lumMod val="65000"/>
                    <a:lumOff val="35000"/>
                  </a:schemeClr>
                </a:solidFill>
                <a:latin typeface="JKRGNR+Arial-BoldMT"/>
              </a:rPr>
              <a:t>Rückbau der Anlage</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von großer Bedeutung: </a:t>
            </a:r>
            <a:r>
              <a:rPr lang="de-DE" sz="2400" b="1" dirty="0">
                <a:solidFill>
                  <a:schemeClr val="tx1">
                    <a:lumMod val="65000"/>
                    <a:lumOff val="35000"/>
                  </a:schemeClr>
                </a:solidFill>
                <a:latin typeface="JKRGNR+Arial-BoldMT"/>
              </a:rPr>
              <a:t>Folgenbeseitigung nach ehrverletzenden Meinungsäußerungen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Inhalt dann: Richtigstellung der Äußerung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Empfängern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4991756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17 I ASOG </a:t>
            </a:r>
            <a:r>
              <a:rPr lang="de-DE" sz="2400" dirty="0">
                <a:solidFill>
                  <a:schemeClr val="tx1">
                    <a:lumMod val="65000"/>
                    <a:lumOff val="35000"/>
                  </a:schemeClr>
                </a:solidFill>
                <a:latin typeface="JKRGNR+Arial-BoldMT"/>
              </a:rPr>
              <a:t>vorausgesetzt: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Gefahrentatbestand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 für die </a:t>
            </a:r>
            <a:r>
              <a:rPr lang="de-DE" sz="2400" b="1" dirty="0">
                <a:solidFill>
                  <a:schemeClr val="tx1">
                    <a:lumMod val="65000"/>
                    <a:lumOff val="35000"/>
                  </a:schemeClr>
                </a:solidFill>
                <a:latin typeface="JKRGNR+Arial-BoldMT"/>
              </a:rPr>
              <a:t>öffentliche Sicherheit oder Ordnung“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dem Schutzgut der öffentlichen Sicherheit umfasst: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Rechtsgüter des Einzelnen sowie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Bestand des Staates und seiner Einrichtungen und Veranstaltungen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Recht auf körperliche Unversehrtheit gemäß </a:t>
            </a:r>
            <a:r>
              <a:rPr lang="de-DE" sz="2400" b="1" dirty="0">
                <a:solidFill>
                  <a:schemeClr val="tx1">
                    <a:lumMod val="65000"/>
                    <a:lumOff val="35000"/>
                  </a:schemeClr>
                </a:solidFill>
                <a:latin typeface="JKRGNR+Arial-BoldMT"/>
              </a:rPr>
              <a:t>Art. 2 II 1 GG gefährdet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904386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2">
                                            <p:txEl>
                                              <p:pRg st="10" end="10"/>
                                            </p:txEl>
                                          </p:spTgt>
                                        </p:tgtEl>
                                        <p:attrNameLst>
                                          <p:attrName>style.visibility</p:attrName>
                                        </p:attrNameLst>
                                      </p:cBhvr>
                                      <p:to>
                                        <p:strVal val="visible"/>
                                      </p:to>
                                    </p:set>
                                    <p:anim calcmode="lin" valueType="num">
                                      <p:cBhvr additive="base">
                                        <p:cTn id="6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60324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bb</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Ordnungspflich</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Ordnungspflicht des 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Hierzu zählend: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Verhaltensverantwortlichkeit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Zustandsverantwortlichkeit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Verhaltensverantwortlichkeit gemäß </a:t>
            </a:r>
            <a:r>
              <a:rPr lang="de-DE" sz="2400" b="1" dirty="0">
                <a:solidFill>
                  <a:schemeClr val="tx1">
                    <a:lumMod val="65000"/>
                    <a:lumOff val="35000"/>
                  </a:schemeClr>
                </a:solidFill>
                <a:latin typeface="JKRGNR+Arial-BoldMT"/>
              </a:rPr>
              <a:t>§ 13 I ASOG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„Verursachung“ der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vorausgesetzt: Überschreiten der </a:t>
            </a:r>
            <a:r>
              <a:rPr lang="de-DE" sz="2400" b="1" dirty="0">
                <a:solidFill>
                  <a:schemeClr val="tx1">
                    <a:lumMod val="65000"/>
                    <a:lumOff val="35000"/>
                  </a:schemeClr>
                </a:solidFill>
                <a:latin typeface="JKRGNR+Arial-BoldMT"/>
              </a:rPr>
              <a:t>„polizeilichen Gefahrenschwelle“ </a:t>
            </a:r>
            <a:r>
              <a:rPr lang="de-DE" sz="2400" dirty="0">
                <a:solidFill>
                  <a:schemeClr val="tx1">
                    <a:lumMod val="65000"/>
                    <a:lumOff val="35000"/>
                  </a:schemeClr>
                </a:solidFill>
                <a:latin typeface="JKRGNR+Arial-BoldMT"/>
              </a:rPr>
              <a:t>durch eigenes Verhalten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ausreichend</a:t>
            </a:r>
            <a:r>
              <a:rPr lang="de-DE" sz="2400" dirty="0">
                <a:solidFill>
                  <a:schemeClr val="tx1">
                    <a:lumMod val="65000"/>
                    <a:lumOff val="35000"/>
                  </a:schemeClr>
                </a:solidFill>
                <a:latin typeface="JKRGNR+Arial-BoldMT"/>
              </a:rPr>
              <a:t>: Rechtmäßige Wahrnehmung eigener 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„Verursachung“ der Gefahr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I ASOG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Verhaltensverantwortlichkeit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4990746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
                                            <p:txEl>
                                              <p:pRg st="11" end="11"/>
                                            </p:txEl>
                                          </p:spTgt>
                                        </p:tgtEl>
                                        <p:attrNameLst>
                                          <p:attrName>style.visibility</p:attrName>
                                        </p:attrNameLst>
                                      </p:cBhvr>
                                      <p:to>
                                        <p:strVal val="visible"/>
                                      </p:to>
                                    </p:set>
                                    <p:anim calcmode="lin" valueType="num">
                                      <p:cBhvr additive="base">
                                        <p:cTn id="6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möglich: </a:t>
            </a:r>
            <a:r>
              <a:rPr lang="de-DE" sz="2400" b="1" dirty="0">
                <a:solidFill>
                  <a:schemeClr val="tx1">
                    <a:lumMod val="65000"/>
                    <a:lumOff val="35000"/>
                  </a:schemeClr>
                </a:solidFill>
                <a:latin typeface="JKRGNR+Arial-BoldMT"/>
              </a:rPr>
              <a:t>Inanspruchnahme als Nichtstörer gemäß § 16 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nach </a:t>
            </a:r>
            <a:r>
              <a:rPr lang="de-DE" sz="2400" b="1" dirty="0">
                <a:solidFill>
                  <a:schemeClr val="tx1">
                    <a:lumMod val="65000"/>
                    <a:lumOff val="35000"/>
                  </a:schemeClr>
                </a:solidFill>
                <a:latin typeface="JKRGNR+Arial-BoldMT"/>
              </a:rPr>
              <a:t>§ 16 I Nr. 3 ASOG </a:t>
            </a:r>
            <a:r>
              <a:rPr lang="de-DE" sz="2400" dirty="0">
                <a:solidFill>
                  <a:schemeClr val="tx1">
                    <a:lumMod val="65000"/>
                    <a:lumOff val="35000"/>
                  </a:schemeClr>
                </a:solidFill>
                <a:latin typeface="JKRGNR+Arial-BoldMT"/>
              </a:rPr>
              <a:t>vorausgesetzt: dass die Behörde die </a:t>
            </a:r>
            <a:r>
              <a:rPr lang="de-DE" sz="2400" b="1" dirty="0">
                <a:solidFill>
                  <a:schemeClr val="tx1">
                    <a:lumMod val="65000"/>
                    <a:lumOff val="35000"/>
                  </a:schemeClr>
                </a:solidFill>
                <a:latin typeface="JKRGNR+Arial-BoldMT"/>
              </a:rPr>
              <a:t>Gefahr nicht selbst oder durch Beauftragte abwehren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Mangels Sachverhaltsangaben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Voraussetzungen des § 16 I ASOG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Ordnungspflicht des V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des </a:t>
            </a:r>
            <a:r>
              <a:rPr lang="de-DE" sz="2400" b="1" dirty="0">
                <a:solidFill>
                  <a:schemeClr val="tx1">
                    <a:lumMod val="65000"/>
                    <a:lumOff val="35000"/>
                  </a:schemeClr>
                </a:solidFill>
                <a:latin typeface="JKRGNR+Arial-BoldMT"/>
              </a:rPr>
              <a:t>§ 17 I ASOG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Zwischenergebnis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Ordnungsverfügung gegenüber dem V ist rechtswidrig ergangen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1071378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Immer positiv festzustellen: Rechtsverletzung des Klägers, vgl.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zumindest Verletzung von </a:t>
            </a:r>
            <a:r>
              <a:rPr lang="de-DE" sz="2400" b="1" dirty="0">
                <a:solidFill>
                  <a:schemeClr val="tx1">
                    <a:lumMod val="65000"/>
                    <a:lumOff val="35000"/>
                  </a:schemeClr>
                </a:solidFill>
                <a:latin typeface="JKRGNR+Arial-BoldMT"/>
              </a:rPr>
              <a:t>Art. 2 I GG</a:t>
            </a:r>
            <a:r>
              <a:rPr lang="de-DE" sz="2400" dirty="0">
                <a:solidFill>
                  <a:schemeClr val="tx1">
                    <a:lumMod val="65000"/>
                    <a:lumOff val="35000"/>
                  </a:schemeClr>
                </a:solidFill>
                <a:latin typeface="JKRGNR+Arial-BoldMT"/>
              </a:rPr>
              <a:t>, da belastende Ordnungsverfügung rechtswidrig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wohl ebenfalls: Verletzung von </a:t>
            </a:r>
            <a:r>
              <a:rPr lang="de-DE" sz="2400" b="1" dirty="0">
                <a:solidFill>
                  <a:schemeClr val="tx1">
                    <a:lumMod val="65000"/>
                    <a:lumOff val="35000"/>
                  </a:schemeClr>
                </a:solidFill>
                <a:latin typeface="JKRGNR+Arial-BoldMT"/>
              </a:rPr>
              <a:t>Art. 14 I GG </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341957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des Annexantrages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Der Annexantrag ist begründet, soweit dem Kläger ein Anspruch auf Erlass des begehrten Verwaltungsaktes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der Klausur an dieser Stelle kurz darzustellen: Herleitung des (Vollzugs-)Folgenbeseitigungsanspruchs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aus den </a:t>
            </a:r>
            <a:r>
              <a:rPr lang="de-DE" sz="2400" b="1" dirty="0">
                <a:solidFill>
                  <a:schemeClr val="tx1">
                    <a:lumMod val="65000"/>
                    <a:lumOff val="35000"/>
                  </a:schemeClr>
                </a:solidFill>
                <a:latin typeface="JKRGNR+Arial-BoldMT"/>
              </a:rPr>
              <a:t>Freiheitsgrundrechten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Rechtsstaatsprinzip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denkbar: </a:t>
            </a:r>
            <a:r>
              <a:rPr lang="de-DE" sz="2400" b="1" dirty="0">
                <a:solidFill>
                  <a:schemeClr val="tx1">
                    <a:lumMod val="65000"/>
                    <a:lumOff val="35000"/>
                  </a:schemeClr>
                </a:solidFill>
                <a:latin typeface="JKRGNR+Arial-BoldMT"/>
              </a:rPr>
              <a:t>Analogie zu § 1004 I 1 BGB </a:t>
            </a:r>
            <a:r>
              <a:rPr lang="de-DE" sz="2400" dirty="0">
                <a:solidFill>
                  <a:schemeClr val="tx1">
                    <a:lumMod val="65000"/>
                    <a:lumOff val="35000"/>
                  </a:schemeClr>
                </a:solidFill>
                <a:latin typeface="JKRGNR+Arial-BoldMT"/>
              </a:rPr>
              <a:t>sowie Herleitung aus dem </a:t>
            </a:r>
            <a:r>
              <a:rPr lang="de-DE" sz="2400" b="1" dirty="0">
                <a:solidFill>
                  <a:schemeClr val="tx1">
                    <a:lumMod val="65000"/>
                    <a:lumOff val="35000"/>
                  </a:schemeClr>
                </a:solidFill>
                <a:latin typeface="JKRGNR+Arial-BoldMT"/>
              </a:rPr>
              <a:t>Grundsatz der Gesetzmäßigkeit der Verwaltung,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Jedenfalls anzunehmen: dass der Folgenbeseitigungsanspruch </a:t>
            </a:r>
            <a:r>
              <a:rPr lang="de-DE" sz="2400" b="1" dirty="0">
                <a:solidFill>
                  <a:schemeClr val="tx1">
                    <a:lumMod val="65000"/>
                    <a:lumOff val="35000"/>
                  </a:schemeClr>
                </a:solidFill>
                <a:latin typeface="JKRGNR+Arial-BoldMT"/>
              </a:rPr>
              <a:t>gewohnheitsrechtlich anerkannt </a:t>
            </a:r>
            <a:r>
              <a:rPr lang="de-DE" sz="2400" dirty="0">
                <a:solidFill>
                  <a:schemeClr val="tx1">
                    <a:lumMod val="65000"/>
                    <a:lumOff val="35000"/>
                  </a:schemeClr>
                </a:solidFill>
                <a:latin typeface="JKRGNR+Arial-BoldMT"/>
              </a:rPr>
              <a:t>ist (BVerwG)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792155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Hoheitlicher Eingriff in ein subjektives öffentliches Recht in der Vergangenheit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Hoheitlicher Eingriff in den Schutzbereich der allgemeinen Handlungsfreiheit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Art. 2 I GG</a:t>
            </a:r>
            <a:r>
              <a:rPr lang="de-DE" sz="2400" dirty="0">
                <a:solidFill>
                  <a:schemeClr val="tx1">
                    <a:lumMod val="65000"/>
                    <a:lumOff val="35000"/>
                  </a:schemeClr>
                </a:solidFill>
                <a:latin typeface="JKRGNR+Arial-BoldMT"/>
              </a:rPr>
              <a:t>) durch die belastende Ordnungsverfügung gegenüber dem V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Andauern rechtswidriger und zurechenbarer 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„Folge“ hier: Verbleib des M in der Wohnung des 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Zurechenbarkeit (+), da Inbesitznahme der Wohnung gerade die beabsichtigte Folge darstellt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Unmittelbarkeitszusammenhang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12364823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Rechtswidrigkeit (-) </a:t>
            </a:r>
            <a:r>
              <a:rPr lang="de-DE" sz="2400" dirty="0">
                <a:solidFill>
                  <a:schemeClr val="tx1">
                    <a:lumMod val="65000"/>
                    <a:lumOff val="35000"/>
                  </a:schemeClr>
                </a:solidFill>
                <a:latin typeface="JKRGNR+Arial-BoldMT"/>
              </a:rPr>
              <a:t>wenn der Anspruchsteller </a:t>
            </a:r>
            <a:r>
              <a:rPr lang="de-DE" sz="2400" b="1" dirty="0">
                <a:solidFill>
                  <a:schemeClr val="tx1">
                    <a:lumMod val="65000"/>
                    <a:lumOff val="35000"/>
                  </a:schemeClr>
                </a:solidFill>
                <a:latin typeface="JKRGNR+Arial-BoldMT"/>
              </a:rPr>
              <a:t>zur Duldung </a:t>
            </a:r>
            <a:r>
              <a:rPr lang="de-DE" sz="2400" dirty="0">
                <a:solidFill>
                  <a:schemeClr val="tx1">
                    <a:lumMod val="65000"/>
                    <a:lumOff val="35000"/>
                  </a:schemeClr>
                </a:solidFill>
                <a:latin typeface="JKRGNR+Arial-BoldMT"/>
              </a:rPr>
              <a:t>des geschaffenen Zustands </a:t>
            </a:r>
            <a:r>
              <a:rPr lang="de-DE" sz="2400" b="1" dirty="0">
                <a:solidFill>
                  <a:schemeClr val="tx1">
                    <a:lumMod val="65000"/>
                    <a:lumOff val="35000"/>
                  </a:schemeClr>
                </a:solidFill>
                <a:latin typeface="JKRGNR+Arial-BoldMT"/>
              </a:rPr>
              <a:t>verpflichtet</a:t>
            </a:r>
            <a:r>
              <a:rPr lang="de-DE" sz="2400" dirty="0">
                <a:solidFill>
                  <a:schemeClr val="tx1">
                    <a:lumMod val="65000"/>
                    <a:lumOff val="35000"/>
                  </a:schemeClr>
                </a:solidFill>
                <a:latin typeface="JKRGNR+Arial-BoldMT"/>
              </a:rPr>
              <a: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diese </a:t>
            </a:r>
            <a:r>
              <a:rPr lang="de-DE" sz="2400" b="1" dirty="0">
                <a:solidFill>
                  <a:schemeClr val="tx1">
                    <a:lumMod val="65000"/>
                    <a:lumOff val="35000"/>
                  </a:schemeClr>
                </a:solidFill>
                <a:latin typeface="JKRGNR+Arial-BoldMT"/>
              </a:rPr>
              <a:t>Duldungspflicht begründend</a:t>
            </a:r>
            <a:r>
              <a:rPr lang="de-DE" sz="2400" dirty="0">
                <a:solidFill>
                  <a:schemeClr val="tx1">
                    <a:lumMod val="65000"/>
                    <a:lumOff val="35000"/>
                  </a:schemeClr>
                </a:solidFill>
                <a:latin typeface="JKRGNR+Arial-BoldMT"/>
                <a:sym typeface="Wingdings" pitchFamily="2" charset="2"/>
              </a:rPr>
              <a:t>: (wirksame)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Ordnungsverfügung</a:t>
            </a:r>
            <a:r>
              <a:rPr lang="de-DE" sz="2400" dirty="0">
                <a:solidFill>
                  <a:schemeClr val="tx1">
                    <a:lumMod val="65000"/>
                    <a:lumOff val="35000"/>
                  </a:schemeClr>
                </a:solidFill>
                <a:latin typeface="JKRGNR+Arial-BoldMT"/>
              </a:rPr>
              <a:t> der Stadt gegenüber dem 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der Verfügung (+), s.o.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indes: Verfügung entfaltet Rechtswirkung bis zum Eintritt der Rechtskraft des Urteils (vgl. Rechtsgedanke </a:t>
            </a:r>
            <a:r>
              <a:rPr lang="de-DE" sz="2400" b="1" dirty="0">
                <a:solidFill>
                  <a:schemeClr val="tx1">
                    <a:lumMod val="65000"/>
                    <a:lumOff val="35000"/>
                  </a:schemeClr>
                </a:solidFill>
                <a:latin typeface="JKRGNR+Arial-BoldMT"/>
              </a:rPr>
              <a:t>§ 121 VwGO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Besonderheit § 113 I 2 VwGO</a:t>
            </a:r>
            <a:r>
              <a:rPr lang="de-DE" sz="2400" dirty="0">
                <a:solidFill>
                  <a:schemeClr val="tx1">
                    <a:lumMod val="65000"/>
                    <a:lumOff val="35000"/>
                  </a:schemeClr>
                </a:solidFill>
                <a:latin typeface="JKRGNR+Arial-BoldMT"/>
              </a:rPr>
              <a:t>: Durchbrechung dieses Grundsatzes, indem dem Gericht „auf Antrag“ die Möglichkeit zum „Ausspruch“ hinsichtlich der Folgenbeseitigung eingeräumt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Rechtswidrigkeit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3760592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Anspruchsinhalt: </a:t>
            </a:r>
            <a:r>
              <a:rPr lang="de-DE" sz="2400" b="1" dirty="0">
                <a:solidFill>
                  <a:schemeClr val="tx1">
                    <a:lumMod val="65000"/>
                    <a:lumOff val="35000"/>
                  </a:schemeClr>
                </a:solidFill>
                <a:latin typeface="JKRGNR+Arial-BoldMT"/>
              </a:rPr>
              <a:t>Wiederherstellung des ursprünglichen Zustandes </a:t>
            </a:r>
            <a:r>
              <a:rPr lang="de-DE" sz="2400" dirty="0">
                <a:solidFill>
                  <a:schemeClr val="tx1">
                    <a:lumMod val="65000"/>
                    <a:lumOff val="35000"/>
                  </a:schemeClr>
                </a:solidFill>
                <a:latin typeface="JKRGNR+Arial-BoldMT"/>
              </a:rPr>
              <a:t>durch Beseitigung der rechtswidrigen Folgen des Verwaltungshandelns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Gesetzliche Einschränkung</a:t>
            </a:r>
            <a:r>
              <a:rPr lang="de-DE" sz="2400" dirty="0">
                <a:solidFill>
                  <a:schemeClr val="tx1">
                    <a:lumMod val="65000"/>
                    <a:lumOff val="35000"/>
                  </a:schemeClr>
                </a:solidFill>
                <a:latin typeface="JKRGNR+Arial-BoldMT"/>
              </a:rPr>
              <a:t>: Ausspruch des Gerichts ist nur zulässig, „wenn die Behörde dazu (= zur Folgenbeseitigung) in der Lage ist“, vgl. </a:t>
            </a:r>
            <a:r>
              <a:rPr lang="de-DE" sz="2400" b="1" dirty="0">
                <a:solidFill>
                  <a:schemeClr val="tx1">
                    <a:lumMod val="65000"/>
                    <a:lumOff val="35000"/>
                  </a:schemeClr>
                </a:solidFill>
                <a:latin typeface="JKRGNR+Arial-BoldMT"/>
              </a:rPr>
              <a:t>§ 113 I 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Somit inzident zu prüfen</a:t>
            </a:r>
            <a:r>
              <a:rPr lang="de-DE" sz="2400" dirty="0">
                <a:solidFill>
                  <a:schemeClr val="tx1">
                    <a:lumMod val="65000"/>
                    <a:lumOff val="35000"/>
                  </a:schemeClr>
                </a:solidFill>
                <a:latin typeface="JKRGNR+Arial-BoldMT"/>
              </a:rPr>
              <a:t>: ob die Behörde </a:t>
            </a:r>
            <a:r>
              <a:rPr lang="de-DE" sz="2400" dirty="0" err="1">
                <a:solidFill>
                  <a:schemeClr val="tx1">
                    <a:lumMod val="65000"/>
                    <a:lumOff val="35000"/>
                  </a:schemeClr>
                </a:solidFill>
                <a:latin typeface="JKRGNR+Arial-BoldMT"/>
              </a:rPr>
              <a:t>rechtmäßigerweise</a:t>
            </a:r>
            <a:r>
              <a:rPr lang="de-DE" sz="2400" dirty="0">
                <a:solidFill>
                  <a:schemeClr val="tx1">
                    <a:lumMod val="65000"/>
                    <a:lumOff val="35000"/>
                  </a:schemeClr>
                </a:solidFill>
                <a:latin typeface="JKRGNR+Arial-BoldMT"/>
              </a:rPr>
              <a:t> eine </a:t>
            </a:r>
            <a:r>
              <a:rPr lang="de-DE" sz="2400" b="1" u="sng" dirty="0">
                <a:solidFill>
                  <a:schemeClr val="tx1">
                    <a:lumMod val="65000"/>
                    <a:lumOff val="35000"/>
                  </a:schemeClr>
                </a:solidFill>
                <a:latin typeface="JKRGNR+Arial-BoldMT"/>
              </a:rPr>
              <a:t>Ausweisungsverfügung</a:t>
            </a:r>
            <a:r>
              <a:rPr lang="de-DE" sz="2400" u="sng"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gegenüber dem M </a:t>
            </a:r>
            <a:r>
              <a:rPr lang="de-DE" sz="2400" dirty="0">
                <a:solidFill>
                  <a:schemeClr val="tx1">
                    <a:lumMod val="65000"/>
                    <a:lumOff val="35000"/>
                  </a:schemeClr>
                </a:solidFill>
                <a:latin typeface="JKRGNR+Arial-BoldMT"/>
              </a:rPr>
              <a:t>erlassen könnte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17 I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wie materielle Voraussetzungen (+), </a:t>
            </a:r>
            <a:r>
              <a:rPr lang="de-DE" sz="2400" dirty="0">
                <a:solidFill>
                  <a:schemeClr val="tx1">
                    <a:lumMod val="65000"/>
                    <a:lumOff val="35000"/>
                  </a:schemeClr>
                </a:solidFill>
                <a:latin typeface="JKRGNR+Arial-BoldMT"/>
              </a:rPr>
              <a:t>da eine Störung der öffentlichen Sicherheit bereits eingetreten ist (Rechtsgüter des V auf Eigentum verletzt)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42018125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6511"/>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bedenken: § 17 I ASOG sieht Ermessen vor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Ermessensreduktion auf Null?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9240843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6511"/>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Hierzu VGH Kassel,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1995, 300</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Freilich reicht als Rechtsgrundlage für das Einschreiten der Behörde gegen den Begünstigten der Folgenbeseitigungsanspruch als solcher nicht aus. Vielmehr benötigt die Behörde für den Eingriff in die Rechtssphäre des vormals Begünstigten eine besondere </a:t>
            </a:r>
            <a:r>
              <a:rPr lang="de-DE" sz="2400" b="1" i="1" dirty="0">
                <a:solidFill>
                  <a:schemeClr val="tx1">
                    <a:lumMod val="65000"/>
                    <a:lumOff val="35000"/>
                  </a:schemeClr>
                </a:solidFill>
                <a:latin typeface="JKRGNR+Arial-BoldMT"/>
              </a:rPr>
              <a:t>gesetzliche Ermächtigung </a:t>
            </a:r>
            <a:r>
              <a:rPr lang="de-DE" sz="2400" i="1" dirty="0">
                <a:solidFill>
                  <a:schemeClr val="tx1">
                    <a:lumMod val="65000"/>
                    <a:lumOff val="35000"/>
                  </a:schemeClr>
                </a:solidFill>
                <a:latin typeface="JKRGNR+Arial-BoldMT"/>
              </a:rPr>
              <a:t>(…) Fehlt es an einer solchen Ermächtigung oder kann von ihr wegen rechtlicher Bindungen, die ein Einschreiten ausschließen, kein Gebrauch gemacht werden, so ist die Behörde i.S. des § 113 I 3 VwGO zur Folgenbeseitigung rechtlich nicht “in der Lage”</a:t>
            </a:r>
            <a:r>
              <a:rPr lang="de-DE" sz="2400" b="1" i="1" dirty="0">
                <a:solidFill>
                  <a:schemeClr val="tx1">
                    <a:lumMod val="65000"/>
                    <a:lumOff val="35000"/>
                  </a:schemeClr>
                </a:solidFill>
                <a:latin typeface="JKRGNR+Arial-BoldMT"/>
              </a:rPr>
              <a:t> Ergibt sich dagegen aus einer gesetzlichen Ermächtigung die Befugnis der Behörde zum Einschreiten, so </a:t>
            </a:r>
            <a:r>
              <a:rPr lang="de-DE" sz="2400" b="1" i="1" dirty="0" err="1">
                <a:solidFill>
                  <a:schemeClr val="tx1">
                    <a:lumMod val="65000"/>
                    <a:lumOff val="35000"/>
                  </a:schemeClr>
                </a:solidFill>
                <a:latin typeface="JKRGNR+Arial-BoldMT"/>
              </a:rPr>
              <a:t>muß</a:t>
            </a:r>
            <a:r>
              <a:rPr lang="de-DE" sz="2400" b="1" i="1" dirty="0">
                <a:solidFill>
                  <a:schemeClr val="tx1">
                    <a:lumMod val="65000"/>
                    <a:lumOff val="35000"/>
                  </a:schemeClr>
                </a:solidFill>
                <a:latin typeface="JKRGNR+Arial-BoldMT"/>
              </a:rPr>
              <a:t> sie zugunsten des belasteten Dritten hiervon auch Gebrauch machen</a:t>
            </a:r>
            <a:r>
              <a:rPr lang="de-DE" sz="2400" i="1" dirty="0">
                <a:solidFill>
                  <a:schemeClr val="tx1">
                    <a:lumMod val="65000"/>
                    <a:lumOff val="35000"/>
                  </a:schemeClr>
                </a:solidFill>
                <a:latin typeface="JKRGNR+Arial-BoldMT"/>
              </a:rPr>
              <a:t>. Der Folgenbeseitigungsanspruch des Dritten </a:t>
            </a:r>
            <a:r>
              <a:rPr lang="de-DE" sz="2400" i="1" dirty="0" err="1">
                <a:solidFill>
                  <a:schemeClr val="tx1">
                    <a:lumMod val="65000"/>
                    <a:lumOff val="35000"/>
                  </a:schemeClr>
                </a:solidFill>
                <a:latin typeface="JKRGNR+Arial-BoldMT"/>
              </a:rPr>
              <a:t>läßt</a:t>
            </a:r>
            <a:r>
              <a:rPr lang="de-DE" sz="2400" i="1" dirty="0">
                <a:solidFill>
                  <a:schemeClr val="tx1">
                    <a:lumMod val="65000"/>
                    <a:lumOff val="35000"/>
                  </a:schemeClr>
                </a:solidFill>
                <a:latin typeface="JKRGNR+Arial-BoldMT"/>
              </a:rPr>
              <a:t> dann für die Ausübung von </a:t>
            </a:r>
            <a:r>
              <a:rPr lang="de-DE" sz="2400" b="1" i="1" dirty="0">
                <a:solidFill>
                  <a:schemeClr val="tx1">
                    <a:lumMod val="65000"/>
                    <a:lumOff val="35000"/>
                  </a:schemeClr>
                </a:solidFill>
                <a:latin typeface="JKRGNR+Arial-BoldMT"/>
              </a:rPr>
              <a:t>Entschließungsermessen keinen Raum mehr</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3138843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Weiteres Fallbeispiel: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 nimmt an einer öffentlichen Demonstration in der Innenstadt teil. Im Rahmen einer polizeilichen Kontrolle stellt die Polizei sein Mobiltelefon sicher, da sie fälschlicherweise davon ausgeht, A habe damit Straftaten gefilmt. Eine Rechtsgrundlage für die Sicherstellung besteht tatsächlich nicht. Einige Tage später erkennt die Polizei die Rechtswidrigkeit der Maßnahme, gibt das Mobiltelefon jedoch nicht zurück, sondern behält es weiterhin verwahrt.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des A: Telefon zurückerhalten!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Prozessuales Vorgehen?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67427752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651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das Ermessen der Behörde reduzierend: sog. „</a:t>
            </a:r>
            <a:r>
              <a:rPr lang="de-DE" sz="2400" b="1" dirty="0">
                <a:solidFill>
                  <a:schemeClr val="tx1">
                    <a:lumMod val="65000"/>
                    <a:lumOff val="35000"/>
                  </a:schemeClr>
                </a:solidFill>
                <a:latin typeface="JKRGNR+Arial-BoldMT"/>
              </a:rPr>
              <a:t>Folgenbeseitigungslast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überwiegende Gründe des Allgemeinwohls stehen entgegen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Kompensationsanspruch (Rechtsgedanke § 251 II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indes: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anzunehmen: Ermessensreduktion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des Annexantrages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des V hat Erfolg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12</a:t>
            </a:r>
          </a:p>
        </p:txBody>
      </p:sp>
    </p:spTree>
    <p:extLst>
      <p:ext uri="{BB962C8B-B14F-4D97-AF65-F5344CB8AC3E}">
        <p14:creationId xmlns:p14="http://schemas.microsoft.com/office/powerpoint/2010/main" val="25673387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Denkbar: Folgenbeseitigungsanspruch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Vergangenheit: Sicherstellung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Rechtswidrige Folge: Telefon verwahrt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Statthafte Klageart: Leistungsklage gestützt auf Folgenbeseitigungsanspruch?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Sicherstellungsverfügung = wirksamer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Prozessuale Konsequenz: VA muss zunächst aufgehoben werden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Anfechtungsklage + Leistungsklage als sog. Stufenklage?!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97915320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hoheitlicher </a:t>
            </a:r>
            <a:r>
              <a:rPr lang="de-DE" sz="2400" b="1" dirty="0">
                <a:solidFill>
                  <a:schemeClr val="tx1">
                    <a:lumMod val="65000"/>
                    <a:lumOff val="35000"/>
                  </a:schemeClr>
                </a:solidFill>
                <a:latin typeface="JKRGNR+Arial-BoldMT"/>
              </a:rPr>
              <a:t>Eingriff durch Verwaltungsakt </a:t>
            </a:r>
            <a:r>
              <a:rPr lang="de-DE" sz="2400" dirty="0">
                <a:solidFill>
                  <a:schemeClr val="tx1">
                    <a:lumMod val="65000"/>
                    <a:lumOff val="35000"/>
                  </a:schemeClr>
                </a:solidFill>
                <a:latin typeface="JKRGNR+Arial-BoldMT"/>
              </a:rPr>
              <a:t>erfolgt, einschlägig: sog. </a:t>
            </a:r>
            <a:r>
              <a:rPr lang="de-DE" sz="2400" b="1" dirty="0">
                <a:solidFill>
                  <a:schemeClr val="tx1">
                    <a:lumMod val="65000"/>
                    <a:lumOff val="35000"/>
                  </a:schemeClr>
                </a:solidFill>
                <a:latin typeface="JKRGNR+Arial-BoldMT"/>
              </a:rPr>
              <a:t>Vollzugsfolgenbeseitigungsanspruch</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113 I S. 2 VwGO im Hauptsacheverfahren</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„Ist der </a:t>
            </a:r>
            <a:r>
              <a:rPr lang="de-DE" sz="2400" b="1" i="1" dirty="0">
                <a:solidFill>
                  <a:schemeClr val="tx1">
                    <a:lumMod val="65000"/>
                    <a:lumOff val="35000"/>
                  </a:schemeClr>
                </a:solidFill>
                <a:latin typeface="JKRGNR+Arial-BoldMT"/>
              </a:rPr>
              <a:t>Verwaltungsakt schon vollzogen</a:t>
            </a:r>
            <a:r>
              <a:rPr lang="de-DE" sz="2400" i="1" dirty="0">
                <a:solidFill>
                  <a:schemeClr val="tx1">
                    <a:lumMod val="65000"/>
                    <a:lumOff val="35000"/>
                  </a:schemeClr>
                </a:solidFill>
                <a:latin typeface="JKRGNR+Arial-BoldMT"/>
              </a:rPr>
              <a:t>, so kann das Gericht 	</a:t>
            </a:r>
            <a:r>
              <a:rPr lang="de-DE" sz="2400" b="1" i="1" dirty="0">
                <a:solidFill>
                  <a:schemeClr val="tx1">
                    <a:lumMod val="65000"/>
                    <a:lumOff val="35000"/>
                  </a:schemeClr>
                </a:solidFill>
                <a:latin typeface="JKRGNR+Arial-BoldMT"/>
              </a:rPr>
              <a:t>auf Antrag </a:t>
            </a:r>
            <a:r>
              <a:rPr lang="de-DE" sz="2400" i="1" dirty="0">
                <a:solidFill>
                  <a:schemeClr val="tx1">
                    <a:lumMod val="65000"/>
                    <a:lumOff val="35000"/>
                  </a:schemeClr>
                </a:solidFill>
                <a:latin typeface="JKRGNR+Arial-BoldMT"/>
              </a:rPr>
              <a:t>auch aussprechen, dass und wie die 	Verwaltungsbehörde die </a:t>
            </a:r>
            <a:r>
              <a:rPr lang="de-DE" sz="2400" b="1" i="1" dirty="0">
                <a:solidFill>
                  <a:schemeClr val="tx1">
                    <a:lumMod val="65000"/>
                    <a:lumOff val="35000"/>
                  </a:schemeClr>
                </a:solidFill>
                <a:latin typeface="JKRGNR+Arial-BoldMT"/>
              </a:rPr>
              <a:t>Vollziehung rückgängig zu machen</a:t>
            </a:r>
            <a:r>
              <a:rPr lang="de-DE" sz="2400" i="1" dirty="0">
                <a:solidFill>
                  <a:schemeClr val="tx1">
                    <a:lumMod val="65000"/>
                    <a:lumOff val="35000"/>
                  </a:schemeClr>
                </a:solidFill>
                <a:latin typeface="JKRGNR+Arial-BoldMT"/>
              </a:rPr>
              <a: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80 V S. 3 VwGO </a:t>
            </a: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vorläufigen Rechtsschutzverfahren</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„Ist der Verwaltungsakt im Zeitpunkt der Entscheidung schon 	vollzogen, so kann das Gericht die </a:t>
            </a:r>
            <a:r>
              <a:rPr lang="de-DE" sz="2400" b="1" i="1" dirty="0">
                <a:solidFill>
                  <a:schemeClr val="tx1">
                    <a:lumMod val="65000"/>
                    <a:lumOff val="35000"/>
                  </a:schemeClr>
                </a:solidFill>
                <a:latin typeface="JKRGNR+Arial-BoldMT"/>
              </a:rPr>
              <a:t>Aufhebung der Vollziehung 	anordnen.“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328005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Folgenbeseitigungsanspruch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 ein Tätigwerden des Hoheitsträgers verlangen zu können, stets erforderlich: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Sehr umstritten</a:t>
            </a:r>
            <a:r>
              <a:rPr lang="de-DE" sz="2400" dirty="0">
                <a:solidFill>
                  <a:schemeClr val="tx1">
                    <a:lumMod val="65000"/>
                    <a:lumOff val="35000"/>
                  </a:schemeClr>
                </a:solidFill>
                <a:latin typeface="JKRGNR+Arial-BoldMT"/>
              </a:rPr>
              <a:t>: Herleitung der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keinem Fall (!) die Anspruchsgrundlage darstellend: § 113 I 2 VwGO</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113 I 2 VwGO setzt </a:t>
            </a:r>
            <a:r>
              <a:rPr lang="de-DE" sz="2400" b="1" dirty="0">
                <a:solidFill>
                  <a:schemeClr val="tx1">
                    <a:lumMod val="65000"/>
                    <a:lumOff val="35000"/>
                  </a:schemeClr>
                </a:solidFill>
                <a:latin typeface="JKRGNR+Arial-BoldMT"/>
              </a:rPr>
              <a:t>die Existenz des Anspruchs voraus</a:t>
            </a:r>
            <a:r>
              <a:rPr lang="de-DE" sz="2400" dirty="0">
                <a:solidFill>
                  <a:schemeClr val="tx1">
                    <a:lumMod val="65000"/>
                    <a:lumOff val="35000"/>
                  </a:schemeClr>
                </a:solidFill>
                <a:latin typeface="JKRGNR+Arial-BoldMT"/>
              </a:rPr>
              <a:t>, begründet diesen allerdings nicht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bedenken: Bundesgesetzgeber steht die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zur Regelung eines materiellen Anspruchs nicht zu (lediglich: Prozessrecht, Art. 74 I Nr. 1 GG)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623637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Begründung eines </a:t>
            </a:r>
            <a:r>
              <a:rPr lang="de-DE" sz="2400" b="1" dirty="0">
                <a:solidFill>
                  <a:schemeClr val="tx1">
                    <a:lumMod val="65000"/>
                    <a:lumOff val="35000"/>
                  </a:schemeClr>
                </a:solidFill>
                <a:latin typeface="JKRGNR+Arial-BoldMT"/>
              </a:rPr>
              <a:t>Folgenbeseitigungsanspruchs</a:t>
            </a:r>
            <a:r>
              <a:rPr lang="de-DE" sz="2400" dirty="0">
                <a:solidFill>
                  <a:schemeClr val="tx1">
                    <a:lumMod val="65000"/>
                    <a:lumOff val="35000"/>
                  </a:schemeClr>
                </a:solidFill>
                <a:latin typeface="JKRGNR+Arial-BoldMT"/>
              </a:rPr>
              <a:t> 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Nachwirkung der Grundrechte in ihrer Funktion als Abwehrrechte</a:t>
            </a:r>
            <a:r>
              <a:rPr lang="de-DE" sz="2400" dirty="0">
                <a:solidFill>
                  <a:schemeClr val="tx1">
                    <a:lumMod val="65000"/>
                    <a:lumOff val="35000"/>
                  </a:schemeClr>
                </a:solidFill>
                <a:latin typeface="JKRGNR+Arial-BoldMT"/>
              </a:rPr>
              <a:t> gegen staatlicherseits begangenes Unrecht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Rechtsstaatsprinzip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Gleichfalls zu erwägen: </a:t>
            </a:r>
            <a:r>
              <a:rPr lang="de-DE" sz="2400" b="1" dirty="0">
                <a:solidFill>
                  <a:schemeClr val="tx1">
                    <a:lumMod val="65000"/>
                    <a:lumOff val="35000"/>
                  </a:schemeClr>
                </a:solidFill>
                <a:latin typeface="JKRGNR+Arial-BoldMT"/>
              </a:rPr>
              <a:t>Analogie zu § 1004 I 1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Schließlich diskutabel: </a:t>
            </a:r>
            <a:r>
              <a:rPr lang="de-DE" sz="2400" b="1" dirty="0">
                <a:solidFill>
                  <a:schemeClr val="tx1">
                    <a:lumMod val="65000"/>
                    <a:lumOff val="35000"/>
                  </a:schemeClr>
                </a:solidFill>
                <a:latin typeface="JKRGNR+Arial-BoldMT"/>
              </a:rPr>
              <a:t>Grundsatz der Gesetzmäßigkeit der Verwaltung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20 III GG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1994, 275</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„Es unterliegt keinen ernsthaften Zweifeln,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Grundsätze des materiellen Rechtsstaates, zu denen auch die Grundrechte gehören, bei rechtswidrigem Handeln eine Sanktion verlangen, die sich nicht nur in der Zahlung einer Entschädigung erschöpfen kann. Das alles bedarf hier keiner weiteren Vertiefung.“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9050951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11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Hoheitlicher Eingriff in ein subjektives öffentliches Recht (in der Vergangenheit) und Andauern rechtswidriger und zurechenbarer Folgen (in der Gegenwart)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Hoheitlicher Eingriff in ein subjektives öffentliches 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Eingriffsformen: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Verwaltungsakt (dann häufig Vollzugs-FBA, § 113 I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Schlichtes Verwaltungshandeln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subjektive öffentlich Rechte in Betracht kommend</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einfachgesetzliche Rechtspositionen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2808542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3035</Words>
  <Application>Microsoft Macintosh PowerPoint</Application>
  <PresentationFormat>Bildschirmpräsentation (4:3)</PresentationFormat>
  <Paragraphs>348</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58</cp:revision>
  <dcterms:created xsi:type="dcterms:W3CDTF">2023-10-19T08:58:07Z</dcterms:created>
  <dcterms:modified xsi:type="dcterms:W3CDTF">2026-01-11T13:12:08Z</dcterms:modified>
</cp:coreProperties>
</file>