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377" r:id="rId2"/>
    <p:sldId id="260" r:id="rId3"/>
    <p:sldId id="430" r:id="rId4"/>
    <p:sldId id="431" r:id="rId5"/>
    <p:sldId id="432" r:id="rId6"/>
    <p:sldId id="433" r:id="rId7"/>
    <p:sldId id="434" r:id="rId8"/>
    <p:sldId id="435" r:id="rId9"/>
    <p:sldId id="436" r:id="rId10"/>
    <p:sldId id="437" r:id="rId11"/>
    <p:sldId id="438" r:id="rId12"/>
    <p:sldId id="429" r:id="rId13"/>
    <p:sldId id="397" r:id="rId14"/>
    <p:sldId id="422" r:id="rId15"/>
    <p:sldId id="398" r:id="rId16"/>
    <p:sldId id="401" r:id="rId17"/>
    <p:sldId id="402" r:id="rId18"/>
    <p:sldId id="403" r:id="rId19"/>
    <p:sldId id="404" r:id="rId20"/>
    <p:sldId id="409" r:id="rId21"/>
    <p:sldId id="423" r:id="rId22"/>
    <p:sldId id="424" r:id="rId23"/>
    <p:sldId id="410" r:id="rId24"/>
    <p:sldId id="425" r:id="rId25"/>
    <p:sldId id="411" r:id="rId26"/>
    <p:sldId id="426" r:id="rId27"/>
    <p:sldId id="412" r:id="rId28"/>
    <p:sldId id="428" r:id="rId29"/>
    <p:sldId id="442" r:id="rId30"/>
    <p:sldId id="408" r:id="rId31"/>
    <p:sldId id="400" r:id="rId32"/>
    <p:sldId id="439" r:id="rId33"/>
    <p:sldId id="440" r:id="rId34"/>
    <p:sldId id="441" r:id="rId35"/>
    <p:sldId id="303" r:id="rId3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25" autoAdjust="0"/>
    <p:restoredTop sz="92969"/>
  </p:normalViewPr>
  <p:slideViewPr>
    <p:cSldViewPr>
      <p:cViewPr varScale="1">
        <p:scale>
          <a:sx n="129" d="100"/>
          <a:sy n="129" d="100"/>
        </p:scale>
        <p:origin x="109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27.12.24</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
            </a:r>
          </a:p>
          <a:p>
            <a:r>
              <a:rPr lang="de-DE" sz="3200" dirty="0">
                <a:solidFill>
                  <a:schemeClr val="bg1"/>
                </a:solidFill>
                <a:latin typeface="Frutiger LT 57 Cn" pitchFamily="34" charset="0"/>
              </a:rPr>
              <a:t>11. Woche </a:t>
            </a:r>
          </a:p>
        </p:txBody>
      </p:sp>
    </p:spTree>
    <p:extLst>
      <p:ext uri="{BB962C8B-B14F-4D97-AF65-F5344CB8AC3E}">
        <p14:creationId xmlns:p14="http://schemas.microsoft.com/office/powerpoint/2010/main" val="13748212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Vergleichbare Interessenlage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Arg: </a:t>
            </a:r>
            <a:r>
              <a:rPr lang="de-DE" sz="2400" b="1" dirty="0">
                <a:solidFill>
                  <a:schemeClr val="tx1">
                    <a:lumMod val="65000"/>
                    <a:lumOff val="35000"/>
                  </a:schemeClr>
                </a:solidFill>
                <a:latin typeface="JKRGNR+Arial-BoldMT"/>
                <a:sym typeface="Wingdings" pitchFamily="2" charset="2"/>
              </a:rPr>
              <a:t>Zeitpunkt der Erledigung häufig hängt häufig vom Zufall ab </a:t>
            </a:r>
            <a:r>
              <a:rPr lang="de-DE" sz="2400" dirty="0">
                <a:solidFill>
                  <a:schemeClr val="tx1">
                    <a:lumMod val="65000"/>
                    <a:lumOff val="35000"/>
                  </a:schemeClr>
                </a:solidFill>
                <a:latin typeface="JKRGNR+Arial-BoldMT"/>
                <a:sym typeface="Wingdings" pitchFamily="2" charset="2"/>
              </a:rPr>
              <a:t>(vgl. Fall mit brennendem Fahnenmast)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Daher (wohl) </a:t>
            </a:r>
            <a:r>
              <a:rPr lang="de-DE" sz="2400" b="1" dirty="0" err="1">
                <a:solidFill>
                  <a:schemeClr val="tx1">
                    <a:lumMod val="65000"/>
                    <a:lumOff val="35000"/>
                  </a:schemeClr>
                </a:solidFill>
                <a:latin typeface="JKRGNR+Arial-BoldMT"/>
                <a:sym typeface="Wingdings" pitchFamily="2" charset="2"/>
              </a:rPr>
              <a:t>hM</a:t>
            </a:r>
            <a:r>
              <a:rPr lang="de-DE" sz="2400" dirty="0">
                <a:solidFill>
                  <a:schemeClr val="tx1">
                    <a:lumMod val="65000"/>
                    <a:lumOff val="35000"/>
                  </a:schemeClr>
                </a:solidFill>
                <a:latin typeface="JKRGNR+Arial-BoldMT"/>
                <a:sym typeface="Wingdings" pitchFamily="2" charset="2"/>
              </a:rPr>
              <a:t>: Analoge Anwendung des § 113 I 4 VwGO auf den Fall vorprozessualer Erledigung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Insoweit vorliegend vorzunehmen: </a:t>
            </a:r>
            <a:r>
              <a:rPr lang="de-DE" sz="2400" b="1" dirty="0">
                <a:solidFill>
                  <a:schemeClr val="tx1">
                    <a:lumMod val="65000"/>
                    <a:lumOff val="35000"/>
                  </a:schemeClr>
                </a:solidFill>
                <a:latin typeface="JKRGNR+Arial-BoldMT"/>
                <a:sym typeface="Wingdings" pitchFamily="2" charset="2"/>
              </a:rPr>
              <a:t>Antrag</a:t>
            </a:r>
            <a:r>
              <a:rPr lang="de-DE" sz="2400" dirty="0">
                <a:solidFill>
                  <a:schemeClr val="tx1">
                    <a:lumMod val="65000"/>
                    <a:lumOff val="35000"/>
                  </a:schemeClr>
                </a:solidFill>
                <a:latin typeface="JKRGNR+Arial-BoldMT"/>
                <a:sym typeface="Wingdings" pitchFamily="2" charset="2"/>
              </a:rPr>
              <a:t> auf Feststellung der Rechtswidrigkeit der polizeilichen Aufforderung </a:t>
            </a:r>
            <a:r>
              <a:rPr lang="de-DE" sz="2400" dirty="0" err="1">
                <a:solidFill>
                  <a:schemeClr val="tx1">
                    <a:lumMod val="65000"/>
                    <a:lumOff val="35000"/>
                  </a:schemeClr>
                </a:solidFill>
                <a:latin typeface="JKRGNR+Arial-BoldMT"/>
                <a:sym typeface="Wingdings" pitchFamily="2" charset="2"/>
              </a:rPr>
              <a:t>ggü</a:t>
            </a:r>
            <a:r>
              <a:rPr lang="de-DE" sz="2400" dirty="0">
                <a:solidFill>
                  <a:schemeClr val="tx1">
                    <a:lumMod val="65000"/>
                    <a:lumOff val="35000"/>
                  </a:schemeClr>
                </a:solidFill>
                <a:latin typeface="JKRGNR+Arial-BoldMT"/>
                <a:sym typeface="Wingdings" pitchFamily="2" charset="2"/>
              </a:rPr>
              <a:t>. dem S </a:t>
            </a:r>
            <a:r>
              <a:rPr lang="de-DE" sz="2400" b="1" dirty="0">
                <a:solidFill>
                  <a:schemeClr val="tx1">
                    <a:lumMod val="65000"/>
                    <a:lumOff val="35000"/>
                  </a:schemeClr>
                </a:solidFill>
                <a:latin typeface="JKRGNR+Arial-BoldMT"/>
                <a:sym typeface="Wingdings" pitchFamily="2" charset="2"/>
              </a:rPr>
              <a:t>nach</a:t>
            </a: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 113 I 4 VwGO analog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2648739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584775"/>
          </a:xfrm>
          <a:prstGeom prst="rect">
            <a:avLst/>
          </a:prstGeom>
          <a:noFill/>
        </p:spPr>
        <p:txBody>
          <a:bodyPr wrap="square" rtlCol="0">
            <a:spAutoFit/>
          </a:bodyPr>
          <a:lstStyle/>
          <a:p>
            <a:r>
              <a:rPr lang="de-DE" sz="3200" dirty="0">
                <a:solidFill>
                  <a:schemeClr val="bg1"/>
                </a:solidFill>
                <a:latin typeface="Frutiger LT 57 Cn" pitchFamily="34" charset="0"/>
              </a:rPr>
              <a:t>Fall 14 </a:t>
            </a:r>
          </a:p>
        </p:txBody>
      </p:sp>
    </p:spTree>
    <p:extLst>
      <p:ext uri="{BB962C8B-B14F-4D97-AF65-F5344CB8AC3E}">
        <p14:creationId xmlns:p14="http://schemas.microsoft.com/office/powerpoint/2010/main" val="8443231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9207"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Aufdrängende Sonderzuweisung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Verwaltungsrechtliche 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Danach vorausgesetzt: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abdrängende Sonderzuweisung einem anderen Gericht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0934228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3526"/>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 wenn streitentscheidende Norm öffentlich-rechtlicher Natur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 vorliegend: Klägerin begehrt </a:t>
            </a:r>
            <a:r>
              <a:rPr lang="de-DE" sz="2400" b="1" dirty="0">
                <a:solidFill>
                  <a:schemeClr val="tx1">
                    <a:lumMod val="65000"/>
                    <a:lumOff val="35000"/>
                  </a:schemeClr>
                </a:solidFill>
                <a:latin typeface="JKRGNR+Arial-BoldMT"/>
              </a:rPr>
              <a:t>Feststellung, dass sie einen Standplatz auf dem Fischmarkt hätte zugeteilt bekommen müssen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a:t>
            </a:r>
            <a:r>
              <a:rPr lang="de-DE" sz="2400" b="1" dirty="0">
                <a:solidFill>
                  <a:schemeClr val="tx1">
                    <a:lumMod val="65000"/>
                    <a:lumOff val="35000"/>
                  </a:schemeClr>
                </a:solidFill>
                <a:latin typeface="JKRGNR+Arial-BoldMT"/>
              </a:rPr>
              <a:t>nicht streitentscheidend</a:t>
            </a:r>
            <a:r>
              <a:rPr lang="de-DE" sz="2400" dirty="0">
                <a:solidFill>
                  <a:schemeClr val="tx1">
                    <a:lumMod val="65000"/>
                    <a:lumOff val="35000"/>
                  </a:schemeClr>
                </a:solidFill>
                <a:latin typeface="JKRGNR+Arial-BoldMT"/>
              </a:rPr>
              <a:t>, da K keine Einwohnerin der Gemeinde: </a:t>
            </a:r>
            <a:r>
              <a:rPr lang="de-DE" sz="2400" b="1" dirty="0">
                <a:solidFill>
                  <a:schemeClr val="tx1">
                    <a:lumMod val="65000"/>
                    <a:lumOff val="35000"/>
                  </a:schemeClr>
                </a:solidFill>
                <a:latin typeface="JKRGNR+Arial-BoldMT"/>
              </a:rPr>
              <a:t>§ 18 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Vielmehr in Betracht kommend: </a:t>
            </a:r>
            <a:r>
              <a:rPr lang="de-DE" sz="2400" b="1" dirty="0">
                <a:solidFill>
                  <a:schemeClr val="tx1">
                    <a:lumMod val="65000"/>
                    <a:lumOff val="35000"/>
                  </a:schemeClr>
                </a:solidFill>
                <a:latin typeface="JKRGNR+Arial-BoldMT"/>
              </a:rPr>
              <a:t>§ 70 I GewO</a:t>
            </a:r>
            <a:r>
              <a:rPr lang="de-DE" sz="2400" dirty="0">
                <a:solidFill>
                  <a:schemeClr val="tx1">
                    <a:lumMod val="65000"/>
                    <a:lumOff val="35000"/>
                  </a:schemeClr>
                </a:solidFill>
                <a:latin typeface="JKRGNR+Arial-BoldMT"/>
              </a:rPr>
              <a:t>, wonach „jedermann, der dem Teilnehmerkreis der festgesetzten Veranstaltung angehört“, „zur Teilnahme an der Veranstaltung berechtigt“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Rechtsnatur der Vorschrift, da auch Private „Veranstalter“ </a:t>
            </a:r>
            <a:r>
              <a:rPr lang="de-DE" sz="2400" dirty="0" err="1">
                <a:solidFill>
                  <a:schemeClr val="tx1">
                    <a:lumMod val="65000"/>
                    <a:lumOff val="35000"/>
                  </a:schemeClr>
                </a:solidFill>
                <a:latin typeface="JKRGNR+Arial-BoldMT"/>
              </a:rPr>
              <a:t>iSd</a:t>
            </a:r>
            <a:r>
              <a:rPr lang="de-DE" sz="2400" dirty="0">
                <a:solidFill>
                  <a:schemeClr val="tx1">
                    <a:lumMod val="65000"/>
                    <a:lumOff val="35000"/>
                  </a:schemeClr>
                </a:solidFill>
                <a:latin typeface="JKRGNR+Arial-BoldMT"/>
              </a:rPr>
              <a:t>. Norm sein können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6694500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352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den </a:t>
            </a:r>
            <a:r>
              <a:rPr lang="de-DE" sz="2400" b="1" dirty="0">
                <a:solidFill>
                  <a:schemeClr val="tx1">
                    <a:lumMod val="65000"/>
                    <a:lumOff val="35000"/>
                  </a:schemeClr>
                </a:solidFill>
                <a:latin typeface="JKRGNR+Arial-BoldMT"/>
              </a:rPr>
              <a:t>Betrieb öffentlicher Einrichtungen </a:t>
            </a:r>
            <a:r>
              <a:rPr lang="de-DE" sz="2400" dirty="0">
                <a:solidFill>
                  <a:schemeClr val="tx1">
                    <a:lumMod val="65000"/>
                    <a:lumOff val="35000"/>
                  </a:schemeClr>
                </a:solidFill>
                <a:latin typeface="JKRGNR+Arial-BoldMT"/>
              </a:rPr>
              <a:t>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 </a:t>
            </a:r>
            <a:r>
              <a:rPr lang="de-DE" sz="2400" dirty="0">
                <a:solidFill>
                  <a:schemeClr val="tx1">
                    <a:lumMod val="65000"/>
                    <a:lumOff val="35000"/>
                  </a:schemeClr>
                </a:solidFill>
                <a:latin typeface="JKRGNR+Arial-BoldMT"/>
              </a:rPr>
              <a:t>der Zulassung bzw.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a:t>
            </a:r>
            <a:r>
              <a:rPr lang="de-DE" sz="2400" dirty="0">
                <a:solidFill>
                  <a:schemeClr val="tx1">
                    <a:lumMod val="65000"/>
                    <a:lumOff val="35000"/>
                  </a:schemeClr>
                </a:solidFill>
                <a:latin typeface="JKRGNR+Arial-BoldMT"/>
              </a:rPr>
              <a:t> der Durchführung (</a:t>
            </a:r>
            <a:r>
              <a:rPr lang="de-DE" sz="2400" b="1" dirty="0">
                <a:solidFill>
                  <a:schemeClr val="tx1">
                    <a:lumMod val="65000"/>
                    <a:lumOff val="35000"/>
                  </a:schemeClr>
                </a:solidFill>
                <a:latin typeface="JKRGNR+Arial-BoldMT"/>
              </a:rPr>
              <a:t>sog. Zwei-Stufen-Theorie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Stets öffentlich-rechtlich </a:t>
            </a:r>
            <a:r>
              <a:rPr lang="de-DE" sz="2400" dirty="0">
                <a:solidFill>
                  <a:schemeClr val="tx1">
                    <a:lumMod val="65000"/>
                    <a:lumOff val="35000"/>
                  </a:schemeClr>
                </a:solidFill>
                <a:latin typeface="JKRGNR+Arial-BoldMT"/>
              </a:rPr>
              <a:t>ausgestaltet: Anspruch auf Zugang zur öffentlichen Einrichtung </a:t>
            </a:r>
            <a:r>
              <a:rPr lang="de-DE" sz="2400" b="1" dirty="0">
                <a:solidFill>
                  <a:schemeClr val="tx1">
                    <a:lumMod val="65000"/>
                    <a:lumOff val="35000"/>
                  </a:schemeClr>
                </a:solidFill>
                <a:latin typeface="JKRGNR+Arial-BoldMT"/>
              </a:rPr>
              <a:t>(„Ob“)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die K begehrte die Zulassung zum Fischmarkt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Öffentlich-rechtliche Streitigkeit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0777381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Parteien nicht in erster Linie über Rechte und Pflichten streiten, die unmittelbar in der Verfassung geregelt sind, nicht erfüllt: Grundsatz der doppelten Verfassungsunmittelbarkeit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Streitigkeit auch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ersichtlich: Abdrängende Sonderzuweisung gemäß § 40 II 1 VwGO, Art. 34 S. 3 GG, Art. 14 III 4 GG oder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0279723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nach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Feststellung, dass der Antrag auf Zulassung zum Fischmarkt fehlerfrei zu bescheiden war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erwägen: Statthaftigkeit der </a:t>
            </a: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vorausgesetzt: dass die Kläger die „</a:t>
            </a:r>
            <a:r>
              <a:rPr lang="de-DE" sz="2400" b="1" dirty="0">
                <a:solidFill>
                  <a:schemeClr val="tx1">
                    <a:lumMod val="65000"/>
                    <a:lumOff val="35000"/>
                  </a:schemeClr>
                </a:solidFill>
                <a:latin typeface="JKRGNR+Arial-BoldMT"/>
              </a:rPr>
              <a:t>Verurteilung zum Erlass eines abgelehnten oder unterlassenen Verwaltungsaktes</a:t>
            </a:r>
            <a:r>
              <a:rPr lang="de-DE" sz="2400" dirty="0">
                <a:solidFill>
                  <a:schemeClr val="tx1">
                    <a:lumMod val="65000"/>
                    <a:lumOff val="35000"/>
                  </a:schemeClr>
                </a:solidFill>
                <a:latin typeface="JKRGNR+Arial-BoldMT"/>
              </a:rPr>
              <a:t>“ begehrt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a:t>
            </a:r>
            <a:r>
              <a:rPr lang="de-DE" sz="2400" b="1" dirty="0">
                <a:solidFill>
                  <a:schemeClr val="tx1">
                    <a:lumMod val="65000"/>
                    <a:lumOff val="35000"/>
                  </a:schemeClr>
                </a:solidFill>
                <a:latin typeface="JKRGNR+Arial-BoldMT"/>
              </a:rPr>
              <a:t>Markt</a:t>
            </a:r>
            <a:r>
              <a:rPr lang="de-DE" sz="2400" dirty="0">
                <a:solidFill>
                  <a:schemeClr val="tx1">
                    <a:lumMod val="65000"/>
                    <a:lumOff val="35000"/>
                  </a:schemeClr>
                </a:solidFill>
                <a:latin typeface="JKRGNR+Arial-BoldMT"/>
              </a:rPr>
              <a:t> ist zum Zeitpunkt des gerichtlichen Verfahrens </a:t>
            </a:r>
            <a:r>
              <a:rPr lang="de-DE" sz="2400" b="1" dirty="0">
                <a:solidFill>
                  <a:schemeClr val="tx1">
                    <a:lumMod val="65000"/>
                    <a:lumOff val="35000"/>
                  </a:schemeClr>
                </a:solidFill>
                <a:latin typeface="JKRGNR+Arial-BoldMT"/>
              </a:rPr>
              <a:t>bereits beendet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eingetreten: </a:t>
            </a:r>
            <a:r>
              <a:rPr lang="de-DE" sz="2400" b="1" dirty="0">
                <a:solidFill>
                  <a:schemeClr val="tx1">
                    <a:lumMod val="65000"/>
                    <a:lumOff val="35000"/>
                  </a:schemeClr>
                </a:solidFill>
                <a:latin typeface="JKRGNR+Arial-BoldMT"/>
              </a:rPr>
              <a:t>„Erledigung“ </a:t>
            </a:r>
            <a:r>
              <a:rPr lang="de-DE" sz="2400" dirty="0">
                <a:solidFill>
                  <a:schemeClr val="tx1">
                    <a:lumMod val="65000"/>
                    <a:lumOff val="35000"/>
                  </a:schemeClr>
                </a:solidFill>
                <a:latin typeface="JKRGNR+Arial-BoldMT"/>
              </a:rPr>
              <a:t>einer etwaigen Zulassungsentscheidung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Rechtsschutzbedürfnis unzulässig: Verpflichtungsklage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8083381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zu erwägen: </a:t>
            </a:r>
            <a:r>
              <a:rPr lang="de-DE" sz="2400" b="1" dirty="0">
                <a:solidFill>
                  <a:schemeClr val="tx1">
                    <a:lumMod val="65000"/>
                    <a:lumOff val="35000"/>
                  </a:schemeClr>
                </a:solidFill>
                <a:latin typeface="JKRGNR+Arial-BoldMT"/>
              </a:rPr>
              <a:t>Fortsetzungsfeststellungsklage gemäß §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Wortlaut und Systematik des § 113 I 4 VwGO </a:t>
            </a:r>
            <a:r>
              <a:rPr lang="de-DE" sz="2400" dirty="0">
                <a:solidFill>
                  <a:schemeClr val="tx1">
                    <a:lumMod val="65000"/>
                    <a:lumOff val="35000"/>
                  </a:schemeClr>
                </a:solidFill>
                <a:latin typeface="JKRGNR+Arial-BoldMT"/>
              </a:rPr>
              <a:t>vorausgesetzt: dass sich Verwaltungsakt </a:t>
            </a:r>
            <a:r>
              <a:rPr lang="de-DE" sz="2400" b="1" dirty="0">
                <a:solidFill>
                  <a:schemeClr val="tx1">
                    <a:lumMod val="65000"/>
                    <a:lumOff val="35000"/>
                  </a:schemeClr>
                </a:solidFill>
                <a:latin typeface="JKRGNR+Arial-BoldMT"/>
              </a:rPr>
              <a:t>nach Klageerhebung aber vor Urteilsverkündung</a:t>
            </a:r>
            <a:r>
              <a:rPr lang="de-DE" sz="2400" dirty="0">
                <a:solidFill>
                  <a:schemeClr val="tx1">
                    <a:lumMod val="65000"/>
                    <a:lumOff val="35000"/>
                  </a:schemeClr>
                </a:solidFill>
                <a:latin typeface="JKRGNR+Arial-BoldMT"/>
              </a:rPr>
              <a:t> („vorher“) erledigt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dirty="0">
                <a:solidFill>
                  <a:schemeClr val="tx1">
                    <a:lumMod val="65000"/>
                    <a:lumOff val="35000"/>
                  </a:schemeClr>
                </a:solidFill>
                <a:latin typeface="JKRGNR+Arial-BoldMT"/>
              </a:rPr>
              <a:t>vorprozessualer Erledigung </a:t>
            </a: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Analoge Anwendung </a:t>
            </a:r>
            <a:r>
              <a:rPr lang="de-DE" sz="2400" dirty="0">
                <a:solidFill>
                  <a:schemeClr val="tx1">
                    <a:lumMod val="65000"/>
                    <a:lumOff val="35000"/>
                  </a:schemeClr>
                </a:solidFill>
                <a:latin typeface="JKRGNR+Arial-BoldMT"/>
              </a:rPr>
              <a:t>des §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Analogie vorausgesetzt: </a:t>
            </a:r>
            <a:r>
              <a:rPr lang="de-DE" sz="2400" b="1" dirty="0">
                <a:solidFill>
                  <a:schemeClr val="tx1">
                    <a:lumMod val="65000"/>
                    <a:lumOff val="35000"/>
                  </a:schemeClr>
                </a:solidFill>
                <a:latin typeface="JKRGNR+Arial-BoldMT"/>
              </a:rPr>
              <a:t>Planwidrige Regelungslücke und 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Planwidrige Regelungslücke (-): soweit anderweitige Rechtsschutzmöglichkeiten bestehen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Betracht zu ziehen: </a:t>
            </a:r>
            <a:r>
              <a:rPr lang="de-DE" sz="2400" b="1" dirty="0">
                <a:solidFill>
                  <a:schemeClr val="tx1">
                    <a:lumMod val="65000"/>
                    <a:lumOff val="35000"/>
                  </a:schemeClr>
                </a:solidFill>
                <a:latin typeface="JKRGNR+Arial-BoldMT"/>
              </a:rPr>
              <a:t>Allgemeine Feststellungsklage gemäß § 43 I 1. Alt.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4373880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64504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möglich: Feststellung des Bestehens bzw. Nichtbestehens eines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1. Alt. VwGO</a:t>
            </a:r>
            <a:r>
              <a:rPr lang="de-DE" sz="2400" dirty="0">
                <a:solidFill>
                  <a:schemeClr val="tx1">
                    <a:lumMod val="65000"/>
                    <a:lumOff val="35000"/>
                  </a:schemeClr>
                </a:solidFill>
                <a:latin typeface="JKRGNR+Arial-BoldMT"/>
              </a:rPr>
              <a:t>: Die sich aus einem konkreten Sachverhalt auf Grund einer Norm des öffentlichen Rechts ergebenden rechtlichen Beziehungen zu einer Person bzw. zu einer 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 Gleichsetzung (Verwaltungsakt = Rechtsverhältnis) sprechend: </a:t>
            </a:r>
            <a:r>
              <a:rPr lang="de-DE" sz="2400" b="1" dirty="0">
                <a:solidFill>
                  <a:schemeClr val="tx1">
                    <a:lumMod val="65000"/>
                    <a:lumOff val="35000"/>
                  </a:schemeClr>
                </a:solidFill>
                <a:latin typeface="JKRGNR+Arial-BoldMT"/>
              </a:rPr>
              <a:t>§ 43 I 2. Alt. VwGO</a:t>
            </a:r>
            <a:r>
              <a:rPr lang="de-DE" sz="2400" dirty="0">
                <a:solidFill>
                  <a:schemeClr val="tx1">
                    <a:lumMod val="65000"/>
                    <a:lumOff val="35000"/>
                  </a:schemeClr>
                </a:solidFill>
                <a:latin typeface="JKRGNR+Arial-BoldMT"/>
              </a:rPr>
              <a:t>, der eine </a:t>
            </a:r>
            <a:r>
              <a:rPr lang="de-DE" sz="2400" b="1" dirty="0">
                <a:solidFill>
                  <a:schemeClr val="tx1">
                    <a:lumMod val="65000"/>
                    <a:lumOff val="35000"/>
                  </a:schemeClr>
                </a:solidFill>
                <a:latin typeface="JKRGNR+Arial-BoldMT"/>
              </a:rPr>
              <a:t>gesonderte Klageart </a:t>
            </a:r>
            <a:r>
              <a:rPr lang="de-DE" sz="2400" dirty="0">
                <a:solidFill>
                  <a:schemeClr val="tx1">
                    <a:lumMod val="65000"/>
                    <a:lumOff val="35000"/>
                  </a:schemeClr>
                </a:solidFill>
                <a:latin typeface="JKRGNR+Arial-BoldMT"/>
              </a:rPr>
              <a:t>zur Feststellung der </a:t>
            </a:r>
            <a:r>
              <a:rPr lang="de-DE" sz="2400" b="1" dirty="0">
                <a:solidFill>
                  <a:schemeClr val="tx1">
                    <a:lumMod val="65000"/>
                    <a:lumOff val="35000"/>
                  </a:schemeClr>
                </a:solidFill>
                <a:latin typeface="JKRGNR+Arial-BoldMT"/>
              </a:rPr>
              <a:t>„Nichtigkeit eines Verwaltungsaktes“ </a:t>
            </a:r>
            <a:r>
              <a:rPr lang="de-DE" sz="2400" dirty="0">
                <a:solidFill>
                  <a:schemeClr val="tx1">
                    <a:lumMod val="65000"/>
                    <a:lumOff val="35000"/>
                  </a:schemeClr>
                </a:solidFill>
                <a:latin typeface="JKRGNR+Arial-BoldMT"/>
              </a:rPr>
              <a:t>vorsieht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naheliegend: </a:t>
            </a:r>
            <a:r>
              <a:rPr lang="de-DE" sz="2400" b="1" dirty="0">
                <a:solidFill>
                  <a:schemeClr val="tx1">
                    <a:lumMod val="65000"/>
                    <a:lumOff val="35000"/>
                  </a:schemeClr>
                </a:solidFill>
                <a:latin typeface="JKRGNR+Arial-BoldMT"/>
              </a:rPr>
              <a:t>Gesetzgeber unterscheidet bewusst zwischen „Rechtsverhältnis“ und Verwaltungsakt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Allgemeine FK auf vorprozessual erledigte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Planwidrige Regelungslücke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651957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notwendig: </a:t>
            </a:r>
            <a:r>
              <a:rPr lang="de-DE" sz="2400" b="1"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zu bedenken: Kläger begehrt jeweils die nachträgliche Feststellung der Rechtswidrigkeit eines erledigten Verwaltungsaktes, wobei </a:t>
            </a:r>
            <a:r>
              <a:rPr lang="de-DE" sz="2400" b="1" dirty="0">
                <a:solidFill>
                  <a:schemeClr val="tx1">
                    <a:lumMod val="65000"/>
                    <a:lumOff val="35000"/>
                  </a:schemeClr>
                </a:solidFill>
                <a:latin typeface="JKRGNR+Arial-BoldMT"/>
              </a:rPr>
              <a:t>Zeitpunkt der Erledigung oftmals vom Zufall </a:t>
            </a:r>
            <a:r>
              <a:rPr lang="de-DE" sz="2400" dirty="0">
                <a:solidFill>
                  <a:schemeClr val="tx1">
                    <a:lumMod val="65000"/>
                    <a:lumOff val="35000"/>
                  </a:schemeClr>
                </a:solidFill>
                <a:latin typeface="JKRGNR+Arial-BoldMT"/>
              </a:rPr>
              <a:t>abhängt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grundsätzlich möglich: Fortsetzungsfeststellungsklage in </a:t>
            </a:r>
            <a:r>
              <a:rPr lang="de-DE" sz="2400" b="1" dirty="0">
                <a:solidFill>
                  <a:schemeClr val="tx1">
                    <a:lumMod val="65000"/>
                    <a:lumOff val="35000"/>
                  </a:schemeClr>
                </a:solidFill>
                <a:latin typeface="JKRGNR+Arial-BoldMT"/>
              </a:rPr>
              <a:t>analoger Anwendung des § 113 I 4 VwGO in zeitlicher Hinsicht </a:t>
            </a:r>
            <a:r>
              <a:rPr lang="de-DE" sz="2400" dirty="0">
                <a:solidFill>
                  <a:schemeClr val="tx1">
                    <a:lumMod val="65000"/>
                    <a:lumOff val="35000"/>
                  </a:schemeClr>
                </a:solidFill>
                <a:latin typeface="JKRGNR+Arial-BoldMT"/>
              </a:rPr>
              <a:t>(Erledigung vor Klageerhebung)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statthaft: („Doppelt“) </a:t>
            </a:r>
            <a:r>
              <a:rPr lang="de-DE" sz="2400" b="1" dirty="0">
                <a:solidFill>
                  <a:schemeClr val="tx1">
                    <a:lumMod val="65000"/>
                    <a:lumOff val="35000"/>
                  </a:schemeClr>
                </a:solidFill>
                <a:latin typeface="JKRGNR+Arial-BoldMT"/>
              </a:rPr>
              <a:t>Analoge Anwendung des § 113 I 4 VwGO auch in sachlicher Hinsicht</a:t>
            </a:r>
            <a:r>
              <a:rPr lang="de-DE" sz="2400" dirty="0">
                <a:solidFill>
                  <a:schemeClr val="tx1">
                    <a:lumMod val="65000"/>
                    <a:lumOff val="35000"/>
                  </a:schemeClr>
                </a:solidFill>
                <a:latin typeface="JKRGNR+Arial-BoldMT"/>
              </a:rPr>
              <a:t> (Ausdehnung auf Verpflichtungsklage)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Statthafte Klageart: Fortsetzungsfeststellungsklage in Analogie zu § 113 I 4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8058612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9207" y="1412776"/>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Fortsetzungsfeststellungsklage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Grundkonstellation: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Student S wohnt in Blankenese und ist leidenschaftlicher Fan des HSV. Um seiner Leidenschaft Ausdruck zu bringen stellt er einen 10m hohen Fahnenmast samt 2 Quadratmeter großer Fahne des HSV in seinem Vorgarten auf. Die zuständige Baubehörde erfährt dies und erlässt eine Beseitigungsverfügung gegenüber dem S. Dieser ist empört und klagt gegen die Verfügung. Noch während des Verfahrens brennt die Fahne – aus ungeklärten Gründen – nieder. An einem Wiederaufbau hat S kein Interesse. Er fragt sich, welche prozessualen Reaktionsmöglichkeiten bestehen.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Prozessuale Möglichkeiten?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716184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Fortsetzungsfeststellungsinteresse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gemäß </a:t>
            </a:r>
            <a:r>
              <a:rPr lang="de-DE" sz="2400" b="1" dirty="0">
                <a:solidFill>
                  <a:schemeClr val="tx1">
                    <a:lumMod val="65000"/>
                    <a:lumOff val="35000"/>
                  </a:schemeClr>
                </a:solidFill>
                <a:latin typeface="JKRGNR+Arial-BoldMT"/>
              </a:rPr>
              <a:t>§ 113 I 4 VwGO</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berechtigtes Interesse </a:t>
            </a:r>
            <a:r>
              <a:rPr lang="de-DE" sz="2400" dirty="0">
                <a:solidFill>
                  <a:schemeClr val="tx1">
                    <a:lumMod val="65000"/>
                    <a:lumOff val="35000"/>
                  </a:schemeClr>
                </a:solidFill>
                <a:latin typeface="JKRGNR+Arial-BoldMT"/>
              </a:rPr>
              <a:t>an dieser Feststellung“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 Anwendungsfälle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Wiederholungsgefahr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Setzt eine hinreichend bestimmte Gefahr voraus, dass unter im Wesentlichen </a:t>
            </a:r>
            <a:r>
              <a:rPr lang="de-DE" sz="2400" b="1" dirty="0">
                <a:solidFill>
                  <a:schemeClr val="tx1">
                    <a:lumMod val="65000"/>
                    <a:lumOff val="35000"/>
                  </a:schemeClr>
                </a:solidFill>
                <a:latin typeface="JKRGNR+Arial-BoldMT"/>
              </a:rPr>
              <a:t>unveränderten tatsächlichen wie rechtlichen Umständen </a:t>
            </a:r>
            <a:r>
              <a:rPr lang="de-DE" sz="2400" dirty="0">
                <a:solidFill>
                  <a:schemeClr val="tx1">
                    <a:lumMod val="65000"/>
                    <a:lumOff val="35000"/>
                  </a:schemeClr>
                </a:solidFill>
                <a:latin typeface="JKRGNR+Arial-BoldMT"/>
              </a:rPr>
              <a:t>ein gleichartiger Verwaltungsakt bzw. eine gleichartige behördliche Entscheidung getroffen wird (vgl. § 121 VwGO Bindungswirkung)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Präjudizinteresse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zur Vorbereitung eines etwaigen Amtshaftungsanspruchs, soweit dieser nicht offensichtlich aussichtslos ist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Nur bei Erledigung nach (!) Klageerhebung</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3104144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6017032"/>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Rehabilitationsinteresse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ein Verwaltungsakt, seine Begründung bzw. die Ablehnung seines Erlasses oder sein Vollzug bei „objektiver und vernünftiger Betrachtungsweise“ </a:t>
            </a:r>
            <a:r>
              <a:rPr lang="de-DE" sz="2400" b="1" dirty="0">
                <a:solidFill>
                  <a:schemeClr val="tx1">
                    <a:lumMod val="65000"/>
                    <a:lumOff val="35000"/>
                  </a:schemeClr>
                </a:solidFill>
                <a:latin typeface="JKRGNR+Arial-BoldMT"/>
              </a:rPr>
              <a:t>diskriminierende Wirkung </a:t>
            </a:r>
            <a:r>
              <a:rPr lang="de-DE" sz="2400" dirty="0">
                <a:solidFill>
                  <a:schemeClr val="tx1">
                    <a:lumMod val="65000"/>
                    <a:lumOff val="35000"/>
                  </a:schemeClr>
                </a:solidFill>
                <a:latin typeface="JKRGNR+Arial-BoldMT"/>
              </a:rPr>
              <a:t>hatten, welche noch andauert und nur </a:t>
            </a:r>
            <a:r>
              <a:rPr lang="de-DE" sz="2400" b="1" dirty="0">
                <a:solidFill>
                  <a:schemeClr val="tx1">
                    <a:lumMod val="65000"/>
                    <a:lumOff val="35000"/>
                  </a:schemeClr>
                </a:solidFill>
                <a:latin typeface="JKRGNR+Arial-BoldMT"/>
              </a:rPr>
              <a:t>durch eine gerichtliche Entscheidung ausgeglichen </a:t>
            </a:r>
            <a:r>
              <a:rPr lang="de-DE" sz="2400" dirty="0">
                <a:solidFill>
                  <a:schemeClr val="tx1">
                    <a:lumMod val="65000"/>
                    <a:lumOff val="35000"/>
                  </a:schemeClr>
                </a:solidFill>
                <a:latin typeface="JKRGNR+Arial-BoldMT"/>
              </a:rPr>
              <a:t>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Feststellungsinteresse mit Blick auf das Gebot effektiven Rechtsschutzes (Art. 19 IV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Sich typischerweise kurzfristig erledigende Maßnahmen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es sich bei dem erledigten Verwaltungsakt um einen Eingriffsakt handelt, der gewöhnlich keiner gerichtlichen Überprüfung im Hauptsacheverfahren unterliegt, da er sich typischerweise kurzfristig erledigt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0260289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8969"/>
            <a:ext cx="8928992" cy="88742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Seitens des </a:t>
            </a:r>
            <a:r>
              <a:rPr lang="de-DE" sz="2400" b="1" u="sng" dirty="0">
                <a:solidFill>
                  <a:schemeClr val="tx1">
                    <a:lumMod val="65000"/>
                    <a:lumOff val="35000"/>
                  </a:schemeClr>
                </a:solidFill>
                <a:latin typeface="JKRGNR+Arial-BoldMT"/>
              </a:rPr>
              <a:t>BVerwG </a:t>
            </a:r>
            <a:r>
              <a:rPr lang="de-DE" sz="2400" b="1" u="sng" dirty="0" err="1">
                <a:solidFill>
                  <a:schemeClr val="tx1">
                    <a:lumMod val="65000"/>
                    <a:lumOff val="35000"/>
                  </a:schemeClr>
                </a:solidFill>
                <a:latin typeface="JKRGNR+Arial-BoldMT"/>
              </a:rPr>
              <a:t>NVwZ</a:t>
            </a:r>
            <a:r>
              <a:rPr lang="de-DE" sz="2400" b="1" u="sng" dirty="0">
                <a:solidFill>
                  <a:schemeClr val="tx1">
                    <a:lumMod val="65000"/>
                    <a:lumOff val="35000"/>
                  </a:schemeClr>
                </a:solidFill>
                <a:latin typeface="JKRGNR+Arial-BoldMT"/>
              </a:rPr>
              <a:t> 2024, 1027 </a:t>
            </a:r>
            <a:r>
              <a:rPr lang="de-DE" sz="2400" dirty="0">
                <a:solidFill>
                  <a:schemeClr val="tx1">
                    <a:lumMod val="65000"/>
                    <a:lumOff val="35000"/>
                  </a:schemeClr>
                </a:solidFill>
                <a:latin typeface="JKRGNR+Arial-BoldMT"/>
              </a:rPr>
              <a:t>kumulativ erforderlich: Vorliegen eines </a:t>
            </a:r>
            <a:r>
              <a:rPr lang="de-DE" sz="2400" b="1" dirty="0">
                <a:solidFill>
                  <a:schemeClr val="tx1">
                    <a:lumMod val="65000"/>
                    <a:lumOff val="35000"/>
                  </a:schemeClr>
                </a:solidFill>
                <a:latin typeface="JKRGNR+Arial-BoldMT"/>
              </a:rPr>
              <a:t>„qualifizierten Grundrechtseingriffs“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Andernfalls drohend: Leerlaufen der besonderen Sachentscheidungsvoraussetzung des „berechtigten Interesses“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„Qualifizierter Grundrechtseingriff“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1 GG, Art. 13 GG, Art. 104 II, III GG, Art. 10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3 I GG bei „objektiver Willkür“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Hinsichtlich anderer Grundrechte entscheidend: Beurteilung der </a:t>
            </a:r>
            <a:r>
              <a:rPr lang="de-DE" sz="2400" b="1" dirty="0">
                <a:solidFill>
                  <a:schemeClr val="tx1">
                    <a:lumMod val="65000"/>
                    <a:lumOff val="35000"/>
                  </a:schemeClr>
                </a:solidFill>
                <a:latin typeface="JKRGNR+Arial-BoldMT"/>
              </a:rPr>
              <a:t>Eingriffsintensität im Einzelfall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Umständen des Einzelfalls anzunehmen: </a:t>
            </a:r>
            <a:r>
              <a:rPr lang="de-DE" sz="2400" b="1" dirty="0">
                <a:solidFill>
                  <a:schemeClr val="tx1">
                    <a:lumMod val="65000"/>
                    <a:lumOff val="35000"/>
                  </a:schemeClr>
                </a:solidFill>
                <a:latin typeface="JKRGNR+Arial-BoldMT"/>
              </a:rPr>
              <a:t>Wiederholungsgefahr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Fortsetzungsfeststellungsinteresse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9599588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unumstritten: </a:t>
            </a:r>
            <a:r>
              <a:rPr lang="de-DE" sz="2400" b="1" dirty="0">
                <a:solidFill>
                  <a:schemeClr val="tx1">
                    <a:lumMod val="65000"/>
                    <a:lumOff val="35000"/>
                  </a:schemeClr>
                </a:solidFill>
                <a:latin typeface="JKRGNR+Arial-BoldMT"/>
              </a:rPr>
              <a:t>Analoge Anwendung des § 42 II VwGO </a:t>
            </a:r>
            <a:r>
              <a:rPr lang="de-DE" sz="2400" dirty="0">
                <a:solidFill>
                  <a:schemeClr val="tx1">
                    <a:lumMod val="65000"/>
                    <a:lumOff val="35000"/>
                  </a:schemeClr>
                </a:solidFill>
                <a:latin typeface="JKRGNR+Arial-BoldMT"/>
              </a:rPr>
              <a:t>auf die Fortsetzungsfeststellungsklage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a:t>
            </a:r>
            <a:r>
              <a:rPr lang="de-DE" sz="2400" b="1" dirty="0">
                <a:solidFill>
                  <a:schemeClr val="tx1">
                    <a:lumMod val="65000"/>
                    <a:lumOff val="35000"/>
                  </a:schemeClr>
                </a:solidFill>
                <a:latin typeface="JKRGNR+Arial-BoldMT"/>
              </a:rPr>
              <a:t>Streit kann dahinstehen, wenn Klagebefugnis jedenfalls zu bejahen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mithin: dass die Klägerin geltend machen kann, </a:t>
            </a:r>
            <a:r>
              <a:rPr lang="de-DE" sz="2400" b="1" dirty="0">
                <a:solidFill>
                  <a:schemeClr val="tx1">
                    <a:lumMod val="65000"/>
                    <a:lumOff val="35000"/>
                  </a:schemeClr>
                </a:solidFill>
                <a:latin typeface="JKRGNR+Arial-BoldMT"/>
              </a:rPr>
              <a:t>durch die Ablehnung des begehrten Verwaltungsaktes in ihren Rechten verletzt</a:t>
            </a:r>
            <a:r>
              <a:rPr lang="de-DE" sz="2400" dirty="0">
                <a:solidFill>
                  <a:schemeClr val="tx1">
                    <a:lumMod val="65000"/>
                    <a:lumOff val="35000"/>
                  </a:schemeClr>
                </a:solidFill>
                <a:latin typeface="JKRGNR+Arial-BoldMT"/>
              </a:rPr>
              <a:t> zu 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Anspruchsgrundlage, auf die sich Kläger berufen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Anspruchsgrundlage in Betracht kommend: </a:t>
            </a:r>
            <a:r>
              <a:rPr lang="de-DE" sz="2400" b="1" dirty="0">
                <a:solidFill>
                  <a:schemeClr val="tx1">
                    <a:lumMod val="65000"/>
                    <a:lumOff val="35000"/>
                  </a:schemeClr>
                </a:solidFill>
                <a:latin typeface="JKRGNR+Arial-BoldMT"/>
              </a:rPr>
              <a:t>§ 70 I GewO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1695530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5583580"/>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70 I GewO Recht zur Teilnahme an einer Veranstaltung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Jedermann, der dem Teilnehmerkreis der festgesetzten Veranstaltung angehört, ist nach Maßgabe der für alle Veranstaltungsteilnehmer geltenden Bestimmungen zur Teilnahme an der Veranstaltung berechtigt.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&gt; Unproblematisch hieraus abzuleiten: </a:t>
            </a:r>
            <a:r>
              <a:rPr lang="de-DE" sz="2400" b="1" dirty="0">
                <a:solidFill>
                  <a:schemeClr val="tx1">
                    <a:lumMod val="65000"/>
                    <a:lumOff val="35000"/>
                  </a:schemeClr>
                </a:solidFill>
                <a:latin typeface="JKRGNR+Arial-BoldMT"/>
              </a:rPr>
              <a:t>Subjektives öffentliches Recht </a:t>
            </a:r>
            <a:r>
              <a:rPr lang="de-DE" sz="2400" dirty="0">
                <a:solidFill>
                  <a:schemeClr val="tx1">
                    <a:lumMod val="65000"/>
                    <a:lumOff val="35000"/>
                  </a:schemeClr>
                </a:solidFill>
                <a:latin typeface="JKRGNR+Arial-BoldMT"/>
              </a:rPr>
              <a:t>auf Teilnahme an Veranstaltung, für „</a:t>
            </a:r>
            <a:r>
              <a:rPr lang="de-DE" sz="2400" b="1" dirty="0">
                <a:solidFill>
                  <a:schemeClr val="tx1">
                    <a:lumMod val="65000"/>
                    <a:lumOff val="35000"/>
                  </a:schemeClr>
                </a:solidFill>
                <a:latin typeface="JKRGNR+Arial-BoldMT"/>
              </a:rPr>
              <a:t>jedermann</a:t>
            </a:r>
            <a:r>
              <a:rPr lang="de-DE" sz="2400" dirty="0">
                <a:solidFill>
                  <a:schemeClr val="tx1">
                    <a:lumMod val="65000"/>
                    <a:lumOff val="35000"/>
                  </a:schemeClr>
                </a:solidFill>
                <a:latin typeface="JKRGNR+Arial-BoldMT"/>
              </a:rPr>
              <a:t>, der dem </a:t>
            </a:r>
            <a:r>
              <a:rPr lang="de-DE" sz="2400" b="1" dirty="0">
                <a:solidFill>
                  <a:schemeClr val="tx1">
                    <a:lumMod val="65000"/>
                    <a:lumOff val="35000"/>
                  </a:schemeClr>
                </a:solidFill>
                <a:latin typeface="JKRGNR+Arial-BoldMT"/>
              </a:rPr>
              <a:t>Teilnehmerkreis</a:t>
            </a:r>
            <a:r>
              <a:rPr lang="de-DE" sz="2400" dirty="0">
                <a:solidFill>
                  <a:schemeClr val="tx1">
                    <a:lumMod val="65000"/>
                    <a:lumOff val="35000"/>
                  </a:schemeClr>
                </a:solidFill>
                <a:latin typeface="JKRGNR+Arial-BoldMT"/>
              </a:rPr>
              <a:t> angehört“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a:t>
            </a:r>
            <a:r>
              <a:rPr lang="de-DE" sz="2400" b="1" dirty="0">
                <a:solidFill>
                  <a:schemeClr val="tx1">
                    <a:lumMod val="65000"/>
                    <a:lumOff val="35000"/>
                  </a:schemeClr>
                </a:solidFill>
                <a:latin typeface="JKRGNR+Arial-BoldMT"/>
              </a:rPr>
              <a:t>nicht von vornherein auszuschließen</a:t>
            </a:r>
            <a:r>
              <a:rPr lang="de-DE" sz="2400" dirty="0">
                <a:solidFill>
                  <a:schemeClr val="tx1">
                    <a:lumMod val="65000"/>
                    <a:lumOff val="35000"/>
                  </a:schemeClr>
                </a:solidFill>
                <a:latin typeface="JKRGNR+Arial-BoldMT"/>
              </a:rPr>
              <a:t>: Vorliegen der </a:t>
            </a:r>
            <a:r>
              <a:rPr lang="de-DE" sz="2400" b="1" dirty="0">
                <a:solidFill>
                  <a:schemeClr val="tx1">
                    <a:lumMod val="65000"/>
                    <a:lumOff val="35000"/>
                  </a:schemeClr>
                </a:solidFill>
                <a:latin typeface="JKRGNR+Arial-BoldMT"/>
              </a:rPr>
              <a:t>Anspruchsvoraussetzungen</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 70 I GewO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möglich: Anspruch der Klägerin aus § 70 I GewO auf Zuteilung eines Standplatzes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4522664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Vorverfahren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gemäß </a:t>
            </a:r>
            <a:r>
              <a:rPr lang="de-DE" sz="2400" b="1" dirty="0">
                <a:solidFill>
                  <a:schemeClr val="tx1">
                    <a:lumMod val="65000"/>
                    <a:lumOff val="35000"/>
                  </a:schemeClr>
                </a:solidFill>
                <a:latin typeface="JKRGNR+Arial-BoldMT"/>
              </a:rPr>
              <a:t>§ 68 I 1 VwGO </a:t>
            </a:r>
            <a:r>
              <a:rPr lang="de-DE" sz="2400" dirty="0">
                <a:solidFill>
                  <a:schemeClr val="tx1">
                    <a:lumMod val="65000"/>
                    <a:lumOff val="35000"/>
                  </a:schemeClr>
                </a:solidFill>
                <a:latin typeface="JKRGNR+Arial-BoldMT"/>
              </a:rPr>
              <a:t>vor Erhebung der Versagungsgegenklage: Durchführung eines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fraglich</a:t>
            </a:r>
            <a:r>
              <a:rPr lang="de-DE" sz="2400" dirty="0">
                <a:solidFill>
                  <a:schemeClr val="tx1">
                    <a:lumMod val="65000"/>
                    <a:lumOff val="35000"/>
                  </a:schemeClr>
                </a:solidFill>
                <a:latin typeface="JKRGNR+Arial-BoldMT"/>
              </a:rPr>
              <a:t>: ob auch im Falle der </a:t>
            </a:r>
            <a:r>
              <a:rPr lang="de-DE" sz="2400" b="1" dirty="0">
                <a:solidFill>
                  <a:schemeClr val="tx1">
                    <a:lumMod val="65000"/>
                    <a:lumOff val="35000"/>
                  </a:schemeClr>
                </a:solidFill>
                <a:latin typeface="JKRGNR+Arial-BoldMT"/>
              </a:rPr>
              <a:t>Fortsetzungsfeststellungsklage</a:t>
            </a:r>
            <a:r>
              <a:rPr lang="de-DE" sz="2400" dirty="0">
                <a:solidFill>
                  <a:schemeClr val="tx1">
                    <a:lumMod val="65000"/>
                    <a:lumOff val="35000"/>
                  </a:schemeClr>
                </a:solidFill>
                <a:latin typeface="JKRGNR+Arial-BoldMT"/>
              </a:rPr>
              <a:t> ein </a:t>
            </a:r>
            <a:r>
              <a:rPr lang="de-DE" sz="2400" b="1" dirty="0">
                <a:solidFill>
                  <a:schemeClr val="tx1">
                    <a:lumMod val="65000"/>
                    <a:lumOff val="35000"/>
                  </a:schemeClr>
                </a:solidFill>
                <a:latin typeface="JKRGNR+Arial-BoldMT"/>
              </a:rPr>
              <a:t>Vorverfahren</a:t>
            </a:r>
            <a:r>
              <a:rPr lang="de-DE" sz="2400" dirty="0">
                <a:solidFill>
                  <a:schemeClr val="tx1">
                    <a:lumMod val="65000"/>
                    <a:lumOff val="35000"/>
                  </a:schemeClr>
                </a:solidFill>
                <a:latin typeface="JKRGNR+Arial-BoldMT"/>
              </a:rPr>
              <a:t> erforderlich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zunächst: </a:t>
            </a:r>
            <a:r>
              <a:rPr lang="de-DE" sz="2400" b="1" dirty="0">
                <a:solidFill>
                  <a:schemeClr val="tx1">
                    <a:lumMod val="65000"/>
                    <a:lumOff val="35000"/>
                  </a:schemeClr>
                </a:solidFill>
                <a:latin typeface="JKRGNR+Arial-BoldMT"/>
              </a:rPr>
              <a:t>Zeitpunkt der Erledigung </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Erledigung nach Klageerhebung</a:t>
            </a:r>
            <a:r>
              <a:rPr lang="de-DE" sz="2400" dirty="0">
                <a:solidFill>
                  <a:schemeClr val="tx1">
                    <a:lumMod val="65000"/>
                    <a:lumOff val="35000"/>
                  </a:schemeClr>
                </a:solidFill>
                <a:latin typeface="JKRGNR+Arial-BoldMT"/>
              </a:rPr>
              <a:t>: Vorverfahren erforderlich, soweit es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zuvor erhobenen Anfechtungsklage notwendig war</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Erledigung vor Klageerhebung</a:t>
            </a:r>
            <a:r>
              <a:rPr lang="de-DE" sz="2400" dirty="0">
                <a:solidFill>
                  <a:schemeClr val="tx1">
                    <a:lumMod val="65000"/>
                    <a:lumOff val="35000"/>
                  </a:schemeClr>
                </a:solidFill>
                <a:latin typeface="JKRGNR+Arial-BoldMT"/>
              </a:rPr>
              <a:t>: im Zeitpunkt der Erledigung müsste die jeweilige Klage (hier: Versagungsgegenklage) noch zulässig gewesen sein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Widerspruchsbescheid ergangen</a:t>
            </a:r>
            <a:r>
              <a:rPr lang="de-DE" sz="2400" dirty="0">
                <a:solidFill>
                  <a:schemeClr val="tx1">
                    <a:lumMod val="65000"/>
                    <a:lumOff val="35000"/>
                  </a:schemeClr>
                </a:solidFill>
                <a:latin typeface="JKRGNR+Arial-BoldMT"/>
              </a:rPr>
              <a:t>: Ende April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8321377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Ablauf der Widerspruchsfrist</a:t>
            </a:r>
            <a:r>
              <a:rPr lang="de-DE" sz="2400" dirty="0">
                <a:solidFill>
                  <a:schemeClr val="tx1">
                    <a:lumMod val="65000"/>
                    <a:lumOff val="35000"/>
                  </a:schemeClr>
                </a:solidFill>
                <a:latin typeface="JKRGNR+Arial-BoldMT"/>
              </a:rPr>
              <a:t>: „innerhalb eines Monats nach Bekanntgabe“ des Ablehnungsbescheides (§ 70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Widerspruch seitens der K: „erst im Juli“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Mithin nicht gewahrt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Widerspruchsfrist des § 70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a:t>
            </a:r>
            <a:r>
              <a:rPr lang="de-DE" sz="2400" dirty="0">
                <a:solidFill>
                  <a:schemeClr val="tx1">
                    <a:lumMod val="65000"/>
                    <a:lumOff val="35000"/>
                  </a:schemeClr>
                </a:solidFill>
                <a:latin typeface="JKRGNR+Arial-BoldMT"/>
              </a:rPr>
              <a:t>: zum Zeitpunkt der Erledigung (31.08.) war </a:t>
            </a:r>
            <a:r>
              <a:rPr lang="de-DE" sz="2400" b="1" dirty="0">
                <a:solidFill>
                  <a:schemeClr val="tx1">
                    <a:lumMod val="65000"/>
                    <a:lumOff val="35000"/>
                  </a:schemeClr>
                </a:solidFill>
                <a:latin typeface="JKRGNR+Arial-BoldMT"/>
              </a:rPr>
              <a:t>Ablehnungsbescheid bestandskräftig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Achtung!: Die Behörde hat den </a:t>
            </a:r>
            <a:r>
              <a:rPr lang="de-DE" sz="2400" b="1" dirty="0">
                <a:solidFill>
                  <a:schemeClr val="tx1">
                    <a:lumMod val="65000"/>
                    <a:lumOff val="35000"/>
                  </a:schemeClr>
                </a:solidFill>
                <a:latin typeface="JKRGNR+Arial-BoldMT"/>
              </a:rPr>
              <a:t>Widerspruch nicht nur als unzulässig, sondern auch als unbegründet </a:t>
            </a:r>
            <a:r>
              <a:rPr lang="de-DE" sz="2400" dirty="0">
                <a:solidFill>
                  <a:schemeClr val="tx1">
                    <a:lumMod val="65000"/>
                    <a:lumOff val="35000"/>
                  </a:schemeClr>
                </a:solidFill>
                <a:latin typeface="JKRGNR+Arial-BoldMT"/>
              </a:rPr>
              <a:t>zurückgewiesen (Entscheidung in der 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zu erwägen: </a:t>
            </a:r>
            <a:r>
              <a:rPr lang="de-DE" sz="2400" b="1" dirty="0">
                <a:solidFill>
                  <a:schemeClr val="tx1">
                    <a:lumMod val="65000"/>
                    <a:lumOff val="35000"/>
                  </a:schemeClr>
                </a:solidFill>
                <a:latin typeface="JKRGNR+Arial-BoldMT"/>
              </a:rPr>
              <a:t>Heilung der Fristversäumnis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sprechend: Sachherrschaft der </a:t>
            </a:r>
            <a:r>
              <a:rPr lang="de-DE" sz="2400" b="1" dirty="0">
                <a:solidFill>
                  <a:schemeClr val="tx1">
                    <a:lumMod val="65000"/>
                    <a:lumOff val="35000"/>
                  </a:schemeClr>
                </a:solidFill>
                <a:latin typeface="JKRGNR+Arial-BoldMT"/>
              </a:rPr>
              <a:t>Widerspruchsbehörde</a:t>
            </a:r>
            <a:r>
              <a:rPr lang="de-DE" sz="2400" dirty="0">
                <a:solidFill>
                  <a:schemeClr val="tx1">
                    <a:lumMod val="65000"/>
                    <a:lumOff val="35000"/>
                  </a:schemeClr>
                </a:solidFill>
                <a:latin typeface="JKRGNR+Arial-BoldMT"/>
              </a:rPr>
              <a:t> als „</a:t>
            </a:r>
            <a:r>
              <a:rPr lang="de-DE" sz="2400" b="1" dirty="0">
                <a:solidFill>
                  <a:schemeClr val="tx1">
                    <a:lumMod val="65000"/>
                    <a:lumOff val="35000"/>
                  </a:schemeClr>
                </a:solidFill>
                <a:latin typeface="JKRGNR+Arial-BoldMT"/>
              </a:rPr>
              <a:t>Herrin des Vorverfahrens“ </a:t>
            </a:r>
            <a:r>
              <a:rPr lang="de-DE" sz="2400" dirty="0">
                <a:solidFill>
                  <a:schemeClr val="tx1">
                    <a:lumMod val="65000"/>
                    <a:lumOff val="35000"/>
                  </a:schemeClr>
                </a:solidFill>
                <a:latin typeface="JKRGNR+Arial-BoldMT"/>
              </a:rPr>
              <a:t>(</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festzuhalten: </a:t>
            </a:r>
            <a:r>
              <a:rPr lang="de-DE" sz="2400" dirty="0">
                <a:solidFill>
                  <a:schemeClr val="tx1">
                    <a:lumMod val="65000"/>
                    <a:lumOff val="35000"/>
                  </a:schemeClr>
                </a:solidFill>
                <a:latin typeface="JKRGNR+Arial-BoldMT"/>
              </a:rPr>
              <a:t>erfolgloses Widerspruchsverfahren (+) </a:t>
            </a: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11904085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279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im Hinblick auf Notwendigkeit der Einhaltung der Klagefrist aus § 74 VwGO maßgeblich: </a:t>
            </a:r>
            <a:r>
              <a:rPr lang="de-DE" sz="2400" b="1" dirty="0">
                <a:solidFill>
                  <a:schemeClr val="tx1">
                    <a:lumMod val="65000"/>
                    <a:lumOff val="35000"/>
                  </a:schemeClr>
                </a:solidFill>
                <a:latin typeface="JKRGNR+Arial-BoldMT"/>
              </a:rPr>
              <a:t>Zeitpunkt der Erledigung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zu bedenken: aus einer </a:t>
            </a:r>
            <a:r>
              <a:rPr lang="de-DE" sz="2400" b="1" dirty="0">
                <a:solidFill>
                  <a:schemeClr val="tx1">
                    <a:lumMod val="65000"/>
                    <a:lumOff val="35000"/>
                  </a:schemeClr>
                </a:solidFill>
                <a:latin typeface="JKRGNR+Arial-BoldMT"/>
              </a:rPr>
              <a:t>unzulässigen Verpflichtungs- bzw. Anfechtungsklage kann keine zulässige FFK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Klagefrist: Klage muss „innerhalb eines Monates nach Zustellung des Widerspruchsbescheides“ erhoben werden, </a:t>
            </a:r>
            <a:r>
              <a:rPr lang="de-DE" sz="2400" b="1" dirty="0">
                <a:solidFill>
                  <a:schemeClr val="tx1">
                    <a:lumMod val="65000"/>
                    <a:lumOff val="35000"/>
                  </a:schemeClr>
                </a:solidFill>
                <a:latin typeface="JKRGNR+Arial-BoldMT"/>
              </a:rPr>
              <a:t>§ 74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dargestellt: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Erlass d. </a:t>
            </a:r>
            <a:r>
              <a:rPr lang="de-DE" sz="2400" b="1" dirty="0">
                <a:solidFill>
                  <a:schemeClr val="tx1">
                    <a:lumMod val="65000"/>
                    <a:lumOff val="35000"/>
                  </a:schemeClr>
                </a:solidFill>
                <a:latin typeface="JKRGNR+Arial-BoldMT"/>
                <a:sym typeface="Wingdings" pitchFamily="2" charset="2"/>
              </a:rPr>
              <a:t>Widerspruchsbescheid</a:t>
            </a:r>
            <a:r>
              <a:rPr lang="de-DE" sz="2400" dirty="0">
                <a:solidFill>
                  <a:schemeClr val="tx1">
                    <a:lumMod val="65000"/>
                    <a:lumOff val="35000"/>
                  </a:schemeClr>
                </a:solidFill>
                <a:latin typeface="JKRGNR+Arial-BoldMT"/>
                <a:sym typeface="Wingdings" pitchFamily="2" charset="2"/>
              </a:rPr>
              <a:t>: Mitte August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Zeitpunkt der </a:t>
            </a:r>
            <a:r>
              <a:rPr lang="de-DE" sz="2400" b="1" dirty="0">
                <a:solidFill>
                  <a:schemeClr val="tx1">
                    <a:lumMod val="65000"/>
                    <a:lumOff val="35000"/>
                  </a:schemeClr>
                </a:solidFill>
                <a:latin typeface="JKRGNR+Arial-BoldMT"/>
                <a:sym typeface="Wingdings" pitchFamily="2" charset="2"/>
              </a:rPr>
              <a:t>Erledigung</a:t>
            </a:r>
            <a:r>
              <a:rPr lang="de-DE" sz="2400" dirty="0">
                <a:solidFill>
                  <a:schemeClr val="tx1">
                    <a:lumMod val="65000"/>
                    <a:lumOff val="35000"/>
                  </a:schemeClr>
                </a:solidFill>
                <a:latin typeface="JKRGNR+Arial-BoldMT"/>
                <a:sym typeface="Wingdings" pitchFamily="2" charset="2"/>
              </a:rPr>
              <a:t>: 31.08</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ohne weiteres möglich: </a:t>
            </a:r>
            <a:r>
              <a:rPr lang="de-DE" sz="2400" b="1" dirty="0">
                <a:solidFill>
                  <a:schemeClr val="tx1">
                    <a:lumMod val="65000"/>
                    <a:lumOff val="35000"/>
                  </a:schemeClr>
                </a:solidFill>
                <a:latin typeface="JKRGNR+Arial-BoldMT"/>
              </a:rPr>
              <a:t>Einhaltung der Klagefrist im Zeitpunkt der Erledigung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40371110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Allerdings nunmehr strittig</a:t>
            </a:r>
            <a:r>
              <a:rPr lang="de-DE" sz="2400" dirty="0">
                <a:solidFill>
                  <a:schemeClr val="tx1">
                    <a:lumMod val="65000"/>
                    <a:lumOff val="35000"/>
                  </a:schemeClr>
                </a:solidFill>
                <a:latin typeface="JKRGNR+Arial-BoldMT"/>
              </a:rPr>
              <a:t>: Analoge Anwendung des § 74 VwGO auf den Zeitraum nach Erledigung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Bedeutung für den 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Ablauf der Klagefrist aus § 74 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Widerspruchsbescheid</a:t>
            </a:r>
            <a:r>
              <a:rPr lang="de-DE" sz="2400" dirty="0">
                <a:solidFill>
                  <a:schemeClr val="tx1">
                    <a:lumMod val="65000"/>
                    <a:lumOff val="35000"/>
                  </a:schemeClr>
                </a:solidFill>
                <a:latin typeface="JKRGNR+Arial-BoldMT"/>
              </a:rPr>
              <a:t>: Mitte August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Ablauf Klagefrist</a:t>
            </a:r>
            <a:r>
              <a:rPr lang="de-DE" sz="2400" dirty="0">
                <a:solidFill>
                  <a:schemeClr val="tx1">
                    <a:lumMod val="65000"/>
                    <a:lumOff val="35000"/>
                  </a:schemeClr>
                </a:solidFill>
                <a:latin typeface="JKRGNR+Arial-BoldMT"/>
              </a:rPr>
              <a:t>: Mitte September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Klageerhebung</a:t>
            </a:r>
            <a:r>
              <a:rPr lang="de-DE" sz="2400" dirty="0">
                <a:solidFill>
                  <a:schemeClr val="tx1">
                    <a:lumMod val="65000"/>
                    <a:lumOff val="35000"/>
                  </a:schemeClr>
                </a:solidFill>
                <a:latin typeface="JKRGNR+Arial-BoldMT"/>
              </a:rPr>
              <a:t>: Ende Oktober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(analoger) Anwendung des § 74 I 1 VwGO auf den Zeitraum nach Erledigung: Klage unzulässig!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383068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Für Analogie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Sehr zweifelhaft: </a:t>
            </a:r>
            <a:r>
              <a:rPr lang="de-DE" sz="2400" b="1" dirty="0">
                <a:solidFill>
                  <a:schemeClr val="tx1">
                    <a:lumMod val="65000"/>
                    <a:lumOff val="35000"/>
                  </a:schemeClr>
                </a:solidFill>
                <a:latin typeface="JKRGNR+Arial-BoldMT"/>
              </a:rPr>
              <a:t>Vergleichbare Interessenlage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des § 74 VwGO: </a:t>
            </a:r>
            <a:r>
              <a:rPr lang="de-DE" sz="2400" dirty="0">
                <a:solidFill>
                  <a:schemeClr val="tx1">
                    <a:lumMod val="65000"/>
                    <a:lumOff val="35000"/>
                  </a:schemeClr>
                </a:solidFill>
                <a:latin typeface="JKRGNR+Arial-BoldMT"/>
              </a:rPr>
              <a:t>Sicherung der </a:t>
            </a:r>
            <a:r>
              <a:rPr lang="de-DE" sz="2400" b="1" dirty="0">
                <a:solidFill>
                  <a:schemeClr val="tx1">
                    <a:lumMod val="65000"/>
                    <a:lumOff val="35000"/>
                  </a:schemeClr>
                </a:solidFill>
                <a:latin typeface="JKRGNR+Arial-BoldMT"/>
              </a:rPr>
              <a:t>Bestandskraft</a:t>
            </a:r>
            <a:r>
              <a:rPr lang="de-DE" sz="2400" dirty="0">
                <a:solidFill>
                  <a:schemeClr val="tx1">
                    <a:lumMod val="65000"/>
                    <a:lumOff val="35000"/>
                  </a:schemeClr>
                </a:solidFill>
                <a:latin typeface="JKRGNR+Arial-BoldMT"/>
              </a:rPr>
              <a:t> eines Verwaltungsakts (</a:t>
            </a:r>
            <a:r>
              <a:rPr lang="de-DE" sz="2400" b="1" dirty="0">
                <a:solidFill>
                  <a:schemeClr val="tx1">
                    <a:lumMod val="65000"/>
                    <a:lumOff val="35000"/>
                  </a:schemeClr>
                </a:solidFill>
                <a:latin typeface="JKRGNR+Arial-BoldMT"/>
              </a:rPr>
              <a:t>Rechtssicherheit</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Rechtswirkung der Erledigung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Unwirksamkeit</a:t>
            </a:r>
            <a:r>
              <a:rPr lang="de-DE" sz="2400" dirty="0">
                <a:solidFill>
                  <a:schemeClr val="tx1">
                    <a:lumMod val="65000"/>
                    <a:lumOff val="35000"/>
                  </a:schemeClr>
                </a:solidFill>
                <a:latin typeface="JKRGNR+Arial-BoldMT"/>
              </a:rPr>
              <a:t> des Verwaltungsaktes, vgl. </a:t>
            </a:r>
            <a:r>
              <a:rPr lang="de-DE" sz="2400" b="1" dirty="0">
                <a:solidFill>
                  <a:schemeClr val="tx1">
                    <a:lumMod val="65000"/>
                    <a:lumOff val="35000"/>
                  </a:schemeClr>
                </a:solidFill>
                <a:latin typeface="JKRGNR+Arial-BoldMT"/>
              </a:rPr>
              <a:t>§ 43 II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Schaffung von Rechtssicherheit durch Sicherung der Bestandskraft nicht mehr angezeigt!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Ausreichend zur Begrenzung der Klagefrist: Verwirkung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Mithin nicht erforderlich</a:t>
            </a:r>
            <a:r>
              <a:rPr lang="de-DE" sz="2400" dirty="0">
                <a:solidFill>
                  <a:schemeClr val="tx1">
                    <a:lumMod val="65000"/>
                    <a:lumOff val="35000"/>
                  </a:schemeClr>
                </a:solidFill>
                <a:latin typeface="JKRGNR+Arial-BoldMT"/>
              </a:rPr>
              <a:t>: Einhaltung einer Klagefrist nach Erledigung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10807174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9207"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Ursprünglich statthaft: Anfechtungsklage</a:t>
            </a:r>
            <a:r>
              <a:rPr lang="de-DE" sz="2400" dirty="0">
                <a:solidFill>
                  <a:schemeClr val="tx1">
                    <a:lumMod val="65000"/>
                    <a:lumOff val="35000"/>
                  </a:schemeClr>
                </a:solidFill>
                <a:latin typeface="JKRGNR+Arial-BoldMT"/>
              </a:rPr>
              <a:t> gegen die Abrissverfügung (=VA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Auswirkungen des Abbrennens des Mastes + Flagge auf den angegriffenen Verwaltungsakt?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denkbar: Erledigung des Verwaltungsaktes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Erledigung (+), </a:t>
            </a:r>
            <a:r>
              <a:rPr lang="de-DE" sz="2400" dirty="0">
                <a:solidFill>
                  <a:schemeClr val="tx1">
                    <a:lumMod val="65000"/>
                    <a:lumOff val="35000"/>
                  </a:schemeClr>
                </a:solidFill>
                <a:latin typeface="JKRGNR+Arial-BoldMT"/>
                <a:sym typeface="Wingdings" pitchFamily="2" charset="2"/>
              </a:rPr>
              <a:t>wenn der Verwaltungsakt </a:t>
            </a:r>
            <a:r>
              <a:rPr lang="de-DE" sz="2400" b="1" dirty="0">
                <a:solidFill>
                  <a:schemeClr val="tx1">
                    <a:lumMod val="65000"/>
                    <a:lumOff val="35000"/>
                  </a:schemeClr>
                </a:solidFill>
                <a:latin typeface="JKRGNR+Arial-BoldMT"/>
                <a:sym typeface="Wingdings" pitchFamily="2" charset="2"/>
              </a:rPr>
              <a:t>nicht mehr geeignet ist, rechtliche Wirkung zu erzeugen</a:t>
            </a:r>
            <a:r>
              <a:rPr lang="de-DE" sz="2400" dirty="0">
                <a:solidFill>
                  <a:schemeClr val="tx1">
                    <a:lumMod val="65000"/>
                    <a:lumOff val="35000"/>
                  </a:schemeClr>
                </a:solidFill>
                <a:latin typeface="JKRGNR+Arial-BoldMT"/>
                <a:sym typeface="Wingdings" pitchFamily="2" charset="2"/>
              </a:rPr>
              <a:t> oder wenn die Steuerungsfunktion, die ihm ursprünglich innewohnte, nachträglich entfallen ist (BVerwG)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Insoweit in den Blick zu nehmen: „</a:t>
            </a:r>
            <a:r>
              <a:rPr lang="de-DE" sz="2400" b="1" dirty="0">
                <a:solidFill>
                  <a:schemeClr val="tx1">
                    <a:lumMod val="65000"/>
                    <a:lumOff val="35000"/>
                  </a:schemeClr>
                </a:solidFill>
                <a:latin typeface="JKRGNR+Arial-BoldMT"/>
                <a:sym typeface="Wingdings" pitchFamily="2" charset="2"/>
              </a:rPr>
              <a:t>Erledigung“ des Verwaltungsakts nach § 43 II VwVfG</a:t>
            </a:r>
            <a:r>
              <a:rPr lang="de-DE" sz="2400" dirty="0">
                <a:solidFill>
                  <a:schemeClr val="tx1">
                    <a:lumMod val="65000"/>
                    <a:lumOff val="35000"/>
                  </a:schemeClr>
                </a:solidFill>
                <a:latin typeface="JKRGNR+Arial-BoldMT"/>
                <a:sym typeface="Wingdings" pitchFamily="2" charset="2"/>
              </a:rPr>
              <a:t> durch…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Zeitablauf (insb. bei Befristung des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„andere Weise“ (Auffangtatbestand)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Wegfall des Regelungsobjektes, (Vollziehung)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2638837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Nicht unmittelbar anwendbar</a:t>
            </a:r>
            <a:r>
              <a:rPr lang="de-DE" sz="2400" dirty="0">
                <a:solidFill>
                  <a:schemeClr val="tx1">
                    <a:lumMod val="65000"/>
                    <a:lumOff val="35000"/>
                  </a:schemeClr>
                </a:solidFill>
                <a:latin typeface="JKRGNR+Arial-BoldMT"/>
              </a:rPr>
              <a:t>, da lediglich für Anfechtungs- und Verpflichtungsklagen normiert: </a:t>
            </a:r>
            <a:r>
              <a:rPr lang="de-DE" sz="2400" b="1" dirty="0">
                <a:solidFill>
                  <a:schemeClr val="tx1">
                    <a:lumMod val="65000"/>
                    <a:lumOff val="35000"/>
                  </a:schemeClr>
                </a:solidFill>
                <a:latin typeface="JKRGNR+Arial-BoldMT"/>
              </a:rPr>
              <a:t>§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Aufgrund Planwidriger Regelungslücke und vergleichbarer Interessenlage </a:t>
            </a:r>
            <a:r>
              <a:rPr lang="de-DE" sz="2400" b="1" dirty="0">
                <a:solidFill>
                  <a:schemeClr val="tx1">
                    <a:lumMod val="65000"/>
                    <a:lumOff val="35000"/>
                  </a:schemeClr>
                </a:solidFill>
                <a:latin typeface="JKRGNR+Arial-BoldMT"/>
              </a:rPr>
              <a:t>in allen </a:t>
            </a:r>
            <a:r>
              <a:rPr lang="de-DE" sz="2400" b="1" dirty="0" err="1">
                <a:solidFill>
                  <a:schemeClr val="tx1">
                    <a:lumMod val="65000"/>
                    <a:lumOff val="35000"/>
                  </a:schemeClr>
                </a:solidFill>
                <a:latin typeface="JKRGNR+Arial-BoldMT"/>
              </a:rPr>
              <a:t>verwaltungsaktsbezogenen</a:t>
            </a:r>
            <a:r>
              <a:rPr lang="de-DE" sz="2400" b="1" dirty="0">
                <a:solidFill>
                  <a:schemeClr val="tx1">
                    <a:lumMod val="65000"/>
                    <a:lumOff val="35000"/>
                  </a:schemeClr>
                </a:solidFill>
                <a:latin typeface="JKRGNR+Arial-BoldMT"/>
              </a:rPr>
              <a:t> Klagearten anzunehmen: Analoge Anwendung des § 78 VwGO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richtiger Klagegegner: </a:t>
            </a:r>
            <a:r>
              <a:rPr lang="de-DE" sz="2400" b="1" dirty="0">
                <a:solidFill>
                  <a:schemeClr val="tx1">
                    <a:lumMod val="65000"/>
                    <a:lumOff val="35000"/>
                  </a:schemeClr>
                </a:solidFill>
                <a:latin typeface="JKRGNR+Arial-BoldMT"/>
              </a:rPr>
              <a:t>Stadt H gem. § 78 I Nr. 1 VwGO analog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Angabe der Stadt H in Klageschrift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14845208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VIII)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Beteiligte des Rechtsstreits gemäß § 63 Nr. 1 VwGO und § 63 Nr. 2 VwGO: </a:t>
            </a:r>
            <a:r>
              <a:rPr lang="de-DE" sz="2400" b="1" dirty="0">
                <a:solidFill>
                  <a:schemeClr val="tx1">
                    <a:lumMod val="65000"/>
                    <a:lumOff val="35000"/>
                  </a:schemeClr>
                </a:solidFill>
                <a:latin typeface="JKRGNR+Arial-BoldMT"/>
              </a:rPr>
              <a:t>Kläger und Beklagte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naheliegend: Beteiligungsfähigkeit des Klägers als </a:t>
            </a:r>
            <a:r>
              <a:rPr lang="de-DE" sz="2400" b="1" dirty="0">
                <a:solidFill>
                  <a:schemeClr val="tx1">
                    <a:lumMod val="65000"/>
                    <a:lumOff val="35000"/>
                  </a:schemeClr>
                </a:solidFill>
                <a:latin typeface="JKRGNR+Arial-BoldMT"/>
              </a:rPr>
              <a:t>natürliche Person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61 Nr. 1 1.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a:t>
            </a:r>
            <a:r>
              <a:rPr lang="de-DE" sz="2400" b="1" dirty="0">
                <a:solidFill>
                  <a:schemeClr val="tx1">
                    <a:lumMod val="65000"/>
                    <a:lumOff val="35000"/>
                  </a:schemeClr>
                </a:solidFill>
                <a:latin typeface="JKRGNR+Arial-BoldMT"/>
              </a:rPr>
              <a:t> 61 Nr. 1 2. Alt. VwGO </a:t>
            </a:r>
            <a:r>
              <a:rPr lang="de-DE" sz="2400" dirty="0">
                <a:solidFill>
                  <a:schemeClr val="tx1">
                    <a:lumMod val="65000"/>
                    <a:lumOff val="35000"/>
                  </a:schemeClr>
                </a:solidFill>
                <a:latin typeface="JKRGNR+Arial-BoldMT"/>
              </a:rPr>
              <a:t>folgend: Beteiligungsfähigkeit der – offenbar – beklagten Stadt als </a:t>
            </a:r>
            <a:r>
              <a:rPr lang="de-DE" sz="2400" b="1" dirty="0">
                <a:solidFill>
                  <a:schemeClr val="tx1">
                    <a:lumMod val="65000"/>
                    <a:lumOff val="35000"/>
                  </a:schemeClr>
                </a:solidFill>
                <a:latin typeface="JKRGNR+Arial-BoldMT"/>
              </a:rPr>
              <a:t>juristische Person des öffentlichen </a:t>
            </a:r>
            <a:r>
              <a:rPr lang="de-DE" sz="2400" dirty="0">
                <a:solidFill>
                  <a:schemeClr val="tx1">
                    <a:lumMod val="65000"/>
                    <a:lumOff val="35000"/>
                  </a:schemeClr>
                </a:solidFill>
                <a:latin typeface="JKRGNR+Arial-BoldMT"/>
              </a:rPr>
              <a:t>Rechts (Gebietskörperschaft)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Prozessfähigkeit des Klägers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62 I Nr. 1 VwGO </a:t>
            </a:r>
            <a:r>
              <a:rPr lang="de-DE" sz="2400" dirty="0">
                <a:solidFill>
                  <a:schemeClr val="tx1">
                    <a:lumMod val="65000"/>
                    <a:lumOff val="35000"/>
                  </a:schemeClr>
                </a:solidFill>
                <a:latin typeface="JKRGNR+Arial-BoldMT"/>
              </a:rPr>
              <a:t>nach bürgerlichem Recht Geschäftsfähiger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Prozessfähigkeit der Beklagten:</a:t>
            </a:r>
            <a:r>
              <a:rPr lang="de-DE" sz="2400" b="1" dirty="0">
                <a:solidFill>
                  <a:schemeClr val="tx1">
                    <a:lumMod val="65000"/>
                    <a:lumOff val="35000"/>
                  </a:schemeClr>
                </a:solidFill>
                <a:latin typeface="JKRGNR+Arial-BoldMT"/>
              </a:rPr>
              <a:t> §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1816321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 ist begründet, soweit der Klägerin zum Zeitpunkt der Erledigung ein Anspruch auf Zuteilung eines Platzes auf dem Fischmarkt zugestanden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a:t>
            </a:r>
            <a:r>
              <a:rPr lang="de-DE" sz="2400" b="1" dirty="0">
                <a:solidFill>
                  <a:schemeClr val="tx1">
                    <a:lumMod val="65000"/>
                    <a:lumOff val="35000"/>
                  </a:schemeClr>
                </a:solidFill>
                <a:latin typeface="JKRGNR+Arial-BoldMT"/>
              </a:rPr>
              <a:t>§ 70 I GewO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erfüllt: </a:t>
            </a:r>
            <a:r>
              <a:rPr lang="de-DE" sz="2400" b="1" dirty="0">
                <a:solidFill>
                  <a:schemeClr val="tx1">
                    <a:lumMod val="65000"/>
                    <a:lumOff val="35000"/>
                  </a:schemeClr>
                </a:solidFill>
                <a:latin typeface="JKRGNR+Arial-BoldMT"/>
              </a:rPr>
              <a:t>Voraussetzungen des § 70 I GewO</a:t>
            </a:r>
            <a:r>
              <a:rPr lang="de-DE" sz="2400" dirty="0">
                <a:solidFill>
                  <a:schemeClr val="tx1">
                    <a:lumMod val="65000"/>
                    <a:lumOff val="35000"/>
                  </a:schemeClr>
                </a:solidFill>
                <a:latin typeface="JKRGNR+Arial-BoldMT"/>
              </a:rPr>
              <a:t>, da die Klägerin zum Teilnehmerkreis der festgesetzten Veranstaltung gehörte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186836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60811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von </a:t>
            </a:r>
            <a:r>
              <a:rPr lang="de-DE" sz="2400" b="1" dirty="0">
                <a:solidFill>
                  <a:schemeClr val="tx1">
                    <a:lumMod val="65000"/>
                    <a:lumOff val="35000"/>
                  </a:schemeClr>
                </a:solidFill>
                <a:latin typeface="JKRGNR+Arial-BoldMT"/>
              </a:rPr>
              <a:t>§ 70 I GewO </a:t>
            </a:r>
            <a:r>
              <a:rPr lang="de-DE" sz="2400" dirty="0">
                <a:solidFill>
                  <a:schemeClr val="tx1">
                    <a:lumMod val="65000"/>
                    <a:lumOff val="35000"/>
                  </a:schemeClr>
                </a:solidFill>
                <a:latin typeface="JKRGNR+Arial-BoldMT"/>
              </a:rPr>
              <a:t>vorgesehen: Gebundene Entscheidung auf Zulassung </a:t>
            </a:r>
            <a:r>
              <a:rPr lang="de-DE" sz="2400" b="1" dirty="0">
                <a:solidFill>
                  <a:schemeClr val="tx1">
                    <a:lumMod val="65000"/>
                    <a:lumOff val="35000"/>
                  </a:schemeClr>
                </a:solidFill>
                <a:latin typeface="JKRGNR+Arial-BoldMT"/>
              </a:rPr>
              <a:t>(„ist…berechtigt“)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Teilnehmerzahl die zur Verfügung stehende Kapazität übersteigt </a:t>
            </a:r>
            <a:r>
              <a:rPr lang="de-DE" sz="2400" b="1" dirty="0">
                <a:solidFill>
                  <a:schemeClr val="tx1">
                    <a:lumMod val="65000"/>
                    <a:lumOff val="35000"/>
                  </a:schemeClr>
                </a:solidFill>
                <a:latin typeface="JKRGNR+Arial-BoldMT"/>
              </a:rPr>
              <a:t>in § 70 III GewO vorgesehen</a:t>
            </a:r>
            <a:r>
              <a:rPr lang="de-DE" sz="2400" dirty="0">
                <a:solidFill>
                  <a:schemeClr val="tx1">
                    <a:lumMod val="65000"/>
                    <a:lumOff val="35000"/>
                  </a:schemeClr>
                </a:solidFill>
                <a:latin typeface="JKRGNR+Arial-BoldMT"/>
              </a:rPr>
              <a:t>: Ermessensentscheidung des Veranstalters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nunmehr zu prüfen: Vorliegen von Ermessensfehlern bei der Ablehnungsentscheidung der 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Begründung der Ablehnungsentscheidung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„seit Jahren würden aus gewerberechtlichen </a:t>
            </a:r>
            <a:r>
              <a:rPr lang="de-DE" sz="2400" i="1" dirty="0" err="1">
                <a:solidFill>
                  <a:schemeClr val="tx1">
                    <a:lumMod val="65000"/>
                    <a:lumOff val="35000"/>
                  </a:schemeClr>
                </a:solidFill>
                <a:latin typeface="JKRGNR+Arial-BoldMT"/>
              </a:rPr>
              <a:t>Gründen</a:t>
            </a:r>
            <a:r>
              <a:rPr lang="de-DE" sz="2400" i="1" dirty="0">
                <a:solidFill>
                  <a:schemeClr val="tx1">
                    <a:lumMod val="65000"/>
                    <a:lumOff val="35000"/>
                  </a:schemeClr>
                </a:solidFill>
                <a:latin typeface="JKRGNR+Arial-BoldMT"/>
              </a:rPr>
              <a:t> zum Schutz der Verbraucher in erster Linie nur </a:t>
            </a:r>
            <a:r>
              <a:rPr lang="de-DE" sz="2400" b="1" i="1" dirty="0">
                <a:solidFill>
                  <a:schemeClr val="tx1">
                    <a:lumMod val="65000"/>
                    <a:lumOff val="35000"/>
                  </a:schemeClr>
                </a:solidFill>
                <a:latin typeface="JKRGNR+Arial-BoldMT"/>
              </a:rPr>
              <a:t>„bekannte und </a:t>
            </a:r>
            <a:r>
              <a:rPr lang="de-DE" sz="2400" b="1" i="1" dirty="0" err="1">
                <a:solidFill>
                  <a:schemeClr val="tx1">
                    <a:lumMod val="65000"/>
                    <a:lumOff val="35000"/>
                  </a:schemeClr>
                </a:solidFill>
                <a:latin typeface="JKRGNR+Arial-BoldMT"/>
              </a:rPr>
              <a:t>bewährte</a:t>
            </a:r>
            <a:r>
              <a:rPr lang="de-DE" sz="2400" b="1" i="1" dirty="0">
                <a:solidFill>
                  <a:schemeClr val="tx1">
                    <a:lumMod val="65000"/>
                    <a:lumOff val="35000"/>
                  </a:schemeClr>
                </a:solidFill>
                <a:latin typeface="JKRGNR+Arial-BoldMT"/>
              </a:rPr>
              <a:t> Antragsteller" </a:t>
            </a:r>
            <a:r>
              <a:rPr lang="de-DE" sz="2400" i="1" dirty="0">
                <a:solidFill>
                  <a:schemeClr val="tx1">
                    <a:lumMod val="65000"/>
                    <a:lumOff val="35000"/>
                  </a:schemeClr>
                </a:solidFill>
                <a:latin typeface="JKRGNR+Arial-BoldMT"/>
              </a:rPr>
              <a:t>berücksichtigt“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denkbar: </a:t>
            </a:r>
            <a:r>
              <a:rPr lang="de-DE" sz="2400" b="1" dirty="0">
                <a:solidFill>
                  <a:schemeClr val="tx1">
                    <a:lumMod val="65000"/>
                    <a:lumOff val="35000"/>
                  </a:schemeClr>
                </a:solidFill>
                <a:latin typeface="JKRGNR+Arial-BoldMT"/>
              </a:rPr>
              <a:t>Ermessensfehlgebrauch wegen sachfremder Erwägung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4526890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Grundsätzlich zulässig: </a:t>
            </a:r>
            <a:r>
              <a:rPr lang="de-DE" sz="2400" dirty="0">
                <a:solidFill>
                  <a:schemeClr val="tx1">
                    <a:lumMod val="65000"/>
                    <a:lumOff val="35000"/>
                  </a:schemeClr>
                </a:solidFill>
                <a:latin typeface="JKRGNR+Arial-BoldMT"/>
              </a:rPr>
              <a:t>Kriterium „bekannt und bewährt“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Indes unzulässig</a:t>
            </a:r>
            <a:r>
              <a:rPr lang="de-DE" sz="2400" dirty="0">
                <a:solidFill>
                  <a:schemeClr val="tx1">
                    <a:lumMod val="65000"/>
                    <a:lumOff val="35000"/>
                  </a:schemeClr>
                </a:solidFill>
                <a:latin typeface="JKRGNR+Arial-BoldMT"/>
              </a:rPr>
              <a:t>: dass dieses Kriterium </a:t>
            </a:r>
            <a:r>
              <a:rPr lang="de-DE" sz="2400" b="1" dirty="0">
                <a:solidFill>
                  <a:schemeClr val="tx1">
                    <a:lumMod val="65000"/>
                    <a:lumOff val="35000"/>
                  </a:schemeClr>
                </a:solidFill>
                <a:latin typeface="JKRGNR+Arial-BoldMT"/>
              </a:rPr>
              <a:t>isoliert und allein entscheidungserheblich </a:t>
            </a:r>
            <a:r>
              <a:rPr lang="de-DE" sz="2400" dirty="0">
                <a:solidFill>
                  <a:schemeClr val="tx1">
                    <a:lumMod val="65000"/>
                    <a:lumOff val="35000"/>
                  </a:schemeClr>
                </a:solidFill>
                <a:latin typeface="JKRGNR+Arial-BoldMT"/>
              </a:rPr>
              <a:t>ist, da so neuen Bewerbern auf unbestimmte Zeit die Chance an einer Teilnahme verwehrt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Ermessensfehlgebrauch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ebenfalls vertretbar: Ermessensüberschreitung mit Blick auf Art. 12 I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3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Gericht stellt fest, dass die Ablehnung des Klägers rechtswidrig und der Anspruch des Klägers neu zu bescheiden war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6909861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11. Woche</a:t>
            </a:r>
          </a:p>
        </p:txBody>
      </p:sp>
    </p:spTree>
    <p:extLst>
      <p:ext uri="{BB962C8B-B14F-4D97-AF65-F5344CB8AC3E}">
        <p14:creationId xmlns:p14="http://schemas.microsoft.com/office/powerpoint/2010/main" val="3172779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die Abrissverfügung festzustellen: </a:t>
            </a:r>
            <a:r>
              <a:rPr lang="de-DE" sz="2400" b="1" dirty="0">
                <a:solidFill>
                  <a:schemeClr val="tx1">
                    <a:lumMod val="65000"/>
                    <a:lumOff val="35000"/>
                  </a:schemeClr>
                </a:solidFill>
                <a:latin typeface="JKRGNR+Arial-BoldMT"/>
              </a:rPr>
              <a:t>Bezugsobjekt des Verwaltungsaktes ist (ersatzlos) weggefallen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Erledigung „auf andere Weise“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43 II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Damit ebenfalls verbunden: </a:t>
            </a:r>
            <a:r>
              <a:rPr lang="de-DE" sz="2400" b="1" dirty="0">
                <a:solidFill>
                  <a:schemeClr val="tx1">
                    <a:lumMod val="65000"/>
                    <a:lumOff val="35000"/>
                  </a:schemeClr>
                </a:solidFill>
                <a:latin typeface="JKRGNR+Arial-BoldMT"/>
                <a:sym typeface="Wingdings" pitchFamily="2" charset="2"/>
              </a:rPr>
              <a:t>Wegfall des Rechtsschutzbedürfnisses</a:t>
            </a:r>
            <a:endParaRPr lang="de-DE" sz="2400"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Anfechtungsklage würde als unzulässig abgewiesen!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Reaktionsmöglichkeiten aus anwaltlicher Sicht: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Klagerücknahme</a:t>
            </a:r>
            <a:r>
              <a:rPr lang="de-DE" sz="2400" dirty="0">
                <a:solidFill>
                  <a:schemeClr val="tx1">
                    <a:lumMod val="65000"/>
                    <a:lumOff val="35000"/>
                  </a:schemeClr>
                </a:solidFill>
                <a:latin typeface="JKRGNR+Arial-BoldMT"/>
                <a:sym typeface="Wingdings" pitchFamily="2" charset="2"/>
              </a:rPr>
              <a:t> nach </a:t>
            </a:r>
            <a:r>
              <a:rPr lang="de-DE" sz="2400" b="1" dirty="0">
                <a:solidFill>
                  <a:schemeClr val="tx1">
                    <a:lumMod val="65000"/>
                    <a:lumOff val="35000"/>
                  </a:schemeClr>
                </a:solidFill>
                <a:latin typeface="JKRGNR+Arial-BoldMT"/>
                <a:sym typeface="Wingdings" pitchFamily="2" charset="2"/>
              </a:rPr>
              <a:t>§ 92 VwGO </a:t>
            </a:r>
            <a:r>
              <a:rPr lang="de-DE" sz="2400" dirty="0">
                <a:solidFill>
                  <a:schemeClr val="tx1">
                    <a:lumMod val="65000"/>
                    <a:lumOff val="35000"/>
                  </a:schemeClr>
                </a:solidFill>
                <a:latin typeface="JKRGNR+Arial-BoldMT"/>
                <a:sym typeface="Wingdings" pitchFamily="2" charset="2"/>
              </a:rPr>
              <a:t>(allerdings: Kostenlast § 155 II VwGO)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Erklärung der </a:t>
            </a:r>
            <a:r>
              <a:rPr lang="de-DE" sz="2400" b="1" dirty="0">
                <a:solidFill>
                  <a:schemeClr val="tx1">
                    <a:lumMod val="65000"/>
                    <a:lumOff val="35000"/>
                  </a:schemeClr>
                </a:solidFill>
                <a:latin typeface="JKRGNR+Arial-BoldMT"/>
                <a:sym typeface="Wingdings" pitchFamily="2" charset="2"/>
              </a:rPr>
              <a:t>Erledigung des Rechtsstreits </a:t>
            </a:r>
            <a:r>
              <a:rPr lang="de-DE" sz="2400" dirty="0">
                <a:solidFill>
                  <a:schemeClr val="tx1">
                    <a:lumMod val="65000"/>
                    <a:lumOff val="35000"/>
                  </a:schemeClr>
                </a:solidFill>
                <a:latin typeface="JKRGNR+Arial-BoldMT"/>
                <a:sym typeface="Wingdings" pitchFamily="2" charset="2"/>
              </a:rPr>
              <a:t>(vgl. § 161 II VwGO)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Soweit Interesse an Entscheidung in der Sache fortbesteht: Antrag auf </a:t>
            </a:r>
            <a:r>
              <a:rPr lang="de-DE" sz="2400" b="1" dirty="0">
                <a:solidFill>
                  <a:schemeClr val="tx1">
                    <a:lumMod val="65000"/>
                    <a:lumOff val="35000"/>
                  </a:schemeClr>
                </a:solidFill>
                <a:latin typeface="JKRGNR+Arial-BoldMT"/>
                <a:sym typeface="Wingdings" pitchFamily="2" charset="2"/>
              </a:rPr>
              <a:t>Feststellung, dass der Verwaltungsakt rechtswidrig gewesen ist</a:t>
            </a:r>
            <a:r>
              <a:rPr lang="de-DE" sz="2400" dirty="0">
                <a:solidFill>
                  <a:schemeClr val="tx1">
                    <a:lumMod val="65000"/>
                    <a:lumOff val="35000"/>
                  </a:schemeClr>
                </a:solidFill>
                <a:latin typeface="JKRGNR+Arial-BoldMT"/>
                <a:sym typeface="Wingdings" pitchFamily="2" charset="2"/>
              </a:rPr>
              <a:t> (vgl. § 113 I 4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508656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 Gestaltungsurteil nunmehr </a:t>
            </a:r>
            <a:r>
              <a:rPr lang="de-DE" sz="2400" b="1" dirty="0">
                <a:solidFill>
                  <a:schemeClr val="tx1">
                    <a:lumMod val="65000"/>
                    <a:lumOff val="35000"/>
                  </a:schemeClr>
                </a:solidFill>
                <a:latin typeface="JKRGNR+Arial-BoldMT"/>
              </a:rPr>
              <a:t>begehrt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Feststellungsurteil</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Sachentscheidungsvoraussetzungen</a:t>
            </a:r>
            <a:r>
              <a:rPr lang="de-DE" sz="2400" dirty="0">
                <a:solidFill>
                  <a:schemeClr val="tx1">
                    <a:lumMod val="65000"/>
                    <a:lumOff val="35000"/>
                  </a:schemeClr>
                </a:solidFill>
                <a:latin typeface="JKRGNR+Arial-BoldMT"/>
                <a:sym typeface="Wingdings" pitchFamily="2" charset="2"/>
              </a:rPr>
              <a:t>: im Wesentlichen deckungsgleich mit ursprünglicher Anfechtungsklage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„eine unzulässige Anfechtungsklage, kann nicht zu einer zulässigen Fortsetzungsfeststellungsklage führen“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Besondere Voraussetzung: </a:t>
            </a:r>
            <a:r>
              <a:rPr lang="de-DE" sz="2400" b="1" dirty="0">
                <a:solidFill>
                  <a:schemeClr val="tx1">
                    <a:lumMod val="65000"/>
                    <a:lumOff val="35000"/>
                  </a:schemeClr>
                </a:solidFill>
                <a:latin typeface="JKRGNR+Arial-BoldMT"/>
                <a:sym typeface="Wingdings" pitchFamily="2" charset="2"/>
              </a:rPr>
              <a:t>Berechtigtes Interesse </a:t>
            </a:r>
            <a:r>
              <a:rPr lang="de-DE" sz="2400" dirty="0">
                <a:solidFill>
                  <a:schemeClr val="tx1">
                    <a:lumMod val="65000"/>
                    <a:lumOff val="35000"/>
                  </a:schemeClr>
                </a:solidFill>
                <a:latin typeface="JKRGNR+Arial-BoldMT"/>
                <a:sym typeface="Wingdings" pitchFamily="2" charset="2"/>
              </a:rPr>
              <a:t>an der Feststellung, vgl. </a:t>
            </a:r>
            <a:r>
              <a:rPr lang="de-DE" sz="2400" b="1" dirty="0">
                <a:solidFill>
                  <a:schemeClr val="tx1">
                    <a:lumMod val="65000"/>
                    <a:lumOff val="35000"/>
                  </a:schemeClr>
                </a:solidFill>
                <a:latin typeface="JKRGNR+Arial-BoldMT"/>
                <a:sym typeface="Wingdings" pitchFamily="2" charset="2"/>
              </a:rPr>
              <a:t>§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0632397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35445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„Sonderkonstellation“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 Der unbescholtene Student S verbringt einen schönen Abend auf dem Kiez. Als er in die Nähe einer körperlichen Auseinandersetzung gerät, verdächtigen die herannahenden Polizisten ihn der Beteiligung an dieser. Sie fordern ihn auf, sich auszuweisen. Der S tut dies widerwillig. Nach dem Abend fühlt er sich durch die polizeiliche Maßnahme drangsaliert und gekränkt. Er fragt, was er hiergegen unternehmen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Prozessuale Möglichkeiten?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1093332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Im Hinblick auf die </a:t>
            </a:r>
            <a:r>
              <a:rPr lang="de-DE" sz="2400" b="1" dirty="0">
                <a:solidFill>
                  <a:schemeClr val="tx1">
                    <a:lumMod val="65000"/>
                    <a:lumOff val="35000"/>
                  </a:schemeClr>
                </a:solidFill>
                <a:latin typeface="JKRGNR+Arial-BoldMT"/>
                <a:sym typeface="Wingdings" pitchFamily="2" charset="2"/>
              </a:rPr>
              <a:t>statthafte Klageart </a:t>
            </a:r>
            <a:r>
              <a:rPr lang="de-DE" sz="2400" dirty="0">
                <a:solidFill>
                  <a:schemeClr val="tx1">
                    <a:lumMod val="65000"/>
                    <a:lumOff val="35000"/>
                  </a:schemeClr>
                </a:solidFill>
                <a:latin typeface="JKRGNR+Arial-BoldMT"/>
                <a:sym typeface="Wingdings" pitchFamily="2" charset="2"/>
              </a:rPr>
              <a:t>zu erwägen: </a:t>
            </a:r>
            <a:r>
              <a:rPr lang="de-DE" sz="2400" b="1" dirty="0">
                <a:solidFill>
                  <a:schemeClr val="tx1">
                    <a:lumMod val="65000"/>
                    <a:lumOff val="35000"/>
                  </a:schemeClr>
                </a:solidFill>
                <a:latin typeface="JKRGNR+Arial-BoldMT"/>
                <a:sym typeface="Wingdings" pitchFamily="2" charset="2"/>
              </a:rPr>
              <a:t>Anfechtungsklage</a:t>
            </a:r>
            <a:r>
              <a:rPr lang="de-DE" sz="2400" dirty="0">
                <a:solidFill>
                  <a:schemeClr val="tx1">
                    <a:lumMod val="65000"/>
                    <a:lumOff val="35000"/>
                  </a:schemeClr>
                </a:solidFill>
                <a:latin typeface="JKRGNR+Arial-BoldMT"/>
                <a:sym typeface="Wingdings" pitchFamily="2" charset="2"/>
              </a:rPr>
              <a:t> nach § 42 I 1.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Aufforderung sich auszuweisen: </a:t>
            </a:r>
            <a:r>
              <a:rPr lang="de-DE" sz="2400" b="1" dirty="0">
                <a:solidFill>
                  <a:schemeClr val="tx1">
                    <a:lumMod val="65000"/>
                    <a:lumOff val="35000"/>
                  </a:schemeClr>
                </a:solidFill>
                <a:latin typeface="JKRGNR+Arial-BoldMT"/>
                <a:sym typeface="Wingdings" pitchFamily="2" charset="2"/>
              </a:rPr>
              <a:t>Verwaltungsakt </a:t>
            </a:r>
            <a:r>
              <a:rPr lang="de-DE" sz="2400" b="1" dirty="0" err="1">
                <a:solidFill>
                  <a:schemeClr val="tx1">
                    <a:lumMod val="65000"/>
                    <a:lumOff val="35000"/>
                  </a:schemeClr>
                </a:solidFill>
                <a:latin typeface="JKRGNR+Arial-BoldMT"/>
                <a:sym typeface="Wingdings" pitchFamily="2" charset="2"/>
              </a:rPr>
              <a:t>iSv</a:t>
            </a:r>
            <a:r>
              <a:rPr lang="de-DE" sz="2400" b="1" dirty="0">
                <a:solidFill>
                  <a:schemeClr val="tx1">
                    <a:lumMod val="65000"/>
                    <a:lumOff val="35000"/>
                  </a:schemeClr>
                </a:solidFill>
                <a:latin typeface="JKRGNR+Arial-BoldMT"/>
                <a:sym typeface="Wingdings" pitchFamily="2" charset="2"/>
              </a:rPr>
              <a:t>. § 35 S. 1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Indes zu bedenken: </a:t>
            </a:r>
            <a:r>
              <a:rPr lang="de-DE" sz="2400" b="1" dirty="0">
                <a:solidFill>
                  <a:schemeClr val="tx1">
                    <a:lumMod val="65000"/>
                    <a:lumOff val="35000"/>
                  </a:schemeClr>
                </a:solidFill>
                <a:latin typeface="JKRGNR+Arial-BoldMT"/>
                <a:sym typeface="Wingdings" pitchFamily="2" charset="2"/>
              </a:rPr>
              <a:t>Regelungswirkung</a:t>
            </a:r>
            <a:r>
              <a:rPr lang="de-DE" sz="2400" dirty="0">
                <a:solidFill>
                  <a:schemeClr val="tx1">
                    <a:lumMod val="65000"/>
                    <a:lumOff val="35000"/>
                  </a:schemeClr>
                </a:solidFill>
                <a:latin typeface="JKRGNR+Arial-BoldMT"/>
                <a:sym typeface="Wingdings" pitchFamily="2" charset="2"/>
              </a:rPr>
              <a:t> des VA </a:t>
            </a:r>
            <a:r>
              <a:rPr lang="de-DE" sz="2400" b="1" dirty="0">
                <a:solidFill>
                  <a:schemeClr val="tx1">
                    <a:lumMod val="65000"/>
                    <a:lumOff val="35000"/>
                  </a:schemeClr>
                </a:solidFill>
                <a:latin typeface="JKRGNR+Arial-BoldMT"/>
                <a:sym typeface="Wingdings" pitchFamily="2" charset="2"/>
              </a:rPr>
              <a:t>inzwischen</a:t>
            </a:r>
            <a:r>
              <a:rPr lang="de-DE" sz="2400" dirty="0">
                <a:solidFill>
                  <a:schemeClr val="tx1">
                    <a:lumMod val="65000"/>
                    <a:lumOff val="35000"/>
                  </a:schemeClr>
                </a:solidFill>
                <a:latin typeface="JKRGNR+Arial-BoldMT"/>
                <a:sym typeface="Wingdings" pitchFamily="2" charset="2"/>
              </a:rPr>
              <a:t> durch „Erfüllung“ </a:t>
            </a:r>
            <a:r>
              <a:rPr lang="de-DE" sz="2400" b="1" dirty="0">
                <a:solidFill>
                  <a:schemeClr val="tx1">
                    <a:lumMod val="65000"/>
                    <a:lumOff val="35000"/>
                  </a:schemeClr>
                </a:solidFill>
                <a:latin typeface="JKRGNR+Arial-BoldMT"/>
                <a:sym typeface="Wingdings" pitchFamily="2" charset="2"/>
              </a:rPr>
              <a:t>weggefallen</a:t>
            </a:r>
            <a:r>
              <a:rPr lang="de-DE" sz="2400" dirty="0">
                <a:solidFill>
                  <a:schemeClr val="tx1">
                    <a:lumMod val="65000"/>
                    <a:lumOff val="35000"/>
                  </a:schemeClr>
                </a:solidFill>
                <a:latin typeface="JKRGNR+Arial-BoldMT"/>
                <a:sym typeface="Wingdings" pitchFamily="2" charset="2"/>
              </a:rPr>
              <a:t> </a:t>
            </a: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Insofern eingetreten: </a:t>
            </a:r>
            <a:r>
              <a:rPr lang="de-DE" sz="2400" b="1" dirty="0">
                <a:solidFill>
                  <a:schemeClr val="tx1">
                    <a:lumMod val="65000"/>
                    <a:lumOff val="35000"/>
                  </a:schemeClr>
                </a:solidFill>
                <a:latin typeface="JKRGNR+Arial-BoldMT"/>
                <a:sym typeface="Wingdings" pitchFamily="2" charset="2"/>
              </a:rPr>
              <a:t>Erledigung des Verwaltungsakts </a:t>
            </a:r>
            <a:r>
              <a:rPr lang="de-DE" sz="2400" b="1" dirty="0" err="1">
                <a:solidFill>
                  <a:schemeClr val="tx1">
                    <a:lumMod val="65000"/>
                    <a:lumOff val="35000"/>
                  </a:schemeClr>
                </a:solidFill>
                <a:latin typeface="JKRGNR+Arial-BoldMT"/>
                <a:sym typeface="Wingdings" pitchFamily="2" charset="2"/>
              </a:rPr>
              <a:t>iSv</a:t>
            </a:r>
            <a:r>
              <a:rPr lang="de-DE" sz="2400" b="1" dirty="0">
                <a:solidFill>
                  <a:schemeClr val="tx1">
                    <a:lumMod val="65000"/>
                    <a:lumOff val="35000"/>
                  </a:schemeClr>
                </a:solidFill>
                <a:latin typeface="JKRGNR+Arial-BoldMT"/>
                <a:sym typeface="Wingdings" pitchFamily="2" charset="2"/>
              </a:rPr>
              <a:t>. § 43 II VwVfG („auf andere Weise“)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Prozessuale Konsequenz: </a:t>
            </a:r>
            <a:r>
              <a:rPr lang="de-DE" sz="2400" dirty="0">
                <a:solidFill>
                  <a:schemeClr val="tx1">
                    <a:lumMod val="65000"/>
                    <a:lumOff val="35000"/>
                  </a:schemeClr>
                </a:solidFill>
                <a:latin typeface="JKRGNR+Arial-BoldMT"/>
                <a:sym typeface="Wingdings" pitchFamily="2" charset="2"/>
              </a:rPr>
              <a:t>Anfechtungsklage mangels Rechtsschutzbedürfnisses unzulässig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Sodann in Betracht zu ziehen: </a:t>
            </a:r>
            <a:r>
              <a:rPr lang="de-DE" sz="2400" b="1" dirty="0">
                <a:solidFill>
                  <a:schemeClr val="tx1">
                    <a:lumMod val="65000"/>
                    <a:lumOff val="35000"/>
                  </a:schemeClr>
                </a:solidFill>
                <a:latin typeface="JKRGNR+Arial-BoldMT"/>
                <a:sym typeface="Wingdings" pitchFamily="2" charset="2"/>
              </a:rPr>
              <a:t>Fortsetzungsfeststellungsklage</a:t>
            </a:r>
            <a:r>
              <a:rPr lang="de-DE" sz="2400" dirty="0">
                <a:solidFill>
                  <a:schemeClr val="tx1">
                    <a:lumMod val="65000"/>
                    <a:lumOff val="35000"/>
                  </a:schemeClr>
                </a:solidFill>
                <a:latin typeface="JKRGNR+Arial-BoldMT"/>
                <a:sym typeface="Wingdings" pitchFamily="2" charset="2"/>
              </a:rPr>
              <a:t> gemäß </a:t>
            </a:r>
            <a:r>
              <a:rPr lang="de-DE" sz="2400" b="1" dirty="0">
                <a:solidFill>
                  <a:schemeClr val="tx1">
                    <a:lumMod val="65000"/>
                    <a:lumOff val="35000"/>
                  </a:schemeClr>
                </a:solidFill>
                <a:latin typeface="JKRGNR+Arial-BoldMT"/>
                <a:sym typeface="Wingdings" pitchFamily="2" charset="2"/>
              </a:rPr>
              <a:t>§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Allerdings fraglich: Anwendung des § 113 I 4 VwGO auch auf die </a:t>
            </a:r>
            <a:r>
              <a:rPr lang="de-DE" sz="2400" b="1" dirty="0">
                <a:solidFill>
                  <a:schemeClr val="tx1">
                    <a:lumMod val="65000"/>
                    <a:lumOff val="35000"/>
                  </a:schemeClr>
                </a:solidFill>
                <a:latin typeface="JKRGNR+Arial-BoldMT"/>
                <a:sym typeface="Wingdings" pitchFamily="2" charset="2"/>
              </a:rPr>
              <a:t>Erledigung vor Klageerhebung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1002904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Unmittelbare Anwendung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Arg. </a:t>
            </a:r>
            <a:r>
              <a:rPr lang="de-DE" sz="2400" b="1" dirty="0">
                <a:solidFill>
                  <a:schemeClr val="tx1">
                    <a:lumMod val="65000"/>
                    <a:lumOff val="35000"/>
                  </a:schemeClr>
                </a:solidFill>
                <a:latin typeface="JKRGNR+Arial-BoldMT"/>
                <a:sym typeface="Wingdings" pitchFamily="2" charset="2"/>
              </a:rPr>
              <a:t>Systematik</a:t>
            </a:r>
            <a:r>
              <a:rPr lang="de-DE" sz="2400" dirty="0">
                <a:solidFill>
                  <a:schemeClr val="tx1">
                    <a:lumMod val="65000"/>
                    <a:lumOff val="35000"/>
                  </a:schemeClr>
                </a:solidFill>
                <a:latin typeface="JKRGNR+Arial-BoldMT"/>
                <a:sym typeface="Wingdings" pitchFamily="2" charset="2"/>
              </a:rPr>
              <a:t>: § 113 I VwGO geht erkennbar von der Erhebung einer Anfechtungsklage 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Wortlaut</a:t>
            </a:r>
            <a:r>
              <a:rPr lang="de-DE" sz="2400" dirty="0">
                <a:solidFill>
                  <a:schemeClr val="tx1">
                    <a:lumMod val="65000"/>
                    <a:lumOff val="35000"/>
                  </a:schemeClr>
                </a:solidFill>
                <a:latin typeface="JKRGNR+Arial-BoldMT"/>
                <a:sym typeface="Wingdings" pitchFamily="2" charset="2"/>
              </a:rPr>
              <a:t>: Erledigung </a:t>
            </a:r>
            <a:r>
              <a:rPr lang="de-DE" sz="2400" b="1" dirty="0">
                <a:solidFill>
                  <a:schemeClr val="tx1">
                    <a:lumMod val="65000"/>
                    <a:lumOff val="35000"/>
                  </a:schemeClr>
                </a:solidFill>
                <a:latin typeface="JKRGNR+Arial-BoldMT"/>
                <a:sym typeface="Wingdings" pitchFamily="2" charset="2"/>
              </a:rPr>
              <a:t>„vorher“</a:t>
            </a:r>
            <a:r>
              <a:rPr lang="de-DE" sz="2400" dirty="0">
                <a:solidFill>
                  <a:schemeClr val="tx1">
                    <a:lumMod val="65000"/>
                    <a:lumOff val="35000"/>
                  </a:schemeClr>
                </a:solidFill>
                <a:latin typeface="JKRGNR+Arial-BoldMT"/>
                <a:sym typeface="Wingdings" pitchFamily="2" charset="2"/>
              </a:rPr>
              <a:t> (§ 113 I 4 VwGO) meint daher mit Blick auf § 113 I 1 VwGO </a:t>
            </a:r>
            <a:r>
              <a:rPr lang="de-DE" sz="2400" b="1" dirty="0">
                <a:solidFill>
                  <a:schemeClr val="tx1">
                    <a:lumMod val="65000"/>
                    <a:lumOff val="35000"/>
                  </a:schemeClr>
                </a:solidFill>
                <a:latin typeface="JKRGNR+Arial-BoldMT"/>
                <a:sym typeface="Wingdings" pitchFamily="2" charset="2"/>
              </a:rPr>
              <a:t>nach Erhebung der Anfechtungsklage aber vor Urteilsverkündung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Daher in Betracht zu ziehen: </a:t>
            </a:r>
            <a:r>
              <a:rPr lang="de-DE" sz="2400" b="1" dirty="0">
                <a:solidFill>
                  <a:schemeClr val="tx1">
                    <a:lumMod val="65000"/>
                    <a:lumOff val="35000"/>
                  </a:schemeClr>
                </a:solidFill>
                <a:latin typeface="JKRGNR+Arial-BoldMT"/>
                <a:sym typeface="Wingdings" pitchFamily="2" charset="2"/>
              </a:rPr>
              <a:t>Analoge Anwendung des § 113 I 4 VwGO</a:t>
            </a:r>
            <a:r>
              <a:rPr lang="de-DE" sz="2400" dirty="0">
                <a:solidFill>
                  <a:schemeClr val="tx1">
                    <a:lumMod val="65000"/>
                    <a:lumOff val="35000"/>
                  </a:schemeClr>
                </a:solidFill>
                <a:latin typeface="JKRGNR+Arial-BoldMT"/>
                <a:sym typeface="Wingdings" pitchFamily="2" charset="2"/>
              </a:rPr>
              <a:t> auf die </a:t>
            </a:r>
            <a:r>
              <a:rPr lang="de-DE" sz="2400" b="1" dirty="0">
                <a:solidFill>
                  <a:schemeClr val="tx1">
                    <a:lumMod val="65000"/>
                    <a:lumOff val="35000"/>
                  </a:schemeClr>
                </a:solidFill>
                <a:latin typeface="JKRGNR+Arial-BoldMT"/>
                <a:sym typeface="Wingdings" pitchFamily="2" charset="2"/>
              </a:rPr>
              <a:t>vorprozessuale Erledigung von Verwaltungsakten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Für </a:t>
            </a:r>
            <a:r>
              <a:rPr lang="de-DE" sz="2400" b="1" dirty="0">
                <a:solidFill>
                  <a:schemeClr val="tx1">
                    <a:lumMod val="65000"/>
                    <a:lumOff val="35000"/>
                  </a:schemeClr>
                </a:solidFill>
                <a:latin typeface="JKRGNR+Arial-BoldMT"/>
                <a:sym typeface="Wingdings" pitchFamily="2" charset="2"/>
              </a:rPr>
              <a:t>Analogie</a:t>
            </a:r>
            <a:r>
              <a:rPr lang="de-DE" sz="2400" dirty="0">
                <a:solidFill>
                  <a:schemeClr val="tx1">
                    <a:lumMod val="65000"/>
                    <a:lumOff val="35000"/>
                  </a:schemeClr>
                </a:solidFill>
                <a:latin typeface="JKRGNR+Arial-BoldMT"/>
                <a:sym typeface="Wingdings" pitchFamily="2" charset="2"/>
              </a:rPr>
              <a:t> vorausgesetzt: </a:t>
            </a:r>
            <a:r>
              <a:rPr lang="de-DE" sz="2400" b="1" dirty="0">
                <a:solidFill>
                  <a:schemeClr val="tx1">
                    <a:lumMod val="65000"/>
                    <a:lumOff val="35000"/>
                  </a:schemeClr>
                </a:solidFill>
                <a:latin typeface="JKRGNR+Arial-BoldMT"/>
                <a:sym typeface="Wingdings" pitchFamily="2" charset="2"/>
              </a:rPr>
              <a:t>Planwidrige Regelungslücke und 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Planwidrige Regelungslücke (-) soweit </a:t>
            </a:r>
            <a:r>
              <a:rPr lang="de-DE" sz="2400" b="1" dirty="0">
                <a:solidFill>
                  <a:schemeClr val="tx1">
                    <a:lumMod val="65000"/>
                    <a:lumOff val="35000"/>
                  </a:schemeClr>
                </a:solidFill>
                <a:latin typeface="JKRGNR+Arial-BoldMT"/>
                <a:sym typeface="Wingdings" pitchFamily="2" charset="2"/>
              </a:rPr>
              <a:t>anderweitige Rechtsschutzmöglichkeiten</a:t>
            </a:r>
            <a:r>
              <a:rPr lang="de-DE" sz="2400" dirty="0">
                <a:solidFill>
                  <a:schemeClr val="tx1">
                    <a:lumMod val="65000"/>
                    <a:lumOff val="35000"/>
                  </a:schemeClr>
                </a:solidFill>
                <a:latin typeface="JKRGNR+Arial-BoldMT"/>
                <a:sym typeface="Wingdings" pitchFamily="2" charset="2"/>
              </a:rPr>
              <a:t> bestehen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8622871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4420"/>
            <a:ext cx="8928992"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Durchaus zu diskutieren: Statthaftigkeit einer </a:t>
            </a:r>
            <a:r>
              <a:rPr lang="de-DE" sz="2400" b="1" dirty="0">
                <a:solidFill>
                  <a:schemeClr val="tx1">
                    <a:lumMod val="65000"/>
                    <a:lumOff val="35000"/>
                  </a:schemeClr>
                </a:solidFill>
                <a:latin typeface="JKRGNR+Arial-BoldMT"/>
                <a:sym typeface="Wingdings" pitchFamily="2" charset="2"/>
              </a:rPr>
              <a:t>allgemeinen Feststellungsklage nach § 43 I VwGO </a:t>
            </a:r>
            <a:r>
              <a:rPr lang="de-DE" sz="2400" dirty="0">
                <a:solidFill>
                  <a:schemeClr val="tx1">
                    <a:lumMod val="65000"/>
                    <a:lumOff val="35000"/>
                  </a:schemeClr>
                </a:solidFill>
                <a:latin typeface="JKRGNR+Arial-BoldMT"/>
                <a:sym typeface="Wingdings" pitchFamily="2" charset="2"/>
              </a:rPr>
              <a:t>auf die Feststellung des Nichtbestehens eines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1. Alt. VwGO: </a:t>
            </a:r>
            <a:r>
              <a:rPr lang="de-DE" sz="2400" i="1" dirty="0">
                <a:solidFill>
                  <a:schemeClr val="tx1">
                    <a:lumMod val="65000"/>
                    <a:lumOff val="35000"/>
                  </a:schemeClr>
                </a:solidFill>
                <a:latin typeface="JKRGNR+Arial-BoldMT"/>
              </a:rPr>
              <a:t>Die sich aus einem konkreten Sachverhalt auf Grund einer Norm des öffentlichen Rechts ergebenden </a:t>
            </a:r>
            <a:r>
              <a:rPr lang="de-DE" sz="2400" b="1" i="1" dirty="0">
                <a:solidFill>
                  <a:schemeClr val="tx1">
                    <a:lumMod val="65000"/>
                    <a:lumOff val="35000"/>
                  </a:schemeClr>
                </a:solidFill>
                <a:latin typeface="JKRGNR+Arial-BoldMT"/>
              </a:rPr>
              <a:t>rechtlichen Beziehungen </a:t>
            </a:r>
            <a:r>
              <a:rPr lang="de-DE" sz="2400" i="1" dirty="0">
                <a:solidFill>
                  <a:schemeClr val="tx1">
                    <a:lumMod val="65000"/>
                    <a:lumOff val="35000"/>
                  </a:schemeClr>
                </a:solidFill>
                <a:latin typeface="JKRGNR+Arial-BoldMT"/>
              </a:rPr>
              <a:t>zu einer Person bzw. zu einer 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Systematisch</a:t>
            </a:r>
            <a:r>
              <a:rPr lang="de-DE" sz="2400" dirty="0">
                <a:solidFill>
                  <a:schemeClr val="tx1">
                    <a:lumMod val="65000"/>
                    <a:lumOff val="35000"/>
                  </a:schemeClr>
                </a:solidFill>
                <a:latin typeface="JKRGNR+Arial-BoldMT"/>
              </a:rPr>
              <a:t> in den Blick zu nehmen: </a:t>
            </a:r>
            <a:r>
              <a:rPr lang="de-DE" sz="2400" b="1" dirty="0">
                <a:solidFill>
                  <a:schemeClr val="tx1">
                    <a:lumMod val="65000"/>
                    <a:lumOff val="35000"/>
                  </a:schemeClr>
                </a:solidFill>
                <a:latin typeface="JKRGNR+Arial-BoldMT"/>
              </a:rPr>
              <a:t>§ 43 I 3. Var. VwGO </a:t>
            </a:r>
            <a:r>
              <a:rPr lang="de-DE" sz="2400" dirty="0">
                <a:solidFill>
                  <a:schemeClr val="tx1">
                    <a:lumMod val="65000"/>
                    <a:lumOff val="35000"/>
                  </a:schemeClr>
                </a:solidFill>
                <a:latin typeface="JKRGNR+Arial-BoldMT"/>
              </a:rPr>
              <a:t>nach dem die </a:t>
            </a:r>
            <a:r>
              <a:rPr lang="de-DE" sz="2400" b="1" dirty="0">
                <a:solidFill>
                  <a:schemeClr val="tx1">
                    <a:lumMod val="65000"/>
                    <a:lumOff val="35000"/>
                  </a:schemeClr>
                </a:solidFill>
                <a:latin typeface="JKRGNR+Arial-BoldMT"/>
              </a:rPr>
              <a:t>Nichtigkeit eines Verwaltungsaktes </a:t>
            </a:r>
            <a:r>
              <a:rPr lang="de-DE" sz="2400" dirty="0">
                <a:solidFill>
                  <a:schemeClr val="tx1">
                    <a:lumMod val="65000"/>
                    <a:lumOff val="35000"/>
                  </a:schemeClr>
                </a:solidFill>
                <a:latin typeface="JKRGNR+Arial-BoldMT"/>
              </a:rPr>
              <a:t>festgestellt werden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a:t>
            </a:r>
            <a:r>
              <a:rPr lang="de-DE" sz="2400" b="1" dirty="0">
                <a:solidFill>
                  <a:schemeClr val="tx1">
                    <a:lumMod val="65000"/>
                    <a:lumOff val="35000"/>
                  </a:schemeClr>
                </a:solidFill>
                <a:latin typeface="JKRGNR+Arial-BoldMT"/>
              </a:rPr>
              <a:t>bereits vom Gesetzgeber vorgenommen</a:t>
            </a:r>
            <a:r>
              <a:rPr lang="de-DE" sz="2400" dirty="0">
                <a:solidFill>
                  <a:schemeClr val="tx1">
                    <a:lumMod val="65000"/>
                    <a:lumOff val="35000"/>
                  </a:schemeClr>
                </a:solidFill>
                <a:latin typeface="JKRGNR+Arial-BoldMT"/>
              </a:rPr>
              <a:t>: Unterscheidung zwischen „Rechtsverhältnis“ und „Verwaltungsakt“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der allgemeinen FK (-)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41902035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2927</Words>
  <Application>Microsoft Macintosh PowerPoint</Application>
  <PresentationFormat>Bildschirmpräsentation (4:3)</PresentationFormat>
  <Paragraphs>295</Paragraphs>
  <Slides>35</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35</vt:i4>
      </vt:variant>
    </vt:vector>
  </HeadingPairs>
  <TitlesOfParts>
    <vt:vector size="43"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33</cp:revision>
  <dcterms:created xsi:type="dcterms:W3CDTF">2023-10-19T08:58:07Z</dcterms:created>
  <dcterms:modified xsi:type="dcterms:W3CDTF">2024-12-27T11:06:51Z</dcterms:modified>
</cp:coreProperties>
</file>