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0"/>
  </p:notesMasterIdLst>
  <p:sldIdLst>
    <p:sldId id="256" r:id="rId2"/>
    <p:sldId id="433" r:id="rId3"/>
    <p:sldId id="455" r:id="rId4"/>
    <p:sldId id="551" r:id="rId5"/>
    <p:sldId id="552" r:id="rId6"/>
    <p:sldId id="553" r:id="rId7"/>
    <p:sldId id="554" r:id="rId8"/>
    <p:sldId id="555" r:id="rId9"/>
    <p:sldId id="556" r:id="rId10"/>
    <p:sldId id="557" r:id="rId11"/>
    <p:sldId id="563" r:id="rId12"/>
    <p:sldId id="564" r:id="rId13"/>
    <p:sldId id="558" r:id="rId14"/>
    <p:sldId id="567" r:id="rId15"/>
    <p:sldId id="560" r:id="rId16"/>
    <p:sldId id="559" r:id="rId17"/>
    <p:sldId id="565" r:id="rId18"/>
    <p:sldId id="561" r:id="rId19"/>
    <p:sldId id="566" r:id="rId20"/>
    <p:sldId id="276" r:id="rId21"/>
    <p:sldId id="535" r:id="rId22"/>
    <p:sldId id="537" r:id="rId23"/>
    <p:sldId id="391" r:id="rId24"/>
    <p:sldId id="419" r:id="rId25"/>
    <p:sldId id="568" r:id="rId26"/>
    <p:sldId id="538" r:id="rId27"/>
    <p:sldId id="539" r:id="rId28"/>
    <p:sldId id="540" r:id="rId29"/>
    <p:sldId id="542" r:id="rId30"/>
    <p:sldId id="547" r:id="rId31"/>
    <p:sldId id="548" r:id="rId32"/>
    <p:sldId id="543" r:id="rId33"/>
    <p:sldId id="544" r:id="rId34"/>
    <p:sldId id="545" r:id="rId35"/>
    <p:sldId id="546" r:id="rId36"/>
    <p:sldId id="549" r:id="rId37"/>
    <p:sldId id="550" r:id="rId38"/>
    <p:sldId id="439" r:id="rId39"/>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141" autoAdjust="0"/>
    <p:restoredTop sz="92969"/>
  </p:normalViewPr>
  <p:slideViewPr>
    <p:cSldViewPr>
      <p:cViewPr varScale="1">
        <p:scale>
          <a:sx n="107" d="100"/>
          <a:sy n="107" d="100"/>
        </p:scale>
        <p:origin x="184" y="2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11.01.26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12.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16551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II. Besondere Sachentscheidungsvoraussetzungen der FFK</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Besonderes Feststellungsinteresse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Wortlaut von § 113 I 4 VwGO vorausgesetzt: „</a:t>
            </a:r>
            <a:r>
              <a:rPr lang="de-DE" sz="2400" b="1" dirty="0">
                <a:solidFill>
                  <a:schemeClr val="tx1">
                    <a:lumMod val="65000"/>
                    <a:lumOff val="35000"/>
                  </a:schemeClr>
                </a:solidFill>
                <a:latin typeface="JKRGNR+Arial-BoldMT"/>
              </a:rPr>
              <a:t>berechtigtes Interesse“</a:t>
            </a:r>
            <a:r>
              <a:rPr lang="de-DE" sz="2400" dirty="0">
                <a:solidFill>
                  <a:schemeClr val="tx1">
                    <a:lumMod val="65000"/>
                    <a:lumOff val="35000"/>
                  </a:schemeClr>
                </a:solidFill>
                <a:latin typeface="JKRGNR+Arial-BoldMT"/>
              </a:rPr>
              <a:t> an der Feststellung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Klassische Fallgruppen: </a:t>
            </a:r>
            <a:endParaRPr lang="de-DE" sz="2400" dirty="0">
              <a:solidFill>
                <a:schemeClr val="tx1">
                  <a:lumMod val="65000"/>
                  <a:lumOff val="35000"/>
                </a:schemeClr>
              </a:solidFill>
              <a:latin typeface="JKRGNR+Arial-BoldMT"/>
            </a:endParaRP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Wiederholungsgefahr</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Rehabilitationsinteresse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Präjudizialität</a:t>
            </a:r>
            <a:r>
              <a:rPr lang="de-DE" sz="2400" dirty="0">
                <a:solidFill>
                  <a:schemeClr val="tx1">
                    <a:lumMod val="65000"/>
                    <a:lumOff val="35000"/>
                  </a:schemeClr>
                </a:solidFill>
                <a:latin typeface="JKRGNR+Arial-BoldMT"/>
              </a:rPr>
              <a:t> (nur bei Erledigung nach Klageerhebung!)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_____________________________________________</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Fallgruppe mit Blick auf Art. 19 IV GG</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Sich typischerweise kurzfristig erledigende VA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25998248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2">
                                            <p:txEl>
                                              <p:pRg st="7" end="7"/>
                                            </p:txEl>
                                          </p:spTgt>
                                        </p:tgtEl>
                                        <p:attrNameLst>
                                          <p:attrName>style.visibility</p:attrName>
                                        </p:attrNameLst>
                                      </p:cBhvr>
                                      <p:to>
                                        <p:strVal val="visible"/>
                                      </p:to>
                                    </p:set>
                                    <p:anim calcmode="lin" valueType="num">
                                      <p:cBhvr additive="base">
                                        <p:cTn id="4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2">
                                            <p:txEl>
                                              <p:pRg st="9" end="9"/>
                                            </p:txEl>
                                          </p:spTgt>
                                        </p:tgtEl>
                                        <p:attrNameLst>
                                          <p:attrName>style.visibility</p:attrName>
                                        </p:attrNameLst>
                                      </p:cBhvr>
                                      <p:to>
                                        <p:strVal val="visible"/>
                                      </p:to>
                                    </p:set>
                                    <p:anim calcmode="lin" valueType="num">
                                      <p:cBhvr additive="base">
                                        <p:cTn id="5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Klassische Anwendungsfälle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Wiederholungsgefahr</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Setzt eine hinreichend bestimmte Gefahr voraus, dass unter im Wesentlichen </a:t>
            </a:r>
            <a:r>
              <a:rPr lang="de-DE" sz="2400" b="1" dirty="0">
                <a:solidFill>
                  <a:schemeClr val="tx1">
                    <a:lumMod val="65000"/>
                    <a:lumOff val="35000"/>
                  </a:schemeClr>
                </a:solidFill>
                <a:latin typeface="JKRGNR+Arial-BoldMT"/>
              </a:rPr>
              <a:t>unveränderten tatsächlichen wie rechtlichen Umständen </a:t>
            </a:r>
            <a:r>
              <a:rPr lang="de-DE" sz="2400" dirty="0">
                <a:solidFill>
                  <a:schemeClr val="tx1">
                    <a:lumMod val="65000"/>
                    <a:lumOff val="35000"/>
                  </a:schemeClr>
                </a:solidFill>
                <a:latin typeface="JKRGNR+Arial-BoldMT"/>
              </a:rPr>
              <a:t>ein gleichartiger Verwaltungsakt bzw. eine gleichartige behördliche Entscheidung getroffen wird (vgl. § 121 VwGO Bindungswirkung)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Präjudizinteresse</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zur Vorbereitung eines etwaigen Amtshaftungsanspruchs, soweit dieser nicht offensichtlich aussichtslos ist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Nur bei Erledigung nach (!) Klageerhebung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25556046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14248"/>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Rehabilitationsinteresse</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wenn ein Verwaltungsakt, seine Begründung bzw. die Ablehnung seines Erlasses oder sein Vollzug bei „objektiver und vernünftiger Betrachtungsweise“ </a:t>
            </a:r>
            <a:r>
              <a:rPr lang="de-DE" sz="2400" b="1" dirty="0">
                <a:solidFill>
                  <a:schemeClr val="tx1">
                    <a:lumMod val="65000"/>
                    <a:lumOff val="35000"/>
                  </a:schemeClr>
                </a:solidFill>
                <a:latin typeface="JKRGNR+Arial-BoldMT"/>
              </a:rPr>
              <a:t>diskriminierende Wirkung </a:t>
            </a:r>
            <a:r>
              <a:rPr lang="de-DE" sz="2400" dirty="0">
                <a:solidFill>
                  <a:schemeClr val="tx1">
                    <a:lumMod val="65000"/>
                    <a:lumOff val="35000"/>
                  </a:schemeClr>
                </a:solidFill>
                <a:latin typeface="JKRGNR+Arial-BoldMT"/>
              </a:rPr>
              <a:t>hatten, welche noch andauert und nur </a:t>
            </a:r>
            <a:r>
              <a:rPr lang="de-DE" sz="2400" b="1" dirty="0">
                <a:solidFill>
                  <a:schemeClr val="tx1">
                    <a:lumMod val="65000"/>
                    <a:lumOff val="35000"/>
                  </a:schemeClr>
                </a:solidFill>
                <a:latin typeface="JKRGNR+Arial-BoldMT"/>
              </a:rPr>
              <a:t>durch eine gerichtliche Entscheidung ausgeglichen </a:t>
            </a:r>
            <a:r>
              <a:rPr lang="de-DE" sz="2400" dirty="0">
                <a:solidFill>
                  <a:schemeClr val="tx1">
                    <a:lumMod val="65000"/>
                    <a:lumOff val="35000"/>
                  </a:schemeClr>
                </a:solidFill>
                <a:latin typeface="JKRGNR+Arial-BoldMT"/>
              </a:rPr>
              <a:t>werden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Problematisch und höchst examensrelevant: </a:t>
            </a:r>
            <a:r>
              <a:rPr lang="de-DE" sz="2400" b="1" dirty="0">
                <a:solidFill>
                  <a:schemeClr val="tx1">
                    <a:lumMod val="65000"/>
                    <a:lumOff val="35000"/>
                  </a:schemeClr>
                </a:solidFill>
                <a:latin typeface="JKRGNR+Arial-BoldMT"/>
              </a:rPr>
              <a:t>„Sich kurzfristig erledigende VA“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Hintergrund: effektiver Rechtsschutz, Art. 19 IV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Seitens des BVerwG indes kumulativ vorausgesetzt: Vorliegen eines </a:t>
            </a:r>
            <a:r>
              <a:rPr lang="de-DE" sz="2400" b="1" dirty="0">
                <a:solidFill>
                  <a:schemeClr val="tx1">
                    <a:lumMod val="65000"/>
                    <a:lumOff val="35000"/>
                  </a:schemeClr>
                </a:solidFill>
                <a:latin typeface="JKRGNR+Arial-BoldMT"/>
              </a:rPr>
              <a:t>„qualifizierten Grundrechtseingriffs“ </a:t>
            </a:r>
            <a:r>
              <a:rPr lang="de-DE" sz="2400" dirty="0">
                <a:solidFill>
                  <a:schemeClr val="tx1">
                    <a:lumMod val="65000"/>
                    <a:lumOff val="35000"/>
                  </a:schemeClr>
                </a:solidFill>
                <a:latin typeface="JKRGNR+Arial-BoldMT"/>
              </a:rPr>
              <a:t>(vgl. </a:t>
            </a:r>
            <a:r>
              <a:rPr lang="de-DE" sz="2400" b="1" u="sng" dirty="0">
                <a:solidFill>
                  <a:schemeClr val="tx1">
                    <a:lumMod val="65000"/>
                    <a:lumOff val="35000"/>
                  </a:schemeClr>
                </a:solidFill>
                <a:latin typeface="JKRGNR+Arial-BoldMT"/>
              </a:rPr>
              <a:t>BVerwG </a:t>
            </a:r>
            <a:r>
              <a:rPr lang="de-DE" sz="2400" b="1" u="sng" dirty="0" err="1">
                <a:solidFill>
                  <a:schemeClr val="tx1">
                    <a:lumMod val="65000"/>
                    <a:lumOff val="35000"/>
                  </a:schemeClr>
                </a:solidFill>
                <a:latin typeface="JKRGNR+Arial-BoldMT"/>
              </a:rPr>
              <a:t>NVwZ</a:t>
            </a:r>
            <a:r>
              <a:rPr lang="de-DE" sz="2400" b="1" u="sng" dirty="0">
                <a:solidFill>
                  <a:schemeClr val="tx1">
                    <a:lumMod val="65000"/>
                    <a:lumOff val="35000"/>
                  </a:schemeClr>
                </a:solidFill>
                <a:latin typeface="JKRGNR+Arial-BoldMT"/>
              </a:rPr>
              <a:t> 2024, 1027) </a:t>
            </a: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8076913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4340" y="1240304"/>
            <a:ext cx="8928992" cy="67710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Erledigung nach Klageerhebung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diesem Fall unstreitig erforderlich: Vorliegen der Klagebefugnis nach § 42 II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Gedanke: </a:t>
            </a:r>
            <a:r>
              <a:rPr lang="de-DE" sz="2400" i="1" dirty="0">
                <a:solidFill>
                  <a:schemeClr val="tx1">
                    <a:lumMod val="65000"/>
                    <a:lumOff val="35000"/>
                  </a:schemeClr>
                </a:solidFill>
                <a:latin typeface="JKRGNR+Arial-BoldMT"/>
              </a:rPr>
              <a:t>aus einer unzulässigen Anfechtungsklage soll keine zulässige Fortsetzungsfeststellungsklage werden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Erledigung vor Klageerhebung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Der Sache nach: </a:t>
            </a:r>
            <a:r>
              <a:rPr lang="de-DE" sz="2400" b="1" dirty="0">
                <a:solidFill>
                  <a:schemeClr val="tx1">
                    <a:lumMod val="65000"/>
                    <a:lumOff val="35000"/>
                  </a:schemeClr>
                </a:solidFill>
                <a:latin typeface="JKRGNR+Arial-BoldMT"/>
              </a:rPr>
              <a:t>Feststellungsklage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42 II VwGO nicht unmittelbar anwendbar!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Analoge Anwendung? (</a:t>
            </a:r>
            <a:r>
              <a:rPr lang="de-DE" sz="2400" dirty="0" err="1">
                <a:solidFill>
                  <a:schemeClr val="tx1">
                    <a:lumMod val="65000"/>
                    <a:lumOff val="35000"/>
                  </a:schemeClr>
                </a:solidFill>
                <a:latin typeface="JKRGNR+Arial-BoldMT"/>
              </a:rPr>
              <a:t>str.</a:t>
            </a:r>
            <a:r>
              <a:rPr lang="de-DE" sz="2400"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a:t>
            </a:r>
            <a:r>
              <a:rPr lang="de-DE" sz="2400" b="1" dirty="0">
                <a:solidFill>
                  <a:schemeClr val="tx1">
                    <a:lumMod val="65000"/>
                    <a:lumOff val="35000"/>
                  </a:schemeClr>
                </a:solidFill>
                <a:latin typeface="JKRGNR+Arial-BoldMT"/>
              </a:rPr>
              <a:t>Streit kann generell dahinstehen</a:t>
            </a:r>
            <a:r>
              <a:rPr lang="de-DE" sz="2400" dirty="0">
                <a:solidFill>
                  <a:schemeClr val="tx1">
                    <a:lumMod val="65000"/>
                    <a:lumOff val="35000"/>
                  </a:schemeClr>
                </a:solidFill>
                <a:latin typeface="JKRGNR+Arial-BoldMT"/>
              </a:rPr>
              <a:t>, wenn Klagebefugnis jedenfalls zu bejahen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17243805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4340" y="1240304"/>
            <a:ext cx="8928992" cy="132856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
        <p:nvSpPr>
          <p:cNvPr id="5" name="Pfeil nach rechts 4">
            <a:extLst>
              <a:ext uri="{FF2B5EF4-FFF2-40B4-BE49-F238E27FC236}">
                <a16:creationId xmlns:a16="http://schemas.microsoft.com/office/drawing/2014/main" id="{F739977A-E96E-E62B-B47D-CE1D83BE3173}"/>
              </a:ext>
            </a:extLst>
          </p:cNvPr>
          <p:cNvSpPr/>
          <p:nvPr/>
        </p:nvSpPr>
        <p:spPr>
          <a:xfrm>
            <a:off x="469320" y="3548865"/>
            <a:ext cx="8352928" cy="3600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Dreieck 5">
            <a:extLst>
              <a:ext uri="{FF2B5EF4-FFF2-40B4-BE49-F238E27FC236}">
                <a16:creationId xmlns:a16="http://schemas.microsoft.com/office/drawing/2014/main" id="{04AE1AA1-1A46-1AC8-4C91-7310EA21E8E8}"/>
              </a:ext>
            </a:extLst>
          </p:cNvPr>
          <p:cNvSpPr/>
          <p:nvPr/>
        </p:nvSpPr>
        <p:spPr>
          <a:xfrm>
            <a:off x="467544" y="3284984"/>
            <a:ext cx="288032" cy="432048"/>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Dreieck 6">
            <a:extLst>
              <a:ext uri="{FF2B5EF4-FFF2-40B4-BE49-F238E27FC236}">
                <a16:creationId xmlns:a16="http://schemas.microsoft.com/office/drawing/2014/main" id="{401C0F33-145E-8BE3-7A81-433DB3D174FF}"/>
              </a:ext>
            </a:extLst>
          </p:cNvPr>
          <p:cNvSpPr/>
          <p:nvPr/>
        </p:nvSpPr>
        <p:spPr>
          <a:xfrm>
            <a:off x="2553392" y="3296837"/>
            <a:ext cx="288032" cy="432048"/>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Dreieck 7">
            <a:extLst>
              <a:ext uri="{FF2B5EF4-FFF2-40B4-BE49-F238E27FC236}">
                <a16:creationId xmlns:a16="http://schemas.microsoft.com/office/drawing/2014/main" id="{6AC596B3-18F8-533B-7F06-D4F06A3DEAD3}"/>
              </a:ext>
            </a:extLst>
          </p:cNvPr>
          <p:cNvSpPr/>
          <p:nvPr/>
        </p:nvSpPr>
        <p:spPr>
          <a:xfrm>
            <a:off x="4283968" y="3284984"/>
            <a:ext cx="288032" cy="432048"/>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Dreieck 8">
            <a:extLst>
              <a:ext uri="{FF2B5EF4-FFF2-40B4-BE49-F238E27FC236}">
                <a16:creationId xmlns:a16="http://schemas.microsoft.com/office/drawing/2014/main" id="{6210B1A4-8988-FA26-E1AB-C89DCD70E59F}"/>
              </a:ext>
            </a:extLst>
          </p:cNvPr>
          <p:cNvSpPr/>
          <p:nvPr/>
        </p:nvSpPr>
        <p:spPr>
          <a:xfrm>
            <a:off x="7340771" y="3296837"/>
            <a:ext cx="288032" cy="432048"/>
          </a:xfrm>
          <a:prstGeom prst="triangl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 name="Textfeld 10">
            <a:extLst>
              <a:ext uri="{FF2B5EF4-FFF2-40B4-BE49-F238E27FC236}">
                <a16:creationId xmlns:a16="http://schemas.microsoft.com/office/drawing/2014/main" id="{6F6B9825-FDF8-5909-5849-06DA792E0C71}"/>
              </a:ext>
            </a:extLst>
          </p:cNvPr>
          <p:cNvSpPr txBox="1"/>
          <p:nvPr/>
        </p:nvSpPr>
        <p:spPr>
          <a:xfrm>
            <a:off x="2193352" y="2734833"/>
            <a:ext cx="1623072" cy="369332"/>
          </a:xfrm>
          <a:prstGeom prst="rect">
            <a:avLst/>
          </a:prstGeom>
          <a:noFill/>
        </p:spPr>
        <p:txBody>
          <a:bodyPr wrap="square" rtlCol="0">
            <a:spAutoFit/>
          </a:bodyPr>
          <a:lstStyle/>
          <a:p>
            <a:r>
              <a:rPr lang="de-DE" dirty="0"/>
              <a:t>Erledigung</a:t>
            </a:r>
          </a:p>
        </p:txBody>
      </p:sp>
      <p:sp>
        <p:nvSpPr>
          <p:cNvPr id="12" name="Textfeld 11">
            <a:extLst>
              <a:ext uri="{FF2B5EF4-FFF2-40B4-BE49-F238E27FC236}">
                <a16:creationId xmlns:a16="http://schemas.microsoft.com/office/drawing/2014/main" id="{E54B4E35-7C29-6EA7-3A6E-5AA8C23E4407}"/>
              </a:ext>
            </a:extLst>
          </p:cNvPr>
          <p:cNvSpPr txBox="1"/>
          <p:nvPr/>
        </p:nvSpPr>
        <p:spPr>
          <a:xfrm>
            <a:off x="3816424" y="2764624"/>
            <a:ext cx="1459438" cy="369332"/>
          </a:xfrm>
          <a:prstGeom prst="rect">
            <a:avLst/>
          </a:prstGeom>
          <a:noFill/>
        </p:spPr>
        <p:txBody>
          <a:bodyPr wrap="square" rtlCol="0">
            <a:spAutoFit/>
          </a:bodyPr>
          <a:lstStyle/>
          <a:p>
            <a:r>
              <a:rPr lang="de-DE" dirty="0"/>
              <a:t>Bestandskraft</a:t>
            </a:r>
          </a:p>
        </p:txBody>
      </p:sp>
      <p:sp>
        <p:nvSpPr>
          <p:cNvPr id="13" name="Textfeld 12">
            <a:extLst>
              <a:ext uri="{FF2B5EF4-FFF2-40B4-BE49-F238E27FC236}">
                <a16:creationId xmlns:a16="http://schemas.microsoft.com/office/drawing/2014/main" id="{B297FE1A-A937-225F-14FA-BEC76E0C8C37}"/>
              </a:ext>
            </a:extLst>
          </p:cNvPr>
          <p:cNvSpPr txBox="1"/>
          <p:nvPr/>
        </p:nvSpPr>
        <p:spPr>
          <a:xfrm>
            <a:off x="6673362" y="2814569"/>
            <a:ext cx="1622850" cy="369332"/>
          </a:xfrm>
          <a:prstGeom prst="rect">
            <a:avLst/>
          </a:prstGeom>
          <a:noFill/>
        </p:spPr>
        <p:txBody>
          <a:bodyPr wrap="square" rtlCol="0">
            <a:spAutoFit/>
          </a:bodyPr>
          <a:lstStyle/>
          <a:p>
            <a:r>
              <a:rPr lang="de-DE" dirty="0"/>
              <a:t>Klageerhebung</a:t>
            </a:r>
          </a:p>
        </p:txBody>
      </p:sp>
      <p:sp>
        <p:nvSpPr>
          <p:cNvPr id="14" name="Textfeld 13">
            <a:extLst>
              <a:ext uri="{FF2B5EF4-FFF2-40B4-BE49-F238E27FC236}">
                <a16:creationId xmlns:a16="http://schemas.microsoft.com/office/drawing/2014/main" id="{0ADB4AB3-50EA-AB9D-1399-79465E9D0ADD}"/>
              </a:ext>
            </a:extLst>
          </p:cNvPr>
          <p:cNvSpPr txBox="1"/>
          <p:nvPr/>
        </p:nvSpPr>
        <p:spPr>
          <a:xfrm>
            <a:off x="118954" y="2749171"/>
            <a:ext cx="1459438" cy="369332"/>
          </a:xfrm>
          <a:prstGeom prst="rect">
            <a:avLst/>
          </a:prstGeom>
          <a:noFill/>
        </p:spPr>
        <p:txBody>
          <a:bodyPr wrap="none" rtlCol="0">
            <a:spAutoFit/>
          </a:bodyPr>
          <a:lstStyle/>
          <a:p>
            <a:r>
              <a:rPr lang="de-DE" dirty="0"/>
              <a:t>Erlass des VA </a:t>
            </a:r>
          </a:p>
        </p:txBody>
      </p:sp>
      <p:sp>
        <p:nvSpPr>
          <p:cNvPr id="15" name="Textfeld 14">
            <a:extLst>
              <a:ext uri="{FF2B5EF4-FFF2-40B4-BE49-F238E27FC236}">
                <a16:creationId xmlns:a16="http://schemas.microsoft.com/office/drawing/2014/main" id="{D8BE89DC-F229-7A92-936F-6669E2F4D054}"/>
              </a:ext>
            </a:extLst>
          </p:cNvPr>
          <p:cNvSpPr txBox="1"/>
          <p:nvPr/>
        </p:nvSpPr>
        <p:spPr>
          <a:xfrm>
            <a:off x="251520" y="4149080"/>
            <a:ext cx="1236236" cy="369332"/>
          </a:xfrm>
          <a:prstGeom prst="rect">
            <a:avLst/>
          </a:prstGeom>
          <a:noFill/>
        </p:spPr>
        <p:txBody>
          <a:bodyPr wrap="none" rtlCol="0">
            <a:spAutoFit/>
          </a:bodyPr>
          <a:lstStyle/>
          <a:p>
            <a:r>
              <a:rPr lang="de-DE" dirty="0"/>
              <a:t>10.05.2025</a:t>
            </a:r>
          </a:p>
        </p:txBody>
      </p:sp>
      <p:sp>
        <p:nvSpPr>
          <p:cNvPr id="16" name="Textfeld 15">
            <a:extLst>
              <a:ext uri="{FF2B5EF4-FFF2-40B4-BE49-F238E27FC236}">
                <a16:creationId xmlns:a16="http://schemas.microsoft.com/office/drawing/2014/main" id="{99E92A1B-5937-7477-41E4-94C05BBE04FE}"/>
              </a:ext>
            </a:extLst>
          </p:cNvPr>
          <p:cNvSpPr txBox="1"/>
          <p:nvPr/>
        </p:nvSpPr>
        <p:spPr>
          <a:xfrm>
            <a:off x="2079290" y="4172786"/>
            <a:ext cx="1236236" cy="369332"/>
          </a:xfrm>
          <a:prstGeom prst="rect">
            <a:avLst/>
          </a:prstGeom>
          <a:noFill/>
        </p:spPr>
        <p:txBody>
          <a:bodyPr wrap="none" rtlCol="0">
            <a:spAutoFit/>
          </a:bodyPr>
          <a:lstStyle/>
          <a:p>
            <a:r>
              <a:rPr lang="de-DE" dirty="0"/>
              <a:t>14.05.2025</a:t>
            </a:r>
          </a:p>
        </p:txBody>
      </p:sp>
      <p:sp>
        <p:nvSpPr>
          <p:cNvPr id="17" name="Textfeld 16">
            <a:extLst>
              <a:ext uri="{FF2B5EF4-FFF2-40B4-BE49-F238E27FC236}">
                <a16:creationId xmlns:a16="http://schemas.microsoft.com/office/drawing/2014/main" id="{506CDD03-5058-6897-CFA5-C368D7E61785}"/>
              </a:ext>
            </a:extLst>
          </p:cNvPr>
          <p:cNvSpPr txBox="1"/>
          <p:nvPr/>
        </p:nvSpPr>
        <p:spPr>
          <a:xfrm>
            <a:off x="3870718" y="4172786"/>
            <a:ext cx="1236236" cy="369332"/>
          </a:xfrm>
          <a:prstGeom prst="rect">
            <a:avLst/>
          </a:prstGeom>
          <a:noFill/>
        </p:spPr>
        <p:txBody>
          <a:bodyPr wrap="none" rtlCol="0">
            <a:spAutoFit/>
          </a:bodyPr>
          <a:lstStyle/>
          <a:p>
            <a:r>
              <a:rPr lang="de-DE" dirty="0"/>
              <a:t>10.06.2025</a:t>
            </a:r>
          </a:p>
        </p:txBody>
      </p:sp>
      <p:sp>
        <p:nvSpPr>
          <p:cNvPr id="18" name="Textfeld 17">
            <a:extLst>
              <a:ext uri="{FF2B5EF4-FFF2-40B4-BE49-F238E27FC236}">
                <a16:creationId xmlns:a16="http://schemas.microsoft.com/office/drawing/2014/main" id="{AC90B879-9022-DCF0-014B-DB64D4FE9A87}"/>
              </a:ext>
            </a:extLst>
          </p:cNvPr>
          <p:cNvSpPr txBox="1"/>
          <p:nvPr/>
        </p:nvSpPr>
        <p:spPr>
          <a:xfrm>
            <a:off x="6866669" y="4159247"/>
            <a:ext cx="1236236" cy="369332"/>
          </a:xfrm>
          <a:prstGeom prst="rect">
            <a:avLst/>
          </a:prstGeom>
          <a:noFill/>
        </p:spPr>
        <p:txBody>
          <a:bodyPr wrap="none" rtlCol="0">
            <a:spAutoFit/>
          </a:bodyPr>
          <a:lstStyle/>
          <a:p>
            <a:r>
              <a:rPr lang="de-DE" dirty="0"/>
              <a:t>04.07.2025</a:t>
            </a:r>
          </a:p>
        </p:txBody>
      </p:sp>
    </p:spTree>
    <p:extLst>
      <p:ext uri="{BB962C8B-B14F-4D97-AF65-F5344CB8AC3E}">
        <p14:creationId xmlns:p14="http://schemas.microsoft.com/office/powerpoint/2010/main" val="11287665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4340" y="1240304"/>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(Erfolgloses) Vorverfahren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die Frage, ob Vorverfahren im Falle der FFK erforderlich ist, maßgeblich: </a:t>
            </a:r>
            <a:r>
              <a:rPr lang="de-DE" sz="2400" b="1" dirty="0">
                <a:solidFill>
                  <a:schemeClr val="tx1">
                    <a:lumMod val="65000"/>
                    <a:lumOff val="35000"/>
                  </a:schemeClr>
                </a:solidFill>
                <a:latin typeface="JKRGNR+Arial-BoldMT"/>
              </a:rPr>
              <a:t>Zeitpunkt der Erledigung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Erledigung nach Klageerhebung (§ 113 I 4 VwGO unmittelbar)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Erfolgloses Vorverfahren nach §§ 68 ff. VwGO erforderlich!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Gedanke: </a:t>
            </a:r>
            <a:r>
              <a:rPr lang="de-DE" sz="2400" i="1" dirty="0">
                <a:solidFill>
                  <a:schemeClr val="tx1">
                    <a:lumMod val="65000"/>
                    <a:lumOff val="35000"/>
                  </a:schemeClr>
                </a:solidFill>
                <a:latin typeface="JKRGNR+Arial-BoldMT"/>
              </a:rPr>
              <a:t>„aus unzulässiger Anfechtungsklage darf keine zulässige FFK werden“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Erledigung vor Klageerhebung (§ 113 I 4 VwGO analog)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hingegen: Notwendigkeit der Durchführung eines Vorverfahrens bei </a:t>
            </a:r>
            <a:r>
              <a:rPr lang="de-DE" sz="2400" b="1" dirty="0">
                <a:solidFill>
                  <a:schemeClr val="tx1">
                    <a:lumMod val="65000"/>
                    <a:lumOff val="35000"/>
                  </a:schemeClr>
                </a:solidFill>
                <a:latin typeface="JKRGNR+Arial-BoldMT"/>
              </a:rPr>
              <a:t>vorprozessualer Erledigung</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37863664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 calcmode="lin" valueType="num">
                                      <p:cBhvr additive="base">
                                        <p:cTn id="3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4340" y="1240304"/>
            <a:ext cx="8928992" cy="28700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Unstrittig zunächst</a:t>
            </a:r>
            <a:r>
              <a:rPr lang="de-DE" sz="2400" dirty="0">
                <a:solidFill>
                  <a:schemeClr val="tx1">
                    <a:lumMod val="65000"/>
                    <a:lumOff val="35000"/>
                  </a:schemeClr>
                </a:solidFill>
                <a:latin typeface="JKRGNR+Arial-BoldMT"/>
              </a:rPr>
              <a:t>: im </a:t>
            </a:r>
            <a:r>
              <a:rPr lang="de-DE" sz="2400" b="1" dirty="0">
                <a:solidFill>
                  <a:schemeClr val="tx1">
                    <a:lumMod val="65000"/>
                    <a:lumOff val="35000"/>
                  </a:schemeClr>
                </a:solidFill>
                <a:latin typeface="JKRGNR+Arial-BoldMT"/>
              </a:rPr>
              <a:t>Zeitpunkt der Erledigung </a:t>
            </a:r>
            <a:r>
              <a:rPr lang="de-DE" sz="2400" dirty="0">
                <a:solidFill>
                  <a:schemeClr val="tx1">
                    <a:lumMod val="65000"/>
                    <a:lumOff val="35000"/>
                  </a:schemeClr>
                </a:solidFill>
                <a:latin typeface="JKRGNR+Arial-BoldMT"/>
              </a:rPr>
              <a:t>darf der </a:t>
            </a:r>
            <a:r>
              <a:rPr lang="de-DE" sz="2400" b="1" dirty="0">
                <a:solidFill>
                  <a:schemeClr val="tx1">
                    <a:lumMod val="65000"/>
                    <a:lumOff val="35000"/>
                  </a:schemeClr>
                </a:solidFill>
                <a:latin typeface="JKRGNR+Arial-BoldMT"/>
              </a:rPr>
              <a:t>Verwaltungsakt noch nicht bestandskräftig </a:t>
            </a:r>
            <a:r>
              <a:rPr lang="de-DE" sz="2400" dirty="0">
                <a:solidFill>
                  <a:schemeClr val="tx1">
                    <a:lumMod val="65000"/>
                    <a:lumOff val="35000"/>
                  </a:schemeClr>
                </a:solidFill>
                <a:latin typeface="JKRGNR+Arial-BoldMT"/>
              </a:rPr>
              <a:t>gewesen sein, </a:t>
            </a:r>
            <a:r>
              <a:rPr lang="de-DE" sz="2400" dirty="0" err="1">
                <a:solidFill>
                  <a:schemeClr val="tx1">
                    <a:lumMod val="65000"/>
                    <a:lumOff val="35000"/>
                  </a:schemeClr>
                </a:solidFill>
                <a:latin typeface="JKRGNR+Arial-BoldMT"/>
              </a:rPr>
              <a:t>d.h</a:t>
            </a:r>
            <a:r>
              <a:rPr lang="de-DE" sz="2400" dirty="0">
                <a:solidFill>
                  <a:schemeClr val="tx1">
                    <a:lumMod val="65000"/>
                    <a:lumOff val="35000"/>
                  </a:schemeClr>
                </a:solidFill>
                <a:latin typeface="JKRGNR+Arial-BoldMT"/>
              </a:rPr>
              <a:t>…</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Frist aus § 70 I 1 VwGO </a:t>
            </a:r>
            <a:r>
              <a:rPr lang="de-DE" sz="2400" dirty="0">
                <a:solidFill>
                  <a:schemeClr val="tx1">
                    <a:lumMod val="65000"/>
                    <a:lumOff val="35000"/>
                  </a:schemeClr>
                </a:solidFill>
                <a:latin typeface="JKRGNR+Arial-BoldMT"/>
              </a:rPr>
              <a:t>darf noch nicht abgelaufen sein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Soweit </a:t>
            </a:r>
            <a:r>
              <a:rPr lang="de-DE" sz="2400" b="1" dirty="0">
                <a:solidFill>
                  <a:schemeClr val="tx1">
                    <a:lumMod val="65000"/>
                    <a:lumOff val="35000"/>
                  </a:schemeClr>
                </a:solidFill>
                <a:latin typeface="JKRGNR+Arial-BoldMT"/>
              </a:rPr>
              <a:t>Vorverfahren entbehrlich </a:t>
            </a:r>
            <a:r>
              <a:rPr lang="de-DE" sz="2400" dirty="0">
                <a:solidFill>
                  <a:schemeClr val="tx1">
                    <a:lumMod val="65000"/>
                    <a:lumOff val="35000"/>
                  </a:schemeClr>
                </a:solidFill>
                <a:latin typeface="JKRGNR+Arial-BoldMT"/>
              </a:rPr>
              <a:t>war: Frist aus </a:t>
            </a:r>
            <a:r>
              <a:rPr lang="de-DE" sz="2400" b="1" dirty="0">
                <a:solidFill>
                  <a:schemeClr val="tx1">
                    <a:lumMod val="65000"/>
                    <a:lumOff val="35000"/>
                  </a:schemeClr>
                </a:solidFill>
                <a:latin typeface="JKRGNR+Arial-BoldMT"/>
              </a:rPr>
              <a:t>§ 74 I VwGO </a:t>
            </a:r>
            <a:r>
              <a:rPr lang="de-DE" sz="2400" dirty="0">
                <a:solidFill>
                  <a:schemeClr val="tx1">
                    <a:lumMod val="65000"/>
                    <a:lumOff val="35000"/>
                  </a:schemeClr>
                </a:solidFill>
                <a:latin typeface="JKRGNR+Arial-BoldMT"/>
              </a:rPr>
              <a:t>darf nicht abgelaufen sein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a:t>
            </a:r>
            <a:r>
              <a:rPr lang="de-DE" sz="2400" b="1" dirty="0">
                <a:solidFill>
                  <a:schemeClr val="tx1">
                    <a:lumMod val="65000"/>
                    <a:lumOff val="35000"/>
                  </a:schemeClr>
                </a:solidFill>
                <a:latin typeface="JKRGNR+Arial-BoldMT"/>
              </a:rPr>
              <a:t>Anfechtungs- bzw. Verpflichtungsklage ab Zeitpunkt der Bestandskraft unzulässig!! </a:t>
            </a:r>
          </a:p>
        </p:txBody>
      </p:sp>
      <p:sp>
        <p:nvSpPr>
          <p:cNvPr id="3" name="Textfeld 2"/>
          <p:cNvSpPr txBox="1"/>
          <p:nvPr/>
        </p:nvSpPr>
        <p:spPr>
          <a:xfrm>
            <a:off x="251520" y="245552"/>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31966923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4340" y="1240304"/>
            <a:ext cx="8928992" cy="32393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umstritten: ob </a:t>
            </a:r>
            <a:r>
              <a:rPr lang="de-DE" sz="2400" b="1" dirty="0">
                <a:solidFill>
                  <a:schemeClr val="tx1">
                    <a:lumMod val="65000"/>
                    <a:lumOff val="35000"/>
                  </a:schemeClr>
                </a:solidFill>
                <a:latin typeface="JKRGNR+Arial-BoldMT"/>
              </a:rPr>
              <a:t>trotz Erledigung </a:t>
            </a:r>
            <a:r>
              <a:rPr lang="de-DE" sz="2400" dirty="0">
                <a:solidFill>
                  <a:schemeClr val="tx1">
                    <a:lumMod val="65000"/>
                    <a:lumOff val="35000"/>
                  </a:schemeClr>
                </a:solidFill>
                <a:latin typeface="JKRGNR+Arial-BoldMT"/>
              </a:rPr>
              <a:t>ein sog. „</a:t>
            </a:r>
            <a:r>
              <a:rPr lang="de-DE" sz="2400" b="1" dirty="0">
                <a:solidFill>
                  <a:schemeClr val="tx1">
                    <a:lumMod val="65000"/>
                    <a:lumOff val="35000"/>
                  </a:schemeClr>
                </a:solidFill>
                <a:latin typeface="JKRGNR+Arial-BoldMT"/>
              </a:rPr>
              <a:t>Fortsetzungsfeststellungswiderspruch</a:t>
            </a:r>
            <a:r>
              <a:rPr lang="de-DE" sz="2400" dirty="0">
                <a:solidFill>
                  <a:schemeClr val="tx1">
                    <a:lumMod val="65000"/>
                    <a:lumOff val="35000"/>
                  </a:schemeClr>
                </a:solidFill>
                <a:latin typeface="JKRGNR+Arial-BoldMT"/>
              </a:rPr>
              <a:t>“ erforderlich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Dagegen anzuführen: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68 ff. VwGO </a:t>
            </a:r>
            <a:r>
              <a:rPr lang="de-DE" sz="2400" dirty="0">
                <a:solidFill>
                  <a:schemeClr val="tx1">
                    <a:lumMod val="65000"/>
                    <a:lumOff val="35000"/>
                  </a:schemeClr>
                </a:solidFill>
                <a:latin typeface="JKRGNR+Arial-BoldMT"/>
              </a:rPr>
              <a:t>gelten unmittelbar nur für </a:t>
            </a:r>
            <a:r>
              <a:rPr lang="de-DE" sz="2400" b="1" dirty="0">
                <a:solidFill>
                  <a:schemeClr val="tx1">
                    <a:lumMod val="65000"/>
                    <a:lumOff val="35000"/>
                  </a:schemeClr>
                </a:solidFill>
                <a:latin typeface="JKRGNR+Arial-BoldMT"/>
              </a:rPr>
              <a:t>Anfechtungs- und Verpflichtungsklage</a:t>
            </a:r>
            <a:r>
              <a:rPr lang="de-DE" sz="2400" dirty="0">
                <a:solidFill>
                  <a:schemeClr val="tx1">
                    <a:lumMod val="65000"/>
                    <a:lumOff val="35000"/>
                  </a:schemeClr>
                </a:solidFill>
                <a:latin typeface="JKRGNR+Arial-BoldMT"/>
              </a:rPr>
              <a:t> (nicht: für Feststellungsklagen)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Analoge Anwendung (-) </a:t>
            </a:r>
            <a:r>
              <a:rPr lang="de-DE" sz="2400" dirty="0">
                <a:solidFill>
                  <a:schemeClr val="tx1">
                    <a:lumMod val="65000"/>
                    <a:lumOff val="35000"/>
                  </a:schemeClr>
                </a:solidFill>
                <a:latin typeface="JKRGNR+Arial-BoldMT"/>
              </a:rPr>
              <a:t>da Kläger an Feststellung durch Behörde </a:t>
            </a:r>
            <a:r>
              <a:rPr lang="de-DE" sz="2400" b="1" dirty="0">
                <a:solidFill>
                  <a:schemeClr val="tx1">
                    <a:lumMod val="65000"/>
                    <a:lumOff val="35000"/>
                  </a:schemeClr>
                </a:solidFill>
                <a:latin typeface="JKRGNR+Arial-BoldMT"/>
              </a:rPr>
              <a:t>mangels Bindungswirkung kein Interesse </a:t>
            </a:r>
            <a:r>
              <a:rPr lang="de-DE" sz="2400" dirty="0">
                <a:solidFill>
                  <a:schemeClr val="tx1">
                    <a:lumMod val="65000"/>
                    <a:lumOff val="35000"/>
                  </a:schemeClr>
                </a:solidFill>
                <a:latin typeface="JKRGNR+Arial-BoldMT"/>
              </a:rPr>
              <a:t>haben kann (§ 121 VwGO gilt hier nicht!)  </a:t>
            </a:r>
          </a:p>
        </p:txBody>
      </p:sp>
      <p:sp>
        <p:nvSpPr>
          <p:cNvPr id="3" name="Textfeld 2"/>
          <p:cNvSpPr txBox="1"/>
          <p:nvPr/>
        </p:nvSpPr>
        <p:spPr>
          <a:xfrm>
            <a:off x="251520" y="245552"/>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5690342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4340" y="1240304"/>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Klagefrist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Auch hier maßgeblich: </a:t>
            </a:r>
            <a:r>
              <a:rPr lang="de-DE" sz="2400" b="1" dirty="0">
                <a:solidFill>
                  <a:schemeClr val="tx1">
                    <a:lumMod val="65000"/>
                    <a:lumOff val="35000"/>
                  </a:schemeClr>
                </a:solidFill>
                <a:latin typeface="JKRGNR+Arial-BoldMT"/>
              </a:rPr>
              <a:t>Zeitpunkt der Erledigung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Soweit </a:t>
            </a:r>
            <a:r>
              <a:rPr lang="de-DE" sz="2400" b="1" u="sng" dirty="0">
                <a:solidFill>
                  <a:schemeClr val="tx1">
                    <a:lumMod val="65000"/>
                    <a:lumOff val="35000"/>
                  </a:schemeClr>
                </a:solidFill>
                <a:latin typeface="JKRGNR+Arial-BoldMT"/>
              </a:rPr>
              <a:t>Erledigung nach Klageerhebung</a:t>
            </a:r>
            <a:r>
              <a:rPr lang="de-DE" sz="2400" dirty="0">
                <a:solidFill>
                  <a:schemeClr val="tx1">
                    <a:lumMod val="65000"/>
                    <a:lumOff val="35000"/>
                  </a:schemeClr>
                </a:solidFill>
                <a:latin typeface="JKRGNR+Arial-BoldMT"/>
              </a:rPr>
              <a:t>: Einhaltung der Klagefrist aus § 74 I VwGO erforderlich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a:t>
            </a:r>
            <a:r>
              <a:rPr lang="de-DE" sz="2400" b="1" u="sng" dirty="0">
                <a:solidFill>
                  <a:schemeClr val="tx1">
                    <a:lumMod val="65000"/>
                    <a:lumOff val="35000"/>
                  </a:schemeClr>
                </a:solidFill>
                <a:latin typeface="JKRGNR+Arial-BoldMT"/>
              </a:rPr>
              <a:t>vorprozessualer Erledigung </a:t>
            </a:r>
            <a:r>
              <a:rPr lang="de-DE" sz="2400" dirty="0">
                <a:solidFill>
                  <a:schemeClr val="tx1">
                    <a:lumMod val="65000"/>
                    <a:lumOff val="35000"/>
                  </a:schemeClr>
                </a:solidFill>
                <a:latin typeface="JKRGNR+Arial-BoldMT"/>
              </a:rPr>
              <a:t>entscheidend: VA im Zeitpunkt der Erledigung </a:t>
            </a:r>
            <a:r>
              <a:rPr lang="de-DE" sz="2400" b="1" u="sng" dirty="0">
                <a:solidFill>
                  <a:schemeClr val="tx1">
                    <a:lumMod val="65000"/>
                    <a:lumOff val="35000"/>
                  </a:schemeClr>
                </a:solidFill>
                <a:latin typeface="JKRGNR+Arial-BoldMT"/>
              </a:rPr>
              <a:t>nicht (!) bestandskräftig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Analoge Anwendung des § 74 VwGO auf den Zeitraum nach der Erledigung?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Bekanntgabe VA: 01.01.2024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Erledigung 02.01.2024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Läuft für die FFK jetzt eine Klagefrist </a:t>
            </a:r>
            <a:r>
              <a:rPr lang="de-DE" sz="2400" b="1" dirty="0">
                <a:solidFill>
                  <a:schemeClr val="tx1">
                    <a:lumMod val="65000"/>
                    <a:lumOff val="35000"/>
                  </a:schemeClr>
                </a:solidFill>
                <a:latin typeface="JKRGNR+Arial-BoldMT"/>
              </a:rPr>
              <a:t>analog § 74 VwGO bis zum 01.02.2024? </a:t>
            </a:r>
          </a:p>
        </p:txBody>
      </p:sp>
      <p:sp>
        <p:nvSpPr>
          <p:cNvPr id="3" name="Textfeld 2"/>
          <p:cNvSpPr txBox="1"/>
          <p:nvPr/>
        </p:nvSpPr>
        <p:spPr>
          <a:xfrm>
            <a:off x="251520" y="245552"/>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38451437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24340" y="1240304"/>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Analogiebildung erforderlich: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Planwidrige Regelungslücke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Vergleichbare Interessenlage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Sehr fraglich: </a:t>
            </a:r>
            <a:r>
              <a:rPr lang="de-DE" sz="2400" b="1" dirty="0">
                <a:solidFill>
                  <a:schemeClr val="tx1">
                    <a:lumMod val="65000"/>
                    <a:lumOff val="35000"/>
                  </a:schemeClr>
                </a:solidFill>
                <a:latin typeface="JKRGNR+Arial-BoldMT"/>
              </a:rPr>
              <a:t>Vergleichbare Interessenlage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Zweck der Klagefrist aus § 74 I 1 VwGO</a:t>
            </a:r>
            <a:r>
              <a:rPr lang="de-DE" sz="2400" dirty="0">
                <a:solidFill>
                  <a:schemeClr val="tx1">
                    <a:lumMod val="65000"/>
                    <a:lumOff val="35000"/>
                  </a:schemeClr>
                </a:solidFill>
                <a:latin typeface="JKRGNR+Arial-BoldMT"/>
              </a:rPr>
              <a:t>: Schaffung von Rechtssicherheit durch </a:t>
            </a:r>
            <a:r>
              <a:rPr lang="de-DE" sz="2400" b="1" dirty="0">
                <a:solidFill>
                  <a:schemeClr val="tx1">
                    <a:lumMod val="65000"/>
                    <a:lumOff val="35000"/>
                  </a:schemeClr>
                </a:solidFill>
                <a:latin typeface="JKRGNR+Arial-BoldMT"/>
              </a:rPr>
              <a:t>Eintritt der Bestandskraft</a:t>
            </a:r>
            <a:r>
              <a:rPr lang="de-DE" sz="2400" dirty="0">
                <a:solidFill>
                  <a:schemeClr val="tx1">
                    <a:lumMod val="65000"/>
                    <a:lumOff val="35000"/>
                  </a:schemeClr>
                </a:solidFill>
                <a:latin typeface="JKRGNR+Arial-BoldMT"/>
              </a:rPr>
              <a:t> des VA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r>
              <a:rPr lang="de-DE" sz="2400" b="1" u="sng" dirty="0">
                <a:solidFill>
                  <a:schemeClr val="tx1">
                    <a:lumMod val="65000"/>
                    <a:lumOff val="35000"/>
                  </a:schemeClr>
                </a:solidFill>
                <a:latin typeface="JKRGNR+Arial-BoldMT"/>
              </a:rPr>
              <a:t>VA ist nach Erledigung (02.01.2024) unwirksam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Sicherung einer Bestandskraft unmöglich!!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Damit abzulehnen: </a:t>
            </a:r>
            <a:r>
              <a:rPr lang="de-DE" sz="2400" dirty="0">
                <a:solidFill>
                  <a:schemeClr val="tx1">
                    <a:lumMod val="65000"/>
                    <a:lumOff val="35000"/>
                  </a:schemeClr>
                </a:solidFill>
                <a:latin typeface="JKRGNR+Arial-BoldMT"/>
              </a:rPr>
              <a:t>Analoge Anwendung des § 74 I 1 VwGO auf den Zeitraum nach der Erledigung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p:txBody>
      </p:sp>
      <p:sp>
        <p:nvSpPr>
          <p:cNvPr id="3" name="Textfeld 2"/>
          <p:cNvSpPr txBox="1"/>
          <p:nvPr/>
        </p:nvSpPr>
        <p:spPr>
          <a:xfrm>
            <a:off x="251520" y="245552"/>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27784436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4" end="4"/>
                                            </p:txEl>
                                          </p:spTgt>
                                        </p:tgtEl>
                                        <p:attrNameLst>
                                          <p:attrName>style.visibility</p:attrName>
                                        </p:attrNameLst>
                                      </p:cBhvr>
                                      <p:to>
                                        <p:strVal val="visible"/>
                                      </p:to>
                                    </p:set>
                                    <p:anim calcmode="lin" valueType="num">
                                      <p:cBhvr additive="base">
                                        <p:cTn id="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5" end="5"/>
                                            </p:txEl>
                                          </p:spTgt>
                                        </p:tgtEl>
                                        <p:attrNameLst>
                                          <p:attrName>style.visibility</p:attrName>
                                        </p:attrNameLst>
                                      </p:cBhvr>
                                      <p:to>
                                        <p:strVal val="visible"/>
                                      </p:to>
                                    </p:set>
                                    <p:anim calcmode="lin" valueType="num">
                                      <p:cBhvr additive="base">
                                        <p:cTn id="1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 calcmode="lin" valueType="num">
                                      <p:cBhvr additive="base">
                                        <p:cTn id="1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anim calcmode="lin" valueType="num">
                                      <p:cBhvr additive="base">
                                        <p:cTn id="2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9" end="9"/>
                                            </p:txEl>
                                          </p:spTgt>
                                        </p:tgtEl>
                                        <p:attrNameLst>
                                          <p:attrName>style.visibility</p:attrName>
                                        </p:attrNameLst>
                                      </p:cBhvr>
                                      <p:to>
                                        <p:strVal val="visible"/>
                                      </p:to>
                                    </p:set>
                                    <p:anim calcmode="lin" valueType="num">
                                      <p:cBhvr additive="base">
                                        <p:cTn id="3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12776"/>
            <a:ext cx="8928992" cy="434734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Schwerpunkt der heutigen Einheit: </a:t>
            </a:r>
            <a:r>
              <a:rPr lang="de-DE" sz="2400" b="1" dirty="0">
                <a:solidFill>
                  <a:schemeClr val="tx1">
                    <a:lumMod val="65000"/>
                    <a:lumOff val="35000"/>
                  </a:schemeClr>
                </a:solidFill>
                <a:latin typeface="JKRGNR+Arial-BoldMT"/>
              </a:rPr>
              <a:t>Wiederholung Fortsetzungsfeststellungsklage</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sym typeface="Wingdings" pitchFamily="2" charset="2"/>
              </a:rPr>
              <a:t>Der unbescholtene Student S verbringt einen schönen Abend auf dem Kiez. Als er in die Nähe einer körperlichen Auseinandersetzung gerät, verdächtigen die herannahenden Polizisten ihn der Beteiligung an dieser. Sie fordern ihn auf, sich auszuweisen. Der S tut dies widerwillig. Nach dem Abend fühlt er sich durch die polizeiliche Maßnahme drangsaliert und gekränkt. Er fragt, was er hiergegen unternehmen kann.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sym typeface="Wingdings" pitchFamily="2" charset="2"/>
              </a:rPr>
              <a:t>Prozessuale Möglichkeiten?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7. Woche</a:t>
            </a:r>
          </a:p>
        </p:txBody>
      </p:sp>
    </p:spTree>
    <p:extLst>
      <p:ext uri="{BB962C8B-B14F-4D97-AF65-F5344CB8AC3E}">
        <p14:creationId xmlns:p14="http://schemas.microsoft.com/office/powerpoint/2010/main" val="21093332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anim calcmode="lin" valueType="num">
                                      <p:cBhvr additive="base">
                                        <p:cTn id="11"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077218"/>
          </a:xfrm>
          <a:prstGeom prst="rect">
            <a:avLst/>
          </a:prstGeom>
          <a:noFill/>
        </p:spPr>
        <p:txBody>
          <a:bodyPr wrap="square" rtlCol="0">
            <a:spAutoFit/>
          </a:bodyPr>
          <a:lstStyle/>
          <a:p>
            <a:r>
              <a:rPr lang="de-DE" sz="3200" dirty="0">
                <a:solidFill>
                  <a:schemeClr val="bg1"/>
                </a:solidFill>
                <a:latin typeface="Frutiger LT 57 Cn" pitchFamily="34" charset="0"/>
              </a:rPr>
              <a:t>Verwaltungsrecht AT</a:t>
            </a:r>
          </a:p>
          <a:p>
            <a:r>
              <a:rPr lang="de-DE" sz="3200" dirty="0">
                <a:solidFill>
                  <a:schemeClr val="bg1"/>
                </a:solidFill>
                <a:latin typeface="Frutiger LT 57 Cn" pitchFamily="34" charset="0"/>
              </a:rPr>
              <a:t>Fall 15</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60868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 mangels beamtenrechtlicher Streitigkeit – nicht einschlägig: aufdrängende Sonderzuweisung (§ 126 I BBG/ § 54 I 1 BeamtStG)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a:t>
            </a:r>
            <a:r>
              <a:rPr lang="de-DE" sz="2400" b="1" dirty="0">
                <a:solidFill>
                  <a:schemeClr val="tx1">
                    <a:lumMod val="65000"/>
                    <a:lumOff val="35000"/>
                  </a:schemeClr>
                </a:solidFill>
                <a:latin typeface="JKRGNR+Arial-BoldMT"/>
              </a:rPr>
              <a:t> maßgeblich</a:t>
            </a:r>
            <a:r>
              <a:rPr lang="de-DE" sz="2400" dirty="0">
                <a:solidFill>
                  <a:schemeClr val="tx1">
                    <a:lumMod val="65000"/>
                    <a:lumOff val="35000"/>
                  </a:schemeClr>
                </a:solidFill>
                <a:latin typeface="JKRGNR+Arial-BoldMT"/>
              </a:rPr>
              <a:t>: Generalklausel des </a:t>
            </a:r>
            <a:r>
              <a:rPr lang="de-DE" sz="2400" b="1" dirty="0">
                <a:solidFill>
                  <a:schemeClr val="tx1">
                    <a:lumMod val="65000"/>
                    <a:lumOff val="35000"/>
                  </a:schemeClr>
                </a:solidFill>
                <a:latin typeface="JKRGNR+Arial-BoldMT"/>
              </a:rPr>
              <a:t>§ 40 I 1 VwGO</a:t>
            </a:r>
            <a:r>
              <a:rPr lang="de-DE" sz="2400" dirty="0">
                <a:solidFill>
                  <a:schemeClr val="tx1">
                    <a:lumMod val="65000"/>
                    <a:lumOff val="35000"/>
                  </a:schemeClr>
                </a:solidFill>
                <a:latin typeface="JKRGNR+Arial-BoldMT"/>
              </a:rPr>
              <a:t>, wonach es sich um eine </a:t>
            </a:r>
            <a:r>
              <a:rPr lang="de-DE" sz="2400" b="1" dirty="0">
                <a:solidFill>
                  <a:schemeClr val="tx1">
                    <a:lumMod val="65000"/>
                    <a:lumOff val="35000"/>
                  </a:schemeClr>
                </a:solidFill>
                <a:latin typeface="JKRGNR+Arial-BoldMT"/>
              </a:rPr>
              <a:t>(1) öffentlich-rechtliche Streitigkeit </a:t>
            </a:r>
            <a:r>
              <a:rPr lang="de-DE" sz="2400" dirty="0">
                <a:solidFill>
                  <a:schemeClr val="tx1">
                    <a:lumMod val="65000"/>
                    <a:lumOff val="35000"/>
                  </a:schemeClr>
                </a:solidFill>
                <a:latin typeface="JKRGNR+Arial-BoldMT"/>
              </a:rPr>
              <a:t>handeln müsste, die </a:t>
            </a:r>
            <a:r>
              <a:rPr lang="de-DE" sz="2400" b="1" dirty="0">
                <a:solidFill>
                  <a:schemeClr val="tx1">
                    <a:lumMod val="65000"/>
                    <a:lumOff val="35000"/>
                  </a:schemeClr>
                </a:solidFill>
                <a:latin typeface="JKRGNR+Arial-BoldMT"/>
              </a:rPr>
              <a:t>(2) nicht verfassungsrechtlicher Art </a:t>
            </a:r>
            <a:r>
              <a:rPr lang="de-DE" sz="2400" dirty="0">
                <a:solidFill>
                  <a:schemeClr val="tx1">
                    <a:lumMod val="65000"/>
                    <a:lumOff val="35000"/>
                  </a:schemeClr>
                </a:solidFill>
                <a:latin typeface="JKRGNR+Arial-BoldMT"/>
              </a:rPr>
              <a:t>ist und für die letztlich </a:t>
            </a:r>
            <a:r>
              <a:rPr lang="de-DE" sz="2400" b="1" dirty="0">
                <a:solidFill>
                  <a:schemeClr val="tx1">
                    <a:lumMod val="65000"/>
                    <a:lumOff val="35000"/>
                  </a:schemeClr>
                </a:solidFill>
                <a:latin typeface="JKRGNR+Arial-BoldMT"/>
              </a:rPr>
              <a:t>(3) keine abdrängende Sonderzuweisung</a:t>
            </a:r>
            <a:r>
              <a:rPr lang="de-DE" sz="2400" dirty="0">
                <a:solidFill>
                  <a:schemeClr val="tx1">
                    <a:lumMod val="65000"/>
                    <a:lumOff val="35000"/>
                  </a:schemeClr>
                </a:solidFill>
                <a:latin typeface="JKRGNR+Arial-BoldMT"/>
              </a:rPr>
              <a:t> greift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2213187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Hierfür in erster Linie heranzuziehen (soweit vorhanden): </a:t>
            </a:r>
            <a:r>
              <a:rPr lang="de-DE" sz="2400" b="1" dirty="0">
                <a:solidFill>
                  <a:schemeClr val="tx1">
                    <a:lumMod val="65000"/>
                    <a:lumOff val="35000"/>
                  </a:schemeClr>
                </a:solidFill>
                <a:latin typeface="JKRGNR+Arial-BoldMT"/>
              </a:rPr>
              <a:t>Streitentscheidende Norm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Streit</a:t>
            </a:r>
            <a:r>
              <a:rPr lang="de-DE" sz="2400" dirty="0">
                <a:solidFill>
                  <a:schemeClr val="tx1">
                    <a:lumMod val="65000"/>
                    <a:lumOff val="35000"/>
                  </a:schemeClr>
                </a:solidFill>
                <a:latin typeface="JKRGNR+Arial-BoldMT"/>
              </a:rPr>
              <a:t>: Löschung der Videoaufnahmen bzw. Feststellung, dass das Anfertigen der Aufnahmen im Rahmen der Versammlung rechtswidrig gewesen sind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Norm, die in </a:t>
            </a:r>
            <a:r>
              <a:rPr lang="de-DE" sz="2400" b="1" dirty="0">
                <a:solidFill>
                  <a:schemeClr val="tx1">
                    <a:lumMod val="65000"/>
                    <a:lumOff val="35000"/>
                  </a:schemeClr>
                </a:solidFill>
                <a:latin typeface="JKRGNR+Arial-BoldMT"/>
              </a:rPr>
              <a:t>ihrer Rechtsfolge das Anfertigen von Videoaufnahmen</a:t>
            </a:r>
            <a:r>
              <a:rPr lang="de-DE" sz="2400" dirty="0">
                <a:solidFill>
                  <a:schemeClr val="tx1">
                    <a:lumMod val="65000"/>
                    <a:lumOff val="35000"/>
                  </a:schemeClr>
                </a:solidFill>
                <a:latin typeface="JKRGNR+Arial-BoldMT"/>
              </a:rPr>
              <a:t> bei einer Versammlung ermöglicht: </a:t>
            </a:r>
            <a:r>
              <a:rPr lang="de-DE" sz="2400" b="1" dirty="0">
                <a:solidFill>
                  <a:schemeClr val="tx1">
                    <a:lumMod val="65000"/>
                    <a:lumOff val="35000"/>
                  </a:schemeClr>
                </a:solidFill>
                <a:latin typeface="JKRGNR+Arial-BoldMT"/>
              </a:rPr>
              <a:t>§§ 12a I, 19a VersG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 diese Norm ausschließlich die „Polizei“ zum Handeln ermächtigt, Rechtsnatur der Streitigkeit: </a:t>
            </a:r>
            <a:r>
              <a:rPr lang="de-DE" sz="2400" b="1" dirty="0">
                <a:solidFill>
                  <a:schemeClr val="tx1">
                    <a:lumMod val="65000"/>
                    <a:lumOff val="35000"/>
                  </a:schemeClr>
                </a:solidFill>
                <a:latin typeface="JKRGNR+Arial-BoldMT"/>
              </a:rPr>
              <a:t>öffentlich-rechtlich (mod. Subjektstheorie)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öffentlich-rechtliche Streitigkeit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375988349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71455"/>
            <a:ext cx="8928992" cy="51501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Nichtverfassungsrechtlicher Art?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Maßstab: </a:t>
            </a:r>
            <a:r>
              <a:rPr lang="de-DE" sz="2400" i="1" dirty="0">
                <a:solidFill>
                  <a:schemeClr val="tx1">
                    <a:lumMod val="65000"/>
                    <a:lumOff val="35000"/>
                  </a:schemeClr>
                </a:solidFill>
                <a:latin typeface="JKRGNR+Arial-BoldMT"/>
              </a:rPr>
              <a:t>Eine verfassungsrechtliche Streitigkeit liegt vor, wenn das </a:t>
            </a:r>
            <a:r>
              <a:rPr lang="de-DE" sz="2400" b="1" i="1" dirty="0">
                <a:solidFill>
                  <a:schemeClr val="tx1">
                    <a:lumMod val="65000"/>
                    <a:lumOff val="35000"/>
                  </a:schemeClr>
                </a:solidFill>
                <a:latin typeface="JKRGNR+Arial-BoldMT"/>
              </a:rPr>
              <a:t>streitige Rechtsverhältnis entscheidend vom Verfassungsrecht geformt </a:t>
            </a:r>
            <a:r>
              <a:rPr lang="de-DE" sz="2400" i="1" dirty="0">
                <a:solidFill>
                  <a:schemeClr val="tx1">
                    <a:lumMod val="65000"/>
                    <a:lumOff val="35000"/>
                  </a:schemeClr>
                </a:solidFill>
                <a:latin typeface="JKRGNR+Arial-BoldMT"/>
              </a:rPr>
              <a:t>ist </a:t>
            </a:r>
            <a:r>
              <a:rPr lang="de-DE" sz="2400" dirty="0">
                <a:solidFill>
                  <a:schemeClr val="tx1">
                    <a:lumMod val="65000"/>
                    <a:lumOff val="35000"/>
                  </a:schemeClr>
                </a:solidFill>
                <a:latin typeface="JKRGNR+Arial-BoldMT"/>
              </a:rPr>
              <a:t>(BVerwGE 164, 368 </a:t>
            </a:r>
            <a:r>
              <a:rPr lang="de-DE" sz="2400" dirty="0" err="1">
                <a:solidFill>
                  <a:schemeClr val="tx1">
                    <a:lumMod val="65000"/>
                    <a:lumOff val="35000"/>
                  </a:schemeClr>
                </a:solidFill>
                <a:latin typeface="JKRGNR+Arial-BoldMT"/>
              </a:rPr>
              <a:t>Rn</a:t>
            </a:r>
            <a:r>
              <a:rPr lang="de-DE" sz="2400" dirty="0">
                <a:solidFill>
                  <a:schemeClr val="tx1">
                    <a:lumMod val="65000"/>
                    <a:lumOff val="35000"/>
                  </a:schemeClr>
                </a:solidFill>
                <a:latin typeface="JKRGNR+Arial-BoldMT"/>
              </a:rPr>
              <a:t>. 13 </a:t>
            </a:r>
            <a:r>
              <a:rPr lang="de-DE" sz="2400" dirty="0" err="1">
                <a:solidFill>
                  <a:schemeClr val="tx1">
                    <a:lumMod val="65000"/>
                    <a:lumOff val="35000"/>
                  </a:schemeClr>
                </a:solidFill>
                <a:latin typeface="JKRGNR+Arial-BoldMT"/>
              </a:rPr>
              <a:t>mwN</a:t>
            </a:r>
            <a:r>
              <a:rPr lang="de-DE" sz="2400" dirty="0">
                <a:solidFill>
                  <a:schemeClr val="tx1">
                    <a:lumMod val="65000"/>
                    <a:lumOff val="35000"/>
                  </a:schemeClr>
                </a:solidFill>
                <a:latin typeface="JKRGNR+Arial-BoldMT"/>
              </a:rPr>
              <a:t> = </a:t>
            </a:r>
            <a:r>
              <a:rPr lang="de-DE" sz="2400" dirty="0" err="1">
                <a:solidFill>
                  <a:schemeClr val="tx1">
                    <a:lumMod val="65000"/>
                    <a:lumOff val="35000"/>
                  </a:schemeClr>
                </a:solidFill>
                <a:latin typeface="JKRGNR+Arial-BoldMT"/>
              </a:rPr>
              <a:t>NVwZ</a:t>
            </a:r>
            <a:r>
              <a:rPr lang="de-DE" sz="2400" dirty="0">
                <a:solidFill>
                  <a:schemeClr val="tx1">
                    <a:lumMod val="65000"/>
                    <a:lumOff val="35000"/>
                  </a:schemeClr>
                </a:solidFill>
                <a:latin typeface="JKRGNR+Arial-BoldMT"/>
              </a:rPr>
              <a:t> 2020, 387).</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a:t>
            </a:r>
            <a:r>
              <a:rPr lang="de-DE" sz="2400" b="1" u="sng" dirty="0">
                <a:solidFill>
                  <a:schemeClr val="tx1">
                    <a:lumMod val="65000"/>
                    <a:lumOff val="35000"/>
                  </a:schemeClr>
                </a:solidFill>
                <a:latin typeface="JKRGNR+Arial-BoldMT"/>
              </a:rPr>
              <a:t>Ratio des Ausschlusses in § 40 I 1 VwGO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BVerwG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2025, 856 </a:t>
            </a:r>
            <a:r>
              <a:rPr lang="de-DE" sz="2400" b="1" dirty="0" err="1">
                <a:solidFill>
                  <a:schemeClr val="tx1">
                    <a:lumMod val="65000"/>
                    <a:lumOff val="35000"/>
                  </a:schemeClr>
                </a:solidFill>
                <a:latin typeface="JKRGNR+Arial-BoldMT"/>
              </a:rPr>
              <a:t>Rn</a:t>
            </a:r>
            <a:r>
              <a:rPr lang="de-DE" sz="2400" b="1" dirty="0">
                <a:solidFill>
                  <a:schemeClr val="tx1">
                    <a:lumMod val="65000"/>
                    <a:lumOff val="35000"/>
                  </a:schemeClr>
                </a:solidFill>
                <a:latin typeface="JKRGNR+Arial-BoldMT"/>
              </a:rPr>
              <a:t>. 21: </a:t>
            </a:r>
            <a:r>
              <a:rPr lang="de-DE" sz="2400" i="1" dirty="0">
                <a:solidFill>
                  <a:schemeClr val="tx1">
                    <a:lumMod val="65000"/>
                    <a:lumOff val="35000"/>
                  </a:schemeClr>
                </a:solidFill>
                <a:latin typeface="JKRGNR+Arial-BoldMT"/>
              </a:rPr>
              <a:t>Das Handeln und die Willensbildung oberster Staatsorgane in Wahrnehmung ihrer spezifischen verfassungsrechtlichen Rechte und Pflichten soll keiner fachgerichtlichen, sondern ausschließlich der verfassungsgerichtlichen Kontrolle unterliegen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 (!) ausreichend: Dass Klagebegehren auf Grundrechte gestützt wird (BVerwG </a:t>
            </a:r>
            <a:r>
              <a:rPr lang="de-DE" sz="2400" dirty="0" err="1">
                <a:solidFill>
                  <a:schemeClr val="tx1">
                    <a:lumMod val="65000"/>
                    <a:lumOff val="35000"/>
                  </a:schemeClr>
                </a:solidFill>
                <a:latin typeface="JKRGNR+Arial-BoldMT"/>
              </a:rPr>
              <a:t>aaO</a:t>
            </a:r>
            <a:r>
              <a:rPr lang="de-DE" sz="2400" dirty="0">
                <a:solidFill>
                  <a:schemeClr val="tx1">
                    <a:lumMod val="65000"/>
                    <a:lumOff val="35000"/>
                  </a:schemeClr>
                </a:solidFill>
                <a:latin typeface="JKRGNR+Arial-BoldMT"/>
              </a:rPr>
              <a: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8764519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71455"/>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BVerwG: </a:t>
            </a:r>
            <a:r>
              <a:rPr lang="de-DE" sz="2400" i="1" dirty="0">
                <a:solidFill>
                  <a:schemeClr val="tx1">
                    <a:lumMod val="65000"/>
                    <a:lumOff val="35000"/>
                  </a:schemeClr>
                </a:solidFill>
                <a:latin typeface="JKRGNR+Arial-BoldMT"/>
              </a:rPr>
              <a:t>Maßgeblich ist vielmehr, ob es im Kern des Rechtsstreits um das </a:t>
            </a:r>
            <a:r>
              <a:rPr lang="de-DE" sz="2400" b="1" i="1" u="sng" dirty="0">
                <a:solidFill>
                  <a:schemeClr val="tx1">
                    <a:lumMod val="65000"/>
                    <a:lumOff val="35000"/>
                  </a:schemeClr>
                </a:solidFill>
                <a:latin typeface="JKRGNR+Arial-BoldMT"/>
              </a:rPr>
              <a:t>staatsorganisationsrechtliche Können, Dürfen oder Müssen eines Verfassungsrechtssubjekts als solches</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dh</a:t>
            </a:r>
            <a:r>
              <a:rPr lang="de-DE" sz="2400" i="1" dirty="0">
                <a:solidFill>
                  <a:schemeClr val="tx1">
                    <a:lumMod val="65000"/>
                    <a:lumOff val="35000"/>
                  </a:schemeClr>
                </a:solidFill>
                <a:latin typeface="JKRGNR+Arial-BoldMT"/>
              </a:rPr>
              <a:t> gerade um dessen </a:t>
            </a:r>
            <a:r>
              <a:rPr lang="de-DE" sz="2400" dirty="0">
                <a:solidFill>
                  <a:schemeClr val="tx1">
                    <a:lumMod val="65000"/>
                    <a:lumOff val="35000"/>
                  </a:schemeClr>
                </a:solidFill>
                <a:latin typeface="JKRGNR+Arial-BoldMT"/>
              </a:rPr>
              <a:t>besondere</a:t>
            </a:r>
            <a:r>
              <a:rPr lang="de-DE" sz="2400" i="1" dirty="0">
                <a:solidFill>
                  <a:schemeClr val="tx1">
                    <a:lumMod val="65000"/>
                    <a:lumOff val="35000"/>
                  </a:schemeClr>
                </a:solidFill>
                <a:latin typeface="JKRGNR+Arial-BoldMT"/>
              </a:rPr>
              <a:t> </a:t>
            </a:r>
            <a:r>
              <a:rPr lang="de-DE" sz="2400" b="1" i="1" u="sng" dirty="0">
                <a:solidFill>
                  <a:schemeClr val="tx1">
                    <a:lumMod val="65000"/>
                    <a:lumOff val="35000"/>
                  </a:schemeClr>
                </a:solidFill>
                <a:latin typeface="JKRGNR+Arial-BoldMT"/>
              </a:rPr>
              <a:t>verfassungsrechtliche Funktionen und Kompetenzen </a:t>
            </a:r>
            <a:r>
              <a:rPr lang="de-DE" sz="2400" i="1" dirty="0">
                <a:solidFill>
                  <a:schemeClr val="tx1">
                    <a:lumMod val="65000"/>
                    <a:lumOff val="35000"/>
                  </a:schemeClr>
                </a:solidFill>
                <a:latin typeface="JKRGNR+Arial-BoldMT"/>
              </a:rPr>
              <a:t>geht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Merke: </a:t>
            </a:r>
            <a:r>
              <a:rPr lang="de-DE" sz="2400" dirty="0">
                <a:solidFill>
                  <a:schemeClr val="tx1">
                    <a:lumMod val="65000"/>
                    <a:lumOff val="35000"/>
                  </a:schemeClr>
                </a:solidFill>
                <a:latin typeface="JKRGNR+Arial-BoldMT"/>
              </a:rPr>
              <a:t>Verfassungsrechtliche Streitigkeit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40 I 1 VwGO im Ergebnis nur dann gegeben, wenn es in materieller Hinsicht um die spezifischen verfassungsrechtlichen Rechte und Pflichten eines obersten Staatsorgans geht</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Streitigkeit nichtverfassungsrechtlicher Art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8929950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 polizeilichem Handeln regelmäßig erwähnenswert: </a:t>
            </a:r>
            <a:r>
              <a:rPr lang="de-DE" sz="2400" b="1" dirty="0">
                <a:solidFill>
                  <a:schemeClr val="tx1">
                    <a:lumMod val="65000"/>
                    <a:lumOff val="35000"/>
                  </a:schemeClr>
                </a:solidFill>
                <a:latin typeface="JKRGNR+Arial-BoldMT"/>
              </a:rPr>
              <a:t>§ 23 I 1 EGGVG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erforderlich: Maßnahmen im Bereich der </a:t>
            </a:r>
            <a:r>
              <a:rPr lang="de-DE" sz="2400" b="1" dirty="0">
                <a:solidFill>
                  <a:schemeClr val="tx1">
                    <a:lumMod val="65000"/>
                    <a:lumOff val="35000"/>
                  </a:schemeClr>
                </a:solidFill>
                <a:latin typeface="JKRGNR+Arial-BoldMT"/>
              </a:rPr>
              <a:t>Strafrechtspflege</a:t>
            </a:r>
            <a:r>
              <a:rPr lang="de-DE" sz="2400" dirty="0">
                <a:solidFill>
                  <a:schemeClr val="tx1">
                    <a:lumMod val="65000"/>
                    <a:lumOff val="35000"/>
                  </a:schemeClr>
                </a:solidFill>
                <a:latin typeface="JKRGNR+Arial-BoldMT"/>
              </a:rPr>
              <a:t>, d.h. erforderlich ist </a:t>
            </a:r>
            <a:r>
              <a:rPr lang="de-DE" sz="2400" b="1" dirty="0">
                <a:solidFill>
                  <a:schemeClr val="tx1">
                    <a:lumMod val="65000"/>
                    <a:lumOff val="35000"/>
                  </a:schemeClr>
                </a:solidFill>
                <a:latin typeface="JKRGNR+Arial-BoldMT"/>
              </a:rPr>
              <a:t>„repressives“ Handeln </a:t>
            </a:r>
            <a:r>
              <a:rPr lang="de-DE" sz="2400" dirty="0">
                <a:solidFill>
                  <a:schemeClr val="tx1">
                    <a:lumMod val="65000"/>
                    <a:lumOff val="35000"/>
                  </a:schemeClr>
                </a:solidFill>
                <a:latin typeface="JKRGNR+Arial-BoldMT"/>
              </a:rPr>
              <a:t>(Strafverfolgung)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 Was ist </a:t>
            </a:r>
            <a:r>
              <a:rPr lang="de-DE" sz="2400" b="1" dirty="0">
                <a:solidFill>
                  <a:schemeClr val="tx1">
                    <a:lumMod val="65000"/>
                    <a:lumOff val="35000"/>
                  </a:schemeClr>
                </a:solidFill>
                <a:latin typeface="JKRGNR+Arial-BoldMT"/>
              </a:rPr>
              <a:t>Anlass</a:t>
            </a:r>
            <a:r>
              <a:rPr lang="de-DE" sz="2400" dirty="0">
                <a:solidFill>
                  <a:schemeClr val="tx1">
                    <a:lumMod val="65000"/>
                    <a:lumOff val="35000"/>
                  </a:schemeClr>
                </a:solidFill>
                <a:latin typeface="JKRGNR+Arial-BoldMT"/>
              </a:rPr>
              <a:t> der polizeilichen Maßnahme?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Gefahrenabwehr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t>
            </a:r>
            <a:r>
              <a:rPr lang="de-DE" sz="2400" b="1" dirty="0">
                <a:solidFill>
                  <a:schemeClr val="tx1">
                    <a:lumMod val="65000"/>
                    <a:lumOff val="35000"/>
                  </a:schemeClr>
                </a:solidFill>
                <a:latin typeface="JKRGNR+Arial-BoldMT"/>
              </a:rPr>
              <a:t>abdrängende Sonderzuweisung des § 23 I 1 EGGVG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25705512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Klagebegehren, </a:t>
            </a:r>
            <a:r>
              <a:rPr lang="de-DE" sz="2400" b="1" dirty="0">
                <a:solidFill>
                  <a:schemeClr val="tx1">
                    <a:lumMod val="65000"/>
                    <a:lumOff val="35000"/>
                  </a:schemeClr>
                </a:solidFill>
                <a:latin typeface="JKRGNR+Arial-BoldMT"/>
              </a:rPr>
              <a:t>§ 88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Klagebegehren</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Zunächst: </a:t>
            </a:r>
            <a:r>
              <a:rPr lang="de-DE" sz="2400" b="1" dirty="0">
                <a:solidFill>
                  <a:schemeClr val="tx1">
                    <a:lumMod val="65000"/>
                    <a:lumOff val="35000"/>
                  </a:schemeClr>
                </a:solidFill>
                <a:latin typeface="JKRGNR+Arial-BoldMT"/>
              </a:rPr>
              <a:t>Löschung</a:t>
            </a:r>
            <a:r>
              <a:rPr lang="de-DE" sz="2400" dirty="0">
                <a:solidFill>
                  <a:schemeClr val="tx1">
                    <a:lumMod val="65000"/>
                    <a:lumOff val="35000"/>
                  </a:schemeClr>
                </a:solidFill>
                <a:latin typeface="JKRGNR+Arial-BoldMT"/>
              </a:rPr>
              <a:t> der Videoaufnahmen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Später: </a:t>
            </a:r>
            <a:r>
              <a:rPr lang="de-DE" sz="2400" b="1" dirty="0">
                <a:solidFill>
                  <a:schemeClr val="tx1">
                    <a:lumMod val="65000"/>
                    <a:lumOff val="35000"/>
                  </a:schemeClr>
                </a:solidFill>
                <a:latin typeface="JKRGNR+Arial-BoldMT"/>
              </a:rPr>
              <a:t>Feststellung</a:t>
            </a:r>
            <a:r>
              <a:rPr lang="de-DE" sz="2400" dirty="0">
                <a:solidFill>
                  <a:schemeClr val="tx1">
                    <a:lumMod val="65000"/>
                    <a:lumOff val="35000"/>
                  </a:schemeClr>
                </a:solidFill>
                <a:latin typeface="JKRGNR+Arial-BoldMT"/>
              </a:rPr>
              <a:t>, dass Anfertigung der Aufnahmen rechtswidrig gewesen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das ursprüngliche Begehr </a:t>
            </a:r>
            <a:r>
              <a:rPr lang="de-DE" sz="2400" b="1" dirty="0">
                <a:solidFill>
                  <a:schemeClr val="tx1">
                    <a:lumMod val="65000"/>
                    <a:lumOff val="35000"/>
                  </a:schemeClr>
                </a:solidFill>
                <a:latin typeface="JKRGNR+Arial-BoldMT"/>
              </a:rPr>
              <a:t>(Löschung) </a:t>
            </a:r>
            <a:r>
              <a:rPr lang="de-DE" sz="2400" dirty="0">
                <a:solidFill>
                  <a:schemeClr val="tx1">
                    <a:lumMod val="65000"/>
                    <a:lumOff val="35000"/>
                  </a:schemeClr>
                </a:solidFill>
                <a:latin typeface="JKRGNR+Arial-BoldMT"/>
              </a:rPr>
              <a:t>naheliegend: </a:t>
            </a:r>
            <a:r>
              <a:rPr lang="de-DE" sz="2400" b="1" dirty="0">
                <a:solidFill>
                  <a:schemeClr val="tx1">
                    <a:lumMod val="65000"/>
                    <a:lumOff val="35000"/>
                  </a:schemeClr>
                </a:solidFill>
                <a:latin typeface="JKRGNR+Arial-BoldMT"/>
              </a:rPr>
              <a:t>Leistungsklage</a:t>
            </a:r>
            <a:r>
              <a:rPr lang="de-DE" sz="2400" dirty="0">
                <a:solidFill>
                  <a:schemeClr val="tx1">
                    <a:lumMod val="65000"/>
                    <a:lumOff val="35000"/>
                  </a:schemeClr>
                </a:solidFill>
                <a:latin typeface="JKRGNR+Arial-BoldMT"/>
              </a:rPr>
              <a:t>, da ein Tun verlangt wird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Grundsätzlich vorrangig: </a:t>
            </a:r>
            <a:r>
              <a:rPr lang="de-DE" sz="2400" b="1" dirty="0">
                <a:solidFill>
                  <a:schemeClr val="tx1">
                    <a:lumMod val="65000"/>
                    <a:lumOff val="35000"/>
                  </a:schemeClr>
                </a:solidFill>
                <a:latin typeface="JKRGNR+Arial-BoldMT"/>
              </a:rPr>
              <a:t>Verpflichtungsklage</a:t>
            </a:r>
            <a:r>
              <a:rPr lang="de-DE" sz="2400" dirty="0">
                <a:solidFill>
                  <a:schemeClr val="tx1">
                    <a:lumMod val="65000"/>
                    <a:lumOff val="35000"/>
                  </a:schemeClr>
                </a:solidFill>
                <a:latin typeface="JKRGNR+Arial-BoldMT"/>
              </a:rPr>
              <a:t> nach § 42 I 2. Alt. VwGO</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Dann erforderlich: Löschung als VA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35 S. 1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schlichtes Verwaltungshandeln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Ursprünglich statthaft: Allgemeine Leistungsklage</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21302405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9" end="9"/>
                                            </p:txEl>
                                          </p:spTgt>
                                        </p:tgtEl>
                                        <p:attrNameLst>
                                          <p:attrName>style.visibility</p:attrName>
                                        </p:attrNameLst>
                                      </p:cBhvr>
                                      <p:to>
                                        <p:strVal val="visible"/>
                                      </p:to>
                                    </p:set>
                                    <p:anim calcmode="lin" valueType="num">
                                      <p:cBhvr additive="base">
                                        <p:cTn id="6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60811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Nunmehr zu bedenken: </a:t>
            </a:r>
            <a:r>
              <a:rPr lang="de-DE" sz="2400" dirty="0">
                <a:solidFill>
                  <a:schemeClr val="tx1">
                    <a:lumMod val="65000"/>
                    <a:lumOff val="35000"/>
                  </a:schemeClr>
                </a:solidFill>
                <a:latin typeface="JKRGNR+Arial-BoldMT"/>
              </a:rPr>
              <a:t>Antragsumstellung</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verlangt: </a:t>
            </a:r>
            <a:r>
              <a:rPr lang="de-DE" sz="2400" b="1" dirty="0">
                <a:solidFill>
                  <a:schemeClr val="tx1">
                    <a:lumMod val="65000"/>
                    <a:lumOff val="35000"/>
                  </a:schemeClr>
                </a:solidFill>
                <a:latin typeface="JKRGNR+Arial-BoldMT"/>
              </a:rPr>
              <a:t>Festzustellen, dass das Anfertigen der Aufnahmen rechtswidrig war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in Betracht kommend: </a:t>
            </a:r>
            <a:r>
              <a:rPr lang="de-DE" sz="2400" b="1" dirty="0">
                <a:solidFill>
                  <a:schemeClr val="tx1">
                    <a:lumMod val="65000"/>
                    <a:lumOff val="35000"/>
                  </a:schemeClr>
                </a:solidFill>
                <a:latin typeface="JKRGNR+Arial-BoldMT"/>
              </a:rPr>
              <a:t>Allgemeine Feststellungsklage nach § 43 I VwGO</a:t>
            </a:r>
            <a:r>
              <a:rPr lang="de-DE" sz="2400" dirty="0">
                <a:solidFill>
                  <a:schemeClr val="tx1">
                    <a:lumMod val="65000"/>
                    <a:lumOff val="35000"/>
                  </a:schemeClr>
                </a:solidFill>
                <a:latin typeface="JKRGNR+Arial-BoldMT"/>
              </a:rPr>
              <a:t> auf Feststellung des Bestehens bzw. Nichtbestehens eines konkreten Rechtsverhältnisses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Rechtsverhältnis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43 I VwGO</a:t>
            </a:r>
            <a:r>
              <a:rPr lang="de-DE" sz="2400" dirty="0">
                <a:solidFill>
                  <a:schemeClr val="tx1">
                    <a:lumMod val="65000"/>
                    <a:lumOff val="35000"/>
                  </a:schemeClr>
                </a:solidFill>
                <a:latin typeface="JKRGNR+Arial-BoldMT"/>
              </a:rPr>
              <a:t>: die sich aus einem konkreten Sachverhalt auf Grund einer Rechtsnorm des öffentlichen Rechts ergebenden </a:t>
            </a:r>
            <a:r>
              <a:rPr lang="de-DE" sz="2400" b="1" dirty="0">
                <a:solidFill>
                  <a:schemeClr val="tx1">
                    <a:lumMod val="65000"/>
                    <a:lumOff val="35000"/>
                  </a:schemeClr>
                </a:solidFill>
                <a:latin typeface="JKRGNR+Arial-BoldMT"/>
              </a:rPr>
              <a:t>rechtlichen Beziehungen </a:t>
            </a:r>
            <a:r>
              <a:rPr lang="de-DE" sz="2400" dirty="0">
                <a:solidFill>
                  <a:schemeClr val="tx1">
                    <a:lumMod val="65000"/>
                    <a:lumOff val="35000"/>
                  </a:schemeClr>
                </a:solidFill>
                <a:latin typeface="JKRGNR+Arial-BoldMT"/>
              </a:rPr>
              <a:t>einer Person zu einer anderen Person oder einer Sache zu verstehen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Öffentlich-rechtliche Norm hier: </a:t>
            </a:r>
            <a:r>
              <a:rPr lang="de-DE" sz="2400" b="1" dirty="0">
                <a:solidFill>
                  <a:schemeClr val="tx1">
                    <a:lumMod val="65000"/>
                    <a:lumOff val="35000"/>
                  </a:schemeClr>
                </a:solidFill>
                <a:latin typeface="JKRGNR+Arial-BoldMT"/>
              </a:rPr>
              <a:t>§§ 12a I, 19a VersG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Rechtliche Beziehung: Berechtigung diese Aufnahmen anzufertigen</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3232826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4926"/>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Zur Abgrenzung zu bloß abstrakten Rechtsfragen zudem erforderlich: </a:t>
            </a:r>
            <a:r>
              <a:rPr lang="de-DE" sz="2400" b="1" dirty="0">
                <a:solidFill>
                  <a:schemeClr val="tx1">
                    <a:lumMod val="65000"/>
                    <a:lumOff val="35000"/>
                  </a:schemeClr>
                </a:solidFill>
                <a:latin typeface="JKRGNR+Arial-BoldMT"/>
              </a:rPr>
              <a:t>hinreichende Konkretheit des Rechtsverhältnisses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a:t>
            </a:r>
            <a:r>
              <a:rPr lang="de-DE" sz="2400" b="1" dirty="0">
                <a:solidFill>
                  <a:schemeClr val="tx1">
                    <a:lumMod val="65000"/>
                    <a:lumOff val="35000"/>
                  </a:schemeClr>
                </a:solidFill>
                <a:latin typeface="JKRGNR+Arial-BoldMT"/>
              </a:rPr>
              <a:t>Aufnahmen in der Vergangenheit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Problem: Vergangene Rechtsverhältnisse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Falle von </a:t>
            </a:r>
            <a:r>
              <a:rPr lang="de-DE" sz="2400" b="1" dirty="0">
                <a:solidFill>
                  <a:schemeClr val="tx1">
                    <a:lumMod val="65000"/>
                    <a:lumOff val="35000"/>
                  </a:schemeClr>
                </a:solidFill>
                <a:latin typeface="JKRGNR+Arial-BoldMT"/>
              </a:rPr>
              <a:t>„erledigten“ Rechtsverhältnissen </a:t>
            </a:r>
            <a:r>
              <a:rPr lang="de-DE" sz="2400" dirty="0">
                <a:solidFill>
                  <a:schemeClr val="tx1">
                    <a:lumMod val="65000"/>
                    <a:lumOff val="35000"/>
                  </a:schemeClr>
                </a:solidFill>
                <a:latin typeface="JKRGNR+Arial-BoldMT"/>
              </a:rPr>
              <a:t>maßgeblich: dass „dieses Rechtsverhältnis über seine Beendigung hinaus [noch] </a:t>
            </a:r>
            <a:r>
              <a:rPr lang="de-DE" sz="2400" b="1" dirty="0">
                <a:solidFill>
                  <a:schemeClr val="tx1">
                    <a:lumMod val="65000"/>
                    <a:lumOff val="35000"/>
                  </a:schemeClr>
                </a:solidFill>
                <a:latin typeface="JKRGNR+Arial-BoldMT"/>
              </a:rPr>
              <a:t>anhaltend[</a:t>
            </a:r>
            <a:r>
              <a:rPr lang="de-DE" sz="2400" b="1" dirty="0" err="1">
                <a:solidFill>
                  <a:schemeClr val="tx1">
                    <a:lumMod val="65000"/>
                    <a:lumOff val="35000"/>
                  </a:schemeClr>
                </a:solidFill>
                <a:latin typeface="JKRGNR+Arial-BoldMT"/>
              </a:rPr>
              <a:t>e</a:t>
            </a:r>
            <a:r>
              <a:rPr lang="de-DE" sz="2400" b="1" dirty="0">
                <a:solidFill>
                  <a:schemeClr val="tx1">
                    <a:lumMod val="65000"/>
                    <a:lumOff val="35000"/>
                  </a:schemeClr>
                </a:solidFill>
                <a:latin typeface="JKRGNR+Arial-BoldMT"/>
              </a:rPr>
              <a:t>] Wirkungen </a:t>
            </a:r>
            <a:r>
              <a:rPr lang="de-DE" sz="2400" dirty="0">
                <a:solidFill>
                  <a:schemeClr val="tx1">
                    <a:lumMod val="65000"/>
                    <a:lumOff val="35000"/>
                  </a:schemeClr>
                </a:solidFill>
                <a:latin typeface="JKRGNR+Arial-BoldMT"/>
              </a:rPr>
              <a:t>entfaltet“ (BVerwG </a:t>
            </a:r>
            <a:r>
              <a:rPr lang="de-DE" sz="2400" dirty="0" err="1">
                <a:solidFill>
                  <a:schemeClr val="tx1">
                    <a:lumMod val="65000"/>
                    <a:lumOff val="35000"/>
                  </a:schemeClr>
                </a:solidFill>
                <a:latin typeface="JKRGNR+Arial-BoldMT"/>
              </a:rPr>
              <a:t>NVwZ</a:t>
            </a:r>
            <a:r>
              <a:rPr lang="de-DE" sz="2400" dirty="0">
                <a:solidFill>
                  <a:schemeClr val="tx1">
                    <a:lumMod val="65000"/>
                    <a:lumOff val="35000"/>
                  </a:schemeClr>
                </a:solidFill>
                <a:latin typeface="JKRGNR+Arial-BoldMT"/>
              </a:rPr>
              <a:t> 2018, 433)</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Damit letztlich gefordert: </a:t>
            </a:r>
            <a:r>
              <a:rPr lang="de-DE" sz="2400" b="1" dirty="0">
                <a:solidFill>
                  <a:schemeClr val="tx1">
                    <a:lumMod val="65000"/>
                    <a:lumOff val="35000"/>
                  </a:schemeClr>
                </a:solidFill>
                <a:latin typeface="JKRGNR+Arial-BoldMT"/>
              </a:rPr>
              <a:t>Besonderes Feststellungsinteresse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Statthaft: </a:t>
            </a:r>
            <a:r>
              <a:rPr lang="de-DE" sz="2400" b="1" dirty="0">
                <a:solidFill>
                  <a:schemeClr val="tx1">
                    <a:lumMod val="65000"/>
                    <a:lumOff val="35000"/>
                  </a:schemeClr>
                </a:solidFill>
                <a:latin typeface="JKRGNR+Arial-BoldMT"/>
              </a:rPr>
              <a:t>Allgemeine Feststellungsklage nach § 43 I 1. Alt. VwGO</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30224413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4926"/>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Rechtmäßigkeit der </a:t>
            </a:r>
            <a:r>
              <a:rPr lang="de-DE" sz="2400" b="1" dirty="0">
                <a:solidFill>
                  <a:schemeClr val="tx1">
                    <a:lumMod val="65000"/>
                    <a:lumOff val="35000"/>
                  </a:schemeClr>
                </a:solidFill>
                <a:latin typeface="JKRGNR+Arial-BoldMT"/>
              </a:rPr>
              <a:t>„Umstellung“ des Antrages</a:t>
            </a:r>
            <a:r>
              <a:rPr lang="de-DE" sz="2400" dirty="0">
                <a:solidFill>
                  <a:schemeClr val="tx1">
                    <a:lumMod val="65000"/>
                    <a:lumOff val="35000"/>
                  </a:schemeClr>
                </a:solidFill>
                <a:latin typeface="JKRGNR+Arial-BoldMT"/>
              </a:rPr>
              <a:t> innerhalb des Prozesses?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„Klageänderung“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91 VwGO? </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t>
            </a:r>
            <a:r>
              <a:rPr lang="de-DE" sz="2400" b="1" dirty="0">
                <a:solidFill>
                  <a:schemeClr val="tx1">
                    <a:lumMod val="65000"/>
                    <a:lumOff val="35000"/>
                  </a:schemeClr>
                </a:solidFill>
                <a:latin typeface="JKRGNR+Arial-BoldMT"/>
              </a:rPr>
              <a:t>Klageänderung</a:t>
            </a:r>
            <a:r>
              <a:rPr lang="de-DE" sz="2400" dirty="0">
                <a:solidFill>
                  <a:schemeClr val="tx1">
                    <a:lumMod val="65000"/>
                    <a:lumOff val="35000"/>
                  </a:schemeClr>
                </a:solidFill>
                <a:latin typeface="JKRGNR+Arial-BoldMT"/>
              </a:rPr>
              <a:t> indes erforderlich: dass sich der </a:t>
            </a:r>
            <a:r>
              <a:rPr lang="de-DE" sz="2400" b="1" dirty="0">
                <a:solidFill>
                  <a:schemeClr val="tx1">
                    <a:lumMod val="65000"/>
                    <a:lumOff val="35000"/>
                  </a:schemeClr>
                </a:solidFill>
                <a:latin typeface="JKRGNR+Arial-BoldMT"/>
              </a:rPr>
              <a:t>„Klagegrund“ ändert</a:t>
            </a:r>
            <a:r>
              <a:rPr lang="de-DE" sz="2400" dirty="0">
                <a:solidFill>
                  <a:schemeClr val="tx1">
                    <a:lumMod val="65000"/>
                    <a:lumOff val="35000"/>
                  </a:schemeClr>
                </a:solidFill>
                <a:latin typeface="JKRGNR+Arial-BoldMT"/>
              </a:rPr>
              <a:t>, d.h. der maßgebliche </a:t>
            </a:r>
            <a:r>
              <a:rPr lang="de-DE" sz="2400" b="1" dirty="0">
                <a:solidFill>
                  <a:schemeClr val="tx1">
                    <a:lumMod val="65000"/>
                    <a:lumOff val="35000"/>
                  </a:schemeClr>
                </a:solidFill>
                <a:latin typeface="JKRGNR+Arial-BoldMT"/>
              </a:rPr>
              <a:t>Sachverhalt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verändert</a:t>
            </a:r>
            <a:r>
              <a:rPr lang="de-DE" sz="2400" dirty="0">
                <a:solidFill>
                  <a:schemeClr val="tx1">
                    <a:lumMod val="65000"/>
                    <a:lumOff val="35000"/>
                  </a:schemeClr>
                </a:solidFill>
                <a:latin typeface="JKRGNR+Arial-BoldMT"/>
              </a:rPr>
              <a:t> wird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zu berücksichtigen: Vorschrift des </a:t>
            </a:r>
            <a:r>
              <a:rPr lang="de-DE" sz="2400" b="1" dirty="0">
                <a:solidFill>
                  <a:schemeClr val="tx1">
                    <a:lumMod val="65000"/>
                    <a:lumOff val="35000"/>
                  </a:schemeClr>
                </a:solidFill>
                <a:latin typeface="JKRGNR+Arial-BoldMT"/>
              </a:rPr>
              <a:t>§ 264 ZPO</a:t>
            </a:r>
            <a:r>
              <a:rPr lang="de-DE" sz="2400" dirty="0">
                <a:solidFill>
                  <a:schemeClr val="tx1">
                    <a:lumMod val="65000"/>
                    <a:lumOff val="35000"/>
                  </a:schemeClr>
                </a:solidFill>
                <a:latin typeface="JKRGNR+Arial-BoldMT"/>
              </a:rPr>
              <a:t>, der klarstellt, in welchen Fällen „keine Klageänderung“ vorliegt (</a:t>
            </a:r>
            <a:r>
              <a:rPr lang="de-DE" sz="2400" b="1" dirty="0">
                <a:solidFill>
                  <a:schemeClr val="tx1">
                    <a:lumMod val="65000"/>
                    <a:lumOff val="35000"/>
                  </a:schemeClr>
                </a:solidFill>
                <a:latin typeface="JKRGNR+Arial-BoldMT"/>
              </a:rPr>
              <a:t>§ 173 S. 1 VwGO</a:t>
            </a:r>
            <a:r>
              <a:rPr lang="de-DE" sz="2400" dirty="0">
                <a:solidFill>
                  <a:schemeClr val="tx1">
                    <a:lumMod val="65000"/>
                    <a:lumOff val="35000"/>
                  </a:schemeClr>
                </a:solidFill>
                <a:latin typeface="JKRGNR+Arial-BoldMT"/>
              </a:rPr>
              <a:t>)</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Leistungsklage </a:t>
            </a:r>
            <a:r>
              <a:rPr lang="de-DE" sz="2400" b="1" dirty="0">
                <a:solidFill>
                  <a:schemeClr val="tx1">
                    <a:lumMod val="65000"/>
                    <a:lumOff val="35000"/>
                  </a:schemeClr>
                </a:solidFill>
                <a:latin typeface="JKRGNR+Arial-BoldMT"/>
                <a:sym typeface="Wingdings" pitchFamily="2" charset="2"/>
              </a:rPr>
              <a:t> Feststellungsklage </a:t>
            </a:r>
            <a:r>
              <a:rPr lang="de-DE" sz="2400" dirty="0">
                <a:solidFill>
                  <a:schemeClr val="tx1">
                    <a:lumMod val="65000"/>
                    <a:lumOff val="35000"/>
                  </a:schemeClr>
                </a:solidFill>
                <a:latin typeface="JKRGNR+Arial-BoldMT"/>
                <a:sym typeface="Wingdings" pitchFamily="2" charset="2"/>
              </a:rPr>
              <a:t>keine Klageänderung, </a:t>
            </a:r>
            <a:r>
              <a:rPr lang="de-DE" sz="2400" dirty="0">
                <a:solidFill>
                  <a:schemeClr val="tx1">
                    <a:lumMod val="65000"/>
                    <a:lumOff val="35000"/>
                  </a:schemeClr>
                </a:solidFill>
                <a:latin typeface="JKRGNR+Arial-BoldMT"/>
              </a:rPr>
              <a:t>da aufgrund eines identischen Sachverhaltes ein </a:t>
            </a:r>
            <a:r>
              <a:rPr lang="de-DE" sz="2400" b="1" dirty="0">
                <a:solidFill>
                  <a:schemeClr val="tx1">
                    <a:lumMod val="65000"/>
                    <a:lumOff val="35000"/>
                  </a:schemeClr>
                </a:solidFill>
                <a:latin typeface="JKRGNR+Arial-BoldMT"/>
              </a:rPr>
              <a:t>„Weniger“ </a:t>
            </a:r>
            <a:r>
              <a:rPr lang="de-DE" sz="2400" dirty="0">
                <a:solidFill>
                  <a:schemeClr val="tx1">
                    <a:lumMod val="65000"/>
                    <a:lumOff val="35000"/>
                  </a:schemeClr>
                </a:solidFill>
                <a:latin typeface="JKRGNR+Arial-BoldMT"/>
              </a:rPr>
              <a:t>verlangt wird (vgl. § 264 Nr. 2 ZPO)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t>
            </a:r>
            <a:r>
              <a:rPr lang="de-DE" sz="2400" b="1" dirty="0">
                <a:solidFill>
                  <a:schemeClr val="tx1">
                    <a:lumMod val="65000"/>
                    <a:lumOff val="35000"/>
                  </a:schemeClr>
                </a:solidFill>
                <a:latin typeface="JKRGNR+Arial-BoldMT"/>
              </a:rPr>
              <a:t>nicht zu prüfen</a:t>
            </a:r>
            <a:r>
              <a:rPr lang="de-DE" sz="2400" dirty="0">
                <a:solidFill>
                  <a:schemeClr val="tx1">
                    <a:lumMod val="65000"/>
                    <a:lumOff val="35000"/>
                  </a:schemeClr>
                </a:solidFill>
                <a:latin typeface="JKRGNR+Arial-BoldMT"/>
              </a:rPr>
              <a:t>: Vorgaben des </a:t>
            </a:r>
            <a:r>
              <a:rPr lang="de-DE" sz="2400" b="1" dirty="0">
                <a:solidFill>
                  <a:schemeClr val="tx1">
                    <a:lumMod val="65000"/>
                    <a:lumOff val="35000"/>
                  </a:schemeClr>
                </a:solidFill>
                <a:latin typeface="JKRGNR+Arial-BoldMT"/>
              </a:rPr>
              <a:t>§ 91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ZE: </a:t>
            </a:r>
            <a:r>
              <a:rPr lang="de-DE" sz="2400" dirty="0">
                <a:solidFill>
                  <a:schemeClr val="tx1">
                    <a:lumMod val="65000"/>
                    <a:lumOff val="35000"/>
                  </a:schemeClr>
                </a:solidFill>
                <a:latin typeface="JKRGNR+Arial-BoldMT"/>
              </a:rPr>
              <a:t>Umstellung auf Feststellungsklage nach § 264 Nr. 2 ZPO zulässig</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14905238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47558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dirty="0">
                <a:solidFill>
                  <a:schemeClr val="tx1">
                    <a:lumMod val="65000"/>
                    <a:lumOff val="35000"/>
                  </a:schemeClr>
                </a:solidFill>
                <a:latin typeface="JKRGNR+Arial-BoldMT"/>
              </a:rPr>
            </a:br>
            <a:r>
              <a:rPr lang="de-DE" sz="2400" b="1" u="sng" dirty="0">
                <a:solidFill>
                  <a:schemeClr val="tx1">
                    <a:lumMod val="65000"/>
                    <a:lumOff val="35000"/>
                  </a:schemeClr>
                </a:solidFill>
                <a:latin typeface="JKRGNR+Arial-BoldMT"/>
              </a:rPr>
              <a:t>I. Allgemeines und Anwendungsbereich des § 113 I 4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113 I 4 VwGO </a:t>
            </a:r>
            <a:r>
              <a:rPr lang="de-DE" sz="2400" dirty="0">
                <a:solidFill>
                  <a:schemeClr val="tx1">
                    <a:lumMod val="65000"/>
                    <a:lumOff val="35000"/>
                  </a:schemeClr>
                </a:solidFill>
                <a:latin typeface="JKRGNR+Arial-BoldMT"/>
              </a:rPr>
              <a:t>möglich: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Antrag auf Feststellung der Rechtswidrigkeit eines </a:t>
            </a:r>
            <a:r>
              <a:rPr lang="de-DE" sz="2400" b="1" dirty="0">
                <a:solidFill>
                  <a:schemeClr val="tx1">
                    <a:lumMod val="65000"/>
                    <a:lumOff val="35000"/>
                  </a:schemeClr>
                </a:solidFill>
                <a:latin typeface="JKRGNR+Arial-BoldMT"/>
              </a:rPr>
              <a:t>Verwaltungsaktes</a:t>
            </a:r>
            <a:r>
              <a:rPr lang="de-DE" sz="2400" dirty="0">
                <a:solidFill>
                  <a:schemeClr val="tx1">
                    <a:lumMod val="65000"/>
                    <a:lumOff val="35000"/>
                  </a:schemeClr>
                </a:solidFill>
                <a:latin typeface="JKRGNR+Arial-BoldMT"/>
              </a:rPr>
              <a:t>, soweit sich dieser </a:t>
            </a:r>
            <a:r>
              <a:rPr lang="de-DE" sz="2400" b="1" dirty="0">
                <a:solidFill>
                  <a:schemeClr val="tx1">
                    <a:lumMod val="65000"/>
                    <a:lumOff val="35000"/>
                  </a:schemeClr>
                </a:solidFill>
                <a:latin typeface="JKRGNR+Arial-BoldMT"/>
              </a:rPr>
              <a:t>„vorher“ erledigt</a:t>
            </a:r>
            <a:r>
              <a:rPr lang="de-DE" sz="2400" dirty="0">
                <a:solidFill>
                  <a:schemeClr val="tx1">
                    <a:lumMod val="65000"/>
                    <a:lumOff val="35000"/>
                  </a:schemeClr>
                </a:solidFill>
                <a:latin typeface="JKRGNR+Arial-BoldMT"/>
              </a:rPr>
              <a:t> hat und der Kläger ein </a:t>
            </a:r>
            <a:r>
              <a:rPr lang="de-DE" sz="2400" b="1" dirty="0">
                <a:solidFill>
                  <a:schemeClr val="tx1">
                    <a:lumMod val="65000"/>
                    <a:lumOff val="35000"/>
                  </a:schemeClr>
                </a:solidFill>
                <a:latin typeface="JKRGNR+Arial-BoldMT"/>
              </a:rPr>
              <a:t>berechtigtes Interesse </a:t>
            </a:r>
            <a:r>
              <a:rPr lang="de-DE" sz="2400" dirty="0">
                <a:solidFill>
                  <a:schemeClr val="tx1">
                    <a:lumMod val="65000"/>
                    <a:lumOff val="35000"/>
                  </a:schemeClr>
                </a:solidFill>
                <a:latin typeface="JKRGNR+Arial-BoldMT"/>
              </a:rPr>
              <a:t>hieran hat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Maßgebliches Kriterium: </a:t>
            </a:r>
            <a:r>
              <a:rPr lang="de-DE" sz="2400" b="1" dirty="0">
                <a:solidFill>
                  <a:schemeClr val="tx1">
                    <a:lumMod val="65000"/>
                    <a:lumOff val="35000"/>
                  </a:schemeClr>
                </a:solidFill>
                <a:latin typeface="JKRGNR+Arial-BoldMT"/>
              </a:rPr>
              <a:t>„Erledigung“ </a:t>
            </a:r>
            <a:r>
              <a:rPr lang="de-DE" sz="2400" dirty="0">
                <a:solidFill>
                  <a:schemeClr val="tx1">
                    <a:lumMod val="65000"/>
                    <a:lumOff val="35000"/>
                  </a:schemeClr>
                </a:solidFill>
                <a:latin typeface="JKRGNR+Arial-BoldMT"/>
              </a:rPr>
              <a:t>des Verwaltungsaktes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„Erledigung“ (+): </a:t>
            </a:r>
            <a:r>
              <a:rPr lang="de-DE" sz="2400" dirty="0">
                <a:solidFill>
                  <a:schemeClr val="tx1">
                    <a:lumMod val="65000"/>
                    <a:lumOff val="35000"/>
                  </a:schemeClr>
                </a:solidFill>
                <a:latin typeface="JKRGNR+Arial-BoldMT"/>
              </a:rPr>
              <a:t>wenn der </a:t>
            </a:r>
            <a:r>
              <a:rPr lang="de-DE" sz="2400" b="1" dirty="0">
                <a:solidFill>
                  <a:schemeClr val="tx1">
                    <a:lumMod val="65000"/>
                    <a:lumOff val="35000"/>
                  </a:schemeClr>
                </a:solidFill>
                <a:latin typeface="JKRGNR+Arial-BoldMT"/>
              </a:rPr>
              <a:t>Verwaltungsakt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gegenstandslos</a:t>
            </a:r>
            <a:r>
              <a:rPr lang="de-DE" sz="2400" dirty="0">
                <a:solidFill>
                  <a:schemeClr val="tx1">
                    <a:lumMod val="65000"/>
                    <a:lumOff val="35000"/>
                  </a:schemeClr>
                </a:solidFill>
                <a:latin typeface="JKRGNR+Arial-BoldMT"/>
              </a:rPr>
              <a:t> geworden ist, d.h. die mit ihm verbundene </a:t>
            </a:r>
            <a:r>
              <a:rPr lang="de-DE" sz="2400" b="1" dirty="0">
                <a:solidFill>
                  <a:schemeClr val="tx1">
                    <a:lumMod val="65000"/>
                    <a:lumOff val="35000"/>
                  </a:schemeClr>
                </a:solidFill>
                <a:latin typeface="JKRGNR+Arial-BoldMT"/>
              </a:rPr>
              <a:t>Regelungswirkung ins Leere greift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7191832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9652"/>
            <a:ext cx="8928992" cy="478079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Keine Subsidiarität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a:t>
            </a:r>
            <a:r>
              <a:rPr lang="de-DE" sz="2400" b="1" dirty="0">
                <a:solidFill>
                  <a:schemeClr val="tx1">
                    <a:lumMod val="65000"/>
                    <a:lumOff val="35000"/>
                  </a:schemeClr>
                </a:solidFill>
                <a:latin typeface="JKRGNR+Arial-BoldMT"/>
              </a:rPr>
              <a:t>§ 43 II 1 VwGO </a:t>
            </a:r>
            <a:r>
              <a:rPr lang="de-DE" sz="2400" dirty="0">
                <a:solidFill>
                  <a:schemeClr val="tx1">
                    <a:lumMod val="65000"/>
                    <a:lumOff val="35000"/>
                  </a:schemeClr>
                </a:solidFill>
                <a:latin typeface="JKRGNR+Arial-BoldMT"/>
              </a:rPr>
              <a:t>zu prüfen: ob Kläger „seine Rechte durch Gestaltungs- oder Leistungsklagen verfolgen kann oder hätte verfolgen können“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Betracht kommend: </a:t>
            </a:r>
            <a:r>
              <a:rPr lang="de-DE" sz="2400" b="1" dirty="0">
                <a:solidFill>
                  <a:schemeClr val="tx1">
                    <a:lumMod val="65000"/>
                    <a:lumOff val="35000"/>
                  </a:schemeClr>
                </a:solidFill>
                <a:latin typeface="JKRGNR+Arial-BoldMT"/>
              </a:rPr>
              <a:t>(vorbeugende) Unterlassungsklage auf zukünftige Unterlassung der Anfertigung von Aufnahmen </a:t>
            </a:r>
            <a:r>
              <a:rPr lang="de-DE" sz="2400" dirty="0">
                <a:solidFill>
                  <a:schemeClr val="tx1">
                    <a:lumMod val="65000"/>
                    <a:lumOff val="35000"/>
                  </a:schemeClr>
                </a:solidFill>
                <a:latin typeface="JKRGNR+Arial-BoldMT"/>
              </a:rPr>
              <a:t>(als allgemeine Leistungsklage)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zu bedenken: </a:t>
            </a:r>
            <a:r>
              <a:rPr lang="de-DE" sz="2400" b="1" dirty="0">
                <a:solidFill>
                  <a:schemeClr val="tx1">
                    <a:lumMod val="65000"/>
                    <a:lumOff val="35000"/>
                  </a:schemeClr>
                </a:solidFill>
                <a:latin typeface="JKRGNR+Arial-BoldMT"/>
              </a:rPr>
              <a:t>Sinn und Zweck der Subsidiarität </a:t>
            </a:r>
            <a:r>
              <a:rPr lang="de-DE" sz="2400" dirty="0">
                <a:solidFill>
                  <a:schemeClr val="tx1">
                    <a:lumMod val="65000"/>
                    <a:lumOff val="35000"/>
                  </a:schemeClr>
                </a:solidFill>
                <a:latin typeface="JKRGNR+Arial-BoldMT"/>
              </a:rPr>
              <a:t>des § 43 II 1 VwGO</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Bezüglich </a:t>
            </a:r>
            <a:r>
              <a:rPr lang="de-DE" sz="2400" b="1" dirty="0">
                <a:solidFill>
                  <a:schemeClr val="tx1">
                    <a:lumMod val="65000"/>
                    <a:lumOff val="35000"/>
                  </a:schemeClr>
                </a:solidFill>
                <a:latin typeface="JKRGNR+Arial-BoldMT"/>
              </a:rPr>
              <a:t>Anfechtungs- und Verpflichtungsklage</a:t>
            </a:r>
            <a:r>
              <a:rPr lang="de-DE" sz="2400" dirty="0">
                <a:solidFill>
                  <a:schemeClr val="tx1">
                    <a:lumMod val="65000"/>
                    <a:lumOff val="35000"/>
                  </a:schemeClr>
                </a:solidFill>
                <a:latin typeface="JKRGNR+Arial-BoldMT"/>
              </a:rPr>
              <a:t>: Verhinderung der Umgehung der </a:t>
            </a:r>
            <a:r>
              <a:rPr lang="de-DE" sz="2400" b="1" dirty="0">
                <a:solidFill>
                  <a:schemeClr val="tx1">
                    <a:lumMod val="65000"/>
                    <a:lumOff val="35000"/>
                  </a:schemeClr>
                </a:solidFill>
                <a:latin typeface="JKRGNR+Arial-BoldMT"/>
              </a:rPr>
              <a:t>besonderen Zulässigkeitsvoraussetzungen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8588961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9652"/>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Bezüglich </a:t>
            </a:r>
            <a:r>
              <a:rPr lang="de-DE" sz="2400" b="1" dirty="0">
                <a:solidFill>
                  <a:schemeClr val="tx1">
                    <a:lumMod val="65000"/>
                    <a:lumOff val="35000"/>
                  </a:schemeClr>
                </a:solidFill>
                <a:latin typeface="JKRGNR+Arial-BoldMT"/>
              </a:rPr>
              <a:t>allgemeiner Leistungsklage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Prozessökonomie</a:t>
            </a:r>
            <a:r>
              <a:rPr lang="de-DE" sz="2400" dirty="0">
                <a:solidFill>
                  <a:schemeClr val="tx1">
                    <a:lumMod val="65000"/>
                    <a:lumOff val="35000"/>
                  </a:schemeClr>
                </a:solidFill>
                <a:latin typeface="JKRGNR+Arial-BoldMT"/>
              </a:rPr>
              <a:t>, da Leistungsurteil im Gegensatz zu Feststellungsurteil vollstreckbar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Letztlich von der </a:t>
            </a:r>
            <a:r>
              <a:rPr lang="de-DE" sz="2400" b="1" dirty="0">
                <a:solidFill>
                  <a:schemeClr val="tx1">
                    <a:lumMod val="65000"/>
                    <a:lumOff val="35000"/>
                  </a:schemeClr>
                </a:solidFill>
                <a:latin typeface="JKRGNR+Arial-BoldMT"/>
              </a:rPr>
              <a:t>Rechtsprechung</a:t>
            </a:r>
            <a:r>
              <a:rPr lang="de-DE" sz="2400" dirty="0">
                <a:solidFill>
                  <a:schemeClr val="tx1">
                    <a:lumMod val="65000"/>
                    <a:lumOff val="35000"/>
                  </a:schemeClr>
                </a:solidFill>
                <a:latin typeface="JKRGNR+Arial-BoldMT"/>
              </a:rPr>
              <a:t> angenommen: </a:t>
            </a:r>
            <a:r>
              <a:rPr lang="de-DE" sz="2400" b="1" dirty="0">
                <a:solidFill>
                  <a:schemeClr val="tx1">
                    <a:lumMod val="65000"/>
                    <a:lumOff val="35000"/>
                  </a:schemeClr>
                </a:solidFill>
                <a:latin typeface="JKRGNR+Arial-BoldMT"/>
              </a:rPr>
              <a:t>teleologische Reduktion des § 43 II 1 VwGO</a:t>
            </a:r>
            <a:r>
              <a:rPr lang="de-DE" sz="2400" dirty="0">
                <a:solidFill>
                  <a:schemeClr val="tx1">
                    <a:lumMod val="65000"/>
                    <a:lumOff val="35000"/>
                  </a:schemeClr>
                </a:solidFill>
                <a:latin typeface="JKRGNR+Arial-BoldMT"/>
              </a:rPr>
              <a:t> im Verhältnis zur allgemeinen Leistungsklage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Argumentation: nach der sog. </a:t>
            </a:r>
            <a:r>
              <a:rPr lang="de-DE" sz="2400" b="1" dirty="0">
                <a:solidFill>
                  <a:schemeClr val="tx1">
                    <a:lumMod val="65000"/>
                    <a:lumOff val="35000"/>
                  </a:schemeClr>
                </a:solidFill>
                <a:latin typeface="JKRGNR+Arial-BoldMT"/>
              </a:rPr>
              <a:t>„Ehrenmanntheorie“ </a:t>
            </a:r>
            <a:r>
              <a:rPr lang="de-DE" sz="2400" dirty="0">
                <a:solidFill>
                  <a:schemeClr val="tx1">
                    <a:lumMod val="65000"/>
                    <a:lumOff val="35000"/>
                  </a:schemeClr>
                </a:solidFill>
                <a:latin typeface="JKRGNR+Arial-BoldMT"/>
              </a:rPr>
              <a:t>sei davon auszugehen, dass sich die </a:t>
            </a:r>
            <a:r>
              <a:rPr lang="de-DE" sz="2400" b="1" dirty="0">
                <a:solidFill>
                  <a:schemeClr val="tx1">
                    <a:lumMod val="65000"/>
                    <a:lumOff val="35000"/>
                  </a:schemeClr>
                </a:solidFill>
                <a:latin typeface="JKRGNR+Arial-BoldMT"/>
              </a:rPr>
              <a:t>Behörden rechtstreu verhalten </a:t>
            </a:r>
            <a:r>
              <a:rPr lang="de-DE" sz="2400" dirty="0">
                <a:solidFill>
                  <a:schemeClr val="tx1">
                    <a:lumMod val="65000"/>
                    <a:lumOff val="35000"/>
                  </a:schemeClr>
                </a:solidFill>
                <a:latin typeface="JKRGNR+Arial-BoldMT"/>
              </a:rPr>
              <a:t>und sich auch </a:t>
            </a:r>
            <a:r>
              <a:rPr lang="de-DE" sz="2400" b="1" dirty="0">
                <a:solidFill>
                  <a:schemeClr val="tx1">
                    <a:lumMod val="65000"/>
                    <a:lumOff val="35000"/>
                  </a:schemeClr>
                </a:solidFill>
                <a:latin typeface="JKRGNR+Arial-BoldMT"/>
              </a:rPr>
              <a:t>ohne vollstreckbaren Leistungstitel an das Feststellungsurteil halten werden </a:t>
            </a:r>
            <a:r>
              <a:rPr lang="de-DE" sz="2400" dirty="0">
                <a:solidFill>
                  <a:schemeClr val="tx1">
                    <a:lumMod val="65000"/>
                    <a:lumOff val="35000"/>
                  </a:schemeClr>
                </a:solidFill>
                <a:latin typeface="JKRGNR+Arial-BoldMT"/>
              </a:rPr>
              <a:t>(sehr </a:t>
            </a:r>
            <a:r>
              <a:rPr lang="de-DE" sz="2400" dirty="0" err="1">
                <a:solidFill>
                  <a:schemeClr val="tx1">
                    <a:lumMod val="65000"/>
                    <a:lumOff val="35000"/>
                  </a:schemeClr>
                </a:solidFill>
                <a:latin typeface="JKRGNR+Arial-BoldMT"/>
              </a:rPr>
              <a:t>str.</a:t>
            </a:r>
            <a:r>
              <a:rPr lang="de-DE" sz="2400" dirty="0">
                <a:solidFill>
                  <a:schemeClr val="tx1">
                    <a:lumMod val="65000"/>
                    <a:lumOff val="35000"/>
                  </a:schemeClr>
                </a:solidFill>
                <a:latin typeface="JKRGNR+Arial-BoldMT"/>
              </a:rPr>
              <a: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Verstoß gegen Subsidiaritätsklausel des § 43 II VwGO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4385948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4926"/>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Besonderes Feststellungsinteresse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von </a:t>
            </a:r>
            <a:r>
              <a:rPr lang="de-DE" sz="2400" b="1" dirty="0">
                <a:solidFill>
                  <a:schemeClr val="tx1">
                    <a:lumMod val="65000"/>
                    <a:lumOff val="35000"/>
                  </a:schemeClr>
                </a:solidFill>
                <a:latin typeface="JKRGNR+Arial-BoldMT"/>
              </a:rPr>
              <a:t>„erledigten“ bzw. vergangenen Rechtsverhältnisses </a:t>
            </a:r>
            <a:r>
              <a:rPr lang="de-DE" sz="2400" dirty="0">
                <a:solidFill>
                  <a:schemeClr val="tx1">
                    <a:lumMod val="65000"/>
                    <a:lumOff val="35000"/>
                  </a:schemeClr>
                </a:solidFill>
                <a:latin typeface="JKRGNR+Arial-BoldMT"/>
              </a:rPr>
              <a:t>zu prüfen: Vorliegen eines </a:t>
            </a:r>
            <a:r>
              <a:rPr lang="de-DE" sz="2400" b="1" dirty="0">
                <a:solidFill>
                  <a:schemeClr val="tx1">
                    <a:lumMod val="65000"/>
                    <a:lumOff val="35000"/>
                  </a:schemeClr>
                </a:solidFill>
                <a:latin typeface="JKRGNR+Arial-BoldMT"/>
              </a:rPr>
              <a:t>besonderen Feststellungsinteresses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Vgl. Fallgruppen FFK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Hier: </a:t>
            </a:r>
            <a:r>
              <a:rPr lang="de-DE" sz="2400" dirty="0">
                <a:solidFill>
                  <a:schemeClr val="tx1">
                    <a:lumMod val="65000"/>
                    <a:lumOff val="35000"/>
                  </a:schemeClr>
                </a:solidFill>
                <a:latin typeface="JKRGNR+Arial-BoldMT"/>
              </a:rPr>
              <a:t>Land hat erklärt, auch zukünftig derartige Aufnahmen machen zu wollen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einschlägig: </a:t>
            </a:r>
            <a:r>
              <a:rPr lang="de-DE" sz="2400" b="1" dirty="0">
                <a:solidFill>
                  <a:schemeClr val="tx1">
                    <a:lumMod val="65000"/>
                    <a:lumOff val="35000"/>
                  </a:schemeClr>
                </a:solidFill>
                <a:latin typeface="JKRGNR+Arial-BoldMT"/>
              </a:rPr>
              <a:t>Wiederholungsgefahr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anzunehmen: </a:t>
            </a:r>
            <a:r>
              <a:rPr lang="de-DE" sz="2400" b="1" dirty="0">
                <a:solidFill>
                  <a:schemeClr val="tx1">
                    <a:lumMod val="65000"/>
                    <a:lumOff val="35000"/>
                  </a:schemeClr>
                </a:solidFill>
                <a:latin typeface="JKRGNR+Arial-BoldMT"/>
              </a:rPr>
              <a:t>tiefgreifender Grundrechtseingriff </a:t>
            </a:r>
            <a:r>
              <a:rPr lang="de-DE" sz="2400" dirty="0">
                <a:solidFill>
                  <a:schemeClr val="tx1">
                    <a:lumMod val="65000"/>
                    <a:lumOff val="35000"/>
                  </a:schemeClr>
                </a:solidFill>
                <a:latin typeface="JKRGNR+Arial-BoldMT"/>
              </a:rPr>
              <a:t>mit Blick auf </a:t>
            </a:r>
            <a:r>
              <a:rPr lang="de-DE" sz="2400" b="1" dirty="0">
                <a:solidFill>
                  <a:schemeClr val="tx1">
                    <a:lumMod val="65000"/>
                    <a:lumOff val="35000"/>
                  </a:schemeClr>
                </a:solidFill>
                <a:latin typeface="JKRGNR+Arial-BoldMT"/>
              </a:rPr>
              <a:t>Art. 8 I GG sowie Art. 2 I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1 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Besonderes Feststellungsinteresse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37293056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94926"/>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umstritten</a:t>
            </a:r>
            <a:r>
              <a:rPr lang="de-DE" sz="2400" dirty="0">
                <a:solidFill>
                  <a:schemeClr val="tx1">
                    <a:lumMod val="65000"/>
                    <a:lumOff val="35000"/>
                  </a:schemeClr>
                </a:solidFill>
                <a:latin typeface="JKRGNR+Arial-BoldMT"/>
              </a:rPr>
              <a:t>: ob neben dem Feststellungsinteresse das Bestehen der </a:t>
            </a:r>
            <a:r>
              <a:rPr lang="de-DE" sz="2400" b="1" dirty="0">
                <a:solidFill>
                  <a:schemeClr val="tx1">
                    <a:lumMod val="65000"/>
                    <a:lumOff val="35000"/>
                  </a:schemeClr>
                </a:solidFill>
                <a:latin typeface="JKRGNR+Arial-BoldMT"/>
              </a:rPr>
              <a:t>Klagebefugnis nach § 42 II VwGO </a:t>
            </a:r>
            <a:r>
              <a:rPr lang="de-DE" sz="2400" dirty="0">
                <a:solidFill>
                  <a:schemeClr val="tx1">
                    <a:lumMod val="65000"/>
                    <a:lumOff val="35000"/>
                  </a:schemeClr>
                </a:solidFill>
                <a:latin typeface="JKRGNR+Arial-BoldMT"/>
              </a:rPr>
              <a:t>entsprechend zu prüfen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„Streit kann dahinstehen, wenn Klagebefugnis zumindest zu bejahen wäre.“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eigene </a:t>
            </a:r>
            <a:r>
              <a:rPr lang="de-DE" sz="2400" b="1" dirty="0">
                <a:solidFill>
                  <a:schemeClr val="tx1">
                    <a:lumMod val="65000"/>
                    <a:lumOff val="35000"/>
                  </a:schemeClr>
                </a:solidFill>
                <a:latin typeface="JKRGNR+Arial-BoldMT"/>
              </a:rPr>
              <a:t>„Rechtsbetroffenheit“ </a:t>
            </a:r>
            <a:r>
              <a:rPr lang="de-DE" sz="2400" dirty="0">
                <a:solidFill>
                  <a:schemeClr val="tx1">
                    <a:lumMod val="65000"/>
                    <a:lumOff val="35000"/>
                  </a:schemeClr>
                </a:solidFill>
                <a:latin typeface="JKRGNR+Arial-BoldMT"/>
              </a:rPr>
              <a:t>des Klägers (BVerwG in </a:t>
            </a:r>
            <a:r>
              <a:rPr lang="de-DE" sz="2400" dirty="0" err="1">
                <a:solidFill>
                  <a:schemeClr val="tx1">
                    <a:lumMod val="65000"/>
                    <a:lumOff val="35000"/>
                  </a:schemeClr>
                </a:solidFill>
                <a:latin typeface="JKRGNR+Arial-BoldMT"/>
              </a:rPr>
              <a:t>st.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Rspr</a:t>
            </a:r>
            <a:r>
              <a:rPr lang="de-DE" sz="2400" dirty="0">
                <a:solidFill>
                  <a:schemeClr val="tx1">
                    <a:lumMod val="65000"/>
                    <a:lumOff val="35000"/>
                  </a:schemeClr>
                </a:solidFill>
                <a:latin typeface="JKRGNR+Arial-BoldMT"/>
              </a:rPr>
              <a:t>.), d.h. Kläger muss…</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 Rechtsverhältnis beteiligt </a:t>
            </a:r>
            <a:r>
              <a:rPr lang="de-DE" sz="2400" dirty="0">
                <a:solidFill>
                  <a:schemeClr val="tx1">
                    <a:lumMod val="65000"/>
                    <a:lumOff val="35000"/>
                  </a:schemeClr>
                </a:solidFill>
                <a:latin typeface="JKRGNR+Arial-BoldMT"/>
              </a:rPr>
              <a:t>sein und/ oder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seine </a:t>
            </a:r>
            <a:r>
              <a:rPr lang="de-DE" sz="2400" b="1" dirty="0">
                <a:solidFill>
                  <a:schemeClr val="tx1">
                    <a:lumMod val="65000"/>
                    <a:lumOff val="35000"/>
                  </a:schemeClr>
                </a:solidFill>
                <a:latin typeface="JKRGNR+Arial-BoldMT"/>
              </a:rPr>
              <a:t>Rechte müssten von dem Rechtsverhältnis abhängen</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eigene </a:t>
            </a:r>
            <a:r>
              <a:rPr lang="de-DE" sz="2400" b="1" dirty="0">
                <a:solidFill>
                  <a:schemeClr val="tx1">
                    <a:lumMod val="65000"/>
                    <a:lumOff val="35000"/>
                  </a:schemeClr>
                </a:solidFill>
                <a:latin typeface="JKRGNR+Arial-BoldMT"/>
              </a:rPr>
              <a:t>Rechte aus Art. 8 I GG </a:t>
            </a:r>
            <a:r>
              <a:rPr lang="de-DE" sz="2400" dirty="0">
                <a:solidFill>
                  <a:schemeClr val="tx1">
                    <a:lumMod val="65000"/>
                    <a:lumOff val="35000"/>
                  </a:schemeClr>
                </a:solidFill>
                <a:latin typeface="JKRGNR+Arial-BoldMT"/>
              </a:rPr>
              <a:t>betroffen!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 kann dahinstehen: </a:t>
            </a:r>
            <a:r>
              <a:rPr lang="de-DE" sz="2400" b="1" dirty="0">
                <a:solidFill>
                  <a:schemeClr val="tx1">
                    <a:lumMod val="65000"/>
                    <a:lumOff val="35000"/>
                  </a:schemeClr>
                </a:solidFill>
                <a:latin typeface="JKRGNR+Arial-BoldMT"/>
              </a:rPr>
              <a:t>Klagebefugnis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22871671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 calcmode="lin" valueType="num">
                                      <p:cBhvr additive="base">
                                        <p:cTn id="47"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6752"/>
            <a:ext cx="8928992" cy="28700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 78 VwGO im Abschnitt über „Besondere Vorschriften zur Anfechtungs- und Verpflichtungsklagen“ steht, nicht möglich: unmittelbare Anwendung des § 78 VwGO auf die übrigen Klagearten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Entsprechende Anwendung </a:t>
            </a:r>
            <a:r>
              <a:rPr lang="de-DE" sz="2400" dirty="0">
                <a:solidFill>
                  <a:schemeClr val="tx1">
                    <a:lumMod val="65000"/>
                    <a:lumOff val="35000"/>
                  </a:schemeClr>
                </a:solidFill>
                <a:latin typeface="JKRGNR+Arial-BoldMT"/>
              </a:rPr>
              <a:t>des </a:t>
            </a:r>
            <a:r>
              <a:rPr lang="de-DE" sz="2400" b="1" dirty="0">
                <a:solidFill>
                  <a:schemeClr val="tx1">
                    <a:lumMod val="65000"/>
                    <a:lumOff val="35000"/>
                  </a:schemeClr>
                </a:solidFill>
                <a:latin typeface="JKRGNR+Arial-BoldMT"/>
              </a:rPr>
              <a:t>Rechtsträgerprinzips</a:t>
            </a:r>
            <a:r>
              <a:rPr lang="de-DE" sz="2400" dirty="0">
                <a:solidFill>
                  <a:schemeClr val="tx1">
                    <a:lumMod val="65000"/>
                    <a:lumOff val="35000"/>
                  </a:schemeClr>
                </a:solidFill>
                <a:latin typeface="JKRGNR+Arial-BoldMT"/>
              </a:rPr>
              <a:t> (§ 78 I Nr. 1 VwGO) auf die allgemeine Leistungsklage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mithin passiv prozessführungsbefugt: </a:t>
            </a:r>
            <a:r>
              <a:rPr lang="de-DE" sz="2400" b="1" dirty="0">
                <a:solidFill>
                  <a:schemeClr val="tx1">
                    <a:lumMod val="65000"/>
                    <a:lumOff val="35000"/>
                  </a:schemeClr>
                </a:solidFill>
                <a:latin typeface="JKRGNR+Arial-BoldMT"/>
              </a:rPr>
              <a:t>Land L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24415616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6752"/>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Beteiligten-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Beteiligt am Verfahren: Kläger und Beklagter, </a:t>
            </a:r>
            <a:r>
              <a:rPr lang="de-DE" sz="2400" b="1" dirty="0">
                <a:solidFill>
                  <a:schemeClr val="tx1">
                    <a:lumMod val="65000"/>
                    <a:lumOff val="35000"/>
                  </a:schemeClr>
                </a:solidFill>
                <a:latin typeface="JKRGNR+Arial-BoldMT"/>
              </a:rPr>
              <a:t>§ 63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Beteiligungsfähigkeit des Klägers G als „eingetragener Verein“ bzw. des beklagten Landes: </a:t>
            </a:r>
            <a:r>
              <a:rPr lang="de-DE" sz="2400" b="1" dirty="0">
                <a:solidFill>
                  <a:schemeClr val="tx1">
                    <a:lumMod val="65000"/>
                    <a:lumOff val="35000"/>
                  </a:schemeClr>
                </a:solidFill>
                <a:latin typeface="JKRGNR+Arial-BoldMT"/>
              </a:rPr>
              <a:t>§ 61 Nr. 1 Alt. 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Prozessfähigkeit des Klägers bzw. des beklagten Landes: </a:t>
            </a:r>
            <a:r>
              <a:rPr lang="de-DE" sz="2400" b="1" dirty="0">
                <a:solidFill>
                  <a:schemeClr val="tx1">
                    <a:lumMod val="65000"/>
                    <a:lumOff val="35000"/>
                  </a:schemeClr>
                </a:solidFill>
                <a:latin typeface="JKRGNR+Arial-BoldMT"/>
              </a:rPr>
              <a:t>§ 62 III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Beteiligungs- und Prozessfähigkeit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Sachentscheidungsvoraussetzungen (+)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23687643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6752"/>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Obersatz</a:t>
            </a:r>
            <a:r>
              <a:rPr lang="de-DE" sz="2400" dirty="0">
                <a:solidFill>
                  <a:schemeClr val="tx1">
                    <a:lumMod val="65000"/>
                    <a:lumOff val="35000"/>
                  </a:schemeClr>
                </a:solidFill>
                <a:latin typeface="JKRGNR+Arial-BoldMT"/>
              </a:rPr>
              <a:t>: Die Feststellungsklage ist begründet, soweit die Beklagte nicht berechtigt war, Videoaufnahmen während der Versammlung anzufertigen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Rechtsgrundlage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festgestellt: §§ 12a I 1, 19a VersG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Formelle Voraussetzungen (+), insbesondere hat die nach </a:t>
            </a:r>
            <a:r>
              <a:rPr lang="de-DE" sz="2400" b="1" dirty="0">
                <a:solidFill>
                  <a:schemeClr val="tx1">
                    <a:lumMod val="65000"/>
                    <a:lumOff val="35000"/>
                  </a:schemeClr>
                </a:solidFill>
                <a:latin typeface="JKRGNR+Arial-BoldMT"/>
              </a:rPr>
              <a:t>§ 12a I 1 VersG zuständige Behörde</a:t>
            </a:r>
            <a:r>
              <a:rPr lang="de-DE" sz="2400" dirty="0">
                <a:solidFill>
                  <a:schemeClr val="tx1">
                    <a:lumMod val="65000"/>
                    <a:lumOff val="35000"/>
                  </a:schemeClr>
                </a:solidFill>
                <a:latin typeface="JKRGNR+Arial-BoldMT"/>
              </a:rPr>
              <a:t>, die Polizei, gehandelt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Bei </a:t>
            </a:r>
            <a:r>
              <a:rPr lang="de-DE" sz="2400" b="1" dirty="0">
                <a:solidFill>
                  <a:schemeClr val="tx1">
                    <a:lumMod val="65000"/>
                    <a:lumOff val="35000"/>
                  </a:schemeClr>
                </a:solidFill>
                <a:latin typeface="JKRGNR+Arial-BoldMT"/>
              </a:rPr>
              <a:t>schlichtem Verwaltungshandeln </a:t>
            </a:r>
            <a:r>
              <a:rPr lang="de-DE" sz="2400" dirty="0">
                <a:solidFill>
                  <a:schemeClr val="tx1">
                    <a:lumMod val="65000"/>
                    <a:lumOff val="35000"/>
                  </a:schemeClr>
                </a:solidFill>
                <a:latin typeface="JKRGNR+Arial-BoldMT"/>
              </a:rPr>
              <a:t>nicht erforderlich: Anhörung nach § 28 VwVfG, sowie ordnungsgemäße Begründung § 39 VwVfG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141435581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196752"/>
            <a:ext cx="8928992" cy="65146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materieller Hinsicht </a:t>
            </a:r>
            <a:r>
              <a:rPr lang="de-DE" sz="2400" dirty="0">
                <a:solidFill>
                  <a:schemeClr val="tx1">
                    <a:lumMod val="65000"/>
                    <a:lumOff val="35000"/>
                  </a:schemeClr>
                </a:solidFill>
                <a:latin typeface="JKRGNR+Arial-BoldMT"/>
              </a:rPr>
              <a:t>von </a:t>
            </a:r>
            <a:r>
              <a:rPr lang="de-DE" sz="2400" b="1" dirty="0">
                <a:solidFill>
                  <a:schemeClr val="tx1">
                    <a:lumMod val="65000"/>
                    <a:lumOff val="35000"/>
                  </a:schemeClr>
                </a:solidFill>
                <a:latin typeface="JKRGNR+Arial-BoldMT"/>
              </a:rPr>
              <a:t>§ 12a I 1 VersG </a:t>
            </a:r>
            <a:r>
              <a:rPr lang="de-DE" sz="2400" dirty="0">
                <a:solidFill>
                  <a:schemeClr val="tx1">
                    <a:lumMod val="65000"/>
                    <a:lumOff val="35000"/>
                  </a:schemeClr>
                </a:solidFill>
                <a:latin typeface="JKRGNR+Arial-BoldMT"/>
              </a:rPr>
              <a:t>vorausgesetzt: dass „tatsächliche Anhaltspunkte die Annahme rechtfertigen, dass von ihnen (den Teilnehmern) </a:t>
            </a:r>
            <a:r>
              <a:rPr lang="de-DE" sz="2400" b="1" dirty="0">
                <a:solidFill>
                  <a:schemeClr val="tx1">
                    <a:lumMod val="65000"/>
                    <a:lumOff val="35000"/>
                  </a:schemeClr>
                </a:solidFill>
                <a:latin typeface="JKRGNR+Arial-BoldMT"/>
              </a:rPr>
              <a:t>erhebliche Gefahren </a:t>
            </a:r>
            <a:r>
              <a:rPr lang="de-DE" sz="2400" dirty="0">
                <a:solidFill>
                  <a:schemeClr val="tx1">
                    <a:lumMod val="65000"/>
                    <a:lumOff val="35000"/>
                  </a:schemeClr>
                </a:solidFill>
                <a:latin typeface="JKRGNR+Arial-BoldMT"/>
              </a:rPr>
              <a:t>für die öffentliche Sicherheit (…) ausgehen“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Öffentliche Sicherheit: </a:t>
            </a:r>
            <a:r>
              <a:rPr lang="de-DE" sz="2400" b="1" dirty="0">
                <a:solidFill>
                  <a:schemeClr val="tx1">
                    <a:lumMod val="65000"/>
                    <a:lumOff val="35000"/>
                  </a:schemeClr>
                </a:solidFill>
                <a:latin typeface="JKRGNR+Arial-BoldMT"/>
              </a:rPr>
              <a:t>Unverletzlichkeit der Rechtsordnung</a:t>
            </a:r>
            <a:r>
              <a:rPr lang="de-DE" sz="2400" dirty="0">
                <a:solidFill>
                  <a:schemeClr val="tx1">
                    <a:lumMod val="65000"/>
                    <a:lumOff val="35000"/>
                  </a:schemeClr>
                </a:solidFill>
                <a:latin typeface="JKRGNR+Arial-BoldMT"/>
              </a:rPr>
              <a:t>, Unverletzlichkeit der </a:t>
            </a:r>
            <a:r>
              <a:rPr lang="de-DE" sz="2400" b="1" dirty="0">
                <a:solidFill>
                  <a:schemeClr val="tx1">
                    <a:lumMod val="65000"/>
                    <a:lumOff val="35000"/>
                  </a:schemeClr>
                </a:solidFill>
                <a:latin typeface="JKRGNR+Arial-BoldMT"/>
              </a:rPr>
              <a:t>Rechte und Rechtsgüter des Einzelnen </a:t>
            </a:r>
            <a:r>
              <a:rPr lang="de-DE" sz="2400" dirty="0">
                <a:solidFill>
                  <a:schemeClr val="tx1">
                    <a:lumMod val="65000"/>
                    <a:lumOff val="35000"/>
                  </a:schemeClr>
                </a:solidFill>
                <a:latin typeface="JKRGNR+Arial-BoldMT"/>
              </a:rPr>
              <a:t>sowie Unverletzlichkeit der Einrichtungen und Veranstaltungen des Staates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Tatsächliche Anhaltspunkte</a:t>
            </a:r>
            <a:r>
              <a:rPr lang="de-DE" sz="2400" dirty="0">
                <a:solidFill>
                  <a:schemeClr val="tx1">
                    <a:lumMod val="65000"/>
                    <a:lumOff val="35000"/>
                  </a:schemeClr>
                </a:solidFill>
                <a:latin typeface="JKRGNR+Arial-BoldMT"/>
              </a:rPr>
              <a:t>“ die für eine erhebliche Gefahr eines dieser Schutzgüter sprechen würden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 ausreichend: Bloße Vermutungen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Rechtswidrigkeit der Aufnahmen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Ergebnis: Klage hat Erfolg!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Fall 15</a:t>
            </a:r>
          </a:p>
        </p:txBody>
      </p:sp>
    </p:spTree>
    <p:extLst>
      <p:ext uri="{BB962C8B-B14F-4D97-AF65-F5344CB8AC3E}">
        <p14:creationId xmlns:p14="http://schemas.microsoft.com/office/powerpoint/2010/main" val="13920008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12. Woche</a:t>
            </a:r>
          </a:p>
        </p:txBody>
      </p:sp>
    </p:spTree>
    <p:extLst>
      <p:ext uri="{BB962C8B-B14F-4D97-AF65-F5344CB8AC3E}">
        <p14:creationId xmlns:p14="http://schemas.microsoft.com/office/powerpoint/2010/main" val="17077425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&gt; Fallgruppen </a:t>
            </a:r>
            <a:r>
              <a:rPr lang="de-DE" sz="2400" b="1" u="sng" dirty="0" err="1">
                <a:solidFill>
                  <a:schemeClr val="tx1">
                    <a:lumMod val="65000"/>
                    <a:lumOff val="35000"/>
                  </a:schemeClr>
                </a:solidFill>
                <a:latin typeface="JKRGNR+Arial-BoldMT"/>
              </a:rPr>
              <a:t>iSv</a:t>
            </a:r>
            <a:r>
              <a:rPr lang="de-DE" sz="2400" b="1" u="sng" dirty="0">
                <a:solidFill>
                  <a:schemeClr val="tx1">
                    <a:lumMod val="65000"/>
                    <a:lumOff val="35000"/>
                  </a:schemeClr>
                </a:solidFill>
                <a:latin typeface="JKRGNR+Arial-BoldMT"/>
              </a:rPr>
              <a:t>. § 43 II VwVfG: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Aufhebungsformen</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Rücknahme und Widerruf (insb. nach §§ 48, 49 VwVfG)</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Anderweitige Aufhebung (insbesondere § 113 I 1 VwGO)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Erledigungsformen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Zeitablauf</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„Auf andere Weise“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insbesondere: durch </a:t>
            </a:r>
            <a:r>
              <a:rPr lang="de-DE" sz="2400" b="1" dirty="0">
                <a:solidFill>
                  <a:schemeClr val="tx1">
                    <a:lumMod val="65000"/>
                    <a:lumOff val="35000"/>
                  </a:schemeClr>
                </a:solidFill>
                <a:latin typeface="JKRGNR+Arial-BoldMT"/>
                <a:sym typeface="Wingdings" pitchFamily="2" charset="2"/>
              </a:rPr>
              <a:t>Wegfall des Regelungsobjektes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nur ausnahmsweise: durch </a:t>
            </a:r>
            <a:r>
              <a:rPr lang="de-DE" sz="2400" b="1" dirty="0">
                <a:solidFill>
                  <a:schemeClr val="tx1">
                    <a:lumMod val="65000"/>
                    <a:lumOff val="35000"/>
                  </a:schemeClr>
                </a:solidFill>
                <a:latin typeface="JKRGNR+Arial-BoldMT"/>
                <a:sym typeface="Wingdings" pitchFamily="2" charset="2"/>
              </a:rPr>
              <a:t>Vollziehung des VA</a:t>
            </a:r>
            <a:r>
              <a:rPr lang="de-DE" sz="2400" dirty="0">
                <a:solidFill>
                  <a:schemeClr val="tx1">
                    <a:lumMod val="65000"/>
                    <a:lumOff val="35000"/>
                  </a:schemeClr>
                </a:solidFill>
                <a:latin typeface="JKRGNR+Arial-BoldMT"/>
                <a:sym typeface="Wingdings" pitchFamily="2" charset="2"/>
              </a:rPr>
              <a:t>, soweit er sich in keiner Weise mehr rechtlich auswirkt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sym typeface="Wingdings" pitchFamily="2" charset="2"/>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sym typeface="Wingdings" pitchFamily="2" charset="2"/>
              </a:rPr>
              <a:t>&gt; Falls </a:t>
            </a:r>
            <a:r>
              <a:rPr lang="de-DE" sz="2400" b="1" dirty="0">
                <a:solidFill>
                  <a:schemeClr val="tx1">
                    <a:lumMod val="65000"/>
                    <a:lumOff val="35000"/>
                  </a:schemeClr>
                </a:solidFill>
                <a:latin typeface="JKRGNR+Arial-BoldMT"/>
                <a:sym typeface="Wingdings" pitchFamily="2" charset="2"/>
              </a:rPr>
              <a:t>Erledigung (+): </a:t>
            </a:r>
            <a:r>
              <a:rPr lang="de-DE" sz="2400" dirty="0">
                <a:solidFill>
                  <a:schemeClr val="tx1">
                    <a:lumMod val="65000"/>
                    <a:lumOff val="35000"/>
                  </a:schemeClr>
                </a:solidFill>
                <a:latin typeface="JKRGNR+Arial-BoldMT"/>
                <a:sym typeface="Wingdings" pitchFamily="2" charset="2"/>
              </a:rPr>
              <a:t>Anfechtungsklage nicht mehr statthaft, da </a:t>
            </a:r>
            <a:r>
              <a:rPr lang="de-DE" sz="2400" b="1" dirty="0">
                <a:solidFill>
                  <a:schemeClr val="tx1">
                    <a:lumMod val="65000"/>
                    <a:lumOff val="35000"/>
                  </a:schemeClr>
                </a:solidFill>
                <a:latin typeface="JKRGNR+Arial-BoldMT"/>
                <a:sym typeface="Wingdings" pitchFamily="2" charset="2"/>
              </a:rPr>
              <a:t>mangels „Beschwer“ das Rechtsschutzbedürfnis entfällt </a:t>
            </a:r>
            <a:r>
              <a:rPr lang="de-DE" sz="2400" dirty="0">
                <a:solidFill>
                  <a:schemeClr val="tx1">
                    <a:lumMod val="65000"/>
                    <a:lumOff val="35000"/>
                  </a:schemeClr>
                </a:solidFill>
                <a:latin typeface="JKRGNR+Arial-BoldMT"/>
                <a:sym typeface="Wingdings" pitchFamily="2" charset="2"/>
              </a:rPr>
              <a:t>(</a:t>
            </a:r>
            <a:r>
              <a:rPr lang="de-DE" sz="2400" dirty="0" err="1">
                <a:solidFill>
                  <a:schemeClr val="tx1">
                    <a:lumMod val="65000"/>
                    <a:lumOff val="35000"/>
                  </a:schemeClr>
                </a:solidFill>
                <a:latin typeface="JKRGNR+Arial-BoldMT"/>
                <a:sym typeface="Wingdings" pitchFamily="2" charset="2"/>
              </a:rPr>
              <a:t>hM</a:t>
            </a:r>
            <a:r>
              <a:rPr lang="de-DE" sz="2400" dirty="0">
                <a:solidFill>
                  <a:schemeClr val="tx1">
                    <a:lumMod val="65000"/>
                    <a:lumOff val="35000"/>
                  </a:schemeClr>
                </a:solidFill>
                <a:latin typeface="JKRGNR+Arial-BoldMT"/>
                <a:sym typeface="Wingdings" pitchFamily="2" charset="2"/>
              </a:rPr>
              <a:t>) </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7455847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unmittelbarer Anwendung des § 113 I 4 VwGO </a:t>
            </a:r>
            <a:r>
              <a:rPr lang="de-DE" sz="2400" dirty="0">
                <a:solidFill>
                  <a:schemeClr val="tx1">
                    <a:lumMod val="65000"/>
                    <a:lumOff val="35000"/>
                  </a:schemeClr>
                </a:solidFill>
                <a:latin typeface="JKRGNR+Arial-BoldMT"/>
              </a:rPr>
              <a:t>mithin vorausgesetzt: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Erhebung einer Anfechtungsklage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t>
            </a:r>
            <a:r>
              <a:rPr lang="de-DE" sz="2400" b="1" dirty="0">
                <a:solidFill>
                  <a:schemeClr val="tx1">
                    <a:lumMod val="65000"/>
                    <a:lumOff val="35000"/>
                  </a:schemeClr>
                </a:solidFill>
                <a:latin typeface="JKRGNR+Arial-BoldMT"/>
              </a:rPr>
              <a:t>Erledigung</a:t>
            </a:r>
            <a:r>
              <a:rPr lang="de-DE" sz="2400" dirty="0">
                <a:solidFill>
                  <a:schemeClr val="tx1">
                    <a:lumMod val="65000"/>
                    <a:lumOff val="35000"/>
                  </a:schemeClr>
                </a:solidFill>
                <a:latin typeface="JKRGNR+Arial-BoldMT"/>
              </a:rPr>
              <a:t>“ des angegriffenen Verwaltungsaktes nach Klageerhebung aber vor Urteilsverkündung („</a:t>
            </a:r>
            <a:r>
              <a:rPr lang="de-DE" sz="2400" b="1" dirty="0">
                <a:solidFill>
                  <a:schemeClr val="tx1">
                    <a:lumMod val="65000"/>
                    <a:lumOff val="35000"/>
                  </a:schemeClr>
                </a:solidFill>
                <a:latin typeface="JKRGNR+Arial-BoldMT"/>
              </a:rPr>
              <a:t>vorher</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br>
              <a:rPr lang="de-DE" sz="2400" dirty="0">
                <a:solidFill>
                  <a:schemeClr val="tx1">
                    <a:lumMod val="65000"/>
                    <a:lumOff val="35000"/>
                  </a:schemeClr>
                </a:solidFill>
                <a:latin typeface="JKRGNR+Arial-BoldMT"/>
              </a:rPr>
            </a:br>
            <a:r>
              <a:rPr lang="de-DE" sz="2400" b="1" u="sng" dirty="0">
                <a:solidFill>
                  <a:schemeClr val="tx1">
                    <a:lumMod val="65000"/>
                    <a:lumOff val="35000"/>
                  </a:schemeClr>
                </a:solidFill>
                <a:latin typeface="JKRGNR+Arial-BoldMT"/>
              </a:rPr>
              <a:t>Problem: Erledigung vor Klageerhebung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Häufige </a:t>
            </a:r>
            <a:r>
              <a:rPr lang="de-DE" sz="2400" b="1" dirty="0">
                <a:solidFill>
                  <a:schemeClr val="tx1">
                    <a:lumMod val="65000"/>
                    <a:lumOff val="35000"/>
                  </a:schemeClr>
                </a:solidFill>
                <a:latin typeface="JKRGNR+Arial-BoldMT"/>
              </a:rPr>
              <a:t>Klausurkonstellation</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Vorprozessuale Erledigung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Insb. Polizeiliche Maßnahmen!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fraglich: </a:t>
            </a:r>
            <a:r>
              <a:rPr lang="de-DE" sz="2400" b="1" dirty="0">
                <a:solidFill>
                  <a:schemeClr val="tx1">
                    <a:lumMod val="65000"/>
                    <a:lumOff val="35000"/>
                  </a:schemeClr>
                </a:solidFill>
                <a:latin typeface="JKRGNR+Arial-BoldMT"/>
              </a:rPr>
              <a:t>Anwendung des § 113 I 4 VwGO?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4167412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Gegen eine </a:t>
            </a:r>
            <a:r>
              <a:rPr lang="de-DE" sz="2400" b="1" dirty="0">
                <a:solidFill>
                  <a:schemeClr val="tx1">
                    <a:lumMod val="65000"/>
                    <a:lumOff val="35000"/>
                  </a:schemeClr>
                </a:solidFill>
                <a:latin typeface="JKRGNR+Arial-BoldMT"/>
              </a:rPr>
              <a:t>unmittelbare Anwendung des § 113 I 4 VwGO anzuführen: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Wortlaut („vorher“) und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systematische Stellung in § 113 Absatz 1 VwGO</a:t>
            </a:r>
            <a:r>
              <a:rPr lang="de-DE" sz="2400" dirty="0">
                <a:solidFill>
                  <a:schemeClr val="tx1">
                    <a:lumMod val="65000"/>
                    <a:lumOff val="35000"/>
                  </a:schemeClr>
                </a:solidFill>
                <a:latin typeface="JKRGNR+Arial-BoldMT"/>
              </a:rPr>
              <a:t>: Anfechtungssituation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Analoge Anwendung des § 113 I 4 VwGO </a:t>
            </a:r>
            <a:r>
              <a:rPr lang="de-DE" sz="2400" dirty="0">
                <a:solidFill>
                  <a:schemeClr val="tx1">
                    <a:lumMod val="65000"/>
                    <a:lumOff val="35000"/>
                  </a:schemeClr>
                </a:solidFill>
                <a:latin typeface="JKRGNR+Arial-BoldMT"/>
              </a:rPr>
              <a:t>auch auf die </a:t>
            </a:r>
            <a:r>
              <a:rPr lang="de-DE" sz="2400" b="1" dirty="0">
                <a:solidFill>
                  <a:schemeClr val="tx1">
                    <a:lumMod val="65000"/>
                    <a:lumOff val="35000"/>
                  </a:schemeClr>
                </a:solidFill>
                <a:latin typeface="JKRGNR+Arial-BoldMT"/>
              </a:rPr>
              <a:t>vorprozessuale Erledigung </a:t>
            </a:r>
            <a:r>
              <a:rPr lang="de-DE" sz="2400" dirty="0">
                <a:solidFill>
                  <a:schemeClr val="tx1">
                    <a:lumMod val="65000"/>
                    <a:lumOff val="35000"/>
                  </a:schemeClr>
                </a:solidFill>
                <a:latin typeface="JKRGNR+Arial-BoldMT"/>
              </a:rPr>
              <a:t>von Verwaltungsakten?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a:t>
            </a:r>
            <a:r>
              <a:rPr lang="de-DE" sz="2400" b="1" dirty="0">
                <a:solidFill>
                  <a:schemeClr val="tx1">
                    <a:lumMod val="65000"/>
                    <a:lumOff val="35000"/>
                  </a:schemeClr>
                </a:solidFill>
                <a:latin typeface="JKRGNR+Arial-BoldMT"/>
              </a:rPr>
              <a:t>Analogiebildung</a:t>
            </a:r>
            <a:r>
              <a:rPr lang="de-DE" sz="2400" dirty="0">
                <a:solidFill>
                  <a:schemeClr val="tx1">
                    <a:lumMod val="65000"/>
                    <a:lumOff val="35000"/>
                  </a:schemeClr>
                </a:solidFill>
                <a:latin typeface="JKRGNR+Arial-BoldMT"/>
              </a:rPr>
              <a:t> erforderlich: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Planwidrige Regelungslücke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Vergleichbare Interessenlage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Planwidrige Regelungslücke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Planwidrige Regelungslücke (-) soweit eine effektive Rechtsschutzmöglichkeit zur Verfügung steht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28964889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Str.</a:t>
            </a:r>
            <a:r>
              <a:rPr lang="de-DE" sz="2400" dirty="0">
                <a:solidFill>
                  <a:schemeClr val="tx1">
                    <a:lumMod val="65000"/>
                    <a:lumOff val="35000"/>
                  </a:schemeClr>
                </a:solidFill>
                <a:latin typeface="JKRGNR+Arial-BoldMT"/>
              </a:rPr>
              <a:t>: Statthaftigkeit der </a:t>
            </a:r>
            <a:r>
              <a:rPr lang="de-DE" sz="2400" b="1" dirty="0">
                <a:solidFill>
                  <a:schemeClr val="tx1">
                    <a:lumMod val="65000"/>
                    <a:lumOff val="35000"/>
                  </a:schemeClr>
                </a:solidFill>
                <a:latin typeface="JKRGNR+Arial-BoldMT"/>
              </a:rPr>
              <a:t>allgemeinen Feststellungsklage nach § 43 I VwGO </a:t>
            </a:r>
            <a:r>
              <a:rPr lang="de-DE" sz="2400" dirty="0">
                <a:solidFill>
                  <a:schemeClr val="tx1">
                    <a:lumMod val="65000"/>
                    <a:lumOff val="35000"/>
                  </a:schemeClr>
                </a:solidFill>
                <a:latin typeface="JKRGNR+Arial-BoldMT"/>
              </a:rPr>
              <a:t>bei </a:t>
            </a:r>
            <a:r>
              <a:rPr lang="de-DE" sz="2400" b="1" dirty="0">
                <a:solidFill>
                  <a:schemeClr val="tx1">
                    <a:lumMod val="65000"/>
                    <a:lumOff val="35000"/>
                  </a:schemeClr>
                </a:solidFill>
                <a:latin typeface="JKRGNR+Arial-BoldMT"/>
              </a:rPr>
              <a:t>vorprozessualer Erledigung </a:t>
            </a:r>
            <a:r>
              <a:rPr lang="de-DE" sz="2400" dirty="0">
                <a:solidFill>
                  <a:schemeClr val="tx1">
                    <a:lumMod val="65000"/>
                    <a:lumOff val="35000"/>
                  </a:schemeClr>
                </a:solidFill>
                <a:latin typeface="JKRGNR+Arial-BoldMT"/>
              </a:rPr>
              <a:t>von Verwaltungsakten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allgemeiner Feststellungsklage nach § 43 I 1. Alt. VwGO möglich: </a:t>
            </a:r>
            <a:r>
              <a:rPr lang="de-DE" sz="2400" b="1" dirty="0">
                <a:solidFill>
                  <a:schemeClr val="tx1">
                    <a:lumMod val="65000"/>
                    <a:lumOff val="35000"/>
                  </a:schemeClr>
                </a:solidFill>
                <a:latin typeface="JKRGNR+Arial-BoldMT"/>
              </a:rPr>
              <a:t>Feststellung des (Nicht)Bestehens eines Rechtsverhältnisses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Verwaltungsakt = Rechtsverhältnis?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„Rechtsverhältnis“: </a:t>
            </a:r>
            <a:r>
              <a:rPr lang="de-DE" sz="2400" dirty="0">
                <a:solidFill>
                  <a:schemeClr val="tx1">
                    <a:lumMod val="65000"/>
                    <a:lumOff val="35000"/>
                  </a:schemeClr>
                </a:solidFill>
                <a:latin typeface="JKRGNR+Arial-BoldMT"/>
              </a:rPr>
              <a:t>die sich aus einem konkreten Sachverhalt aufgrund einer Rechtsnorm des öffentlichen Rechts ergebende </a:t>
            </a:r>
            <a:r>
              <a:rPr lang="de-DE" sz="2400" b="1" dirty="0">
                <a:solidFill>
                  <a:schemeClr val="tx1">
                    <a:lumMod val="65000"/>
                    <a:lumOff val="35000"/>
                  </a:schemeClr>
                </a:solidFill>
                <a:latin typeface="JKRGNR+Arial-BoldMT"/>
              </a:rPr>
              <a:t>rechtliche Beziehung </a:t>
            </a:r>
            <a:r>
              <a:rPr lang="de-DE" sz="2400" dirty="0">
                <a:solidFill>
                  <a:schemeClr val="tx1">
                    <a:lumMod val="65000"/>
                    <a:lumOff val="35000"/>
                  </a:schemeClr>
                </a:solidFill>
                <a:latin typeface="JKRGNR+Arial-BoldMT"/>
              </a:rPr>
              <a:t>zu einer Person oder zu einer Sache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Aus systematischen Gründen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 43 I 3. Alt. VwGO: Feststellung der Nichtigkeit eines VA</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naheliegend: </a:t>
            </a:r>
            <a:r>
              <a:rPr lang="de-DE" sz="2400" b="1" dirty="0">
                <a:solidFill>
                  <a:schemeClr val="tx1">
                    <a:lumMod val="65000"/>
                    <a:lumOff val="35000"/>
                  </a:schemeClr>
                </a:solidFill>
                <a:latin typeface="JKRGNR+Arial-BoldMT"/>
              </a:rPr>
              <a:t>Gesetzgeber unterscheidet zwischen Rechtsverhältnis und Verwaltungsakt</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22942457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8449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zu bedenken: </a:t>
            </a:r>
            <a:r>
              <a:rPr lang="de-DE" sz="2400" b="1" dirty="0">
                <a:solidFill>
                  <a:schemeClr val="tx1">
                    <a:lumMod val="65000"/>
                    <a:lumOff val="35000"/>
                  </a:schemeClr>
                </a:solidFill>
                <a:latin typeface="JKRGNR+Arial-BoldMT"/>
              </a:rPr>
              <a:t>Subsidiaritätsklausel des § 43 II 1 VwGO</a:t>
            </a:r>
            <a:r>
              <a:rPr lang="de-DE" sz="2400" dirty="0">
                <a:solidFill>
                  <a:schemeClr val="tx1">
                    <a:lumMod val="65000"/>
                    <a:lumOff val="35000"/>
                  </a:schemeClr>
                </a:solidFill>
                <a:latin typeface="JKRGNR+Arial-BoldMT"/>
              </a:rPr>
              <a:t>, nach der eine Feststellungsklage (auch dann) ausscheidet, soweit der Kläger seine Rechte </a:t>
            </a:r>
            <a:r>
              <a:rPr lang="de-DE" sz="2400" i="1" dirty="0">
                <a:solidFill>
                  <a:schemeClr val="tx1">
                    <a:lumMod val="65000"/>
                    <a:lumOff val="35000"/>
                  </a:schemeClr>
                </a:solidFill>
                <a:latin typeface="JKRGNR+Arial-BoldMT"/>
              </a:rPr>
              <a:t>„durch Gestaltungs- oder Leistungsklage (…) hätte verfolgen können“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Bedenke: </a:t>
            </a:r>
            <a:r>
              <a:rPr lang="de-DE" sz="2400" b="1" dirty="0">
                <a:solidFill>
                  <a:schemeClr val="tx1">
                    <a:lumMod val="65000"/>
                    <a:lumOff val="35000"/>
                  </a:schemeClr>
                </a:solidFill>
                <a:latin typeface="JKRGNR+Arial-BoldMT"/>
              </a:rPr>
              <a:t>bis zur Erledigung </a:t>
            </a:r>
            <a:r>
              <a:rPr lang="de-DE" sz="2400" dirty="0">
                <a:solidFill>
                  <a:schemeClr val="tx1">
                    <a:lumMod val="65000"/>
                    <a:lumOff val="35000"/>
                  </a:schemeClr>
                </a:solidFill>
                <a:latin typeface="JKRGNR+Arial-BoldMT"/>
              </a:rPr>
              <a:t>hätte der Kläger (zumindest theoretisch) seine Rechte durch eine </a:t>
            </a:r>
            <a:r>
              <a:rPr lang="de-DE" sz="2400" b="1" dirty="0">
                <a:solidFill>
                  <a:schemeClr val="tx1">
                    <a:lumMod val="65000"/>
                    <a:lumOff val="35000"/>
                  </a:schemeClr>
                </a:solidFill>
                <a:latin typeface="JKRGNR+Arial-BoldMT"/>
              </a:rPr>
              <a:t>Anfechtungsklage</a:t>
            </a:r>
            <a:r>
              <a:rPr lang="de-DE" sz="2400" dirty="0">
                <a:solidFill>
                  <a:schemeClr val="tx1">
                    <a:lumMod val="65000"/>
                    <a:lumOff val="35000"/>
                  </a:schemeClr>
                </a:solidFill>
                <a:latin typeface="JKRGNR+Arial-BoldMT"/>
              </a:rPr>
              <a:t> verfolgen können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alledem: Allgemeine Feststellungsklage nach § 43 I VwGO bei vorprozessualer Erledigung unstatthaft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Konsequenz: </a:t>
            </a:r>
            <a:r>
              <a:rPr lang="de-DE" sz="2400" b="1" dirty="0">
                <a:solidFill>
                  <a:schemeClr val="tx1">
                    <a:lumMod val="65000"/>
                    <a:lumOff val="35000"/>
                  </a:schemeClr>
                </a:solidFill>
                <a:latin typeface="JKRGNR+Arial-BoldMT"/>
              </a:rPr>
              <a:t>Planwidrige Regelungslücke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400942919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0372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Vergleichbare Interessenlage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Zeitpunkt der Erledigung</a:t>
            </a:r>
            <a:r>
              <a:rPr lang="de-DE" sz="2400" dirty="0">
                <a:solidFill>
                  <a:schemeClr val="tx1">
                    <a:lumMod val="65000"/>
                    <a:lumOff val="35000"/>
                  </a:schemeClr>
                </a:solidFill>
                <a:latin typeface="JKRGNR+Arial-BoldMT"/>
              </a:rPr>
              <a:t> hängt häufig allein vom </a:t>
            </a:r>
            <a:r>
              <a:rPr lang="de-DE" sz="2400" b="1" dirty="0">
                <a:solidFill>
                  <a:schemeClr val="tx1">
                    <a:lumMod val="65000"/>
                    <a:lumOff val="35000"/>
                  </a:schemeClr>
                </a:solidFill>
                <a:latin typeface="JKRGNR+Arial-BoldMT"/>
              </a:rPr>
              <a:t>Zufall</a:t>
            </a:r>
            <a:r>
              <a:rPr lang="de-DE" sz="2400" dirty="0">
                <a:solidFill>
                  <a:schemeClr val="tx1">
                    <a:lumMod val="65000"/>
                    <a:lumOff val="35000"/>
                  </a:schemeClr>
                </a:solidFill>
                <a:latin typeface="JKRGNR+Arial-BoldMT"/>
              </a:rPr>
              <a:t> ab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mit Blick auf Art. 19 IV GG: </a:t>
            </a:r>
            <a:r>
              <a:rPr lang="de-DE" sz="2400" b="1" dirty="0">
                <a:solidFill>
                  <a:schemeClr val="tx1">
                    <a:lumMod val="65000"/>
                    <a:lumOff val="35000"/>
                  </a:schemeClr>
                </a:solidFill>
                <a:latin typeface="JKRGNR+Arial-BoldMT"/>
              </a:rPr>
              <a:t>Interessenlage vergleichbar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der vorprozessualen Erledigung von Verwaltungsakten statthaft: </a:t>
            </a:r>
            <a:r>
              <a:rPr lang="de-DE" sz="2400" b="1" dirty="0">
                <a:solidFill>
                  <a:schemeClr val="tx1">
                    <a:lumMod val="65000"/>
                    <a:lumOff val="35000"/>
                  </a:schemeClr>
                </a:solidFill>
                <a:latin typeface="JKRGNR+Arial-BoldMT"/>
              </a:rPr>
              <a:t>§ 113 I 4 VwGO in analoger Anwendung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Problem: Verpflichtungssituation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Neben „</a:t>
            </a:r>
            <a:r>
              <a:rPr lang="de-DE" sz="2400" b="1" dirty="0">
                <a:solidFill>
                  <a:schemeClr val="tx1">
                    <a:lumMod val="65000"/>
                    <a:lumOff val="35000"/>
                  </a:schemeClr>
                </a:solidFill>
                <a:latin typeface="JKRGNR+Arial-BoldMT"/>
              </a:rPr>
              <a:t>zeitlicher</a:t>
            </a:r>
            <a:r>
              <a:rPr lang="de-DE" sz="2400" dirty="0">
                <a:solidFill>
                  <a:schemeClr val="tx1">
                    <a:lumMod val="65000"/>
                    <a:lumOff val="35000"/>
                  </a:schemeClr>
                </a:solidFill>
                <a:latin typeface="JKRGNR+Arial-BoldMT"/>
              </a:rPr>
              <a:t>“ Erweiterung des § 113 I 4 VwGO geboten: </a:t>
            </a:r>
            <a:r>
              <a:rPr lang="de-DE" sz="2400" b="1" dirty="0">
                <a:solidFill>
                  <a:schemeClr val="tx1">
                    <a:lumMod val="65000"/>
                    <a:lumOff val="35000"/>
                  </a:schemeClr>
                </a:solidFill>
                <a:latin typeface="JKRGNR+Arial-BoldMT"/>
              </a:rPr>
              <a:t>Analoge Anwendung des § 113 I 4 VwGO </a:t>
            </a:r>
            <a:r>
              <a:rPr lang="de-DE" sz="2400" dirty="0">
                <a:solidFill>
                  <a:schemeClr val="tx1">
                    <a:lumMod val="65000"/>
                    <a:lumOff val="35000"/>
                  </a:schemeClr>
                </a:solidFill>
                <a:latin typeface="JKRGNR+Arial-BoldMT"/>
              </a:rPr>
              <a:t>in „</a:t>
            </a:r>
            <a:r>
              <a:rPr lang="de-DE" sz="2400" b="1" dirty="0">
                <a:solidFill>
                  <a:schemeClr val="tx1">
                    <a:lumMod val="65000"/>
                    <a:lumOff val="35000"/>
                  </a:schemeClr>
                </a:solidFill>
                <a:latin typeface="JKRGNR+Arial-BoldMT"/>
              </a:rPr>
              <a:t>sachlicher</a:t>
            </a:r>
            <a:r>
              <a:rPr lang="de-DE" sz="2400" dirty="0">
                <a:solidFill>
                  <a:schemeClr val="tx1">
                    <a:lumMod val="65000"/>
                    <a:lumOff val="35000"/>
                  </a:schemeClr>
                </a:solidFill>
                <a:latin typeface="JKRGNR+Arial-BoldMT"/>
              </a:rPr>
              <a:t>“ Hinsicht auf  Verpflichtungssituation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Parallelität von AK und VK  </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Verwaltungsrecht AT</a:t>
            </a:r>
          </a:p>
          <a:p>
            <a:r>
              <a:rPr lang="de-DE" sz="2600" dirty="0">
                <a:solidFill>
                  <a:schemeClr val="bg1"/>
                </a:solidFill>
                <a:latin typeface="Frutiger Linotype" pitchFamily="34" charset="0"/>
              </a:rPr>
              <a:t>12. Woche</a:t>
            </a:r>
          </a:p>
        </p:txBody>
      </p:sp>
    </p:spTree>
    <p:extLst>
      <p:ext uri="{BB962C8B-B14F-4D97-AF65-F5344CB8AC3E}">
        <p14:creationId xmlns:p14="http://schemas.microsoft.com/office/powerpoint/2010/main" val="33279021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2830</Words>
  <Application>Microsoft Macintosh PowerPoint</Application>
  <PresentationFormat>Bildschirmpräsentation (4:3)</PresentationFormat>
  <Paragraphs>327</Paragraphs>
  <Slides>38</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38</vt:i4>
      </vt:variant>
    </vt:vector>
  </HeadingPairs>
  <TitlesOfParts>
    <vt:vector size="46"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67</cp:revision>
  <dcterms:created xsi:type="dcterms:W3CDTF">2023-10-19T08:58:07Z</dcterms:created>
  <dcterms:modified xsi:type="dcterms:W3CDTF">2026-01-11T13:58:26Z</dcterms:modified>
</cp:coreProperties>
</file>