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6"/>
  </p:notesMasterIdLst>
  <p:sldIdLst>
    <p:sldId id="256" r:id="rId2"/>
    <p:sldId id="571" r:id="rId3"/>
    <p:sldId id="596" r:id="rId4"/>
    <p:sldId id="535" r:id="rId5"/>
    <p:sldId id="579" r:id="rId6"/>
    <p:sldId id="578" r:id="rId7"/>
    <p:sldId id="577" r:id="rId8"/>
    <p:sldId id="597" r:id="rId9"/>
    <p:sldId id="580" r:id="rId10"/>
    <p:sldId id="582" r:id="rId11"/>
    <p:sldId id="583" r:id="rId12"/>
    <p:sldId id="584" r:id="rId13"/>
    <p:sldId id="276" r:id="rId14"/>
    <p:sldId id="576" r:id="rId15"/>
    <p:sldId id="536" r:id="rId16"/>
    <p:sldId id="538" r:id="rId17"/>
    <p:sldId id="540" r:id="rId18"/>
    <p:sldId id="541" r:id="rId19"/>
    <p:sldId id="569" r:id="rId20"/>
    <p:sldId id="542" r:id="rId21"/>
    <p:sldId id="575" r:id="rId22"/>
    <p:sldId id="570" r:id="rId23"/>
    <p:sldId id="544" r:id="rId24"/>
    <p:sldId id="543" r:id="rId25"/>
    <p:sldId id="545" r:id="rId26"/>
    <p:sldId id="546" r:id="rId27"/>
    <p:sldId id="548" r:id="rId28"/>
    <p:sldId id="550" r:id="rId29"/>
    <p:sldId id="551" r:id="rId30"/>
    <p:sldId id="568" r:id="rId31"/>
    <p:sldId id="552" r:id="rId32"/>
    <p:sldId id="553" r:id="rId33"/>
    <p:sldId id="554" r:id="rId34"/>
    <p:sldId id="555" r:id="rId35"/>
    <p:sldId id="556" r:id="rId36"/>
    <p:sldId id="557" r:id="rId37"/>
    <p:sldId id="559" r:id="rId38"/>
    <p:sldId id="561" r:id="rId39"/>
    <p:sldId id="585" r:id="rId40"/>
    <p:sldId id="385" r:id="rId41"/>
    <p:sldId id="586" r:id="rId42"/>
    <p:sldId id="402" r:id="rId43"/>
    <p:sldId id="587" r:id="rId44"/>
    <p:sldId id="403" r:id="rId45"/>
    <p:sldId id="408" r:id="rId46"/>
    <p:sldId id="588" r:id="rId47"/>
    <p:sldId id="589" r:id="rId48"/>
    <p:sldId id="590" r:id="rId49"/>
    <p:sldId id="591" r:id="rId50"/>
    <p:sldId id="592" r:id="rId51"/>
    <p:sldId id="593" r:id="rId52"/>
    <p:sldId id="594" r:id="rId53"/>
    <p:sldId id="595" r:id="rId54"/>
    <p:sldId id="439" r:id="rId5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59" autoAdjust="0"/>
    <p:restoredTop sz="92969"/>
  </p:normalViewPr>
  <p:slideViewPr>
    <p:cSldViewPr>
      <p:cViewPr varScale="1">
        <p:scale>
          <a:sx n="111" d="100"/>
          <a:sy n="111" d="100"/>
        </p:scale>
        <p:origin x="1480"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05.07.26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12.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Beispiel 1: </a:t>
            </a:r>
            <a:r>
              <a:rPr lang="de-DE" sz="2400" dirty="0">
                <a:solidFill>
                  <a:schemeClr val="tx1">
                    <a:lumMod val="65000"/>
                    <a:lumOff val="35000"/>
                  </a:schemeClr>
                </a:solidFill>
                <a:latin typeface="JKRGNR+Arial-BoldMT"/>
              </a:rPr>
              <a:t>Mit Bescheid vom 16. Juni 2022 </a:t>
            </a:r>
            <a:r>
              <a:rPr lang="de-DE" sz="2400" b="1" dirty="0">
                <a:solidFill>
                  <a:schemeClr val="tx1">
                    <a:lumMod val="65000"/>
                    <a:lumOff val="35000"/>
                  </a:schemeClr>
                </a:solidFill>
                <a:latin typeface="JKRGNR+Arial-BoldMT"/>
              </a:rPr>
              <a:t>untersagte</a:t>
            </a:r>
            <a:r>
              <a:rPr lang="de-DE" sz="2400" dirty="0">
                <a:solidFill>
                  <a:schemeClr val="tx1">
                    <a:lumMod val="65000"/>
                    <a:lumOff val="35000"/>
                  </a:schemeClr>
                </a:solidFill>
                <a:latin typeface="JKRGNR+Arial-BoldMT"/>
              </a:rPr>
              <a:t> das Bezirksamt Neukölln von Berlin… </a:t>
            </a:r>
          </a:p>
          <a:p>
            <a:pPr marL="457200" indent="-457200">
              <a:spcAft>
                <a:spcPts val="500"/>
              </a:spcAft>
              <a:buAutoNum type="arabicPeriod"/>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der Antragstellerin die </a:t>
            </a:r>
            <a:r>
              <a:rPr lang="de-DE" sz="2400" b="1" dirty="0">
                <a:solidFill>
                  <a:schemeClr val="tx1">
                    <a:lumMod val="65000"/>
                    <a:lumOff val="35000"/>
                  </a:schemeClr>
                </a:solidFill>
                <a:latin typeface="JKRGNR+Arial-BoldMT"/>
              </a:rPr>
              <a:t>Ausübung der Tätigkeiten </a:t>
            </a:r>
            <a:r>
              <a:rPr lang="de-DE" sz="2400" dirty="0">
                <a:solidFill>
                  <a:schemeClr val="tx1">
                    <a:lumMod val="65000"/>
                    <a:lumOff val="35000"/>
                  </a:schemeClr>
                </a:solidFill>
                <a:latin typeface="JKRGNR+Arial-BoldMT"/>
              </a:rPr>
              <a:t>"Einzelhandel mit Getränken, Alkohol, Tabakwaren, Süßwaren, Tiefkühlprodukten und Eis und das Betreiben eines erlaubnisfreien Cafés ohne Alkoholausschank unter den Anschriften K ... Berlin (Café/Einzelhandel). </a:t>
            </a:r>
          </a:p>
          <a:p>
            <a:pPr marL="457200" indent="-457200">
              <a:spcAft>
                <a:spcPts val="500"/>
              </a:spcAft>
              <a:buAutoNum type="arabicPeriod"/>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Sie werden zugleich aufgefordert, das </a:t>
            </a:r>
            <a:r>
              <a:rPr lang="de-DE" sz="2400" b="1" dirty="0">
                <a:solidFill>
                  <a:schemeClr val="tx1">
                    <a:lumMod val="65000"/>
                    <a:lumOff val="35000"/>
                  </a:schemeClr>
                </a:solidFill>
                <a:latin typeface="JKRGNR+Arial-BoldMT"/>
              </a:rPr>
              <a:t>Gewerbe spätestens bis zum 20. Juni 2022 abzumelden und einzustellen</a:t>
            </a:r>
            <a:r>
              <a:rPr lang="de-DE" sz="2400" dirty="0">
                <a:solidFill>
                  <a:schemeClr val="tx1">
                    <a:lumMod val="65000"/>
                    <a:lumOff val="35000"/>
                  </a:schemeClr>
                </a:solidFill>
                <a:latin typeface="JKRGNR+Arial-BoldMT"/>
              </a:rPr>
              <a:t>. </a:t>
            </a:r>
          </a:p>
          <a:p>
            <a:pPr marL="457200" indent="-457200">
              <a:spcAft>
                <a:spcPts val="500"/>
              </a:spcAft>
              <a:buAutoNum type="arabicPeriod"/>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den Fall, dass Sie dem nicht nachkomme, wird Ihnen bereits jetzt ein Zwangsgeld in Höhe von 2.500,- Euro angedroht.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vgl. VG Berlin, Beschluss vom 18.07.2022 - 4 L 281/22) </a:t>
            </a: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p:txBody>
      </p:sp>
    </p:spTree>
    <p:extLst>
      <p:ext uri="{BB962C8B-B14F-4D97-AF65-F5344CB8AC3E}">
        <p14:creationId xmlns:p14="http://schemas.microsoft.com/office/powerpoint/2010/main" val="33756816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43656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Beispiel 2: </a:t>
            </a:r>
            <a:r>
              <a:rPr lang="de-DE" sz="2400" dirty="0">
                <a:solidFill>
                  <a:schemeClr val="tx1">
                    <a:lumMod val="65000"/>
                    <a:lumOff val="35000"/>
                  </a:schemeClr>
                </a:solidFill>
                <a:latin typeface="JKRGNR+Arial-BoldMT"/>
              </a:rPr>
              <a:t>Der Sommerdom beginnt in 2 Wochen. Der Antrag des K, der mit einem Karussellstand daran teilnehmen möchte, wird von der zuständigen Behörde abgelehnt.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Der K fragt sich, ob er noch irgendwie rechtzeitig gerichtliche Hilfe bekommen kann. </a:t>
            </a: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p:txBody>
      </p:sp>
    </p:spTree>
    <p:extLst>
      <p:ext uri="{BB962C8B-B14F-4D97-AF65-F5344CB8AC3E}">
        <p14:creationId xmlns:p14="http://schemas.microsoft.com/office/powerpoint/2010/main" val="13909614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Schwerpunkt der heutigen Einheit: Vorläufiger Rechtsschutz </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Ratio: </a:t>
            </a:r>
            <a:r>
              <a:rPr lang="de-DE" sz="2400" dirty="0">
                <a:solidFill>
                  <a:schemeClr val="tx1">
                    <a:lumMod val="65000"/>
                    <a:lumOff val="35000"/>
                  </a:schemeClr>
                </a:solidFill>
                <a:highlight>
                  <a:srgbClr val="FFFF00"/>
                </a:highlight>
                <a:latin typeface="JKRGNR+Arial-BoldMT"/>
              </a:rPr>
              <a:t>System von „</a:t>
            </a:r>
            <a:r>
              <a:rPr lang="de-DE" sz="2400" b="1" dirty="0">
                <a:solidFill>
                  <a:schemeClr val="tx1">
                    <a:lumMod val="65000"/>
                    <a:lumOff val="35000"/>
                  </a:schemeClr>
                </a:solidFill>
                <a:highlight>
                  <a:srgbClr val="FFFF00"/>
                </a:highlight>
                <a:latin typeface="JKRGNR+Arial-BoldMT"/>
              </a:rPr>
              <a:t>Interimsregelungen</a:t>
            </a:r>
            <a:r>
              <a:rPr lang="de-DE" sz="2400" dirty="0">
                <a:solidFill>
                  <a:schemeClr val="tx1">
                    <a:lumMod val="65000"/>
                    <a:lumOff val="35000"/>
                  </a:schemeClr>
                </a:solidFill>
                <a:highlight>
                  <a:srgbClr val="FFFF00"/>
                </a:highlight>
                <a:latin typeface="JKRGNR+Arial-BoldMT"/>
              </a:rPr>
              <a:t>“ zum Schutz subjektiver Rechte vor endgültigen Tatsachen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Verfassungsrechtlicher Hintergrund: </a:t>
            </a:r>
            <a:r>
              <a:rPr lang="de-DE" sz="2400" dirty="0">
                <a:solidFill>
                  <a:schemeClr val="tx1">
                    <a:lumMod val="65000"/>
                    <a:lumOff val="35000"/>
                  </a:schemeClr>
                </a:solidFill>
                <a:latin typeface="JKRGNR+Arial-BoldMT"/>
              </a:rPr>
              <a:t>Effektiver Rechtsschutz, Art. 19 IV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Anwendungsfelder aus der Praxis</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Ausländer- und Asylrecht,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Baunachbarrecht,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Umwelt- und Fachplanungsrecht,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Versammlungsrecht,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Presse- und Informationsrecht</a:t>
            </a: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p:txBody>
      </p:sp>
    </p:spTree>
    <p:extLst>
      <p:ext uri="{BB962C8B-B14F-4D97-AF65-F5344CB8AC3E}">
        <p14:creationId xmlns:p14="http://schemas.microsoft.com/office/powerpoint/2010/main" val="2213187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Besonderheiten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Prüfungsdichte</a:t>
            </a:r>
            <a:r>
              <a:rPr lang="de-DE" sz="2400" dirty="0">
                <a:solidFill>
                  <a:schemeClr val="tx1">
                    <a:lumMod val="65000"/>
                    <a:lumOff val="35000"/>
                  </a:schemeClr>
                </a:solidFill>
                <a:latin typeface="JKRGNR+Arial-BoldMT"/>
              </a:rPr>
              <a:t> des Gerichts: </a:t>
            </a:r>
            <a:r>
              <a:rPr lang="de-DE" sz="2400" b="1" dirty="0">
                <a:solidFill>
                  <a:schemeClr val="tx1">
                    <a:lumMod val="65000"/>
                    <a:lumOff val="35000"/>
                  </a:schemeClr>
                </a:solidFill>
                <a:latin typeface="JKRGNR+Arial-BoldMT"/>
              </a:rPr>
              <a:t>„</a:t>
            </a:r>
            <a:r>
              <a:rPr lang="de-DE" sz="2400" b="1" u="sng" dirty="0">
                <a:solidFill>
                  <a:schemeClr val="tx1">
                    <a:lumMod val="65000"/>
                    <a:lumOff val="35000"/>
                  </a:schemeClr>
                </a:solidFill>
                <a:highlight>
                  <a:srgbClr val="FFFF00"/>
                </a:highlight>
                <a:latin typeface="JKRGNR+Arial-BoldMT"/>
              </a:rPr>
              <a:t>Summarische</a:t>
            </a:r>
            <a:r>
              <a:rPr lang="de-DE" sz="2400" b="1" dirty="0">
                <a:solidFill>
                  <a:schemeClr val="tx1">
                    <a:lumMod val="65000"/>
                    <a:lumOff val="35000"/>
                  </a:schemeClr>
                </a:solidFill>
                <a:latin typeface="JKRGNR+Arial-BoldMT"/>
              </a:rPr>
              <a:t>“ Prüfung der Sach- und Rechtslage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Rechtslage: </a:t>
            </a: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umfassend prüfen!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Sachlage d.h. Tatsachen: Beweismaß reduziert; </a:t>
            </a:r>
            <a:br>
              <a:rPr lang="de-DE" sz="2400" dirty="0">
                <a:solidFill>
                  <a:schemeClr val="tx1">
                    <a:lumMod val="65000"/>
                    <a:lumOff val="35000"/>
                  </a:schemeClr>
                </a:solidFill>
                <a:latin typeface="JKRGNR+Arial-BoldMT"/>
              </a:rPr>
            </a:br>
            <a:r>
              <a:rPr lang="de-DE" sz="2400" dirty="0">
                <a:solidFill>
                  <a:schemeClr val="tx1">
                    <a:lumMod val="65000"/>
                    <a:lumOff val="35000"/>
                  </a:schemeClr>
                </a:solidFill>
                <a:latin typeface="JKRGNR+Arial-BoldMT"/>
              </a:rPr>
              <a:t>ausreichend: sog. „</a:t>
            </a:r>
            <a:r>
              <a:rPr lang="de-DE" sz="2400" b="1" dirty="0">
                <a:solidFill>
                  <a:schemeClr val="tx1">
                    <a:lumMod val="65000"/>
                    <a:lumOff val="35000"/>
                  </a:schemeClr>
                </a:solidFill>
                <a:latin typeface="JKRGNR+Arial-BoldMT"/>
              </a:rPr>
              <a:t>Glaubhaftmachung</a:t>
            </a:r>
            <a:r>
              <a:rPr lang="de-DE" sz="2400" dirty="0">
                <a:solidFill>
                  <a:schemeClr val="tx1">
                    <a:lumMod val="65000"/>
                    <a:lumOff val="35000"/>
                  </a:schemeClr>
                </a:solidFill>
                <a:latin typeface="JKRGNR+Arial-BoldMT"/>
              </a:rPr>
              <a:t>“ (vgl. § 920 II ZPO)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Gerichtliches Verfahren: „</a:t>
            </a:r>
            <a:r>
              <a:rPr lang="de-DE" sz="2400" b="1" u="sng" dirty="0">
                <a:solidFill>
                  <a:schemeClr val="tx1">
                    <a:lumMod val="65000"/>
                    <a:lumOff val="35000"/>
                  </a:schemeClr>
                </a:solidFill>
                <a:highlight>
                  <a:srgbClr val="FFFF00"/>
                </a:highlight>
                <a:latin typeface="JKRGNR+Arial-BoldMT"/>
              </a:rPr>
              <a:t>Beschluss</a:t>
            </a:r>
            <a:r>
              <a:rPr lang="de-DE" sz="2400" b="1"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Grundsatz: </a:t>
            </a:r>
            <a:r>
              <a:rPr lang="de-DE" sz="2400" b="1" dirty="0">
                <a:solidFill>
                  <a:schemeClr val="tx1">
                    <a:lumMod val="65000"/>
                    <a:lumOff val="35000"/>
                  </a:schemeClr>
                </a:solidFill>
                <a:latin typeface="JKRGNR+Arial-BoldMT"/>
              </a:rPr>
              <a:t>Keine mündliche Verhandlung, vgl. § 101 III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Anhörung der Gegenseite erforderlich?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Vgl. Art. 103 I GG (notfalls telefonisch!)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p:txBody>
      </p:sp>
    </p:spTree>
    <p:extLst>
      <p:ext uri="{BB962C8B-B14F-4D97-AF65-F5344CB8AC3E}">
        <p14:creationId xmlns:p14="http://schemas.microsoft.com/office/powerpoint/2010/main" val="13062510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86516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b="1" u="sng" dirty="0">
                <a:solidFill>
                  <a:schemeClr val="tx1">
                    <a:lumMod val="65000"/>
                    <a:lumOff val="35000"/>
                  </a:schemeClr>
                </a:solidFill>
                <a:latin typeface="JKRGNR+Arial-BoldMT"/>
              </a:rPr>
              <a:t>Verfahrensarten</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Antrag auf Anordnung/ Wiederherstellung der aufschiebenden Wirkung eines Rechtsbehelfs, § 80 V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Antrag auf Erlass einer einstweiligen Anordnung, § 123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Selten: Antrag nach § 47 VI VwGO </a:t>
            </a: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p:txBody>
      </p:sp>
    </p:spTree>
    <p:extLst>
      <p:ext uri="{BB962C8B-B14F-4D97-AF65-F5344CB8AC3E}">
        <p14:creationId xmlns:p14="http://schemas.microsoft.com/office/powerpoint/2010/main" val="39406977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anim calcmode="lin" valueType="num">
                                      <p:cBhvr additive="base">
                                        <p:cTn id="2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Verfahren nach § 80 V VwGO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u="sng"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Mittelpunkt dieses Verfahrens: </a:t>
            </a:r>
            <a:r>
              <a:rPr lang="de-DE" sz="2400" b="1" dirty="0">
                <a:solidFill>
                  <a:schemeClr val="tx1">
                    <a:lumMod val="65000"/>
                    <a:lumOff val="35000"/>
                  </a:schemeClr>
                </a:solidFill>
                <a:highlight>
                  <a:srgbClr val="FFFF00"/>
                </a:highlight>
                <a:latin typeface="JKRGNR+Arial-BoldMT"/>
              </a:rPr>
              <a:t>Suspensiveffekt von Rechtsbehelfen, vgl. § 80 I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Hintergrund</a:t>
            </a:r>
            <a:r>
              <a:rPr lang="de-DE" sz="2400" dirty="0">
                <a:solidFill>
                  <a:schemeClr val="tx1">
                    <a:lumMod val="65000"/>
                    <a:lumOff val="35000"/>
                  </a:schemeClr>
                </a:solidFill>
                <a:latin typeface="JKRGNR+Arial-BoldMT"/>
              </a:rPr>
              <a:t>: Gegengewicht des Bürgers zum Ausgleich des Selbsttitulierungsrecht der Verwaltung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Suspensiveffekt</a:t>
            </a:r>
            <a:r>
              <a:rPr lang="de-DE" sz="2400" dirty="0">
                <a:solidFill>
                  <a:schemeClr val="tx1">
                    <a:lumMod val="65000"/>
                    <a:lumOff val="35000"/>
                  </a:schemeClr>
                </a:solidFill>
                <a:latin typeface="JKRGNR+Arial-BoldMT"/>
              </a:rPr>
              <a:t> führt zur Vollziehungshemmung!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rgbClr val="FF0000"/>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Problem aus Bürgersicht</a:t>
            </a:r>
            <a:r>
              <a:rPr lang="de-DE" sz="2400" dirty="0">
                <a:solidFill>
                  <a:schemeClr val="tx1">
                    <a:lumMod val="65000"/>
                    <a:lumOff val="35000"/>
                  </a:schemeClr>
                </a:solidFill>
                <a:latin typeface="JKRGNR+Arial-BoldMT"/>
              </a:rPr>
              <a:t>: </a:t>
            </a:r>
            <a:r>
              <a:rPr lang="de-DE" sz="2400" b="1" u="sng" dirty="0">
                <a:solidFill>
                  <a:schemeClr val="tx1">
                    <a:lumMod val="65000"/>
                    <a:lumOff val="35000"/>
                  </a:schemeClr>
                </a:solidFill>
                <a:latin typeface="JKRGNR+Arial-BoldMT"/>
              </a:rPr>
              <a:t>Entfallen des Suspensiveffektes </a:t>
            </a:r>
            <a:r>
              <a:rPr lang="de-DE" sz="2400" dirty="0">
                <a:solidFill>
                  <a:schemeClr val="tx1">
                    <a:lumMod val="65000"/>
                    <a:lumOff val="35000"/>
                  </a:schemeClr>
                </a:solidFill>
                <a:latin typeface="JKRGNR+Arial-BoldMT"/>
              </a:rPr>
              <a:t>nach § 80 II VwGO aufgrund…</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Gesetzlicher Anordnung </a:t>
            </a:r>
            <a:r>
              <a:rPr lang="de-DE" sz="2400" dirty="0">
                <a:solidFill>
                  <a:schemeClr val="tx1">
                    <a:lumMod val="65000"/>
                    <a:lumOff val="35000"/>
                  </a:schemeClr>
                </a:solidFill>
                <a:latin typeface="JKRGNR+Arial-BoldMT"/>
              </a:rPr>
              <a:t>(§ 80 II 1 Nr. 1 – 3a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Behördlicher Einzelfallentscheidung </a:t>
            </a:r>
            <a:r>
              <a:rPr lang="de-DE" sz="2400" dirty="0">
                <a:solidFill>
                  <a:schemeClr val="tx1">
                    <a:lumMod val="65000"/>
                    <a:lumOff val="35000"/>
                  </a:schemeClr>
                </a:solidFill>
                <a:latin typeface="JKRGNR+Arial-BoldMT"/>
              </a:rPr>
              <a:t>(§ 80 II 1 Nr. 4 VwGO)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„Anordnung der sofortigen Vollziehung“ </a:t>
            </a: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p:txBody>
      </p:sp>
    </p:spTree>
    <p:extLst>
      <p:ext uri="{BB962C8B-B14F-4D97-AF65-F5344CB8AC3E}">
        <p14:creationId xmlns:p14="http://schemas.microsoft.com/office/powerpoint/2010/main" val="13042533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Beispiel 1: </a:t>
            </a:r>
            <a:r>
              <a:rPr lang="de-DE" sz="2400" dirty="0">
                <a:solidFill>
                  <a:schemeClr val="tx1">
                    <a:lumMod val="65000"/>
                    <a:lumOff val="35000"/>
                  </a:schemeClr>
                </a:solidFill>
                <a:latin typeface="JKRGNR+Arial-BoldMT"/>
              </a:rPr>
              <a:t>Mit Bescheid vom 16. Juni 2022 </a:t>
            </a:r>
            <a:r>
              <a:rPr lang="de-DE" sz="2400" b="1" dirty="0">
                <a:solidFill>
                  <a:schemeClr val="tx1">
                    <a:lumMod val="65000"/>
                    <a:lumOff val="35000"/>
                  </a:schemeClr>
                </a:solidFill>
                <a:latin typeface="JKRGNR+Arial-BoldMT"/>
              </a:rPr>
              <a:t>untersagte</a:t>
            </a:r>
            <a:r>
              <a:rPr lang="de-DE" sz="2400" dirty="0">
                <a:solidFill>
                  <a:schemeClr val="tx1">
                    <a:lumMod val="65000"/>
                    <a:lumOff val="35000"/>
                  </a:schemeClr>
                </a:solidFill>
                <a:latin typeface="JKRGNR+Arial-BoldMT"/>
              </a:rPr>
              <a:t> das Bezirksamt Neukölln von Berlin… </a:t>
            </a:r>
          </a:p>
          <a:p>
            <a:pPr marL="457200" indent="-457200">
              <a:spcAft>
                <a:spcPts val="500"/>
              </a:spcAft>
              <a:buAutoNum type="arabicPeriod"/>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der Antragstellerin die </a:t>
            </a:r>
            <a:r>
              <a:rPr lang="de-DE" sz="2400" b="1" dirty="0">
                <a:solidFill>
                  <a:schemeClr val="tx1">
                    <a:lumMod val="65000"/>
                    <a:lumOff val="35000"/>
                  </a:schemeClr>
                </a:solidFill>
                <a:latin typeface="JKRGNR+Arial-BoldMT"/>
              </a:rPr>
              <a:t>Ausübung der Tätigkeiten </a:t>
            </a:r>
            <a:r>
              <a:rPr lang="de-DE" sz="2400" dirty="0">
                <a:solidFill>
                  <a:schemeClr val="tx1">
                    <a:lumMod val="65000"/>
                    <a:lumOff val="35000"/>
                  </a:schemeClr>
                </a:solidFill>
                <a:latin typeface="JKRGNR+Arial-BoldMT"/>
              </a:rPr>
              <a:t>"Einzelhandel mit Getränken, Alkohol, Tabakwaren, Süßwaren, Tiefkühlprodukten und Eis und das Betreiben eines erlaubnisfreien Cafés ohne Alkoholausschank unter den Anschriften K ... Berlin (Café/Einzelhandel). </a:t>
            </a:r>
          </a:p>
          <a:p>
            <a:pPr marL="457200" indent="-457200">
              <a:spcAft>
                <a:spcPts val="500"/>
              </a:spcAft>
              <a:buAutoNum type="arabicPeriod"/>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Die sofortige Vollziehung wird angeordnet. </a:t>
            </a:r>
          </a:p>
          <a:p>
            <a:pPr marL="457200" indent="-457200">
              <a:spcAft>
                <a:spcPts val="500"/>
              </a:spcAft>
              <a:buAutoNum type="arabicPeriod"/>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Sie werden zugleich aufgefordert, das </a:t>
            </a:r>
            <a:r>
              <a:rPr lang="de-DE" sz="2400" b="1" dirty="0">
                <a:solidFill>
                  <a:schemeClr val="tx1">
                    <a:lumMod val="65000"/>
                    <a:lumOff val="35000"/>
                  </a:schemeClr>
                </a:solidFill>
                <a:latin typeface="JKRGNR+Arial-BoldMT"/>
              </a:rPr>
              <a:t>Gewerbe spätestens bis zum 20. Juni 2022 abzumelden und einzustellen</a:t>
            </a:r>
            <a:r>
              <a:rPr lang="de-DE" sz="2400" dirty="0">
                <a:solidFill>
                  <a:schemeClr val="tx1">
                    <a:lumMod val="65000"/>
                    <a:lumOff val="35000"/>
                  </a:schemeClr>
                </a:solidFill>
                <a:latin typeface="JKRGNR+Arial-BoldMT"/>
              </a:rPr>
              <a:t>. </a:t>
            </a:r>
          </a:p>
          <a:p>
            <a:pPr marL="457200" indent="-457200">
              <a:spcAft>
                <a:spcPts val="500"/>
              </a:spcAft>
              <a:buAutoNum type="arabicPeriod"/>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den Fall, dass Sie dem nicht nachkomme, wird Ihnen bereits jetzt ein Zwangsgeld in Höhe von 2.500,- Euro angedroht.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vgl. VG Berlin, Beschluss vom 18.07.2022 - 4 L 281/22) </a:t>
            </a: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p:txBody>
      </p:sp>
    </p:spTree>
    <p:extLst>
      <p:ext uri="{BB962C8B-B14F-4D97-AF65-F5344CB8AC3E}">
        <p14:creationId xmlns:p14="http://schemas.microsoft.com/office/powerpoint/2010/main" val="28301097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Verfahren nach § 80 V VwGO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Antragsarten vor Gericht: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Antrag auf </a:t>
            </a:r>
            <a:r>
              <a:rPr lang="de-DE" sz="2400" b="1" u="sng" dirty="0">
                <a:solidFill>
                  <a:schemeClr val="tx1">
                    <a:lumMod val="65000"/>
                    <a:lumOff val="35000"/>
                  </a:schemeClr>
                </a:solidFill>
                <a:highlight>
                  <a:srgbClr val="FFFF00"/>
                </a:highlight>
                <a:latin typeface="JKRGNR+Arial-BoldMT"/>
              </a:rPr>
              <a:t>(erstmalige) Anordnung </a:t>
            </a:r>
            <a:r>
              <a:rPr lang="de-DE" sz="2400" b="1" dirty="0">
                <a:solidFill>
                  <a:schemeClr val="tx1">
                    <a:lumMod val="65000"/>
                    <a:lumOff val="35000"/>
                  </a:schemeClr>
                </a:solidFill>
                <a:highlight>
                  <a:srgbClr val="FFFF00"/>
                </a:highlight>
                <a:latin typeface="JKRGNR+Arial-BoldMT"/>
              </a:rPr>
              <a:t>der aufschiebenden Wirkung </a:t>
            </a:r>
            <a:r>
              <a:rPr lang="de-DE" sz="2400" dirty="0">
                <a:solidFill>
                  <a:schemeClr val="tx1">
                    <a:lumMod val="65000"/>
                    <a:lumOff val="35000"/>
                  </a:schemeClr>
                </a:solidFill>
                <a:highlight>
                  <a:srgbClr val="FFFF00"/>
                </a:highlight>
                <a:latin typeface="JKRGNR+Arial-BoldMT"/>
              </a:rPr>
              <a:t>eines Rechtsbehelfs, </a:t>
            </a:r>
            <a:r>
              <a:rPr lang="de-DE" sz="2400" b="1" dirty="0">
                <a:solidFill>
                  <a:schemeClr val="tx1">
                    <a:lumMod val="65000"/>
                    <a:lumOff val="35000"/>
                  </a:schemeClr>
                </a:solidFill>
                <a:highlight>
                  <a:srgbClr val="FFFF00"/>
                </a:highlight>
                <a:latin typeface="JKRGNR+Arial-BoldMT"/>
              </a:rPr>
              <a:t>§ 80 V S. 1 Alt. 1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Anwendungsfall</a:t>
            </a:r>
            <a:r>
              <a:rPr lang="de-DE" sz="2400" dirty="0">
                <a:solidFill>
                  <a:schemeClr val="tx1">
                    <a:lumMod val="65000"/>
                    <a:lumOff val="35000"/>
                  </a:schemeClr>
                </a:solidFill>
                <a:latin typeface="JKRGNR+Arial-BoldMT"/>
              </a:rPr>
              <a:t>: Aufschiebende Wirkung tritt wegen gesetzlicher Regelung </a:t>
            </a:r>
            <a:r>
              <a:rPr lang="de-DE" sz="2400" b="1" dirty="0">
                <a:solidFill>
                  <a:schemeClr val="tx1">
                    <a:lumMod val="65000"/>
                    <a:lumOff val="35000"/>
                  </a:schemeClr>
                </a:solidFill>
                <a:latin typeface="JKRGNR+Arial-BoldMT"/>
              </a:rPr>
              <a:t>(§ 80 II 1 Nr. 1 – 3a VwGO</a:t>
            </a:r>
            <a:r>
              <a:rPr lang="de-DE" sz="2400" dirty="0">
                <a:solidFill>
                  <a:schemeClr val="tx1">
                    <a:lumMod val="65000"/>
                    <a:lumOff val="35000"/>
                  </a:schemeClr>
                </a:solidFill>
                <a:latin typeface="JKRGNR+Arial-BoldMT"/>
              </a:rPr>
              <a:t>) nicht ein!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Antrag auf </a:t>
            </a:r>
            <a:r>
              <a:rPr lang="de-DE" sz="2400" b="1" u="sng" dirty="0">
                <a:solidFill>
                  <a:schemeClr val="tx1">
                    <a:lumMod val="65000"/>
                    <a:lumOff val="35000"/>
                  </a:schemeClr>
                </a:solidFill>
                <a:highlight>
                  <a:srgbClr val="FFFF00"/>
                </a:highlight>
                <a:latin typeface="JKRGNR+Arial-BoldMT"/>
              </a:rPr>
              <a:t>Wiederherstellung</a:t>
            </a:r>
            <a:r>
              <a:rPr lang="de-DE" sz="2400" b="1" dirty="0">
                <a:solidFill>
                  <a:schemeClr val="tx1">
                    <a:lumMod val="65000"/>
                    <a:lumOff val="35000"/>
                  </a:schemeClr>
                </a:solidFill>
                <a:highlight>
                  <a:srgbClr val="FFFF00"/>
                </a:highlight>
                <a:latin typeface="JKRGNR+Arial-BoldMT"/>
              </a:rPr>
              <a:t> der aufschiebenden Wirkung </a:t>
            </a:r>
            <a:r>
              <a:rPr lang="de-DE" sz="2400" dirty="0">
                <a:solidFill>
                  <a:schemeClr val="tx1">
                    <a:lumMod val="65000"/>
                    <a:lumOff val="35000"/>
                  </a:schemeClr>
                </a:solidFill>
                <a:highlight>
                  <a:srgbClr val="FFFF00"/>
                </a:highlight>
                <a:latin typeface="JKRGNR+Arial-BoldMT"/>
              </a:rPr>
              <a:t>eines Rechtsbehelfs, </a:t>
            </a:r>
            <a:r>
              <a:rPr lang="de-DE" sz="2400" b="1" dirty="0">
                <a:solidFill>
                  <a:schemeClr val="tx1">
                    <a:lumMod val="65000"/>
                    <a:lumOff val="35000"/>
                  </a:schemeClr>
                </a:solidFill>
                <a:highlight>
                  <a:srgbClr val="FFFF00"/>
                </a:highlight>
                <a:latin typeface="JKRGNR+Arial-BoldMT"/>
              </a:rPr>
              <a:t>§ 80 V S. 1 Alt. 2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Anwendungsfall</a:t>
            </a:r>
            <a:r>
              <a:rPr lang="de-DE" sz="2400" dirty="0">
                <a:solidFill>
                  <a:schemeClr val="tx1">
                    <a:lumMod val="65000"/>
                    <a:lumOff val="35000"/>
                  </a:schemeClr>
                </a:solidFill>
                <a:latin typeface="JKRGNR+Arial-BoldMT"/>
              </a:rPr>
              <a:t>: Aufschiebende Wirkung tritt wegen Anordnung der sofortigen Vollziehung </a:t>
            </a:r>
            <a:r>
              <a:rPr lang="de-DE" sz="2400" b="1" dirty="0">
                <a:solidFill>
                  <a:schemeClr val="tx1">
                    <a:lumMod val="65000"/>
                    <a:lumOff val="35000"/>
                  </a:schemeClr>
                </a:solidFill>
                <a:latin typeface="JKRGNR+Arial-BoldMT"/>
              </a:rPr>
              <a:t>(§ 80 II 1 Nr. 4 VwGO</a:t>
            </a:r>
            <a:r>
              <a:rPr lang="de-DE" sz="2400" dirty="0">
                <a:solidFill>
                  <a:schemeClr val="tx1">
                    <a:lumMod val="65000"/>
                    <a:lumOff val="35000"/>
                  </a:schemeClr>
                </a:solidFill>
                <a:latin typeface="JKRGNR+Arial-BoldMT"/>
              </a:rPr>
              <a:t>) nicht ein</a:t>
            </a: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p:txBody>
      </p:sp>
    </p:spTree>
    <p:extLst>
      <p:ext uri="{BB962C8B-B14F-4D97-AF65-F5344CB8AC3E}">
        <p14:creationId xmlns:p14="http://schemas.microsoft.com/office/powerpoint/2010/main" val="17234043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Besonderheiten in der Zulässigkeit nach § 80 V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u="sng"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Statthaftigkeit des Antrages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Einleitung der Statthaftigkeit über § 123 V VwGO: „Vorrang §§ 80 ff VwGO“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Antragsbefugnis, § 42 II VwGO analog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Allgemeines Rechtsschutzbedürfnis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Vorherige Einlegung eines Rechtsbehelfs?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„Anfechtungsklage und Widerspruch haben aufschiebende Wirkung“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Keine offensichtliche Unzulässigkeit des Hauptsacherechtsbehelfs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Vorheriger Antrag bei Behörde nach § 80 IV VwGO? </a:t>
            </a: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p:txBody>
      </p:sp>
    </p:spTree>
    <p:extLst>
      <p:ext uri="{BB962C8B-B14F-4D97-AF65-F5344CB8AC3E}">
        <p14:creationId xmlns:p14="http://schemas.microsoft.com/office/powerpoint/2010/main" val="36027603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Besonderheiten in der </a:t>
            </a:r>
            <a:r>
              <a:rPr lang="de-DE" sz="2400" b="1" u="sng" dirty="0" err="1">
                <a:solidFill>
                  <a:schemeClr val="tx1">
                    <a:lumMod val="65000"/>
                    <a:lumOff val="35000"/>
                  </a:schemeClr>
                </a:solidFill>
                <a:latin typeface="JKRGNR+Arial-BoldMT"/>
              </a:rPr>
              <a:t>Begründeheit</a:t>
            </a:r>
            <a:r>
              <a:rPr lang="de-DE" sz="2400" b="1" u="sng" dirty="0">
                <a:solidFill>
                  <a:schemeClr val="tx1">
                    <a:lumMod val="65000"/>
                    <a:lumOff val="35000"/>
                  </a:schemeClr>
                </a:solidFill>
                <a:latin typeface="JKRGNR+Arial-BoldMT"/>
              </a:rPr>
              <a:t> nach § 80 V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u="sng"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P1: Obersatz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Wiederherstellung </a:t>
            </a:r>
            <a:r>
              <a:rPr lang="de-DE" sz="2400" b="1" dirty="0">
                <a:solidFill>
                  <a:schemeClr val="tx1">
                    <a:lumMod val="65000"/>
                    <a:lumOff val="35000"/>
                  </a:schemeClr>
                </a:solidFill>
                <a:latin typeface="JKRGNR+Arial-BoldMT"/>
              </a:rPr>
              <a:t>der aufschiebenden Wirkung: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„Der Antrag ist begründet, wenn die Anordnung der sofortigen Vollziehung formell rechtswidrig war und/ oder das </a:t>
            </a:r>
            <a:r>
              <a:rPr lang="de-DE" sz="2400" b="1" i="1" dirty="0" err="1">
                <a:solidFill>
                  <a:schemeClr val="tx1">
                    <a:lumMod val="65000"/>
                    <a:lumOff val="35000"/>
                  </a:schemeClr>
                </a:solidFill>
                <a:latin typeface="JKRGNR+Arial-BoldMT"/>
              </a:rPr>
              <a:t>Suspensivinteresse</a:t>
            </a:r>
            <a:r>
              <a:rPr lang="de-DE" sz="2400" b="1" i="1" dirty="0">
                <a:solidFill>
                  <a:schemeClr val="tx1">
                    <a:lumMod val="65000"/>
                    <a:lumOff val="35000"/>
                  </a:schemeClr>
                </a:solidFill>
                <a:latin typeface="JKRGNR+Arial-BoldMT"/>
              </a:rPr>
              <a:t> des Ast. das Vollziehungsinteresse überwiegt.“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Anordnung </a:t>
            </a:r>
            <a:r>
              <a:rPr lang="de-DE" sz="2400" b="1" dirty="0">
                <a:solidFill>
                  <a:schemeClr val="tx1">
                    <a:lumMod val="65000"/>
                    <a:lumOff val="35000"/>
                  </a:schemeClr>
                </a:solidFill>
                <a:latin typeface="JKRGNR+Arial-BoldMT"/>
              </a:rPr>
              <a:t>der aufschiebenden Wirkung: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„Der Antrag ist begründet, soweit das </a:t>
            </a:r>
            <a:r>
              <a:rPr lang="de-DE" sz="2400" b="1" i="1" dirty="0" err="1">
                <a:solidFill>
                  <a:schemeClr val="tx1">
                    <a:lumMod val="65000"/>
                    <a:lumOff val="35000"/>
                  </a:schemeClr>
                </a:solidFill>
                <a:latin typeface="JKRGNR+Arial-BoldMT"/>
              </a:rPr>
              <a:t>Suspensivinteresse</a:t>
            </a:r>
            <a:r>
              <a:rPr lang="de-DE" sz="2400" b="1" i="1" dirty="0">
                <a:solidFill>
                  <a:schemeClr val="tx1">
                    <a:lumMod val="65000"/>
                    <a:lumOff val="35000"/>
                  </a:schemeClr>
                </a:solidFill>
                <a:latin typeface="JKRGNR+Arial-BoldMT"/>
              </a:rPr>
              <a:t> das Vollziehungsinteresse überwiegt.“ </a:t>
            </a: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p:txBody>
      </p:sp>
    </p:spTree>
    <p:extLst>
      <p:ext uri="{BB962C8B-B14F-4D97-AF65-F5344CB8AC3E}">
        <p14:creationId xmlns:p14="http://schemas.microsoft.com/office/powerpoint/2010/main" val="31502642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Besonderheiten in der </a:t>
            </a:r>
            <a:r>
              <a:rPr lang="de-DE" sz="2400" b="1" u="sng" dirty="0" err="1">
                <a:solidFill>
                  <a:schemeClr val="tx1">
                    <a:lumMod val="65000"/>
                    <a:lumOff val="35000"/>
                  </a:schemeClr>
                </a:solidFill>
                <a:latin typeface="JKRGNR+Arial-BoldMT"/>
              </a:rPr>
              <a:t>Begründeheit</a:t>
            </a:r>
            <a:r>
              <a:rPr lang="de-DE" sz="2400" b="1" u="sng" dirty="0">
                <a:solidFill>
                  <a:schemeClr val="tx1">
                    <a:lumMod val="65000"/>
                    <a:lumOff val="35000"/>
                  </a:schemeClr>
                </a:solidFill>
                <a:latin typeface="JKRGNR+Arial-BoldMT"/>
              </a:rPr>
              <a:t> nach § 80 V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u="sng"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P2: Anordnung der sofortigen Vollziehung</a:t>
            </a: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Anhörung nach § 28 VwVfG vor Erlass erforderlich?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Anwendungsbereich eröffnet?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Anordnung als belastender VA? </a:t>
            </a:r>
          </a:p>
          <a:p>
            <a:pPr marL="2171700" lvl="4"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 </a:t>
            </a:r>
            <a:r>
              <a:rPr lang="de-DE" sz="2400" dirty="0">
                <a:solidFill>
                  <a:schemeClr val="tx1">
                    <a:lumMod val="65000"/>
                    <a:lumOff val="35000"/>
                  </a:schemeClr>
                </a:solidFill>
                <a:latin typeface="JKRGNR+Arial-BoldMT"/>
              </a:rPr>
              <a:t>sonst möglich hiergegen Suspensiveffekt herbeizuführen</a:t>
            </a:r>
          </a:p>
          <a:p>
            <a:pPr marL="2171700" lvl="4"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Analoge Anwendung (-); </a:t>
            </a:r>
            <a:r>
              <a:rPr lang="de-DE" sz="2400" dirty="0">
                <a:solidFill>
                  <a:schemeClr val="tx1">
                    <a:lumMod val="65000"/>
                    <a:lumOff val="35000"/>
                  </a:schemeClr>
                </a:solidFill>
                <a:latin typeface="JKRGNR+Arial-BoldMT"/>
              </a:rPr>
              <a:t>arg. abschließende Regelung in § 80 III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Besonders zu prüfen: </a:t>
            </a:r>
            <a:r>
              <a:rPr lang="de-DE" sz="2400" b="1" u="sng" dirty="0">
                <a:solidFill>
                  <a:schemeClr val="tx1">
                    <a:lumMod val="65000"/>
                    <a:lumOff val="35000"/>
                  </a:schemeClr>
                </a:solidFill>
                <a:latin typeface="JKRGNR+Arial-BoldMT"/>
              </a:rPr>
              <a:t>Begründungserfordernis aus § 80 III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keine Heilungsmöglichkeit! </a:t>
            </a: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p:txBody>
      </p:sp>
    </p:spTree>
    <p:extLst>
      <p:ext uri="{BB962C8B-B14F-4D97-AF65-F5344CB8AC3E}">
        <p14:creationId xmlns:p14="http://schemas.microsoft.com/office/powerpoint/2010/main" val="15749260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Fall 16</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Verwaltungsrechtswegs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zu prüfen, aber vorliegend </a:t>
            </a:r>
            <a:r>
              <a:rPr lang="de-DE" sz="2400" b="1" dirty="0">
                <a:solidFill>
                  <a:schemeClr val="tx1">
                    <a:lumMod val="65000"/>
                    <a:lumOff val="35000"/>
                  </a:schemeClr>
                </a:solidFill>
                <a:latin typeface="JKRGNR+Arial-BoldMT"/>
              </a:rPr>
              <a:t>nicht einschlägig</a:t>
            </a:r>
            <a:r>
              <a:rPr lang="de-DE" sz="2400" dirty="0">
                <a:solidFill>
                  <a:schemeClr val="tx1">
                    <a:lumMod val="65000"/>
                    <a:lumOff val="35000"/>
                  </a:schemeClr>
                </a:solidFill>
                <a:latin typeface="JKRGNR+Arial-BoldMT"/>
              </a:rPr>
              <a:t>: Aufdrängende Sonderzuweisung </a:t>
            </a:r>
            <a:r>
              <a:rPr lang="de-DE" sz="2400" b="1" dirty="0">
                <a:solidFill>
                  <a:schemeClr val="tx1">
                    <a:lumMod val="65000"/>
                    <a:lumOff val="35000"/>
                  </a:schemeClr>
                </a:solidFill>
                <a:latin typeface="JKRGNR+Arial-BoldMT"/>
              </a:rPr>
              <a:t>(§ 126 I BBG / § 54 I BeamtStG)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Stattdessen heranzuziehen: </a:t>
            </a:r>
            <a:r>
              <a:rPr lang="de-DE" sz="2400" b="1" dirty="0">
                <a:solidFill>
                  <a:schemeClr val="tx1">
                    <a:lumMod val="65000"/>
                    <a:lumOff val="35000"/>
                  </a:schemeClr>
                </a:solidFill>
                <a:latin typeface="JKRGNR+Arial-BoldMT"/>
              </a:rPr>
              <a:t>Verwaltungsrechtliche Generalklausel des § 40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Danach vorausgesetzt: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öffentlich-rechtliche Streitigkeit,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nichtverfassungsrechtlicher Art,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keine abdrängende Sonderzuweisung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13376048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7961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soweit vorhanden: </a:t>
            </a:r>
            <a:r>
              <a:rPr lang="de-DE" sz="2400" b="1" dirty="0">
                <a:solidFill>
                  <a:schemeClr val="tx1">
                    <a:lumMod val="65000"/>
                    <a:lumOff val="35000"/>
                  </a:schemeClr>
                </a:solidFill>
                <a:latin typeface="JKRGNR+Arial-BoldMT"/>
              </a:rPr>
              <a:t>Streitentscheidende Norm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Streit: Zuteilung von Sendezeiten beim NDR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Ggf. streitentscheidend: § 5 PartG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a:t>
            </a:r>
            <a:r>
              <a:rPr lang="de-DE" sz="2400" b="1" u="sng" dirty="0">
                <a:solidFill>
                  <a:schemeClr val="tx1">
                    <a:lumMod val="65000"/>
                    <a:lumOff val="35000"/>
                  </a:schemeClr>
                </a:solidFill>
                <a:latin typeface="JKRGNR+Arial-BoldMT"/>
              </a:rPr>
              <a:t>Sachzusammenhang Leistungsverwaltung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NDR als Anstalt des öffentlichen Rechts!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„Ob“ der Leistungsgewährung: immer (!) </a:t>
            </a:r>
            <a:r>
              <a:rPr lang="de-DE" sz="2400" b="1" dirty="0" err="1">
                <a:solidFill>
                  <a:schemeClr val="tx1">
                    <a:lumMod val="65000"/>
                    <a:lumOff val="35000"/>
                  </a:schemeClr>
                </a:solidFill>
                <a:latin typeface="JKRGNR+Arial-BoldMT"/>
              </a:rPr>
              <a:t>ÖffR</a:t>
            </a:r>
            <a:r>
              <a:rPr lang="de-DE" sz="2400" b="1" dirty="0">
                <a:solidFill>
                  <a:schemeClr val="tx1">
                    <a:lumMod val="65000"/>
                    <a:lumOff val="35000"/>
                  </a:schemeClr>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„Wie“ der Leistung: </a:t>
            </a:r>
            <a:r>
              <a:rPr lang="de-DE" sz="2400" dirty="0" err="1">
                <a:solidFill>
                  <a:schemeClr val="tx1">
                    <a:lumMod val="65000"/>
                    <a:lumOff val="35000"/>
                  </a:schemeClr>
                </a:solidFill>
                <a:latin typeface="JKRGNR+Arial-BoldMT"/>
              </a:rPr>
              <a:t>PrivatR</a:t>
            </a:r>
            <a:r>
              <a:rPr lang="de-DE" sz="2400" dirty="0">
                <a:solidFill>
                  <a:schemeClr val="tx1">
                    <a:lumMod val="65000"/>
                    <a:lumOff val="35000"/>
                  </a:schemeClr>
                </a:solidFill>
                <a:latin typeface="JKRGNR+Arial-BoldMT"/>
              </a:rPr>
              <a:t>/ ÖR! </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„Zwei-Stufen-Theorie“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 Öffentlich-rechtliche Streitigkeit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11650356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63376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Nichtverfassungsrechtlicher Art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ggf. streitig: Rechtspositionen aus Art. 21 GG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Art. 3 GG „Chancengleichheit der Parteien“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Aber: Verfassungsrechtliche Streitigkeit nur (+), wenn </a:t>
            </a:r>
            <a:r>
              <a:rPr lang="de-DE" sz="2400" dirty="0">
                <a:solidFill>
                  <a:schemeClr val="tx1">
                    <a:lumMod val="65000"/>
                    <a:lumOff val="35000"/>
                  </a:schemeClr>
                </a:solidFill>
                <a:latin typeface="JKRGNR+Arial-BoldMT"/>
              </a:rPr>
              <a:t>es in materieller Hinsicht um die </a:t>
            </a:r>
            <a:r>
              <a:rPr lang="de-DE" sz="2400" b="1" dirty="0">
                <a:solidFill>
                  <a:schemeClr val="tx1">
                    <a:lumMod val="65000"/>
                    <a:lumOff val="35000"/>
                  </a:schemeClr>
                </a:solidFill>
                <a:latin typeface="JKRGNR+Arial-BoldMT"/>
              </a:rPr>
              <a:t>spezifischen verfassungsrechtlichen Rechte und Pflichten eines obersten Staatsorgans </a:t>
            </a:r>
            <a:r>
              <a:rPr lang="de-DE" sz="2400" dirty="0">
                <a:solidFill>
                  <a:schemeClr val="tx1">
                    <a:lumMod val="65000"/>
                    <a:lumOff val="35000"/>
                  </a:schemeClr>
                </a:solidFill>
                <a:latin typeface="JKRGNR+Arial-BoldMT"/>
              </a:rPr>
              <a:t>geht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Streitigkeit nichtverfassungsrechtlicher Art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Keine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keine ersichtlich! </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 Verwaltungsrechtsweg eröffnet!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4620765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99825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Zuständigkeit des Gerichts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Zuständiges Gericht in </a:t>
            </a:r>
            <a:r>
              <a:rPr lang="de-DE" sz="2400" b="1" dirty="0">
                <a:solidFill>
                  <a:schemeClr val="tx1">
                    <a:lumMod val="65000"/>
                    <a:lumOff val="35000"/>
                  </a:schemeClr>
                </a:solidFill>
                <a:latin typeface="JKRGNR+Arial-BoldMT"/>
              </a:rPr>
              <a:t>allen Verfahren des einstweiligen Rechtsschutzes</a:t>
            </a:r>
            <a:r>
              <a:rPr lang="de-DE" sz="2400" dirty="0">
                <a:solidFill>
                  <a:schemeClr val="tx1">
                    <a:lumMod val="65000"/>
                    <a:lumOff val="35000"/>
                  </a:schemeClr>
                </a:solidFill>
                <a:latin typeface="JKRGNR+Arial-BoldMT"/>
              </a:rPr>
              <a:t> gemäß…</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80 V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80a III 2 VwGO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 80 V 1 VwGO sowie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123 II 1 VwGO: </a:t>
            </a:r>
            <a:r>
              <a:rPr lang="de-DE" sz="2400" b="1" dirty="0">
                <a:solidFill>
                  <a:schemeClr val="tx1">
                    <a:lumMod val="65000"/>
                    <a:lumOff val="35000"/>
                  </a:schemeClr>
                </a:solidFill>
                <a:highlight>
                  <a:srgbClr val="FFFF00"/>
                </a:highlight>
                <a:latin typeface="JKRGNR+Arial-BoldMT"/>
              </a:rPr>
              <a:t>„Gericht der Hauptsache“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40029622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Statthafte Antragsart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gemäß </a:t>
            </a:r>
            <a:r>
              <a:rPr lang="de-DE" sz="2400" b="1" dirty="0">
                <a:solidFill>
                  <a:schemeClr val="tx1">
                    <a:lumMod val="65000"/>
                    <a:lumOff val="35000"/>
                  </a:schemeClr>
                </a:solidFill>
                <a:latin typeface="JKRGNR+Arial-BoldMT"/>
              </a:rPr>
              <a:t>§ 88 VwGO: Begehren des Antragstellers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88 VwGO gilt gemäß § 122 I VwGO auch für Beschlüsse</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a:t>
            </a:r>
            <a:r>
              <a:rPr lang="de-DE" sz="2400" b="1" dirty="0">
                <a:solidFill>
                  <a:schemeClr val="tx1">
                    <a:lumMod val="65000"/>
                    <a:lumOff val="35000"/>
                  </a:schemeClr>
                </a:solidFill>
                <a:latin typeface="JKRGNR+Arial-BoldMT"/>
              </a:rPr>
              <a:t>einstweiligen Rechtsschutzverfahren ergehen Beschlüsse</a:t>
            </a:r>
            <a:r>
              <a:rPr lang="de-DE" sz="2400" dirty="0">
                <a:solidFill>
                  <a:schemeClr val="tx1">
                    <a:lumMod val="65000"/>
                    <a:lumOff val="35000"/>
                  </a:schemeClr>
                </a:solidFill>
                <a:latin typeface="JKRGNR+Arial-BoldMT"/>
              </a:rPr>
              <a:t>: vgl. </a:t>
            </a:r>
            <a:r>
              <a:rPr lang="de-DE" sz="2400" b="1" dirty="0">
                <a:solidFill>
                  <a:schemeClr val="tx1">
                    <a:lumMod val="65000"/>
                    <a:lumOff val="35000"/>
                  </a:schemeClr>
                </a:solidFill>
                <a:latin typeface="JKRGNR+Arial-BoldMT"/>
              </a:rPr>
              <a:t>§ 122 II 2 VwGO </a:t>
            </a:r>
            <a:r>
              <a:rPr lang="de-DE" sz="2400" dirty="0">
                <a:solidFill>
                  <a:schemeClr val="tx1">
                    <a:lumMod val="65000"/>
                    <a:lumOff val="35000"/>
                  </a:schemeClr>
                </a:solidFill>
                <a:latin typeface="JKRGNR+Arial-BoldMT"/>
              </a:rPr>
              <a:t>sowie </a:t>
            </a:r>
            <a:r>
              <a:rPr lang="de-DE" sz="2400" b="1" dirty="0">
                <a:solidFill>
                  <a:schemeClr val="tx1">
                    <a:lumMod val="65000"/>
                    <a:lumOff val="35000"/>
                  </a:schemeClr>
                </a:solidFill>
                <a:latin typeface="JKRGNR+Arial-BoldMT"/>
              </a:rPr>
              <a:t>§ 123 IV VwGO</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Begeht des Ast.: </a:t>
            </a:r>
            <a:r>
              <a:rPr lang="de-DE" sz="2400" b="1" dirty="0">
                <a:solidFill>
                  <a:schemeClr val="tx1">
                    <a:lumMod val="65000"/>
                    <a:lumOff val="35000"/>
                  </a:schemeClr>
                </a:solidFill>
                <a:latin typeface="JKRGNR+Arial-BoldMT"/>
              </a:rPr>
              <a:t>Einstweilige Entscheidung des Gerichts über Zuteilung der Sendezeiten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41313933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1328569"/>
          </a:xfrm>
          <a:prstGeom prst="rect">
            <a:avLst/>
          </a:prstGeom>
          <a:noFill/>
        </p:spPr>
        <p:txBody>
          <a:bodyPr wrap="square" rtlCol="0">
            <a:spAutoFit/>
          </a:bodyPr>
          <a:lstStyle/>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Verfahrensarten im einstweiligen Rechtsschutz: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
        <p:nvSpPr>
          <p:cNvPr id="5" name="Abgerundetes Rechteck 4">
            <a:extLst>
              <a:ext uri="{FF2B5EF4-FFF2-40B4-BE49-F238E27FC236}">
                <a16:creationId xmlns:a16="http://schemas.microsoft.com/office/drawing/2014/main" id="{394ED443-9A2E-3608-0F77-C7F3F944059B}"/>
              </a:ext>
            </a:extLst>
          </p:cNvPr>
          <p:cNvSpPr/>
          <p:nvPr/>
        </p:nvSpPr>
        <p:spPr>
          <a:xfrm>
            <a:off x="14198" y="2971220"/>
            <a:ext cx="2514195" cy="26900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 80, 80a VwGO </a:t>
            </a:r>
          </a:p>
        </p:txBody>
      </p:sp>
      <p:sp>
        <p:nvSpPr>
          <p:cNvPr id="11" name="Abgerundetes Rechteck 10">
            <a:extLst>
              <a:ext uri="{FF2B5EF4-FFF2-40B4-BE49-F238E27FC236}">
                <a16:creationId xmlns:a16="http://schemas.microsoft.com/office/drawing/2014/main" id="{782F4279-5D91-F728-9E9D-E9BCE9083955}"/>
              </a:ext>
            </a:extLst>
          </p:cNvPr>
          <p:cNvSpPr/>
          <p:nvPr/>
        </p:nvSpPr>
        <p:spPr>
          <a:xfrm>
            <a:off x="3296646" y="2961107"/>
            <a:ext cx="2514195" cy="26900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 123 VwGO </a:t>
            </a:r>
          </a:p>
        </p:txBody>
      </p:sp>
      <p:sp>
        <p:nvSpPr>
          <p:cNvPr id="12" name="Abgerundetes Rechteck 11">
            <a:extLst>
              <a:ext uri="{FF2B5EF4-FFF2-40B4-BE49-F238E27FC236}">
                <a16:creationId xmlns:a16="http://schemas.microsoft.com/office/drawing/2014/main" id="{B0099AA1-D747-ADD8-61F8-1D7971680FD0}"/>
              </a:ext>
            </a:extLst>
          </p:cNvPr>
          <p:cNvSpPr/>
          <p:nvPr/>
        </p:nvSpPr>
        <p:spPr>
          <a:xfrm>
            <a:off x="6629805" y="2961107"/>
            <a:ext cx="2514195" cy="26900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 47 VI VwGO</a:t>
            </a:r>
          </a:p>
        </p:txBody>
      </p:sp>
      <p:cxnSp>
        <p:nvCxnSpPr>
          <p:cNvPr id="16" name="Gerade Verbindung mit Pfeil 15">
            <a:extLst>
              <a:ext uri="{FF2B5EF4-FFF2-40B4-BE49-F238E27FC236}">
                <a16:creationId xmlns:a16="http://schemas.microsoft.com/office/drawing/2014/main" id="{4BA6AE04-D42D-65B3-BB81-D7AB311070B1}"/>
              </a:ext>
            </a:extLst>
          </p:cNvPr>
          <p:cNvCxnSpPr/>
          <p:nvPr/>
        </p:nvCxnSpPr>
        <p:spPr>
          <a:xfrm flipH="1">
            <a:off x="1475656" y="1844824"/>
            <a:ext cx="2160240" cy="9685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62FECD1E-7073-E3BB-2153-2E4919EBFEDD}"/>
              </a:ext>
            </a:extLst>
          </p:cNvPr>
          <p:cNvCxnSpPr>
            <a:cxnSpLocks/>
            <a:endCxn id="11" idx="0"/>
          </p:cNvCxnSpPr>
          <p:nvPr/>
        </p:nvCxnSpPr>
        <p:spPr>
          <a:xfrm>
            <a:off x="4553743" y="1844824"/>
            <a:ext cx="1" cy="11162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EC5E54FD-0D8F-9A47-C884-9CAD51FD4B01}"/>
              </a:ext>
            </a:extLst>
          </p:cNvPr>
          <p:cNvCxnSpPr>
            <a:cxnSpLocks/>
          </p:cNvCxnSpPr>
          <p:nvPr/>
        </p:nvCxnSpPr>
        <p:spPr>
          <a:xfrm>
            <a:off x="5292080" y="1844824"/>
            <a:ext cx="2736304" cy="11162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5414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59896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1. Verfahren nach §§ 80, 80a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Statthaft, wenn aufschiebende Wirkung eines Rechtsbehelfs…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(erstmalig) angeordnet werden soll: </a:t>
            </a:r>
            <a:r>
              <a:rPr lang="de-DE" sz="2400" b="1" dirty="0">
                <a:solidFill>
                  <a:schemeClr val="tx1">
                    <a:lumMod val="65000"/>
                    <a:lumOff val="35000"/>
                  </a:schemeClr>
                </a:solidFill>
                <a:latin typeface="JKRGNR+Arial-BoldMT"/>
              </a:rPr>
              <a:t>§ 80 V S. 1 Var.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wiederhergestellt werden soll: </a:t>
            </a:r>
            <a:r>
              <a:rPr lang="de-DE" sz="2400" b="1" dirty="0">
                <a:solidFill>
                  <a:schemeClr val="tx1">
                    <a:lumMod val="65000"/>
                    <a:lumOff val="35000"/>
                  </a:schemeClr>
                </a:solidFill>
                <a:latin typeface="JKRGNR+Arial-BoldMT"/>
              </a:rPr>
              <a:t>§ 80 V S. 1 Var. 2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Zwingend vorausgesetzt: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Angriffsgegenstand = </a:t>
            </a:r>
            <a:r>
              <a:rPr lang="de-DE" sz="2400" b="1" dirty="0">
                <a:solidFill>
                  <a:schemeClr val="tx1">
                    <a:lumMod val="65000"/>
                    <a:lumOff val="35000"/>
                  </a:schemeClr>
                </a:solidFill>
                <a:highlight>
                  <a:srgbClr val="FFFF00"/>
                </a:highlight>
                <a:latin typeface="JKRGNR+Arial-BoldMT"/>
              </a:rPr>
              <a:t>Verwaltungsakt</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Arg.: </a:t>
            </a:r>
            <a:r>
              <a:rPr lang="de-DE" sz="2400" i="1" dirty="0">
                <a:solidFill>
                  <a:schemeClr val="tx1">
                    <a:lumMod val="65000"/>
                    <a:lumOff val="35000"/>
                  </a:schemeClr>
                </a:solidFill>
                <a:highlight>
                  <a:srgbClr val="FFFF00"/>
                </a:highlight>
                <a:latin typeface="JKRGNR+Arial-BoldMT"/>
              </a:rPr>
              <a:t>„Anfechtungsklage und Widerspruch haben aufschiebende Wirkung“ </a:t>
            </a:r>
            <a:r>
              <a:rPr lang="de-DE" sz="2400" dirty="0">
                <a:solidFill>
                  <a:schemeClr val="tx1">
                    <a:lumMod val="65000"/>
                    <a:lumOff val="35000"/>
                  </a:schemeClr>
                </a:solidFill>
                <a:highlight>
                  <a:srgbClr val="FFFF00"/>
                </a:highlight>
                <a:latin typeface="JKRGNR+Arial-BoldMT"/>
              </a:rPr>
              <a:t>vgl. </a:t>
            </a:r>
            <a:r>
              <a:rPr lang="de-DE" sz="2400" b="1" dirty="0">
                <a:solidFill>
                  <a:schemeClr val="tx1">
                    <a:lumMod val="65000"/>
                    <a:lumOff val="35000"/>
                  </a:schemeClr>
                </a:solidFill>
                <a:highlight>
                  <a:srgbClr val="FFFF00"/>
                </a:highlight>
                <a:latin typeface="JKRGNR+Arial-BoldMT"/>
              </a:rPr>
              <a:t>§ 80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Statthaftigkeit des Verfahrens nach § 80 V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Ast. will Zuteilung von Sendezeiten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Leistungsbegehren!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3358890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 calcmode="lin" valueType="num">
                                      <p:cBhvr additive="base">
                                        <p:cTn id="5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1" end="11"/>
                                            </p:txEl>
                                          </p:spTgt>
                                        </p:tgtEl>
                                        <p:attrNameLst>
                                          <p:attrName>style.visibility</p:attrName>
                                        </p:attrNameLst>
                                      </p:cBhvr>
                                      <p:to>
                                        <p:strVal val="visible"/>
                                      </p:to>
                                    </p:set>
                                    <p:anim calcmode="lin" valueType="num">
                                      <p:cBhvr additive="base">
                                        <p:cTn id="6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6836" y="1340768"/>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Verfahren nach § 123 VwGO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 123 VwGO möglich: </a:t>
            </a:r>
            <a:r>
              <a:rPr lang="de-DE" sz="2400" b="1" dirty="0">
                <a:solidFill>
                  <a:schemeClr val="tx1">
                    <a:lumMod val="65000"/>
                    <a:lumOff val="35000"/>
                  </a:schemeClr>
                </a:solidFill>
                <a:latin typeface="JKRGNR+Arial-BoldMT"/>
              </a:rPr>
              <a:t>Erlass einer einstweiligen Anordnung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Statthaft</a:t>
            </a:r>
            <a:r>
              <a:rPr lang="de-DE" sz="2400" dirty="0">
                <a:solidFill>
                  <a:schemeClr val="tx1">
                    <a:lumMod val="65000"/>
                    <a:lumOff val="35000"/>
                  </a:schemeClr>
                </a:solidFill>
                <a:latin typeface="JKRGNR+Arial-BoldMT"/>
              </a:rPr>
              <a:t>, wenn…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Hauptsache </a:t>
            </a:r>
            <a:r>
              <a:rPr lang="de-DE" sz="2400" b="1" dirty="0">
                <a:solidFill>
                  <a:schemeClr val="tx1">
                    <a:lumMod val="65000"/>
                    <a:lumOff val="35000"/>
                  </a:schemeClr>
                </a:solidFill>
                <a:latin typeface="JKRGNR+Arial-BoldMT"/>
              </a:rPr>
              <a:t>Erlass eines VA</a:t>
            </a:r>
            <a:r>
              <a:rPr lang="de-DE" sz="2400" dirty="0">
                <a:solidFill>
                  <a:schemeClr val="tx1">
                    <a:lumMod val="65000"/>
                    <a:lumOff val="35000"/>
                  </a:schemeClr>
                </a:solidFill>
                <a:latin typeface="JKRGNR+Arial-BoldMT"/>
              </a:rPr>
              <a:t> begehrt wird (Verpflichtungsklage)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faktisches Verwaltungshandeln </a:t>
            </a:r>
            <a:r>
              <a:rPr lang="de-DE" sz="2400" dirty="0">
                <a:solidFill>
                  <a:schemeClr val="tx1">
                    <a:lumMod val="65000"/>
                    <a:lumOff val="35000"/>
                  </a:schemeClr>
                </a:solidFill>
                <a:latin typeface="JKRGNR+Arial-BoldMT"/>
              </a:rPr>
              <a:t>abgewehrt werden soll oder begehrt wird (Leistungsklage)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vorläufig das </a:t>
            </a:r>
            <a:r>
              <a:rPr lang="de-DE" sz="2400" b="1" dirty="0">
                <a:solidFill>
                  <a:schemeClr val="tx1">
                    <a:lumMod val="65000"/>
                    <a:lumOff val="35000"/>
                  </a:schemeClr>
                </a:solidFill>
                <a:latin typeface="JKRGNR+Arial-BoldMT"/>
              </a:rPr>
              <a:t>Bestehen bzw. Nichtbestehen eines RV </a:t>
            </a:r>
            <a:r>
              <a:rPr lang="de-DE" sz="2400" dirty="0">
                <a:solidFill>
                  <a:schemeClr val="tx1">
                    <a:lumMod val="65000"/>
                    <a:lumOff val="35000"/>
                  </a:schemeClr>
                </a:solidFill>
                <a:latin typeface="JKRGNR+Arial-BoldMT"/>
              </a:rPr>
              <a:t>festgestellt werden soll (Feststellungsklage)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4507781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Arten der einstweiligen Anordnung </a:t>
            </a:r>
            <a:r>
              <a:rPr lang="de-DE" sz="2400" b="1" u="sng" dirty="0" err="1">
                <a:solidFill>
                  <a:schemeClr val="tx1">
                    <a:lumMod val="65000"/>
                    <a:lumOff val="35000"/>
                  </a:schemeClr>
                </a:solidFill>
                <a:latin typeface="JKRGNR+Arial-BoldMT"/>
              </a:rPr>
              <a:t>iSv</a:t>
            </a:r>
            <a:r>
              <a:rPr lang="de-DE" sz="2400" b="1" u="sng" dirty="0">
                <a:solidFill>
                  <a:schemeClr val="tx1">
                    <a:lumMod val="65000"/>
                    <a:lumOff val="35000"/>
                  </a:schemeClr>
                </a:solidFill>
                <a:latin typeface="JKRGNR+Arial-BoldMT"/>
              </a:rPr>
              <a:t>. 123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Sicherungsanordnung, § 123 I 1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Ziel: </a:t>
            </a:r>
            <a:r>
              <a:rPr lang="de-DE" sz="2400" b="1" dirty="0">
                <a:solidFill>
                  <a:schemeClr val="tx1">
                    <a:lumMod val="65000"/>
                    <a:lumOff val="35000"/>
                  </a:schemeClr>
                </a:solidFill>
                <a:latin typeface="JKRGNR+Arial-BoldMT"/>
              </a:rPr>
              <a:t>Erhalt des </a:t>
            </a:r>
            <a:r>
              <a:rPr lang="de-DE" sz="2400" b="1" dirty="0" err="1">
                <a:solidFill>
                  <a:schemeClr val="tx1">
                    <a:lumMod val="65000"/>
                    <a:lumOff val="35000"/>
                  </a:schemeClr>
                </a:solidFill>
                <a:latin typeface="JKRGNR+Arial-BoldMT"/>
              </a:rPr>
              <a:t>status</a:t>
            </a:r>
            <a:r>
              <a:rPr lang="de-DE" sz="2400" b="1" dirty="0">
                <a:solidFill>
                  <a:schemeClr val="tx1">
                    <a:lumMod val="65000"/>
                    <a:lumOff val="35000"/>
                  </a:schemeClr>
                </a:solidFill>
                <a:latin typeface="JKRGNR+Arial-BoldMT"/>
              </a:rPr>
              <a:t> quo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zur Durchsetzung von </a:t>
            </a:r>
            <a:r>
              <a:rPr lang="de-DE" sz="2400" b="1" dirty="0">
                <a:solidFill>
                  <a:schemeClr val="tx1">
                    <a:lumMod val="65000"/>
                    <a:lumOff val="35000"/>
                  </a:schemeClr>
                </a:solidFill>
                <a:latin typeface="JKRGNR+Arial-BoldMT"/>
              </a:rPr>
              <a:t>Unterlassungsansprüchen</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Regelungsanordnung, § 123 I 2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Ziel: </a:t>
            </a:r>
            <a:r>
              <a:rPr lang="de-DE" sz="2400" b="1" dirty="0">
                <a:solidFill>
                  <a:schemeClr val="tx1">
                    <a:lumMod val="65000"/>
                    <a:lumOff val="35000"/>
                  </a:schemeClr>
                </a:solidFill>
                <a:latin typeface="JKRGNR+Arial-BoldMT"/>
              </a:rPr>
              <a:t>Erweiterung des Rechtskreises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zur Durchsetzung von </a:t>
            </a:r>
            <a:r>
              <a:rPr lang="de-DE" sz="2400" b="1" dirty="0">
                <a:solidFill>
                  <a:schemeClr val="tx1">
                    <a:lumMod val="65000"/>
                    <a:lumOff val="35000"/>
                  </a:schemeClr>
                </a:solidFill>
                <a:latin typeface="JKRGNR+Arial-BoldMT"/>
              </a:rPr>
              <a:t>Leistungs- oder Feststellungsklagen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Unterscheidung kommt (insb. In Praxis) kaum Bedeutung zu!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40802995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10" end="10"/>
                                            </p:txEl>
                                          </p:spTgt>
                                        </p:tgtEl>
                                        <p:attrNameLst>
                                          <p:attrName>style.visibility</p:attrName>
                                        </p:attrNameLst>
                                      </p:cBhvr>
                                      <p:to>
                                        <p:strVal val="visible"/>
                                      </p:to>
                                    </p:set>
                                    <p:anim calcmode="lin" valueType="num">
                                      <p:cBhvr additive="base">
                                        <p:cTn id="49"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Anwendung auf den Fall:</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Begehren der Partei „Die Linke“: Einstweilige Entscheidung des Gerichts über Zuteilung von Sendezeiten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D.h.: Erweiterung des „</a:t>
            </a:r>
            <a:r>
              <a:rPr lang="de-DE" sz="2400" dirty="0" err="1">
                <a:solidFill>
                  <a:schemeClr val="tx1">
                    <a:lumMod val="65000"/>
                    <a:lumOff val="35000"/>
                  </a:schemeClr>
                </a:solidFill>
                <a:latin typeface="JKRGNR+Arial-BoldMT"/>
              </a:rPr>
              <a:t>status</a:t>
            </a:r>
            <a:r>
              <a:rPr lang="de-DE" sz="2400" dirty="0">
                <a:solidFill>
                  <a:schemeClr val="tx1">
                    <a:lumMod val="65000"/>
                    <a:lumOff val="35000"/>
                  </a:schemeClr>
                </a:solidFill>
                <a:latin typeface="JKRGNR+Arial-BoldMT"/>
              </a:rPr>
              <a:t> quo“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Statthafte Antragsart: </a:t>
            </a:r>
            <a:r>
              <a:rPr lang="de-DE" sz="2400" b="1" dirty="0">
                <a:solidFill>
                  <a:schemeClr val="tx1">
                    <a:lumMod val="65000"/>
                    <a:lumOff val="35000"/>
                  </a:schemeClr>
                </a:solidFill>
                <a:highlight>
                  <a:srgbClr val="FFFF00"/>
                </a:highlight>
                <a:latin typeface="JKRGNR+Arial-BoldMT"/>
              </a:rPr>
              <a:t>Antrag auf Erlass einer Regelungsanordnung </a:t>
            </a:r>
            <a:r>
              <a:rPr lang="de-DE" sz="2400" b="1" dirty="0" err="1">
                <a:solidFill>
                  <a:schemeClr val="tx1">
                    <a:lumMod val="65000"/>
                    <a:lumOff val="35000"/>
                  </a:schemeClr>
                </a:solidFill>
                <a:highlight>
                  <a:srgbClr val="FFFF00"/>
                </a:highlight>
                <a:latin typeface="JKRGNR+Arial-BoldMT"/>
              </a:rPr>
              <a:t>iSv</a:t>
            </a:r>
            <a:r>
              <a:rPr lang="de-DE" sz="2400" b="1" dirty="0">
                <a:solidFill>
                  <a:schemeClr val="tx1">
                    <a:lumMod val="65000"/>
                    <a:lumOff val="35000"/>
                  </a:schemeClr>
                </a:solidFill>
                <a:highlight>
                  <a:srgbClr val="FFFF00"/>
                </a:highlight>
                <a:latin typeface="JKRGNR+Arial-BoldMT"/>
              </a:rPr>
              <a:t>. § 123 I 2 VwGO  </a:t>
            </a:r>
            <a:endParaRPr lang="de-DE" sz="2400" b="1" dirty="0">
              <a:solidFill>
                <a:schemeClr val="tx1">
                  <a:lumMod val="65000"/>
                  <a:lumOff val="35000"/>
                </a:schemeClr>
              </a:solidFill>
              <a:highlight>
                <a:srgbClr val="FFFF00"/>
              </a:highlight>
              <a:latin typeface="JKRGNR+Arial-BoldMT"/>
              <a:sym typeface="Wingdings" pitchFamily="2" charset="2"/>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5819971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73206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Maßgebliche Determinanten für ein Verfahren nach § 123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Vgl. </a:t>
            </a:r>
            <a:r>
              <a:rPr lang="de-DE" sz="2400" b="1" dirty="0">
                <a:solidFill>
                  <a:schemeClr val="tx1">
                    <a:lumMod val="65000"/>
                    <a:lumOff val="35000"/>
                  </a:schemeClr>
                </a:solidFill>
                <a:latin typeface="JKRGNR+Arial-BoldMT"/>
              </a:rPr>
              <a:t>§ 123 III VwGO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920 ZPO</a:t>
            </a:r>
            <a:r>
              <a:rPr lang="de-DE" sz="2400" dirty="0">
                <a:solidFill>
                  <a:schemeClr val="tx1">
                    <a:lumMod val="65000"/>
                    <a:lumOff val="35000"/>
                  </a:schemeClr>
                </a:solidFill>
                <a:latin typeface="JKRGNR+Arial-BoldMT"/>
              </a:rPr>
              <a:t>: </a:t>
            </a:r>
          </a:p>
          <a:p>
            <a:pPr lvl="2"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lvl="2"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 920 II ZPO</a:t>
            </a:r>
          </a:p>
          <a:p>
            <a:pPr lvl="2"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„Der Anspruch und Arrestgrund sind glaubhaft zu machen.“</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Voraussetzung für den Erlass einer Anordnung nach § 123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Anordnungsanspruch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Anordnungsgrund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35907873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 calcmode="lin" valueType="num">
                                      <p:cBhvr additive="base">
                                        <p:cTn id="2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 calcmode="lin" valueType="num">
                                      <p:cBhvr additive="base">
                                        <p:cTn id="3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9" end="9"/>
                                            </p:txEl>
                                          </p:spTgt>
                                        </p:tgtEl>
                                        <p:attrNameLst>
                                          <p:attrName>style.visibility</p:attrName>
                                        </p:attrNameLst>
                                      </p:cBhvr>
                                      <p:to>
                                        <p:strVal val="visible"/>
                                      </p:to>
                                    </p:set>
                                    <p:anim calcmode="lin" valueType="num">
                                      <p:cBhvr additive="base">
                                        <p:cTn id="4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Antragsbefugnis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Ratio: Ausschluss von </a:t>
            </a:r>
            <a:r>
              <a:rPr lang="de-DE" sz="2400" dirty="0" err="1">
                <a:solidFill>
                  <a:schemeClr val="tx1">
                    <a:lumMod val="65000"/>
                    <a:lumOff val="35000"/>
                  </a:schemeClr>
                </a:solidFill>
                <a:latin typeface="JKRGNR+Arial-BoldMT"/>
              </a:rPr>
              <a:t>Popularverfahren</a:t>
            </a:r>
            <a:r>
              <a:rPr lang="de-DE" sz="2400" dirty="0">
                <a:solidFill>
                  <a:schemeClr val="tx1">
                    <a:lumMod val="65000"/>
                    <a:lumOff val="35000"/>
                  </a:schemeClr>
                </a:solidFill>
                <a:latin typeface="JKRGNR+Arial-BoldMT"/>
              </a:rPr>
              <a:t> gilt auch hier!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Konsequenz: § 42 II VwGO analog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Möglichkeit des Vorliegens eines „Anordnungsanspruchs“?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Denkbar: Anspruch aus § 5 PartG</a:t>
            </a:r>
          </a:p>
          <a:p>
            <a:pPr lvl="2"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lvl="2"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 5 Gleichbehandlung</a:t>
            </a:r>
          </a:p>
          <a:p>
            <a:pPr lvl="2"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(1) Wenn ein Träger öffentlicher Gewalt den Parteien Einrichtungen zur Verfügung stellt oder andere öffentliche Leistungen gewährt, sollen alle Parteien gleichbehandelt werden. Der Umfang der Gewährung kann nach der Bedeutung der Parteien bis zu dem für die Erreichung ihres Zweckes erforderlichen Mindestmaß abgestuft werden.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6637937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 5 PartG als Anspruchsgrundlage bzw. subjektives Recht der Parteien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Rechtsfolge = Begünstigung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Falle der Gewährung von Leistungen, sind alle Parteien gleich zu behandeln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Möglichkeit eines solchen Anspruchs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subsidiär: </a:t>
            </a:r>
            <a:r>
              <a:rPr lang="de-DE" sz="2400" b="1" dirty="0">
                <a:solidFill>
                  <a:schemeClr val="tx1">
                    <a:lumMod val="65000"/>
                    <a:lumOff val="35000"/>
                  </a:schemeClr>
                </a:solidFill>
                <a:latin typeface="JKRGNR+Arial-BoldMT"/>
              </a:rPr>
              <a:t>Anspruch aus Art. 21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3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Antragsbefugnis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34221200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Passive Prozessführungsbefugnis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Unmittelbare Anwendung des § 78 VwGO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t>
            </a:r>
            <a:r>
              <a:rPr lang="de-DE" sz="2400" b="1" dirty="0">
                <a:solidFill>
                  <a:schemeClr val="tx1">
                    <a:lumMod val="65000"/>
                    <a:lumOff val="35000"/>
                  </a:schemeClr>
                </a:solidFill>
                <a:latin typeface="JKRGNR+Arial-BoldMT"/>
              </a:rPr>
              <a:t>8. Abschnitt der VwGO </a:t>
            </a:r>
            <a:r>
              <a:rPr lang="de-DE" sz="2400" dirty="0">
                <a:solidFill>
                  <a:schemeClr val="tx1">
                    <a:lumMod val="65000"/>
                    <a:lumOff val="35000"/>
                  </a:schemeClr>
                </a:solidFill>
                <a:latin typeface="JKRGNR+Arial-BoldMT"/>
              </a:rPr>
              <a:t>(Anfechtungs- und Verpflichtungsklagen)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allen anderen Verfahrensarten: </a:t>
            </a:r>
            <a:r>
              <a:rPr lang="de-DE" sz="2400" b="1" dirty="0">
                <a:solidFill>
                  <a:schemeClr val="tx1">
                    <a:lumMod val="65000"/>
                    <a:lumOff val="35000"/>
                  </a:schemeClr>
                </a:solidFill>
                <a:latin typeface="JKRGNR+Arial-BoldMT"/>
              </a:rPr>
              <a:t>entsprechende oder analoge Anwendung des § 78 VwGO (</a:t>
            </a: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a:t>
            </a:r>
            <a:r>
              <a:rPr lang="de-DE" sz="2400" b="1" dirty="0">
                <a:solidFill>
                  <a:schemeClr val="tx1">
                    <a:lumMod val="65000"/>
                    <a:lumOff val="35000"/>
                  </a:schemeClr>
                </a:solidFill>
                <a:latin typeface="JKRGNR+Arial-BoldMT"/>
              </a:rPr>
              <a:t>NDR als richtiger Antragsgegner!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5713072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Beteiligungs-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Beteiligungs- und Prozessfähigkeit des </a:t>
            </a:r>
            <a:r>
              <a:rPr lang="de-DE" sz="2400" b="1" u="sng" dirty="0">
                <a:solidFill>
                  <a:schemeClr val="tx1">
                    <a:lumMod val="65000"/>
                    <a:lumOff val="35000"/>
                  </a:schemeClr>
                </a:solidFill>
                <a:latin typeface="JKRGNR+Arial-BoldMT"/>
              </a:rPr>
              <a:t>Ast. als juristische Person des </a:t>
            </a:r>
            <a:r>
              <a:rPr lang="de-DE" sz="2400" b="1" u="sng" dirty="0" err="1">
                <a:solidFill>
                  <a:schemeClr val="tx1">
                    <a:lumMod val="65000"/>
                    <a:lumOff val="35000"/>
                  </a:schemeClr>
                </a:solidFill>
                <a:latin typeface="JKRGNR+Arial-BoldMT"/>
              </a:rPr>
              <a:t>PrivatR</a:t>
            </a:r>
            <a:r>
              <a:rPr lang="de-DE" sz="2400" b="1" u="sng"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61 Nr. 1 2. Alt. VwGO sowie § 62 III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Beteiligungs- und Prozessfähigkeit des </a:t>
            </a:r>
            <a:r>
              <a:rPr lang="de-DE" sz="2400" b="1" u="sng" dirty="0">
                <a:solidFill>
                  <a:schemeClr val="tx1">
                    <a:lumMod val="65000"/>
                    <a:lumOff val="35000"/>
                  </a:schemeClr>
                </a:solidFill>
                <a:latin typeface="JKRGNR+Arial-BoldMT"/>
              </a:rPr>
              <a:t>NDR</a:t>
            </a:r>
            <a:r>
              <a:rPr lang="de-DE" sz="2400" dirty="0">
                <a:solidFill>
                  <a:schemeClr val="tx1">
                    <a:lumMod val="65000"/>
                    <a:lumOff val="35000"/>
                  </a:schemeClr>
                </a:solidFill>
                <a:latin typeface="JKRGNR+Arial-BoldMT"/>
              </a:rPr>
              <a:t> </a:t>
            </a:r>
            <a:r>
              <a:rPr lang="de-DE" sz="2400" b="1" u="sng" dirty="0">
                <a:solidFill>
                  <a:schemeClr val="tx1">
                    <a:lumMod val="65000"/>
                    <a:lumOff val="35000"/>
                  </a:schemeClr>
                </a:solidFill>
                <a:latin typeface="JKRGNR+Arial-BoldMT"/>
              </a:rPr>
              <a:t>als juristische Person des öffentlichen Rechts</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61 Nr. 1 2. Alt. VwGO sowie § 62 III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Beteiligungs- und Prozessfähigkeit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18357674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VII. Allgemeines Rechtsschutzbedürfnis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 wenn Anstrengung eines </a:t>
            </a:r>
            <a:r>
              <a:rPr lang="de-DE" sz="2400" b="1" dirty="0">
                <a:solidFill>
                  <a:schemeClr val="tx1">
                    <a:lumMod val="65000"/>
                    <a:lumOff val="35000"/>
                  </a:schemeClr>
                </a:solidFill>
                <a:latin typeface="JKRGNR+Arial-BoldMT"/>
              </a:rPr>
              <a:t>gerichtlichen Verfahrens nicht erforderlich </a:t>
            </a:r>
            <a:r>
              <a:rPr lang="de-DE" sz="2400" dirty="0">
                <a:solidFill>
                  <a:schemeClr val="tx1">
                    <a:lumMod val="65000"/>
                    <a:lumOff val="35000"/>
                  </a:schemeClr>
                </a:solidFill>
                <a:latin typeface="JKRGNR+Arial-BoldMT"/>
              </a:rPr>
              <a:t>ist, weil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Rechtsschutz auf einfacherem Wege</a:t>
            </a:r>
            <a:r>
              <a:rPr lang="de-DE" sz="2400" dirty="0">
                <a:solidFill>
                  <a:schemeClr val="tx1">
                    <a:lumMod val="65000"/>
                    <a:lumOff val="35000"/>
                  </a:schemeClr>
                </a:solidFill>
                <a:latin typeface="JKRGNR+Arial-BoldMT"/>
              </a:rPr>
              <a:t> erreicht werden kann (Subsidiarität) oder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kein rechtsschutzwürdiges Interesse</a:t>
            </a:r>
            <a:r>
              <a:rPr lang="de-DE" sz="2400" dirty="0">
                <a:solidFill>
                  <a:schemeClr val="tx1">
                    <a:lumMod val="65000"/>
                    <a:lumOff val="35000"/>
                  </a:schemeClr>
                </a:solidFill>
                <a:latin typeface="JKRGNR+Arial-BoldMT"/>
              </a:rPr>
              <a:t> verfolgt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Fallgruppen in Verfahren nach § 123 VwGO: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Vorherige Einlegung eines Hauptsacherechtsbehelfs</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Offensichtliche Unzulässigkeit in Hauptsache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Vorheriger Antrag bei der Behörde</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(Keine Vorwegnahme der Hauptsache)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30240425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Vorherige Erhebung einer (Hauptsache-)Klage?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vgl. Wortlaut § 123 I 1 VwGO: „auch schon vor Erhebung einer Klage“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Merke: Vorherige Klageerhebung nicht erforderlich!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Offensichtliche Unzulässigkeit der Hauptsache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Evidentes Zulässigkeitshindernis: </a:t>
            </a:r>
            <a:r>
              <a:rPr lang="de-DE" sz="2400" b="1" dirty="0">
                <a:solidFill>
                  <a:schemeClr val="tx1">
                    <a:lumMod val="65000"/>
                    <a:lumOff val="35000"/>
                  </a:schemeClr>
                </a:solidFill>
                <a:latin typeface="JKRGNR+Arial-BoldMT"/>
              </a:rPr>
              <a:t>Bestandskraft einer ablehnenden Entscheidung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Hier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36921932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43170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Vorheriger Antrag bei Behörde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einfacher und effektiver stets vor gerichtlichem Verfahren erforderlich!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Rechtsschutzbedürfnis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Sachentscheidungsvoraussetzungen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15785595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1062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Anforderungen: </a:t>
            </a:r>
            <a:r>
              <a:rPr lang="de-DE" sz="2400" b="1" dirty="0">
                <a:solidFill>
                  <a:schemeClr val="tx1">
                    <a:lumMod val="65000"/>
                    <a:lumOff val="35000"/>
                  </a:schemeClr>
                </a:solidFill>
                <a:latin typeface="JKRGNR+Arial-BoldMT"/>
              </a:rPr>
              <a:t>§ 123 III VwGO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920 II ZPO</a:t>
            </a:r>
            <a:r>
              <a:rPr lang="de-DE" sz="2400" dirty="0">
                <a:solidFill>
                  <a:schemeClr val="tx1">
                    <a:lumMod val="65000"/>
                    <a:lumOff val="35000"/>
                  </a:schemeClr>
                </a:solidFill>
                <a:latin typeface="JKRGNR+Arial-BoldMT"/>
              </a:rPr>
              <a:t>, wonach </a:t>
            </a:r>
            <a:r>
              <a:rPr lang="de-DE" sz="2400" b="1" dirty="0">
                <a:solidFill>
                  <a:schemeClr val="tx1">
                    <a:lumMod val="65000"/>
                    <a:lumOff val="35000"/>
                  </a:schemeClr>
                </a:solidFill>
                <a:latin typeface="JKRGNR+Arial-BoldMT"/>
              </a:rPr>
              <a:t>„Anspruch und Arrestgrund“ lediglich „glaubhaft zu machen sind“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Obersatz: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Der Antrag auf Erlass einer einstweiligen Anordnung gemäß § 123 I 2 VwGO ist begründet, soweit die Antragsteller einen </a:t>
            </a:r>
            <a:r>
              <a:rPr lang="de-DE" sz="2400" b="1" i="1" dirty="0">
                <a:solidFill>
                  <a:schemeClr val="tx1">
                    <a:lumMod val="65000"/>
                    <a:lumOff val="35000"/>
                  </a:schemeClr>
                </a:solidFill>
                <a:highlight>
                  <a:srgbClr val="FFFF00"/>
                </a:highlight>
                <a:latin typeface="JKRGNR+Arial-BoldMT"/>
              </a:rPr>
              <a:t>Anordnungsanspruch</a:t>
            </a:r>
            <a:r>
              <a:rPr lang="de-DE" sz="2400" i="1" dirty="0">
                <a:solidFill>
                  <a:schemeClr val="tx1">
                    <a:lumMod val="65000"/>
                    <a:lumOff val="35000"/>
                  </a:schemeClr>
                </a:solidFill>
                <a:latin typeface="JKRGNR+Arial-BoldMT"/>
              </a:rPr>
              <a:t> und einen </a:t>
            </a:r>
            <a:r>
              <a:rPr lang="de-DE" sz="2400" b="1" i="1" dirty="0">
                <a:solidFill>
                  <a:schemeClr val="tx1">
                    <a:lumMod val="65000"/>
                    <a:lumOff val="35000"/>
                  </a:schemeClr>
                </a:solidFill>
                <a:highlight>
                  <a:srgbClr val="FFFF00"/>
                </a:highlight>
                <a:latin typeface="JKRGNR+Arial-BoldMT"/>
              </a:rPr>
              <a:t>Anordnungsgrund</a:t>
            </a:r>
            <a:r>
              <a:rPr lang="de-DE" sz="2400" i="1" dirty="0">
                <a:solidFill>
                  <a:schemeClr val="tx1">
                    <a:lumMod val="65000"/>
                    <a:lumOff val="35000"/>
                  </a:schemeClr>
                </a:solidFill>
                <a:latin typeface="JKRGNR+Arial-BoldMT"/>
              </a:rPr>
              <a:t> glaubhaft gemacht haben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0689280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Glaubhaftmachung eines Anordnungsanspruchs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Anspruch aus § 5 PartG?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Voraussetzung: „</a:t>
            </a:r>
            <a:r>
              <a:rPr lang="de-DE" sz="2400" b="1" i="1" dirty="0">
                <a:solidFill>
                  <a:schemeClr val="tx1">
                    <a:lumMod val="65000"/>
                    <a:lumOff val="35000"/>
                  </a:schemeClr>
                </a:solidFill>
                <a:latin typeface="JKRGNR+Arial-BoldMT"/>
              </a:rPr>
              <a:t>Wenn</a:t>
            </a:r>
            <a:r>
              <a:rPr lang="de-DE" sz="2400" i="1" dirty="0">
                <a:solidFill>
                  <a:schemeClr val="tx1">
                    <a:lumMod val="65000"/>
                    <a:lumOff val="35000"/>
                  </a:schemeClr>
                </a:solidFill>
                <a:latin typeface="JKRGNR+Arial-BoldMT"/>
              </a:rPr>
              <a:t> ein Träger öffentlicher Gewalt den </a:t>
            </a:r>
            <a:r>
              <a:rPr lang="de-DE" sz="2400" b="1" i="1" dirty="0">
                <a:solidFill>
                  <a:schemeClr val="tx1">
                    <a:lumMod val="65000"/>
                    <a:lumOff val="35000"/>
                  </a:schemeClr>
                </a:solidFill>
                <a:highlight>
                  <a:srgbClr val="FFFF00"/>
                </a:highlight>
                <a:latin typeface="JKRGNR+Arial-BoldMT"/>
              </a:rPr>
              <a:t>Parteien</a:t>
            </a:r>
            <a:r>
              <a:rPr lang="de-DE" sz="2400" b="1" i="1" dirty="0">
                <a:solidFill>
                  <a:schemeClr val="tx1">
                    <a:lumMod val="65000"/>
                    <a:lumOff val="35000"/>
                  </a:schemeClr>
                </a:solidFill>
                <a:latin typeface="JKRGNR+Arial-BoldMT"/>
              </a:rPr>
              <a:t> Einrichtungen zur Verfügung stellt </a:t>
            </a:r>
            <a:r>
              <a:rPr lang="de-DE" sz="2400" i="1" dirty="0">
                <a:solidFill>
                  <a:schemeClr val="tx1">
                    <a:lumMod val="65000"/>
                    <a:lumOff val="35000"/>
                  </a:schemeClr>
                </a:solidFill>
                <a:latin typeface="JKRGNR+Arial-BoldMT"/>
              </a:rPr>
              <a:t>oder andere öffentliche Leistungen gewährt, sollen alle Parteien </a:t>
            </a:r>
            <a:r>
              <a:rPr lang="de-DE" sz="2400" i="1" dirty="0">
                <a:solidFill>
                  <a:schemeClr val="tx1">
                    <a:lumMod val="65000"/>
                    <a:lumOff val="35000"/>
                  </a:schemeClr>
                </a:solidFill>
                <a:highlight>
                  <a:srgbClr val="FFFF00"/>
                </a:highlight>
                <a:latin typeface="JKRGNR+Arial-BoldMT"/>
              </a:rPr>
              <a:t>gleichbehandelt</a:t>
            </a:r>
            <a:r>
              <a:rPr lang="de-DE" sz="2400" i="1" dirty="0">
                <a:solidFill>
                  <a:schemeClr val="tx1">
                    <a:lumMod val="65000"/>
                    <a:lumOff val="35000"/>
                  </a:schemeClr>
                </a:solidFill>
                <a:latin typeface="JKRGNR+Arial-BoldMT"/>
              </a:rPr>
              <a:t> werden“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 andere Parteien werben nicht über den NDR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Lediglich </a:t>
            </a:r>
            <a:r>
              <a:rPr lang="de-DE" sz="2400" b="1" dirty="0">
                <a:solidFill>
                  <a:schemeClr val="tx1">
                    <a:lumMod val="65000"/>
                    <a:lumOff val="35000"/>
                  </a:schemeClr>
                </a:solidFill>
                <a:latin typeface="JKRGNR+Arial-BoldMT"/>
              </a:rPr>
              <a:t>Gleichbehandlung </a:t>
            </a:r>
            <a:r>
              <a:rPr lang="de-DE" sz="2400" b="1" dirty="0" err="1">
                <a:solidFill>
                  <a:schemeClr val="tx1">
                    <a:lumMod val="65000"/>
                    <a:lumOff val="35000"/>
                  </a:schemeClr>
                </a:solidFill>
                <a:latin typeface="JKRGNR+Arial-BoldMT"/>
              </a:rPr>
              <a:t>iRv</a:t>
            </a:r>
            <a:r>
              <a:rPr lang="de-DE" sz="2400" b="1" dirty="0">
                <a:solidFill>
                  <a:schemeClr val="tx1">
                    <a:lumMod val="65000"/>
                    <a:lumOff val="35000"/>
                  </a:schemeClr>
                </a:solidFill>
                <a:latin typeface="JKRGNR+Arial-BoldMT"/>
              </a:rPr>
              <a:t>. § 5 PartG </a:t>
            </a:r>
            <a:r>
              <a:rPr lang="de-DE" sz="2400" dirty="0">
                <a:solidFill>
                  <a:schemeClr val="tx1">
                    <a:lumMod val="65000"/>
                    <a:lumOff val="35000"/>
                  </a:schemeClr>
                </a:solidFill>
                <a:latin typeface="JKRGNR+Arial-BoldMT"/>
              </a:rPr>
              <a:t>geschuldet!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Subsidiär: </a:t>
            </a:r>
            <a:r>
              <a:rPr lang="de-DE" sz="2400" b="1" dirty="0">
                <a:solidFill>
                  <a:schemeClr val="tx1">
                    <a:lumMod val="65000"/>
                    <a:lumOff val="35000"/>
                  </a:schemeClr>
                </a:solidFill>
                <a:latin typeface="JKRGNR+Arial-BoldMT"/>
              </a:rPr>
              <a:t>Anspruch aus Grundrechten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33138652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Unmittelbarer Leistungsanspruch aus Grundrechten?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Art. 21 GG: </a:t>
            </a:r>
            <a:r>
              <a:rPr lang="de-DE" sz="2400" dirty="0" err="1">
                <a:solidFill>
                  <a:schemeClr val="tx1">
                    <a:lumMod val="65000"/>
                    <a:lumOff val="35000"/>
                  </a:schemeClr>
                </a:solidFill>
                <a:latin typeface="JKRGNR+Arial-BoldMT"/>
              </a:rPr>
              <a:t>str.</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Rechtsnatur</a:t>
            </a:r>
            <a:r>
              <a:rPr lang="de-DE" sz="2400" dirty="0">
                <a:solidFill>
                  <a:schemeClr val="tx1">
                    <a:lumMod val="65000"/>
                    <a:lumOff val="35000"/>
                  </a:schemeClr>
                </a:solidFill>
                <a:latin typeface="JKRGNR+Arial-BoldMT"/>
              </a:rPr>
              <a:t>; insb. in Kombination mit Art. 3 I GG (Chancengleichheit der Parteien) relevant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Fraglich</a:t>
            </a:r>
            <a:r>
              <a:rPr lang="de-DE" sz="2400" dirty="0">
                <a:solidFill>
                  <a:schemeClr val="tx1">
                    <a:lumMod val="65000"/>
                    <a:lumOff val="35000"/>
                  </a:schemeClr>
                </a:solidFill>
                <a:latin typeface="JKRGNR+Arial-BoldMT"/>
              </a:rPr>
              <a:t> ob überhaupt </a:t>
            </a:r>
            <a:r>
              <a:rPr lang="de-DE" sz="2400" b="1" dirty="0">
                <a:solidFill>
                  <a:schemeClr val="tx1">
                    <a:lumMod val="65000"/>
                    <a:lumOff val="35000"/>
                  </a:schemeClr>
                </a:solidFill>
                <a:latin typeface="JKRGNR+Arial-BoldMT"/>
              </a:rPr>
              <a:t>subjektive Rechte </a:t>
            </a:r>
            <a:r>
              <a:rPr lang="de-DE" sz="2400" dirty="0">
                <a:solidFill>
                  <a:schemeClr val="tx1">
                    <a:lumMod val="65000"/>
                    <a:lumOff val="35000"/>
                  </a:schemeClr>
                </a:solidFill>
                <a:latin typeface="JKRGNR+Arial-BoldMT"/>
              </a:rPr>
              <a:t>aus Art. 21 GG folgen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Unmittelbares Recht auf Zugang zu öffentlichen Leistungen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Art. 5 I 1 GG</a:t>
            </a:r>
            <a:r>
              <a:rPr lang="de-DE" sz="2400" dirty="0">
                <a:solidFill>
                  <a:schemeClr val="tx1">
                    <a:lumMod val="65000"/>
                    <a:lumOff val="35000"/>
                  </a:schemeClr>
                </a:solidFill>
                <a:latin typeface="JKRGNR+Arial-BoldMT"/>
              </a:rPr>
              <a:t>: Recht auf Meinungsäußerungsfreiheit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Unmittelbarer Anspruch auf Verbreitung der eigenen Meinung in Hörfunk und Fernsehen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Art. 5 I 2 GG</a:t>
            </a:r>
            <a:r>
              <a:rPr lang="de-DE" sz="2400" dirty="0">
                <a:solidFill>
                  <a:schemeClr val="tx1">
                    <a:lumMod val="65000"/>
                    <a:lumOff val="35000"/>
                  </a:schemeClr>
                </a:solidFill>
                <a:latin typeface="JKRGNR+Arial-BoldMT"/>
              </a:rPr>
              <a:t>: Pressefreiheit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Träger: Rundfunkanstalten; nicht: Parteien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7144741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10" end="10"/>
                                            </p:txEl>
                                          </p:spTgt>
                                        </p:tgtEl>
                                        <p:attrNameLst>
                                          <p:attrName>style.visibility</p:attrName>
                                        </p:attrNameLst>
                                      </p:cBhvr>
                                      <p:to>
                                        <p:strVal val="visible"/>
                                      </p:to>
                                    </p:set>
                                    <p:anim calcmode="lin" valueType="num">
                                      <p:cBhvr additive="base">
                                        <p:cTn id="49"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Anspruch auf ermessensfehlerfreie Entscheidung?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zu beachten: Besondere Bedeutung der politischen Parteien im demokratischen Rechtsstaat, Art. 21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 1 Verfassungsrechtliche Stellung und Aufgaben der Parteien</a:t>
            </a: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(1) 1Die Parteien sind ein verfassungsrechtlich notwendiger Bestandteil der freiheitlichen demokratischen Grundordnung. 2Sie erfüllen mit ihrer freien, dauernden Mitwirkung an der politischen Willensbildung des Volkes eine ihnen nach dem Grundgesetz obliegende und von ihm verbürgte öffentliche Aufgabe.</a:t>
            </a: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14961200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1703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Ermessensfehler bei Ablehnungsentscheidung?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Maßstab: </a:t>
            </a:r>
            <a:r>
              <a:rPr lang="de-DE" sz="2400" b="1" dirty="0">
                <a:solidFill>
                  <a:schemeClr val="tx1">
                    <a:lumMod val="65000"/>
                    <a:lumOff val="35000"/>
                  </a:schemeClr>
                </a:solidFill>
                <a:latin typeface="JKRGNR+Arial-BoldMT"/>
              </a:rPr>
              <a:t>§ 114 S. 1 VwGO bzw. § 40 I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Häufig: </a:t>
            </a:r>
            <a:r>
              <a:rPr lang="de-DE" sz="2400" b="1" dirty="0">
                <a:solidFill>
                  <a:schemeClr val="tx1">
                    <a:lumMod val="65000"/>
                    <a:lumOff val="35000"/>
                  </a:schemeClr>
                </a:solidFill>
                <a:latin typeface="JKRGNR+Arial-BoldMT"/>
              </a:rPr>
              <a:t>Ermessensüberschreitung</a:t>
            </a:r>
            <a:r>
              <a:rPr lang="de-DE" sz="2400" dirty="0">
                <a:solidFill>
                  <a:schemeClr val="tx1">
                    <a:lumMod val="65000"/>
                    <a:lumOff val="35000"/>
                  </a:schemeClr>
                </a:solidFill>
                <a:latin typeface="JKRGNR+Arial-BoldMT"/>
              </a:rPr>
              <a:t> wegen Verletzung gesetzlicher Grenzen (insb. Verfassung)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Verletzung der Chancengleichheit der Parteien aus Art. 21 I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3 I GG?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Ablehnung wegen „Abkommen der Parteien“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Es drohe: „unzulässiger Wettbewerbsvorteil“ für Linkspartei </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33734465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101397"/>
          </a:xfrm>
          <a:prstGeom prst="rect">
            <a:avLst/>
          </a:prstGeom>
          <a:noFill/>
        </p:spPr>
        <p:txBody>
          <a:bodyPr wrap="square" rtlCol="0">
            <a:spAutoFit/>
          </a:bodyPr>
          <a:lstStyle/>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Hiergegen anzuführen: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Nach diesen Maßstäben stellt „Abkommen“ </a:t>
            </a:r>
            <a:r>
              <a:rPr lang="de-DE" sz="2400" b="1" dirty="0">
                <a:solidFill>
                  <a:srgbClr val="FF0000"/>
                </a:solidFill>
                <a:latin typeface="JKRGNR+Arial-BoldMT"/>
              </a:rPr>
              <a:t>unzulässigen Vertrag zu Lasten Dritter </a:t>
            </a:r>
            <a:r>
              <a:rPr lang="de-DE" sz="2400" dirty="0">
                <a:solidFill>
                  <a:srgbClr val="FF0000"/>
                </a:solidFill>
                <a:latin typeface="JKRGNR+Arial-BoldMT"/>
              </a:rPr>
              <a:t>dar</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Kleinere Parteien hätten keine Chance bekannter zu werden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ZE: Ablehnende Entscheidung bzw. deren Begründung verletzt Rechte der Linkspartei aus Art. 21 I GG </a:t>
            </a:r>
            <a:r>
              <a:rPr lang="de-DE" sz="2400" b="1" dirty="0" err="1">
                <a:solidFill>
                  <a:srgbClr val="FF0000"/>
                </a:solidFill>
                <a:latin typeface="JKRGNR+Arial-BoldMT"/>
              </a:rPr>
              <a:t>iVm</a:t>
            </a:r>
            <a:r>
              <a:rPr lang="de-DE" sz="2400" b="1" dirty="0">
                <a:solidFill>
                  <a:srgbClr val="FF0000"/>
                </a:solidFill>
                <a:latin typeface="JKRGNR+Arial-BoldMT"/>
              </a:rPr>
              <a:t> Art. 3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Konsequenz für Anordnungsanspruch?!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highlight>
                <a:srgbClr val="FFFF00"/>
              </a:highlight>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Im Hauptsacheverfahren: Anspruch auf Neubescheidung!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im Verfahren nach § 123 VwGO?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41019904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2981" y="1484784"/>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Problem: Anordnungsinhalt nach § 123 VwGO bei Ermessen der Behörde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Ausgangspunkt: § 123 III VwGO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938 ZPO </a:t>
            </a: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 938[1] Inhalt der einstweiligen Verfügung</a:t>
            </a: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(1) Das Gericht bestimmt nach freiem Ermessen, welche Anordnungen zur Erreichung des Zweckes erforderlich sind.</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rgbClr val="FF0000"/>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Kein Problem</a:t>
            </a:r>
            <a:r>
              <a:rPr lang="de-DE" sz="2400" dirty="0">
                <a:solidFill>
                  <a:schemeClr val="tx1">
                    <a:lumMod val="65000"/>
                    <a:lumOff val="35000"/>
                  </a:schemeClr>
                </a:solidFill>
                <a:latin typeface="JKRGNR+Arial-BoldMT"/>
              </a:rPr>
              <a:t>: Ermessensreduktion auf Null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a:t>
            </a:r>
            <a:r>
              <a:rPr lang="de-DE" sz="2400" b="1" dirty="0" err="1">
                <a:solidFill>
                  <a:srgbClr val="FF0000"/>
                </a:solidFill>
                <a:latin typeface="JKRGNR+Arial-BoldMT"/>
              </a:rPr>
              <a:t>str</a:t>
            </a:r>
            <a:r>
              <a:rPr lang="de-DE" sz="2400" dirty="0" err="1">
                <a:solidFill>
                  <a:srgbClr val="FF0000"/>
                </a:solidFill>
                <a:latin typeface="JKRGNR+Arial-BoldMT"/>
              </a:rPr>
              <a:t>.</a:t>
            </a:r>
            <a:r>
              <a:rPr lang="de-DE" sz="2400" dirty="0">
                <a:solidFill>
                  <a:srgbClr val="FF0000"/>
                </a:solidFill>
                <a:latin typeface="JKRGNR+Arial-BoldMT"/>
              </a:rPr>
              <a:t>: bloßes „</a:t>
            </a:r>
            <a:r>
              <a:rPr lang="de-DE" sz="2400" b="1" dirty="0">
                <a:solidFill>
                  <a:srgbClr val="FF0000"/>
                </a:solidFill>
                <a:latin typeface="JKRGNR+Arial-BoldMT"/>
              </a:rPr>
              <a:t>Bescheidungsurteil</a:t>
            </a:r>
            <a:r>
              <a:rPr lang="de-DE" sz="2400" dirty="0">
                <a:solidFill>
                  <a:srgbClr val="FF0000"/>
                </a:solidFill>
                <a:latin typeface="JKRGNR+Arial-BoldMT"/>
              </a:rPr>
              <a:t>“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Anspruch auf Neubescheidung sicherungsfähig?</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Dagegen: Widerspricht Ratio der Eilentscheidung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zulässig, wenn ansonsten effektiver Rechtsschutz nicht möglich, </a:t>
            </a:r>
            <a:r>
              <a:rPr lang="de-DE" sz="2400" b="1" dirty="0">
                <a:solidFill>
                  <a:schemeClr val="tx1">
                    <a:lumMod val="65000"/>
                    <a:lumOff val="35000"/>
                  </a:schemeClr>
                </a:solidFill>
                <a:latin typeface="JKRGNR+Arial-BoldMT"/>
              </a:rPr>
              <a:t>Art. 19 IV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9558778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2981" y="1484784"/>
            <a:ext cx="8928992" cy="40421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Voraussetzungen hierfür: </a:t>
            </a:r>
          </a:p>
          <a:p>
            <a:pPr marL="457200" indent="-457200">
              <a:spcAft>
                <a:spcPts val="500"/>
              </a:spcAft>
              <a:buAutoNum type="arabicParenBoth"/>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a:t>
            </a:r>
            <a:r>
              <a:rPr lang="de-DE" sz="2400" b="1" dirty="0">
                <a:solidFill>
                  <a:schemeClr val="tx1">
                    <a:lumMod val="65000"/>
                    <a:lumOff val="35000"/>
                  </a:schemeClr>
                </a:solidFill>
                <a:latin typeface="JKRGNR+Arial-BoldMT"/>
              </a:rPr>
              <a:t>Ermessensfehlerhaftigkeit</a:t>
            </a:r>
            <a:r>
              <a:rPr lang="de-DE" sz="2400" dirty="0">
                <a:solidFill>
                  <a:schemeClr val="tx1">
                    <a:lumMod val="65000"/>
                    <a:lumOff val="35000"/>
                  </a:schemeClr>
                </a:solidFill>
                <a:latin typeface="JKRGNR+Arial-BoldMT"/>
              </a:rPr>
              <a:t> der Ablehnung der begehrten Behördenentscheidung und </a:t>
            </a:r>
          </a:p>
          <a:p>
            <a:pPr marL="457200" indent="-457200">
              <a:spcAft>
                <a:spcPts val="500"/>
              </a:spcAft>
              <a:buAutoNum type="arabicParenBoth"/>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anhand der im Eilverfahren erkennbar gewordenen Umstände </a:t>
            </a:r>
            <a:r>
              <a:rPr lang="de-DE" sz="2400" b="1" dirty="0">
                <a:solidFill>
                  <a:schemeClr val="tx1">
                    <a:lumMod val="65000"/>
                    <a:lumOff val="35000"/>
                  </a:schemeClr>
                </a:solidFill>
                <a:latin typeface="JKRGNR+Arial-BoldMT"/>
              </a:rPr>
              <a:t>Prognose</a:t>
            </a:r>
            <a:r>
              <a:rPr lang="de-DE" sz="2400" dirty="0">
                <a:solidFill>
                  <a:schemeClr val="tx1">
                    <a:lumMod val="65000"/>
                    <a:lumOff val="35000"/>
                  </a:schemeClr>
                </a:solidFill>
                <a:latin typeface="JKRGNR+Arial-BoldMT"/>
              </a:rPr>
              <a:t>, dass die </a:t>
            </a:r>
            <a:r>
              <a:rPr lang="de-DE" sz="2400" b="1" dirty="0">
                <a:solidFill>
                  <a:schemeClr val="tx1">
                    <a:lumMod val="65000"/>
                    <a:lumOff val="35000"/>
                  </a:schemeClr>
                </a:solidFill>
                <a:latin typeface="JKRGNR+Arial-BoldMT"/>
              </a:rPr>
              <a:t>ermessensfehlerfreie (Neu-)Bescheidung </a:t>
            </a:r>
            <a:r>
              <a:rPr lang="de-DE" sz="2400" dirty="0">
                <a:solidFill>
                  <a:schemeClr val="tx1">
                    <a:lumMod val="65000"/>
                    <a:lumOff val="35000"/>
                  </a:schemeClr>
                </a:solidFill>
                <a:latin typeface="JKRGNR+Arial-BoldMT"/>
              </a:rPr>
              <a:t>seitens der Behörde mit überwiegender Wahrscheinlichkeit zu der vom Antragsteller beantragten </a:t>
            </a:r>
            <a:r>
              <a:rPr lang="de-DE" sz="2400" b="1" dirty="0">
                <a:solidFill>
                  <a:schemeClr val="tx1">
                    <a:lumMod val="65000"/>
                    <a:lumOff val="35000"/>
                  </a:schemeClr>
                </a:solidFill>
                <a:latin typeface="JKRGNR+Arial-BoldMT"/>
              </a:rPr>
              <a:t>Verwaltungsmaßnahme</a:t>
            </a:r>
            <a:r>
              <a:rPr lang="de-DE" sz="2400" dirty="0">
                <a:solidFill>
                  <a:schemeClr val="tx1">
                    <a:lumMod val="65000"/>
                    <a:lumOff val="35000"/>
                  </a:schemeClr>
                </a:solidFill>
                <a:latin typeface="JKRGNR+Arial-BoldMT"/>
              </a:rPr>
              <a:t> führt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a:t>
            </a:r>
            <a:r>
              <a:rPr lang="de-DE" sz="2400" b="1" dirty="0">
                <a:solidFill>
                  <a:schemeClr val="tx1">
                    <a:lumMod val="65000"/>
                    <a:lumOff val="35000"/>
                  </a:schemeClr>
                </a:solidFill>
                <a:latin typeface="JKRGNR+Arial-BoldMT"/>
              </a:rPr>
              <a:t>: Linkspartei hat Anspruch auf ermessensfehlerfreie Neubescheidung über Vergabe der Sendezeit!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9155231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Glaubhaftmachung eines Anordnungsgrunds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Schließlich glaubhaft zu machen: </a:t>
            </a:r>
            <a:r>
              <a:rPr lang="de-DE" sz="2400" b="1" u="sng" dirty="0">
                <a:solidFill>
                  <a:schemeClr val="tx1">
                    <a:lumMod val="65000"/>
                    <a:lumOff val="35000"/>
                  </a:schemeClr>
                </a:solidFill>
                <a:latin typeface="JKRGNR+Arial-BoldMT"/>
              </a:rPr>
              <a:t>Anordnungsgrund</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 123 I 1 VwGO für </a:t>
            </a:r>
            <a:r>
              <a:rPr lang="de-DE" sz="2400" b="1" dirty="0">
                <a:solidFill>
                  <a:schemeClr val="tx1">
                    <a:lumMod val="65000"/>
                    <a:lumOff val="35000"/>
                  </a:schemeClr>
                </a:solidFill>
                <a:latin typeface="JKRGNR+Arial-BoldMT"/>
              </a:rPr>
              <a:t>Sicherungsanordnung</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wenn die Gefahr besteht,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durch eine Veränderung des bestehenden Zustands die </a:t>
            </a:r>
            <a:r>
              <a:rPr lang="de-DE" sz="2400" b="1" i="1" dirty="0">
                <a:solidFill>
                  <a:schemeClr val="tx1">
                    <a:lumMod val="65000"/>
                    <a:lumOff val="35000"/>
                  </a:schemeClr>
                </a:solidFill>
                <a:latin typeface="JKRGNR+Arial-BoldMT"/>
              </a:rPr>
              <a:t>Verwirklichung eines Rechts</a:t>
            </a:r>
            <a:r>
              <a:rPr lang="de-DE" sz="2400" i="1" dirty="0">
                <a:solidFill>
                  <a:schemeClr val="tx1">
                    <a:lumMod val="65000"/>
                    <a:lumOff val="35000"/>
                  </a:schemeClr>
                </a:solidFill>
                <a:latin typeface="JKRGNR+Arial-BoldMT"/>
              </a:rPr>
              <a:t> des Antragstellers </a:t>
            </a:r>
            <a:r>
              <a:rPr lang="de-DE" sz="2400" b="1" i="1" dirty="0">
                <a:solidFill>
                  <a:schemeClr val="tx1">
                    <a:lumMod val="65000"/>
                    <a:lumOff val="35000"/>
                  </a:schemeClr>
                </a:solidFill>
                <a:latin typeface="JKRGNR+Arial-BoldMT"/>
              </a:rPr>
              <a:t>vereitelt oder wesentlich erschwert“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 123 I 2 VwGO für </a:t>
            </a:r>
            <a:r>
              <a:rPr lang="de-DE" sz="2400" b="1" dirty="0">
                <a:solidFill>
                  <a:schemeClr val="tx1">
                    <a:lumMod val="65000"/>
                    <a:lumOff val="35000"/>
                  </a:schemeClr>
                </a:solidFill>
                <a:latin typeface="JKRGNR+Arial-BoldMT"/>
              </a:rPr>
              <a:t>Regelungsanordnung: </a:t>
            </a:r>
            <a:r>
              <a:rPr lang="de-DE" sz="2400" i="1" dirty="0">
                <a:solidFill>
                  <a:schemeClr val="tx1">
                    <a:lumMod val="65000"/>
                    <a:lumOff val="35000"/>
                  </a:schemeClr>
                </a:solidFill>
                <a:latin typeface="JKRGNR+Arial-BoldMT"/>
              </a:rPr>
              <a:t>Einstweilige Anordnungen sind (…) zulässig, wenn diese Regelung, vor allem bei dauernden Rechtsverhältnissen, </a:t>
            </a:r>
            <a:r>
              <a:rPr lang="de-DE" sz="2400" b="1" i="1" dirty="0">
                <a:solidFill>
                  <a:schemeClr val="tx1">
                    <a:lumMod val="65000"/>
                    <a:lumOff val="35000"/>
                  </a:schemeClr>
                </a:solidFill>
                <a:latin typeface="JKRGNR+Arial-BoldMT"/>
              </a:rPr>
              <a:t>um wesentliche Nachteile abzuwenden oder drohende Gewalt zu verhindern oder aus anderen Gründen nötig</a:t>
            </a:r>
            <a:r>
              <a:rPr lang="de-DE" sz="2400" i="1" dirty="0">
                <a:solidFill>
                  <a:schemeClr val="tx1">
                    <a:lumMod val="65000"/>
                    <a:lumOff val="35000"/>
                  </a:schemeClr>
                </a:solidFill>
                <a:latin typeface="JKRGNR+Arial-BoldMT"/>
              </a:rPr>
              <a:t> erscheint.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a:t>
            </a:r>
            <a:r>
              <a:rPr lang="de-DE" sz="2400" b="1" dirty="0">
                <a:solidFill>
                  <a:schemeClr val="tx1">
                    <a:lumMod val="65000"/>
                    <a:lumOff val="35000"/>
                  </a:schemeClr>
                </a:solidFill>
                <a:latin typeface="JKRGNR+Arial-BoldMT"/>
              </a:rPr>
              <a:t>Erforderlichkeit einer „Eilentscheidung“?!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17286462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16979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Anordnungsgrund (+), wenn…</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„Dringlichkeit“ vorliegt </a:t>
            </a:r>
            <a:r>
              <a:rPr lang="de-DE" sz="2400" dirty="0">
                <a:solidFill>
                  <a:schemeClr val="tx1">
                    <a:lumMod val="65000"/>
                    <a:lumOff val="35000"/>
                  </a:schemeClr>
                </a:solidFill>
                <a:latin typeface="JKRGNR+Arial-BoldMT"/>
              </a:rPr>
              <a:t>(und diese nicht durch Antragsteller selber verschuldet ist)</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Obsiegen in der Hauptsache „überwiegend wahrscheinlich“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1046352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4) Unzulässige Vorwegnahme der Hauptsache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 dem Hintergrund des nunmehr feststehenden „Anspruchsinhalts“ stets zu diskutieren: </a:t>
            </a:r>
            <a:r>
              <a:rPr lang="de-DE" sz="2400" b="1" dirty="0">
                <a:solidFill>
                  <a:schemeClr val="tx1">
                    <a:lumMod val="65000"/>
                    <a:lumOff val="35000"/>
                  </a:schemeClr>
                </a:solidFill>
                <a:latin typeface="JKRGNR+Arial-BoldMT"/>
              </a:rPr>
              <a:t>Vorwegnahme der Hauptsache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Sinn und Zweck der „einstweiligen“ Anordnung: </a:t>
            </a:r>
            <a:r>
              <a:rPr lang="de-DE" sz="2400" dirty="0">
                <a:solidFill>
                  <a:schemeClr val="tx1">
                    <a:lumMod val="65000"/>
                    <a:lumOff val="35000"/>
                  </a:schemeClr>
                </a:solidFill>
                <a:latin typeface="JKRGNR+Arial-BoldMT"/>
              </a:rPr>
              <a:t>Regelung der Streitsache </a:t>
            </a:r>
            <a:r>
              <a:rPr lang="de-DE" sz="2400" b="1" dirty="0">
                <a:solidFill>
                  <a:schemeClr val="tx1">
                    <a:lumMod val="65000"/>
                    <a:lumOff val="35000"/>
                  </a:schemeClr>
                </a:solidFill>
                <a:latin typeface="JKRGNR+Arial-BoldMT"/>
              </a:rPr>
              <a:t>vorübergehend („einstweilen“) bis zum Hauptsacheverfahren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Hinblick auf die Vorwegnahme der Hauptsache zu unterscheiden: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00B050"/>
                </a:solidFill>
                <a:latin typeface="JKRGNR+Arial-BoldMT"/>
              </a:rPr>
              <a:t>Unproblematisch</a:t>
            </a:r>
            <a:r>
              <a:rPr lang="de-DE" sz="2400" b="1" dirty="0">
                <a:solidFill>
                  <a:schemeClr val="tx1">
                    <a:lumMod val="65000"/>
                    <a:lumOff val="35000"/>
                  </a:schemeClr>
                </a:solidFill>
                <a:latin typeface="JKRGNR+Arial-BoldMT"/>
              </a:rPr>
              <a:t>: Vorläufige Vorwegnahme der Hauptsache </a:t>
            </a:r>
          </a:p>
          <a:p>
            <a:pPr marL="2171700" lvl="4"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Vorläufige Einstellung als Beamter auf Probe;</a:t>
            </a:r>
          </a:p>
          <a:p>
            <a:pPr marL="2171700" lvl="4"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Vorläufige Versetzung in höhere Klasse  </a:t>
            </a:r>
          </a:p>
          <a:p>
            <a:pPr marL="2171700" lvl="4"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Vorläufige Baugenehmigung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38645750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„Problem“: </a:t>
            </a:r>
            <a:r>
              <a:rPr lang="de-DE" sz="2400" b="1" dirty="0">
                <a:solidFill>
                  <a:schemeClr val="tx1">
                    <a:lumMod val="65000"/>
                    <a:lumOff val="35000"/>
                  </a:schemeClr>
                </a:solidFill>
                <a:latin typeface="JKRGNR+Arial-BoldMT"/>
              </a:rPr>
              <a:t>Endgültige Vorwegnahme, die durch Hauptsacheentscheidung nicht mehr revidiert werden kann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Zuteilung von Stellplatz auf Weihnachtsmarkt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Zuteilung von Sendezeiten für Wahlwerbung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Einweisung eines Obdachlosen für die Wintermonate in eine Wohnung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Vernehmung eines Zeugen im Untersuchungsausschuss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6044308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554254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b="1" u="sng" dirty="0">
                <a:solidFill>
                  <a:schemeClr val="tx1">
                    <a:lumMod val="65000"/>
                    <a:lumOff val="35000"/>
                  </a:schemeClr>
                </a:solidFill>
                <a:latin typeface="JKRGNR+Arial-BoldMT"/>
              </a:rPr>
              <a:t>BVerfG 2 BvR 1206/11: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200" i="1" dirty="0">
                <a:solidFill>
                  <a:schemeClr val="tx1">
                    <a:lumMod val="65000"/>
                    <a:lumOff val="35000"/>
                  </a:schemeClr>
                </a:solidFill>
                <a:latin typeface="JKRGNR+Arial-BoldMT"/>
              </a:rPr>
              <a:t>Nach gefestigter höchstrichterlicher Rechtsprechung ist eine </a:t>
            </a:r>
            <a:r>
              <a:rPr lang="de-DE" sz="2200" b="1" i="1" dirty="0">
                <a:solidFill>
                  <a:schemeClr val="tx1">
                    <a:lumMod val="65000"/>
                    <a:lumOff val="35000"/>
                  </a:schemeClr>
                </a:solidFill>
                <a:highlight>
                  <a:srgbClr val="FFFF00"/>
                </a:highlight>
                <a:latin typeface="JKRGNR+Arial-BoldMT"/>
              </a:rPr>
              <a:t>Vorwegnahme der Hauptsache</a:t>
            </a:r>
            <a:r>
              <a:rPr lang="de-DE" sz="2200" i="1" dirty="0">
                <a:solidFill>
                  <a:schemeClr val="tx1">
                    <a:lumMod val="65000"/>
                    <a:lumOff val="35000"/>
                  </a:schemeClr>
                </a:solidFill>
                <a:highlight>
                  <a:srgbClr val="FFFF00"/>
                </a:highlight>
                <a:latin typeface="JKRGNR+Arial-BoldMT"/>
              </a:rPr>
              <a:t> </a:t>
            </a:r>
            <a:r>
              <a:rPr lang="de-DE" sz="2200" i="1" dirty="0">
                <a:solidFill>
                  <a:schemeClr val="tx1">
                    <a:lumMod val="65000"/>
                    <a:lumOff val="35000"/>
                  </a:schemeClr>
                </a:solidFill>
                <a:latin typeface="JKRGNR+Arial-BoldMT"/>
              </a:rPr>
              <a:t>im Verfahren nach § 123 Abs. 1 VwGO </a:t>
            </a:r>
            <a:r>
              <a:rPr lang="de-DE" sz="2200" b="1" i="1" dirty="0">
                <a:solidFill>
                  <a:schemeClr val="tx1">
                    <a:lumMod val="65000"/>
                    <a:lumOff val="35000"/>
                  </a:schemeClr>
                </a:solidFill>
                <a:latin typeface="JKRGNR+Arial-BoldMT"/>
              </a:rPr>
              <a:t>nur ausnahmsweise </a:t>
            </a:r>
            <a:r>
              <a:rPr lang="de-DE" sz="2200" i="1" dirty="0">
                <a:solidFill>
                  <a:schemeClr val="tx1">
                    <a:lumMod val="65000"/>
                    <a:lumOff val="35000"/>
                  </a:schemeClr>
                </a:solidFill>
                <a:latin typeface="JKRGNR+Arial-BoldMT"/>
              </a:rPr>
              <a:t>dann gerechtfertigt, </a:t>
            </a:r>
            <a:r>
              <a:rPr lang="de-DE" sz="2200" i="1" dirty="0">
                <a:solidFill>
                  <a:schemeClr val="tx1">
                    <a:lumMod val="65000"/>
                    <a:lumOff val="35000"/>
                  </a:schemeClr>
                </a:solidFill>
                <a:highlight>
                  <a:srgbClr val="FFFF00"/>
                </a:highlight>
                <a:latin typeface="JKRGNR+Arial-BoldMT"/>
              </a:rPr>
              <a:t>wenn glaubhaft gemacht ist, dass (…) das </a:t>
            </a:r>
            <a:r>
              <a:rPr lang="de-DE" sz="2200" b="1" i="1" dirty="0">
                <a:solidFill>
                  <a:schemeClr val="tx1">
                    <a:lumMod val="65000"/>
                    <a:lumOff val="35000"/>
                  </a:schemeClr>
                </a:solidFill>
                <a:highlight>
                  <a:srgbClr val="FFFF00"/>
                </a:highlight>
                <a:latin typeface="JKRGNR+Arial-BoldMT"/>
              </a:rPr>
              <a:t>Abwarten in der Hauptsache für den Antragsteller schwere und unzumutbare, nachträglich nicht mehr zu beseitigende Nachteile zur Folge hätte </a:t>
            </a:r>
            <a:r>
              <a:rPr lang="de-DE" sz="2200" i="1" dirty="0">
                <a:solidFill>
                  <a:schemeClr val="tx1">
                    <a:lumMod val="65000"/>
                    <a:lumOff val="35000"/>
                  </a:schemeClr>
                </a:solidFill>
                <a:highlight>
                  <a:srgbClr val="FFFF00"/>
                </a:highlight>
                <a:latin typeface="JKRGNR+Arial-BoldMT"/>
              </a:rPr>
              <a:t>(</a:t>
            </a:r>
            <a:r>
              <a:rPr lang="de-DE" sz="2200" b="1" i="1" dirty="0">
                <a:solidFill>
                  <a:schemeClr val="tx1">
                    <a:lumMod val="65000"/>
                    <a:lumOff val="35000"/>
                  </a:schemeClr>
                </a:solidFill>
                <a:highlight>
                  <a:srgbClr val="FFFF00"/>
                </a:highlight>
                <a:latin typeface="JKRGNR+Arial-BoldMT"/>
              </a:rPr>
              <a:t>Anordnungsgrund</a:t>
            </a:r>
            <a:r>
              <a:rPr lang="de-DE" sz="2200" i="1" dirty="0">
                <a:solidFill>
                  <a:schemeClr val="tx1">
                    <a:lumMod val="65000"/>
                    <a:lumOff val="35000"/>
                  </a:schemeClr>
                </a:solidFill>
                <a:highlight>
                  <a:srgbClr val="FFFF00"/>
                </a:highlight>
                <a:latin typeface="JKRGNR+Arial-BoldMT"/>
              </a:rPr>
              <a:t>)</a:t>
            </a:r>
            <a:r>
              <a:rPr lang="de-DE" sz="2200" i="1" dirty="0">
                <a:solidFill>
                  <a:schemeClr val="tx1">
                    <a:lumMod val="65000"/>
                    <a:lumOff val="35000"/>
                  </a:schemeClr>
                </a:solidFill>
                <a:latin typeface="JKRGNR+Arial-BoldMT"/>
              </a:rPr>
              <a:t>. Dabei ist dem jeweils betroffenen Grundrecht und den Erfordernissen eines </a:t>
            </a:r>
            <a:r>
              <a:rPr lang="de-DE" sz="2200" b="1" i="1" dirty="0">
                <a:solidFill>
                  <a:schemeClr val="tx1">
                    <a:lumMod val="65000"/>
                    <a:lumOff val="35000"/>
                  </a:schemeClr>
                </a:solidFill>
                <a:latin typeface="JKRGNR+Arial-BoldMT"/>
              </a:rPr>
              <a:t>effektiven Rechtsschutzes Rechnung </a:t>
            </a:r>
            <a:r>
              <a:rPr lang="de-DE" sz="2200" i="1" dirty="0">
                <a:solidFill>
                  <a:schemeClr val="tx1">
                    <a:lumMod val="65000"/>
                    <a:lumOff val="35000"/>
                  </a:schemeClr>
                </a:solidFill>
                <a:latin typeface="JKRGNR+Arial-BoldMT"/>
              </a:rPr>
              <a:t>zu tragen. </a:t>
            </a:r>
            <a:r>
              <a:rPr lang="de-DE" sz="2200" b="1" i="1" dirty="0">
                <a:solidFill>
                  <a:schemeClr val="tx1">
                    <a:lumMod val="65000"/>
                    <a:lumOff val="35000"/>
                  </a:schemeClr>
                </a:solidFill>
                <a:latin typeface="JKRGNR+Arial-BoldMT"/>
              </a:rPr>
              <a:t>Droht dem Antragsteller bei Versagung des einstweiligen Rechtsschutzes eine erhebliche,</a:t>
            </a:r>
            <a:r>
              <a:rPr lang="de-DE" sz="2200" i="1" dirty="0">
                <a:solidFill>
                  <a:schemeClr val="tx1">
                    <a:lumMod val="65000"/>
                    <a:lumOff val="35000"/>
                  </a:schemeClr>
                </a:solidFill>
                <a:latin typeface="JKRGNR+Arial-BoldMT"/>
              </a:rPr>
              <a:t> über Randbereiche hinausgehende </a:t>
            </a:r>
            <a:r>
              <a:rPr lang="de-DE" sz="2200" b="1" i="1" dirty="0">
                <a:solidFill>
                  <a:schemeClr val="tx1">
                    <a:lumMod val="65000"/>
                    <a:lumOff val="35000"/>
                  </a:schemeClr>
                </a:solidFill>
                <a:latin typeface="JKRGNR+Arial-BoldMT"/>
              </a:rPr>
              <a:t>Verletzung in seinen Grundrechten</a:t>
            </a:r>
            <a:r>
              <a:rPr lang="de-DE" sz="2200" i="1" dirty="0">
                <a:solidFill>
                  <a:schemeClr val="tx1">
                    <a:lumMod val="65000"/>
                    <a:lumOff val="35000"/>
                  </a:schemeClr>
                </a:solidFill>
                <a:latin typeface="JKRGNR+Arial-BoldMT"/>
              </a:rPr>
              <a:t>, </a:t>
            </a:r>
            <a:r>
              <a:rPr lang="de-DE" sz="2200" b="1" i="1" dirty="0">
                <a:solidFill>
                  <a:schemeClr val="tx1">
                    <a:lumMod val="65000"/>
                    <a:lumOff val="35000"/>
                  </a:schemeClr>
                </a:solidFill>
                <a:latin typeface="JKRGNR+Arial-BoldMT"/>
              </a:rPr>
              <a:t>die durch eine der Klage stattgebende Entscheidung in der Hauptsache nicht mehr beseitigt werden kann</a:t>
            </a:r>
            <a:r>
              <a:rPr lang="de-DE" sz="2200" i="1" dirty="0">
                <a:solidFill>
                  <a:schemeClr val="tx1">
                    <a:lumMod val="65000"/>
                    <a:lumOff val="35000"/>
                  </a:schemeClr>
                </a:solidFill>
                <a:latin typeface="JKRGNR+Arial-BoldMT"/>
              </a:rPr>
              <a:t>, so ist - erforderlichenfalls unter eingehender tatsächlicher und rechtlicher Prüfung des im Hauptsacheverfahren geltend gemachten Anspruchs - </a:t>
            </a:r>
            <a:r>
              <a:rPr lang="de-DE" sz="2200" b="1" i="1" dirty="0">
                <a:solidFill>
                  <a:schemeClr val="tx1">
                    <a:lumMod val="65000"/>
                    <a:lumOff val="35000"/>
                  </a:schemeClr>
                </a:solidFill>
                <a:latin typeface="JKRGNR+Arial-BoldMT"/>
              </a:rPr>
              <a:t>einstweiliger Rechtsschutz zu gewähren, </a:t>
            </a:r>
            <a:r>
              <a:rPr lang="de-DE" sz="2200" i="1" dirty="0">
                <a:solidFill>
                  <a:schemeClr val="tx1">
                    <a:lumMod val="65000"/>
                    <a:lumOff val="35000"/>
                  </a:schemeClr>
                </a:solidFill>
                <a:latin typeface="JKRGNR+Arial-BoldMT"/>
              </a:rPr>
              <a:t>wenn nicht ausnahmsweise überwiegende gewichtige Gründe entgegenstehen.</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5077861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Anordnungsinhalt</a:t>
            </a:r>
            <a:r>
              <a:rPr lang="de-DE" sz="2400" dirty="0">
                <a:solidFill>
                  <a:schemeClr val="tx1">
                    <a:lumMod val="65000"/>
                    <a:lumOff val="35000"/>
                  </a:schemeClr>
                </a:solidFill>
                <a:latin typeface="JKRGNR+Arial-BoldMT"/>
              </a:rPr>
              <a:t>: „NDR hat über Antrag zeitnah neu zu bescheiden“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Vorwegnahme der Hauptsache?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 mehr könnte Partei auch in Hauptsache nicht erreichen!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Vorwegnahme unzulässig?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Vollständige Vereitelung der Rechtsposition droht</a:t>
            </a:r>
            <a:r>
              <a:rPr lang="de-DE" sz="2400" dirty="0">
                <a:solidFill>
                  <a:schemeClr val="tx1">
                    <a:lumMod val="65000"/>
                    <a:lumOff val="35000"/>
                  </a:schemeClr>
                </a:solidFill>
                <a:latin typeface="JKRGNR+Arial-BoldMT"/>
              </a:rPr>
              <a:t>, da bis zur Wahl keine Hauptsacheentscheidung getroffen werden kann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Effektiver Rechtsschutz, Art. 19 IV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Zulässige Vorwegnahme der Hauptsache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7483912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8951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Antrag zulässig und (teilweise) begründet!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8366495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Sonderkonstellation: </a:t>
            </a:r>
            <a:r>
              <a:rPr lang="de-DE" sz="2400" b="1" dirty="0" err="1">
                <a:solidFill>
                  <a:schemeClr val="tx1">
                    <a:lumMod val="65000"/>
                    <a:lumOff val="35000"/>
                  </a:schemeClr>
                </a:solidFill>
                <a:latin typeface="JKRGNR+Arial-BoldMT"/>
              </a:rPr>
              <a:t>Konkurrentenverdrängungsklagen</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Fall 1: </a:t>
            </a:r>
            <a:r>
              <a:rPr lang="de-DE" sz="2400" dirty="0">
                <a:solidFill>
                  <a:schemeClr val="tx1">
                    <a:lumMod val="65000"/>
                    <a:lumOff val="35000"/>
                  </a:schemeClr>
                </a:solidFill>
                <a:latin typeface="JKRGNR+Arial-BoldMT"/>
              </a:rPr>
              <a:t>A bewirbt sich auf einen Stellplatz beim Berliner Weihnachtsmarkt. Es ist nur noch ein Platz offen. Auch der B bewirbt sich. Am Ende entscheidet sich der Betreiber für den B aufgrund seines besseren Konzeptes.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Was kann der A tun, um effektiv Rechtsschutz zu erlangen?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1081880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Situation der </a:t>
            </a:r>
            <a:r>
              <a:rPr lang="de-DE" sz="2400" b="1" dirty="0" err="1">
                <a:solidFill>
                  <a:schemeClr val="tx1">
                    <a:lumMod val="65000"/>
                    <a:lumOff val="35000"/>
                  </a:schemeClr>
                </a:solidFill>
                <a:latin typeface="JKRGNR+Arial-BoldMT"/>
              </a:rPr>
              <a:t>Konkurrentenverdrängungsklage</a:t>
            </a:r>
            <a:r>
              <a:rPr lang="de-DE" sz="2400" b="1"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Überzahl von Bewerbern streitet um ein </a:t>
            </a:r>
            <a:r>
              <a:rPr lang="de-DE" sz="2400" b="1" dirty="0">
                <a:solidFill>
                  <a:schemeClr val="tx1">
                    <a:lumMod val="65000"/>
                    <a:lumOff val="35000"/>
                  </a:schemeClr>
                </a:solidFill>
                <a:latin typeface="JKRGNR+Arial-BoldMT"/>
              </a:rPr>
              <a:t>begrenztes Kontingent </a:t>
            </a:r>
            <a:r>
              <a:rPr lang="de-DE" sz="2400" dirty="0">
                <a:solidFill>
                  <a:schemeClr val="tx1">
                    <a:lumMod val="65000"/>
                    <a:lumOff val="35000"/>
                  </a:schemeClr>
                </a:solidFill>
                <a:latin typeface="JKRGNR+Arial-BoldMT"/>
              </a:rPr>
              <a:t>staatlicher Vergünstigungen (z. B. Stellen, Konzessionen, Standplätze, begrenzte Finanzmittel)</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Begehren des Kläger: </a:t>
            </a:r>
            <a:r>
              <a:rPr lang="de-DE" sz="2400" b="1" dirty="0">
                <a:solidFill>
                  <a:schemeClr val="tx1">
                    <a:lumMod val="65000"/>
                    <a:lumOff val="35000"/>
                  </a:schemeClr>
                </a:solidFill>
                <a:latin typeface="JKRGNR+Arial-BoldMT"/>
              </a:rPr>
              <a:t>Begünstigung an Stelle des begünstigten Dritten</a:t>
            </a:r>
            <a:br>
              <a:rPr lang="de-DE" sz="2400" b="1" dirty="0">
                <a:solidFill>
                  <a:schemeClr val="tx1">
                    <a:lumMod val="65000"/>
                    <a:lumOff val="35000"/>
                  </a:schemeClr>
                </a:solidFill>
                <a:latin typeface="JKRGNR+Arial-BoldMT"/>
              </a:rPr>
            </a:b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In Hauptsache: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Begehren des A: Zulassung zum Weihnachtsmarkt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Verpflichtungsklage</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a:t>
            </a:r>
            <a:r>
              <a:rPr lang="de-DE" sz="2400" b="1" dirty="0">
                <a:solidFill>
                  <a:schemeClr val="tx1">
                    <a:lumMod val="65000"/>
                    <a:lumOff val="35000"/>
                  </a:schemeClr>
                </a:solidFill>
                <a:latin typeface="JKRGNR+Arial-BoldMT"/>
              </a:rPr>
              <a:t>Zulassungsentscheidung</a:t>
            </a:r>
            <a:r>
              <a:rPr lang="de-DE" sz="2400" dirty="0">
                <a:solidFill>
                  <a:schemeClr val="tx1">
                    <a:lumMod val="65000"/>
                    <a:lumOff val="35000"/>
                  </a:schemeClr>
                </a:solidFill>
                <a:latin typeface="JKRGNR+Arial-BoldMT"/>
              </a:rPr>
              <a:t> für den B wird zwischenzeitlich </a:t>
            </a:r>
            <a:r>
              <a:rPr lang="de-DE" sz="2400" b="1" dirty="0">
                <a:solidFill>
                  <a:schemeClr val="tx1">
                    <a:lumMod val="65000"/>
                    <a:lumOff val="35000"/>
                  </a:schemeClr>
                </a:solidFill>
                <a:latin typeface="JKRGNR+Arial-BoldMT"/>
              </a:rPr>
              <a:t>bestandskräftig</a:t>
            </a:r>
            <a:r>
              <a:rPr lang="de-DE" sz="2400" dirty="0">
                <a:solidFill>
                  <a:schemeClr val="tx1">
                    <a:lumMod val="65000"/>
                    <a:lumOff val="35000"/>
                  </a:schemeClr>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Daher </a:t>
            </a:r>
            <a:r>
              <a:rPr lang="de-DE" sz="2400" b="1" dirty="0">
                <a:solidFill>
                  <a:schemeClr val="tx1">
                    <a:lumMod val="65000"/>
                    <a:lumOff val="35000"/>
                  </a:schemeClr>
                </a:solidFill>
                <a:latin typeface="JKRGNR+Arial-BoldMT"/>
              </a:rPr>
              <a:t>daneben</a:t>
            </a:r>
            <a:r>
              <a:rPr lang="de-DE" sz="2400" dirty="0">
                <a:solidFill>
                  <a:schemeClr val="tx1">
                    <a:lumMod val="65000"/>
                    <a:lumOff val="35000"/>
                  </a:schemeClr>
                </a:solidFill>
                <a:latin typeface="JKRGNR+Arial-BoldMT"/>
              </a:rPr>
              <a:t> erforderlich: </a:t>
            </a:r>
            <a:r>
              <a:rPr lang="de-DE" sz="2400" b="1" dirty="0">
                <a:solidFill>
                  <a:schemeClr val="tx1">
                    <a:lumMod val="65000"/>
                    <a:lumOff val="35000"/>
                  </a:schemeClr>
                </a:solidFill>
                <a:latin typeface="JKRGNR+Arial-BoldMT"/>
              </a:rPr>
              <a:t>Anfechtungsklage gegen Zulassungsentscheidung des B</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5295969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532709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OVG Lüneburg </a:t>
            </a:r>
            <a:r>
              <a:rPr lang="de-DE" sz="2400" b="1" dirty="0" err="1">
                <a:solidFill>
                  <a:schemeClr val="tx1">
                    <a:lumMod val="65000"/>
                    <a:lumOff val="35000"/>
                  </a:schemeClr>
                </a:solidFill>
                <a:latin typeface="JKRGNR+Arial-BoldMT"/>
              </a:rPr>
              <a:t>GewA</a:t>
            </a:r>
            <a:r>
              <a:rPr lang="de-DE" sz="2400" b="1" dirty="0">
                <a:solidFill>
                  <a:schemeClr val="tx1">
                    <a:lumMod val="65000"/>
                    <a:lumOff val="35000"/>
                  </a:schemeClr>
                </a:solidFill>
                <a:latin typeface="JKRGNR+Arial-BoldMT"/>
              </a:rPr>
              <a:t> 2010, 245: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i="1" dirty="0">
                <a:solidFill>
                  <a:schemeClr val="tx1">
                    <a:lumMod val="65000"/>
                    <a:lumOff val="35000"/>
                  </a:schemeClr>
                </a:solidFill>
                <a:latin typeface="JKRGNR+Arial-BoldMT"/>
              </a:rPr>
              <a:t>Durch den Erlass der (positiven) Zulassungsbescheide an die berücksichtigten Bewerber wird (unter der regelmäßigen Voraussetzung der vollständigen Vergabe der vorhandenen Plätze) die Kapazität erschöpft. </a:t>
            </a:r>
            <a:r>
              <a:rPr lang="de-DE" sz="2400" b="1" i="1" dirty="0">
                <a:solidFill>
                  <a:schemeClr val="tx1">
                    <a:lumMod val="65000"/>
                    <a:lumOff val="35000"/>
                  </a:schemeClr>
                </a:solidFill>
                <a:latin typeface="JKRGNR+Arial-BoldMT"/>
              </a:rPr>
              <a:t>Will ein nicht berücksichtigter Bewerber um eine Marktzulassung den einem Mitbewerber zugesprochenen Standplatz erstreiten – erstrebt er also seine Zulassung „innerhalb der festgelegten Kapazität“ unter Verdrängung eines bei der Vergabe berücksichtigten Konkurrenten („</a:t>
            </a:r>
            <a:r>
              <a:rPr lang="de-DE" sz="2400" b="1" i="1" dirty="0" err="1">
                <a:solidFill>
                  <a:schemeClr val="tx1">
                    <a:lumMod val="65000"/>
                    <a:lumOff val="35000"/>
                  </a:schemeClr>
                </a:solidFill>
                <a:latin typeface="JKRGNR+Arial-BoldMT"/>
              </a:rPr>
              <a:t>Konkurrentenverdrängungsklage</a:t>
            </a:r>
            <a:r>
              <a:rPr lang="de-DE" sz="2400" b="1" i="1" dirty="0">
                <a:solidFill>
                  <a:schemeClr val="tx1">
                    <a:lumMod val="65000"/>
                    <a:lumOff val="35000"/>
                  </a:schemeClr>
                </a:solidFill>
                <a:latin typeface="JKRGNR+Arial-BoldMT"/>
              </a:rPr>
              <a:t>“; Rennert, a. a. O., S. 1333) –, muss er daher neben dem Verpflichtungsantrag </a:t>
            </a:r>
            <a:r>
              <a:rPr lang="de-DE" sz="2400" b="1" i="1" dirty="0" err="1">
                <a:solidFill>
                  <a:schemeClr val="tx1">
                    <a:lumMod val="65000"/>
                    <a:lumOff val="35000"/>
                  </a:schemeClr>
                </a:solidFill>
                <a:latin typeface="JKRGNR+Arial-BoldMT"/>
              </a:rPr>
              <a:t>grds</a:t>
            </a:r>
            <a:r>
              <a:rPr lang="de-DE" sz="2400" b="1" i="1" dirty="0">
                <a:solidFill>
                  <a:schemeClr val="tx1">
                    <a:lumMod val="65000"/>
                    <a:lumOff val="35000"/>
                  </a:schemeClr>
                </a:solidFill>
                <a:latin typeface="JKRGNR+Arial-BoldMT"/>
              </a:rPr>
              <a:t>. Anfechtungsklage erheben</a:t>
            </a:r>
            <a:r>
              <a:rPr lang="de-DE" sz="2400" i="1" dirty="0">
                <a:solidFill>
                  <a:schemeClr val="tx1">
                    <a:lumMod val="65000"/>
                    <a:lumOff val="35000"/>
                  </a:schemeClr>
                </a:solidFill>
                <a:latin typeface="JKRGNR+Arial-BoldMT"/>
              </a:rPr>
              <a:t>, um die dem begünstigten Konkurrenten erteilte Zulassung für eine erneute Auswahlentscheidung wieder verfügbar zu machen (ebenso BayVGH, Urt. v. 22.07.1982 – 22 B 81 A.2506)“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0369211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176202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Im vorläufigen Rechtsschutzverfahren erforderlich: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Widerspruch/ Anfechtungsklage gegen Zulassungsentscheidung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iFv</a:t>
            </a:r>
            <a:r>
              <a:rPr lang="de-DE" sz="2400" dirty="0">
                <a:solidFill>
                  <a:schemeClr val="tx1">
                    <a:lumMod val="65000"/>
                    <a:lumOff val="35000"/>
                  </a:schemeClr>
                </a:solidFill>
                <a:latin typeface="JKRGNR+Arial-BoldMT"/>
              </a:rPr>
              <a:t>. § 80 II 1 VwGO: Aussetzungsverfahren nach § 80 V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Sowie: Antrag nach § 123 VwGO auf eigene Zulassung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15757071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46525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Fall 2: </a:t>
            </a:r>
            <a:r>
              <a:rPr lang="de-DE" sz="2400" dirty="0">
                <a:solidFill>
                  <a:schemeClr val="tx1">
                    <a:lumMod val="65000"/>
                    <a:lumOff val="35000"/>
                  </a:schemeClr>
                </a:solidFill>
                <a:latin typeface="JKRGNR+Arial-BoldMT"/>
              </a:rPr>
              <a:t>Die Bewerberin B ist habilitierte Wissenschaftlerin und bewirbt sich auf eine ausgeschriebene W2-Professur an einer staatlichen Universität. Ebenfalls bewirbt sich der Mitbewerber A. Die Berufungskommission empfiehlt A zur Berufung; diese Empfehlung wird vom zuständigen Ministerium übernommen. B macht geltend, dass ihre wissenschaftlichen Leistungen, insbesondere ihre Publikationen und Lehrerfahrungen, im Berufungsverfahren nicht zutreffend gewürdigt worden seien.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Als die B von der geplanten Ernennung des A erfährt, fragt Sie, was Sie hiergegen tun kann. </a:t>
            </a:r>
            <a:r>
              <a:rPr lang="de-DE" sz="2400" b="1" dirty="0">
                <a:solidFill>
                  <a:schemeClr val="tx1">
                    <a:lumMod val="65000"/>
                    <a:lumOff val="35000"/>
                  </a:schemeClr>
                </a:solidFill>
                <a:latin typeface="JKRGNR+Arial-BoldMT"/>
              </a:rPr>
              <a:t>Wäre ein „schnelles“ Vorgehen vor den Verwaltungsgerichten zulässig?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32952121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Eröffnung Verwaltungsrechtsweg?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Beamtenrechtlicher Streit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126 BBG bzw. § 54 BeamtStG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Unerheblich, dass B „noch“ keine Beamte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Statthafte Antragsart?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Vorrangig: Verfahren nach §§ 80 ff VwGO (§ 123 V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ebenfalls Kombination aus Widerspruch/ Anfechtung und Leistungsbegehren?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Achtung: </a:t>
            </a:r>
            <a:r>
              <a:rPr lang="de-DE" sz="2400" b="1" dirty="0">
                <a:solidFill>
                  <a:schemeClr val="tx1">
                    <a:lumMod val="65000"/>
                    <a:lumOff val="35000"/>
                  </a:schemeClr>
                </a:solidFill>
                <a:latin typeface="JKRGNR+Arial-BoldMT"/>
              </a:rPr>
              <a:t>Hergebrachte Grundsätze des Berufsbeamtentum, Art. 33 V GG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6969799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09261"/>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beachten: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Leistungsprinzip</a:t>
            </a:r>
            <a:r>
              <a:rPr lang="de-DE" sz="2400" dirty="0">
                <a:solidFill>
                  <a:schemeClr val="tx1">
                    <a:lumMod val="65000"/>
                    <a:lumOff val="35000"/>
                  </a:schemeClr>
                </a:solidFill>
                <a:latin typeface="JKRGNR+Arial-BoldMT"/>
              </a:rPr>
              <a:t>, welches sich unter anderem im Prinzip der </a:t>
            </a:r>
            <a:r>
              <a:rPr lang="de-DE" sz="2400" b="1" dirty="0">
                <a:solidFill>
                  <a:schemeClr val="tx1">
                    <a:lumMod val="65000"/>
                    <a:lumOff val="35000"/>
                  </a:schemeClr>
                </a:solidFill>
                <a:latin typeface="JKRGNR+Arial-BoldMT"/>
              </a:rPr>
              <a:t>Bestenauslese</a:t>
            </a:r>
            <a:r>
              <a:rPr lang="de-DE" sz="2400" dirty="0">
                <a:solidFill>
                  <a:schemeClr val="tx1">
                    <a:lumMod val="65000"/>
                    <a:lumOff val="35000"/>
                  </a:schemeClr>
                </a:solidFill>
                <a:latin typeface="JKRGNR+Arial-BoldMT"/>
              </a:rPr>
              <a:t> konkretisiert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Damit korrespondiert als </a:t>
            </a:r>
            <a:r>
              <a:rPr lang="de-DE" sz="2400" b="1" dirty="0">
                <a:solidFill>
                  <a:schemeClr val="tx1">
                    <a:lumMod val="65000"/>
                    <a:lumOff val="35000"/>
                  </a:schemeClr>
                </a:solidFill>
                <a:latin typeface="JKRGNR+Arial-BoldMT"/>
              </a:rPr>
              <a:t>subjektives öffentliches Recht der Bewerbungsverfahrensanspruch, Art. 33 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Grundsatz der Ämterstabilität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 Ernennung des Beamten ist Planstelle belegt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Vorgehen im Wege einer (Dritt)-Anfechtungsklage nur in engen Grenzen möglich!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Sehr </a:t>
            </a:r>
            <a:r>
              <a:rPr lang="de-DE" sz="2400" dirty="0" err="1">
                <a:solidFill>
                  <a:schemeClr val="tx1">
                    <a:lumMod val="65000"/>
                    <a:lumOff val="35000"/>
                  </a:schemeClr>
                </a:solidFill>
                <a:latin typeface="JKRGNR+Arial-BoldMT"/>
              </a:rPr>
              <a:t>str.</a:t>
            </a:r>
            <a:r>
              <a:rPr lang="de-DE" sz="2400" dirty="0">
                <a:solidFill>
                  <a:schemeClr val="tx1">
                    <a:lumMod val="65000"/>
                    <a:lumOff val="35000"/>
                  </a:schemeClr>
                </a:solidFill>
                <a:latin typeface="JKRGNR+Arial-BoldMT"/>
              </a:rPr>
              <a:t> aber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in </a:t>
            </a:r>
            <a:r>
              <a:rPr lang="de-DE" sz="2400" dirty="0" err="1">
                <a:solidFill>
                  <a:schemeClr val="tx1">
                    <a:lumMod val="65000"/>
                    <a:lumOff val="35000"/>
                  </a:schemeClr>
                </a:solidFill>
                <a:latin typeface="JKRGNR+Arial-BoldMT"/>
              </a:rPr>
              <a:t>Rspr</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Prozessuale Konsequenz: </a:t>
            </a:r>
            <a:r>
              <a:rPr lang="de-DE" sz="2400" dirty="0">
                <a:solidFill>
                  <a:schemeClr val="tx1">
                    <a:lumMod val="65000"/>
                    <a:lumOff val="35000"/>
                  </a:schemeClr>
                </a:solidFill>
                <a:latin typeface="JKRGNR+Arial-BoldMT"/>
              </a:rPr>
              <a:t>Unterlegener Bewerber muss (!) über § 123 VwGO beantragen, dass Ernennung „einstweilen“ unterbleibt!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16</a:t>
            </a:r>
          </a:p>
        </p:txBody>
      </p:sp>
    </p:spTree>
    <p:extLst>
      <p:ext uri="{BB962C8B-B14F-4D97-AF65-F5344CB8AC3E}">
        <p14:creationId xmlns:p14="http://schemas.microsoft.com/office/powerpoint/2010/main" val="26962567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12. Woche</a:t>
            </a:r>
          </a:p>
        </p:txBody>
      </p:sp>
    </p:spTree>
    <p:extLst>
      <p:ext uri="{BB962C8B-B14F-4D97-AF65-F5344CB8AC3E}">
        <p14:creationId xmlns:p14="http://schemas.microsoft.com/office/powerpoint/2010/main" val="1707742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3590</Words>
  <Application>Microsoft Macintosh PowerPoint</Application>
  <PresentationFormat>Bildschirmpräsentation (4:3)</PresentationFormat>
  <Paragraphs>461</Paragraphs>
  <Slides>54</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54</vt:i4>
      </vt:variant>
    </vt:vector>
  </HeadingPairs>
  <TitlesOfParts>
    <vt:vector size="62"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74</cp:revision>
  <dcterms:created xsi:type="dcterms:W3CDTF">2023-10-19T08:58:07Z</dcterms:created>
  <dcterms:modified xsi:type="dcterms:W3CDTF">2026-07-05T15:12:00Z</dcterms:modified>
</cp:coreProperties>
</file>