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9"/>
  </p:notesMasterIdLst>
  <p:sldIdLst>
    <p:sldId id="256" r:id="rId2"/>
    <p:sldId id="535" r:id="rId3"/>
    <p:sldId id="569" r:id="rId4"/>
    <p:sldId id="579" r:id="rId5"/>
    <p:sldId id="578" r:id="rId6"/>
    <p:sldId id="542" r:id="rId7"/>
    <p:sldId id="571" r:id="rId8"/>
    <p:sldId id="572" r:id="rId9"/>
    <p:sldId id="573" r:id="rId10"/>
    <p:sldId id="574" r:id="rId11"/>
    <p:sldId id="581" r:id="rId12"/>
    <p:sldId id="575" r:id="rId13"/>
    <p:sldId id="276" r:id="rId14"/>
    <p:sldId id="576" r:id="rId15"/>
    <p:sldId id="536" r:id="rId16"/>
    <p:sldId id="537" r:id="rId17"/>
    <p:sldId id="538" r:id="rId18"/>
    <p:sldId id="539" r:id="rId19"/>
    <p:sldId id="540" r:id="rId20"/>
    <p:sldId id="541" r:id="rId21"/>
    <p:sldId id="570" r:id="rId22"/>
    <p:sldId id="543" r:id="rId23"/>
    <p:sldId id="544" r:id="rId24"/>
    <p:sldId id="545" r:id="rId25"/>
    <p:sldId id="546" r:id="rId26"/>
    <p:sldId id="567" r:id="rId27"/>
    <p:sldId id="547" r:id="rId28"/>
    <p:sldId id="548" r:id="rId29"/>
    <p:sldId id="550" r:id="rId30"/>
    <p:sldId id="551" r:id="rId31"/>
    <p:sldId id="568" r:id="rId32"/>
    <p:sldId id="552" r:id="rId33"/>
    <p:sldId id="553" r:id="rId34"/>
    <p:sldId id="554" r:id="rId35"/>
    <p:sldId id="555" r:id="rId36"/>
    <p:sldId id="556" r:id="rId37"/>
    <p:sldId id="557" r:id="rId38"/>
    <p:sldId id="559" r:id="rId39"/>
    <p:sldId id="558" r:id="rId40"/>
    <p:sldId id="561" r:id="rId41"/>
    <p:sldId id="560" r:id="rId42"/>
    <p:sldId id="562" r:id="rId43"/>
    <p:sldId id="563" r:id="rId44"/>
    <p:sldId id="564" r:id="rId45"/>
    <p:sldId id="565" r:id="rId46"/>
    <p:sldId id="566" r:id="rId47"/>
    <p:sldId id="439" r:id="rId4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73" autoAdjust="0"/>
    <p:restoredTop sz="92969"/>
  </p:normalViewPr>
  <p:slideViewPr>
    <p:cSldViewPr>
      <p:cViewPr varScale="1">
        <p:scale>
          <a:sx n="111" d="100"/>
          <a:sy n="111" d="100"/>
        </p:scale>
        <p:origin x="2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31.01.26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13.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904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Rechtsschutzmöglichkeit: § 80 V 1 VwGO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 folgt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differenzieren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 der aufschiebenden Wirkungen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vgl. § 80 V S. 1 Alt. 1 VwGO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Suspensiveffekt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kraft Gesetz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entfällt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Wiederherstellung der aufschiebenden Wirkungen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vgl. § 80 V 1 Alt. 2 VwGO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Suspensiveffekt kraft behördlicher Anordnung entfällt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Ratio: Schutz vor vollendeter Tatsachen!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47411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 nach § 80a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Anwendungsbereich: Drei-Personen-Konstellationen, sog. Verwaltungsakte mit Drittwirkung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  <p:sp>
        <p:nvSpPr>
          <p:cNvPr id="5" name="Dreieck 4">
            <a:extLst>
              <a:ext uri="{FF2B5EF4-FFF2-40B4-BE49-F238E27FC236}">
                <a16:creationId xmlns:a16="http://schemas.microsoft.com/office/drawing/2014/main" id="{4CEC790B-3525-CDA5-D519-18505A1B9DA0}"/>
              </a:ext>
            </a:extLst>
          </p:cNvPr>
          <p:cNvSpPr/>
          <p:nvPr/>
        </p:nvSpPr>
        <p:spPr>
          <a:xfrm>
            <a:off x="1187624" y="3645024"/>
            <a:ext cx="6013176" cy="273630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209C784-35D3-CAAE-9470-BF845D4364A5}"/>
              </a:ext>
            </a:extLst>
          </p:cNvPr>
          <p:cNvSpPr txBox="1"/>
          <p:nvPr/>
        </p:nvSpPr>
        <p:spPr>
          <a:xfrm>
            <a:off x="467544" y="6381328"/>
            <a:ext cx="147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Bauherr</a:t>
            </a:r>
            <a:r>
              <a:rPr lang="de-DE" dirty="0"/>
              <a:t>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44FAD73-82AB-9187-82B7-B018820010E7}"/>
              </a:ext>
            </a:extLst>
          </p:cNvPr>
          <p:cNvSpPr txBox="1"/>
          <p:nvPr/>
        </p:nvSpPr>
        <p:spPr>
          <a:xfrm>
            <a:off x="6719563" y="6384476"/>
            <a:ext cx="147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Nachbar</a:t>
            </a:r>
            <a:r>
              <a:rPr lang="de-DE" dirty="0"/>
              <a:t> 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B66BA14-CA83-6F1E-C9E0-6E3C75227A0F}"/>
              </a:ext>
            </a:extLst>
          </p:cNvPr>
          <p:cNvSpPr txBox="1"/>
          <p:nvPr/>
        </p:nvSpPr>
        <p:spPr>
          <a:xfrm>
            <a:off x="3707904" y="3272544"/>
            <a:ext cx="147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Behörde</a:t>
            </a:r>
            <a:r>
              <a:rPr lang="de-DE" dirty="0"/>
              <a:t>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03E7164-3BBD-14D1-CCFA-07CF719C1494}"/>
              </a:ext>
            </a:extLst>
          </p:cNvPr>
          <p:cNvSpPr txBox="1"/>
          <p:nvPr/>
        </p:nvSpPr>
        <p:spPr>
          <a:xfrm>
            <a:off x="3230724" y="5173542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highlight>
                  <a:srgbClr val="FFFF00"/>
                </a:highlight>
              </a:rPr>
              <a:t>Baugenehmigung</a:t>
            </a:r>
            <a:r>
              <a:rPr lang="de-DE" sz="2000" dirty="0"/>
              <a:t>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937D5E4-B74E-2BBF-A20B-BC01BD71F705}"/>
              </a:ext>
            </a:extLst>
          </p:cNvPr>
          <p:cNvSpPr txBox="1"/>
          <p:nvPr/>
        </p:nvSpPr>
        <p:spPr>
          <a:xfrm>
            <a:off x="467544" y="4643957"/>
            <a:ext cx="2682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B050"/>
                </a:solidFill>
              </a:rPr>
              <a:t>Erweiterung der Rechte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61C7F10-B419-8436-1B38-89203FCD25B8}"/>
              </a:ext>
            </a:extLst>
          </p:cNvPr>
          <p:cNvSpPr txBox="1"/>
          <p:nvPr/>
        </p:nvSpPr>
        <p:spPr>
          <a:xfrm>
            <a:off x="5832140" y="4665330"/>
            <a:ext cx="2682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Ggf. Einschränkung bzw. Eingriff in Rechte</a:t>
            </a:r>
          </a:p>
        </p:txBody>
      </p:sp>
    </p:spTree>
    <p:extLst>
      <p:ext uri="{BB962C8B-B14F-4D97-AF65-F5344CB8AC3E}">
        <p14:creationId xmlns:p14="http://schemas.microsoft.com/office/powerpoint/2010/main" val="286443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6836" y="1340768"/>
            <a:ext cx="892899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Verfahren nach § 123 VwGO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§ 123 VwGO möglich: Erlass einer einstweiligen Anordnung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Effektiver Rechtsschutz (Art. 19 IV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Hauptsacheverfahren kommt vielfach zu spät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Ø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Dauer 1. Instanz: 18 Monate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wenn…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Hauptsache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Erlass eines VA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begehrt wird (Verpflichtungsklage)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faktisches Verwaltungshandeln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abgewehrt werden soll oder begehrt wird (Leistungsklage)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vorläufig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Bestehen bzw. Nichtbestehen eines RV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festgestellt werden soll (Feststellungsklage)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95146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Sachentscheidungsvoraussetzungen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Eröffnung des Verwaltungsrechtswegs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 zu prüfen, aber vorliegend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einschlägig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Aufdrängende Sonderzuweisung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126 I BBG / § 54 I BeamtStG)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Stattdessen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Verwaltungsrechtliche Generalklausel des § 40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Danach vorausgesetzt: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Streitigkeit,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nichtverfassungsrechtlicher Art,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abdrängende Sonderzuweisung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33760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Öffentlich-rechtliche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maßgeblich, soweit vorhanden: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Streitentscheidende Norm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den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vorliegend zu unterscheiden: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Wörtlich will der K: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„Sofortige Rückgabe des Führerscheins“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Damit indes zusammenhängend: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Frage der Rechtmäßigkeit der vorherigen Entziehungsverfügung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die Frage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Entziehungsverfügung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 StVG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Natur (+)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Behörde ermächtigt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Streitentscheidende Vorschrift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Rückgabe des Führerscheins?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Hilfreich: Sachzusammenhang zum Öffentlichen Recht!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16503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Sachzusammenhang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Entziehung der Fahrerlaubnis: Gefahrenabwehr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beachten: § 3 II 3 StVG, wonach Führerschein nach Entziehung der FE bei Behörde abzuliefern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Rückgabe des entzogenen Führerscheins: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öffentlich-rechtliche Streitigkeit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97312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Nichtverfassungsrechtlicher Art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(+), Parteien streiten über einfaches Recht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46207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Keine abdrängende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erwähnenswert: Abdrängende Sonderzuweisung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34 S. 3 GG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40 II 1 3. Alt.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Staatshaftungsrechtliche Konstellation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Hintergrund: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Rückgabe der Fahrerlaubnis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könnte der Inhalt eines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Schadensersatzanspruchs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gegenüber dem Staat sein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Rückgabe der Fahrerlaubnis wäre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Naturalrestitution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Naturalrestitution kann im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StaatshaftungsR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(!)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gefordert werden!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abzulehnen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Vorliegen einer abdrängenden Sonderzuweisung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34 S. 3 GG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40 II 1 3. Alt. VwGO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Verwaltungsrechtswegs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3770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2998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Zuständigkeit des Gerichts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Zuständiges Gericht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allen Verfahren des einstweiligen Rechtsschutzes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gemäß…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1 VwGO,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80a III 2 VwGO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80 V 1 VwGO sowie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123 II 1 VwGO: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„Gericht der Hauptsache“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400296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Vorläufiger Rechtsschutz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Ratio: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System von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Interimsregelungen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zum Schutz subjektiver Rechte vor endgültigen Tatsachen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Verfassungsrechtlicher Hintergrund: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Effektiver Rechtsschutz, Art. 19 IV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Anwendungsfelder aus der Praxis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Ausländer- und Asylrecht,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Baunachbarrecht,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Umwelt- und Fachplanungsrecht,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Versammlungsrecht,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Presse- und Informationsrecht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22131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Statthafte Antragsart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Begehren einer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sofortigen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Rückgabe: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Einstweiliger Rechtsschutz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VwGO: Begehren des Antragstellers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 gilt gemäß § 122 I VwGO auch für Beschlüsse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einstweiligen Rechtsschutzverfahren ergehen Beschlüsse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122 II 2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123 IV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Begeht des Ast.: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Vorgehen gegen Entziehung der Fahrerlaubnis und Rückgabe des Führerscheins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413139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notwendig: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Differenzierung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zwischen den verschiedenen Antragsbegehren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Statthafte Antragsart für Vorgehen gegen Entziehung der Fahrerlaubnis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123 V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vorrangig: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 über Suspendierung von Verwaltungsakten gemäß §§ 80, 80a VwGO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In Verfahren nach §§ 80 ff. VwGO vorausgesetzt: dass der „Angriffsgegenstand“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Verwaltungsakt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ist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arg. „Widerspruch und Anfechtungsklage“,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§ 80 I 1 VwGO  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408029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in den Blick zu 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Statthaftigkeit eines Verfahrens nach § 80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Aussetzungsverfahren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 folgt zu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differenzieren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 der aufschiebenden Wirkungen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vgl. § 80 V S. 1 Alt. 1 VwGO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Wiederherstellung der aufschiebenden Wirkungen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vgl. § 80 V 1 Alt. 2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59078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Auswahl des Antrages entscheidend: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aufschiebende Wirkung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kraft Gesetzes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§ 80 II 1 Nr. 1-3 VwGO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entfallen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Antrag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§ 80 V 1 Alt.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auf Anordnung der aufschiebenden Wirkung statthaft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Oder ob Wegfall der aufschiebenden Wirkung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Anordnung der sofortigen Vollziehung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beruht (vgl. § 80 II 1 Nr. 4 VwGO)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Antrag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§ 80 V 1 Alt. 2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auf Wiederherstellung der aufschiebenden Wirkung statthaft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Anwendungsbereich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§ 80a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: Vorläufiger Rechtsschutz bei Verwaltungsakten 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Drittwirkung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258199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 auf den Fall: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zu klären: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 der Entziehung der Fahrerlaubnis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Verwaltungsaktsqualität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Entziehungsverfügung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S. 1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Welches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Antragsverfahren nach § 80 V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statthaft?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Behörde hat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sofortige Vollziehung der Verfügung angeordnet“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(§ 80 II 1 Nr. 4 VwGO)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Folglich statthaft: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Wiederherstellung der aufschiebenden Wirkung nach § 80 V 1 Alt. 2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2663793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6081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Statthafte Antragsart für Rückgabe des Führerscheins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jedem Fall nicht möglich: Endgültige Entscheidung des Gerichts, da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Widerspruchsverfahren nicht abgeschlossen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allenfalls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Einstweilige Rückgabe des Führerscheins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88, 122 I VwGO)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123 V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vorrangig: Verfahren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80, 80a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grundsätzlich erforderlich: dass der Ast.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Wiederherstellung/ Anordnung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Hauptsacherechtsbehelfs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erstrebt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von F geltend gemacht: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Leistungsbegehren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Rückgabe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Leistungsbegehren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 einstweiligen Rechtsschutzsystem regelmäßig statthaft: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Regelungsanordnung gemäß § 123 I 2 VwGO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42212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zu bedenken: Entziehung der Fahrerlaubnis beruht auf einem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„bereits vollzogenen Verwaltungsakt“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derartigen Konstellationen prozessual möglich: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Vollzugsfolgenbeseitigung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Hauptsacheverfahren: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113 I 2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vorläufigen Rechtsschutzverfahren: nach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3 VwGO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statthaft für (einstweilige) Rückgabe des Führerscheins: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Annexverfahren nach § 80 V 3 VwGO auf Vollzugsfolgenbeseitigung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96400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Antragsbefugnis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erforderlich zwecks Ausschluss von Popularklagen: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des § 42 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Aussetzungsverfahren nach § 80 V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Modifikation des § 42 II VwGO: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Antragsbefugnis (+), soweit die Möglichkeit besteht, dass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Vollziehung des VA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 Kläger in seinen Rechten verletzt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Vollziehung der Gebotsverfügung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ohne weiteres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in Art. 2 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(Allgemeine Handlungsfreiheit)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Antragsbefugnis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06607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V.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Unmittelbare Anwendung des § 78 VwGO (-)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8. Abschnitt der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(Anfechtungs- und Verpflichtungsklagen)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allen anderen Verfahrensarten: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entsprechende oder analoge Anwendung des § 78 VwGO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Rechtsträger der Behörde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(sog. Rechtsträgerprinzip, § 78 I Nr. 1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Offenbar Rechtsträger der Behörde lt. Sachverhalt: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„Land“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Passive Prozessführungsbefugnis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257130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VI. Beteiligungs- und Prozessfähigkeit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Wortlaut auf Hauptsacheverfahren zugeschnitten,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des § 63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vorliegend „beteiligt“: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Antragsteller und Antragsgegner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Wiederum mit Blick auf den Wortlaut der Vorschriften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 anwendbar: §§ 61, 62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Beteiligungs- und Prozessfähigkeit des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Ast.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1. Alt. VwGO sowie § 62 I Nr. 1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Beteiligungs- und Prozessfähigkeit des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Landes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juristische Person: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2. Alt. VwGO sowie § 62 III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Beteiligungs- und Prozessfähigkeit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83576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Verfahrensarten im einstweiligen Rechtsschutz: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394ED443-9A2E-3608-0F77-C7F3F944059B}"/>
              </a:ext>
            </a:extLst>
          </p:cNvPr>
          <p:cNvSpPr/>
          <p:nvPr/>
        </p:nvSpPr>
        <p:spPr>
          <a:xfrm>
            <a:off x="14198" y="2971220"/>
            <a:ext cx="2514195" cy="26900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§§ 80, 80a VwGO </a:t>
            </a:r>
          </a:p>
        </p:txBody>
      </p:sp>
      <p:sp>
        <p:nvSpPr>
          <p:cNvPr id="11" name="Abgerundetes Rechteck 10">
            <a:extLst>
              <a:ext uri="{FF2B5EF4-FFF2-40B4-BE49-F238E27FC236}">
                <a16:creationId xmlns:a16="http://schemas.microsoft.com/office/drawing/2014/main" id="{782F4279-5D91-F728-9E9D-E9BCE9083955}"/>
              </a:ext>
            </a:extLst>
          </p:cNvPr>
          <p:cNvSpPr/>
          <p:nvPr/>
        </p:nvSpPr>
        <p:spPr>
          <a:xfrm>
            <a:off x="3296646" y="2961107"/>
            <a:ext cx="2514195" cy="26900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§ 123 VwGO </a:t>
            </a:r>
          </a:p>
        </p:txBody>
      </p:sp>
      <p:sp>
        <p:nvSpPr>
          <p:cNvPr id="12" name="Abgerundetes Rechteck 11">
            <a:extLst>
              <a:ext uri="{FF2B5EF4-FFF2-40B4-BE49-F238E27FC236}">
                <a16:creationId xmlns:a16="http://schemas.microsoft.com/office/drawing/2014/main" id="{B0099AA1-D747-ADD8-61F8-1D7971680FD0}"/>
              </a:ext>
            </a:extLst>
          </p:cNvPr>
          <p:cNvSpPr/>
          <p:nvPr/>
        </p:nvSpPr>
        <p:spPr>
          <a:xfrm>
            <a:off x="6629805" y="2961107"/>
            <a:ext cx="2514195" cy="26900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§ 47 VI VwGO</a:t>
            </a:r>
          </a:p>
        </p:txBody>
      </p: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4BA6AE04-D42D-65B3-BB81-D7AB311070B1}"/>
              </a:ext>
            </a:extLst>
          </p:cNvPr>
          <p:cNvCxnSpPr/>
          <p:nvPr/>
        </p:nvCxnSpPr>
        <p:spPr>
          <a:xfrm flipH="1">
            <a:off x="1475656" y="1844824"/>
            <a:ext cx="2160240" cy="968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62FECD1E-7073-E3BB-2153-2E4919EBFEDD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4553743" y="1844824"/>
            <a:ext cx="1" cy="1116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EC5E54FD-0D8F-9A47-C884-9CAD51FD4B01}"/>
              </a:ext>
            </a:extLst>
          </p:cNvPr>
          <p:cNvCxnSpPr>
            <a:cxnSpLocks/>
          </p:cNvCxnSpPr>
          <p:nvPr/>
        </p:nvCxnSpPr>
        <p:spPr>
          <a:xfrm>
            <a:off x="5292080" y="1844824"/>
            <a:ext cx="2736304" cy="1116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31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  <p:bldP spid="11" grpId="0" animBg="1"/>
      <p:bldP spid="1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40304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VII. Allgemeines Rechtsschutzbedürfnis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(-): wenn Anstrengung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gerichtlichen Verfahrens nicht erforderlich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ist, weil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Rechtsschutz auf einfacherem Wege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erreicht werden kann (Subsidiarität) oder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 rechtsschutzwürdiges Interesse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verfolgt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Fallgruppen in Verfahren nach §§ 80, 80a VwGO: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Vorherige Einlegung eines Hauptsacherechtsbehelfs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Offensichtliche Unzulässigkeit in Hauptsache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Vorheriger Antrag bei der Behörde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02404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Vorherige Einlegung eines Rechtsbehelfs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80 I 1 VwGO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strittig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ob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(bzw. gleichzeitig mit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dem Antrag nach § 80 V 1 VwGO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Widerspruch bzw. Anfechtungsklage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erhoben werden muss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Gedanke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1 2. Alt.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soll die aufschiebende Wirkung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wiederhergestellt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werden, d.h. die aufschiebende Wirkung von Anfechtungsklage bzw. Widerspruch, vgl. § 80 I 1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„Wiederherstellung“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spricht dafür, dass Suspensiveffekt „an sich“ besteht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Wortlaut des § 80 V 2 VwGO,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wonach vorherige Erhebung einer Anfechtungsklage nicht erforderlich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69219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239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 zu bedenken: das Erfordernis einer vorherigen bzw. zeitgleichen Erhebung von (Anfechtungsklage bzw.) Widerspruch würde zu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faktischen Verkürzung der Fristen aus § 70 I 1 bzw. § 74 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Tenor in der Praxis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„Die aufschiebende Wirkung einer noch bis zum … zu erhebenden Klage wird angeordnet/ wiederhergestellt.“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 unproblematisch, da zumindest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Widerspruch eingelegt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57855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865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Keine offensichtliche Unzulässigkeit der Hauptsache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Rechtsschutzbedürfnis ferner (-) 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Rechtsbehelf in der Hauptsache offensichtlich unzulässig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wäre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einzig erwähnenswertes,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evidentes Zulässigkeitshindernis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Verstreichen der Widerspruchsfrist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70 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bzw.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Klagefrist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74 I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Bestandskraft des VA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Bestandskraft der Einziehungsverfügung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Keine offensichtliche Unzulässigkeit in der Hauptsache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206892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106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Vorheriger Antrag bei der 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IV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vorgesehen: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Behördliches Rechtsschutzverfahren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denkbar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Rechtschutzbedürfnis abzulehnen, da einfachere Rechtsschutzmöglichkeit besteht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(Gedanke der Subsidiarität)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Allerdings zu beachten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Wortlaut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VI 1 VwGO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Danach Antrag nach § 80 IV VwGO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nur im Falle des § 80 II 1 Nr. 2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(Kosten/ Abgaben) erforderlich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Umkehrschluss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argumentum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contrario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): in allen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anderen Fällen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nach gesetzgeberischer Wertung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vorheriger Antrag nach § 80 IV VwGO bei der Behörde nicht erforderlich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31386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Rechtsschutzbedürfnis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Letztlich zu bedenken: keine besonderen Sachentscheidungsvoraussetzungen des Annexantrages nach § 80 V 3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Sachentscheidungsvoraussetzungen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714474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Objektive Antragshäufung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Antragsteller mehrere Antragsbegehren in einem Antrag verfolgt, sodann zu prüfen: Zulässigkeit der objektiven Antragshäufung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Andernfalls: Trennungsbeschluss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93 S. 2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Anträge sich gegen denselben Antragsgegner richten, im Zusammenhang stehen und dasselbe Gericht zuständig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ist, unproblematisch erfüllt: Voraussetzungen des § 44 VwGO analog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Zulässige objektive Antragshäufung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49612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Aussetzungsantrag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Formulierung des Obersatzes bei einem Verfahren nach § 80 V 1 2. Alt. VwGO hilfreich: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III VwGO sowie § 80 II 1 Nr. 4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Obersatz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Antrag ist begründet, wenn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 der sofortigen Vollziehung formell rechtswidrig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und/ oder das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Suspensivinteresse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Antragstellers das allgemeine Vollziehungsinteresse überwiegt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Prüfungsumfang des Gerichts: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tatsächlicher Hinsicht: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Summarische Prüfung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§ 920 II ZPO, wonach „Glaubhaftmachung“ erforderlich)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rechtlicher Hinsicht: umfassende Prüfung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37344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wie folgt zu unterteilen: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Rechtswidrigkeit der Vollziehungsanordnung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Interessenabwägung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Suspensivinteresse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gegenüber Vollziehungsinteresse)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Formelle Rechtswidrigkeit der Vollziehungsanordnung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relevant: Zuständigkeit, Verfahren, Form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 der handelnden Behörde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Hinblick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verfahrensrechtliche Voraussetzungen fraglich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ob vor Erlass einer Vollziehungsanordnung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 des Betroffenen nach § 28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erfolgen hat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(+), wenn Vollziehungsanordnung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belastender VA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28 I VwVfG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410199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S. 1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jede behördliche Regelung eines Einzelfalls auf dem Gebiet des öffentlichen Rechts mit unmittelbarer Rechtswirkung nach außen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Denkbar: dass die Vollziehungsanordnung rechtlich verbindlich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„sofortige Vollziehung“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zugrundeliegenden Verwaltungsaktes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Rechtsfolge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Ziel der Bestandskraft (-)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; nur Vollziehung des Verwaltungsaktes wird geregelt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praktischer Hinsicht zu bedenken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Anordnung = VA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Rechtsbehelfe (Widerspruch/ Anfechtungsklage) würden Suspensiveffekt auslösen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394105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Praktische Besonderheiten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Prüfungsdichte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Gerichts: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Summarische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Prüfung der Sach- und Rechtslage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Rechtslage: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umfassend prüfen!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Sachlage d.h. Tatsachen: Beweismaß reduziert; </a:t>
            </a:r>
            <a:b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ausreichend: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Glaubhaftmachung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(vgl. § 920 II ZPO)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Gerichtliches Verfahren: „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Beschluss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Grundsatz: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mündliche Verhandlung, vgl. § 101 III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 der Gegenseite erforderlich?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 Vgl. Art. 103 I GG (notfalls telefonisch!)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306251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Sodann in Betracht zu 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des § 28 I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die Vollziehungsanordnung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Planwidrige Regelungslücke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Vergleichbare Interessenlage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Gegen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planwidrige Regelungslücke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sprechend: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III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Schriftform- sowie Begründungserfordernis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Gesetzgeber normiert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naheliegend: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III VwGO als abschließende formelle Vorgaben zu verstehen (wohl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nicht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 des Betroffenen vor Erlass der Anordnung der sofortigen Vollziehung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295587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Hinreichende Begründung der Vollziehungsanordnung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formellen Rechtmäßigkeit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Vollziehungsanordnung: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Begründungserfordernis aus § 80 III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Blick auf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Ausnahmecharakter des § 80 II 1 Nr. 4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 die Behörde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Tatsachen des Einzelfalls bezeichnet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aus denen sich das besondere Interesse an einer sofortigen Vollziehung ergibt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 die Begründung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einzelfallbezogen argumentiert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(!) ausreichend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bloße Wiedergabe des Gesetzestextes und formelhafte, pauschale Erwägungen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44258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778" y="1214254"/>
            <a:ext cx="8928992" cy="5598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(-):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 ausreichender Bezug auf den Einzelfall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Heilungsmöglichkeit nach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Rechtmäßigkeit der Vollziehungsanordnung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Interessenabwägung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Gegenüberstehende Interessen: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Suspensivinteresse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Betroffenen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Vollziehungsinteresse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Allgemeinheit oder eines Beteiligten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Suspensivinteresse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überwiegt (zumindest!), wenn…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VA rechtswidrig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ergangen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Merksatz: an rechtswidrigem VA kann kein Vollziehungsinteresse bestehen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20 III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49546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Entziehungsverfügung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 StVG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Maßgeblich: „Ungeeignetheit“ zum Führen von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KfZ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Sachverhalt: F mehrfach als „Geisterfahrer“ in Erscheinung getreten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Ungeeignetheit (+)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Entziehungsverfügung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Sodann vorzunehmen: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Interessenabwägung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bezüglich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Suspensivinteresse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allgemeinem Vollziehungsinteresse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Blick auf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ebenfalls zu unterstellen: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Überwiegen des Vollziehungsinteresses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68571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Ergebnis zu I.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 begründet wegen formeller Rechtswidrigkeit der Vollziehungsanordnung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(Vollzugs-)Folgenbeseitigung (§ 80 V 3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1.) Herleitung des Anspruchs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 unmittelbar aus § 80 V 3 VwGO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Mögliche Herleitung: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Analogie zu § 1004 BGB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; Herleitung aus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Funktion der Grundrechte als Abwehrrechte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Rechtsstaatsprinzip; Herleitung aus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Grundsatz der Gesetzmäßigkeit der Verwaltung (Art. 20 III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jedenfalls: gewohnheitsrechtlich anerkennt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96732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04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2.) Anspruchsvoraussetzungen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prüfen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Hoheitlicher Eingriff in ein subjektives öffentliches Recht (in der Vergangenheit) und Andauern rechtswidriger und zurechenbarer Folgen (in der Gegenwart)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Hoheitlicher Eingriff (+):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den Vollzug der Entziehungsverfügung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Rechtswidrige, andauernde und dem Staat zurechenbare Folge (+):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Entzug der Fahrerlaubnis ohne Möglichkeit sich gegen den Vollzug nach § 80 I 1 VwGO zu wehren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Anspruchsvoraussetzungen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5731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3.) Anspruchsinhalt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Anspruchsinhalt beim Folgenbeseitigungsanspruch: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Wiederherstellung des ursprünglichen Zustandes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Beseitigung der rechtswidrigen Folgen des Verwaltungshandelns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(Vorläufige) Rückgabe der Fahrerlaubnis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D.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Sachentscheidungsvoraussetzungen liegen vor und der Antrag ist begründet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74273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13. Woche</a:t>
            </a:r>
          </a:p>
        </p:txBody>
      </p:sp>
    </p:spTree>
    <p:extLst>
      <p:ext uri="{BB962C8B-B14F-4D97-AF65-F5344CB8AC3E}">
        <p14:creationId xmlns:p14="http://schemas.microsoft.com/office/powerpoint/2010/main" val="170774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865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Verfahrensarten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Anordnung/ Wiederherstellung der aufschiebenden Wirkung eines Rechtsbehelfs, § 80 V 1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Erlass einer einstweiligen Anordnung, § 123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Selten: Antrag nach § 47 VI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940697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6337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Verfahren nach §§ 80, 80a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Statthaft, wenn aufschiebende Wirkung eines Rechtsbehelfs…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(erstmalig) angeordnet werden soll: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S. 1 Var. 1 VwGO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wiederhergestellt werden soll: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S. 1 Var. 2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Sinn und Zweck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„Anfechtungsklage und Widerspruch haben aufschiebende Wirkung“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80 I 1 VwGO)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Warum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Hintergrund: Behörde schafft sich ihren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Vollstreckungstitel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selber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Vollstreckungstitel regelmäßig: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§ 6 I VwVG)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246100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Beispiel: Mit Bescheid vom 16. Juni 2022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untersagte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das Bezirksamt Neukölln von Berlin… </a:t>
            </a:r>
          </a:p>
          <a:p>
            <a:pPr marL="457200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Antragstellerin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Ausübung der Tätigkeiten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"Einzelhandel mit Getränken, Alkohol, Tabakwaren, Süßwaren, Tiefkühlprodukten und Eis und das Betreiben eines erlaubnisfreien Cafés ohne Alkoholausschank unter den Anschriften K ... Berlin (Café/Einzelhandel). </a:t>
            </a:r>
          </a:p>
          <a:p>
            <a:pPr marL="457200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sofortige Vollziehung wird angeordnet. </a:t>
            </a:r>
          </a:p>
          <a:p>
            <a:pPr marL="457200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Sie werden zugleich aufgefordert,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Gewerbe spätestens bis zum 20. Juni 2022 abzumelden und einzustellen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</a:p>
          <a:p>
            <a:pPr marL="457200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den Fall, dass Sie dem nicht nachkomme, wird Ihnen bereits jetzt ein Zwangsgeld in Höhe von 2.500,- Euro angedroht.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 vgl. VG Berlin, Beschluss vom 18.07.2022 - 4 L 281/22)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37568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904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Problem: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Zwangsvollstreckung droht innerhalb weniger Tage!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Gerichtliches Hauptsacheverfahren kommt zu spät!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Lösung des Gesetzgebers: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Anfechtungsklage und Widerspruch haben aufschiebende Wirkung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Suspensiveffekt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VA kann nicht vollzogen werden (Vollziehungshemmung,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I 1 VwGO als Gegengewicht des Bürgers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 Selbsttitulierungsrecht der Verwaltung!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Normalfall!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99004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Wozu dann gerichtliches Verfahren nach § 80 V VwGO?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II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aufschiebende Wirkung in bestimmten Fällen „entfällt“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Kraft Gesetz: § 80 II 1 Nr. 1-3a VwGO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 Abgaben und Kosten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Unaufschiebbare Anordnungen von Polizeivollzugsbeamten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anderen durch Gesetz festgelegten Fälle (insb. § 212a BauGB!!)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Zulassung von Vorhaben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Mobilfunk/ Verkehrswege </a:t>
            </a:r>
          </a:p>
          <a:p>
            <a:pPr lvl="3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Kraft behördlicher Anordnung: § 80 II 1 Nr. 4 VwGO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Formulierung: „Sofortige Vollziehung wird angeordnet“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219408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3238</Words>
  <Application>Microsoft Macintosh PowerPoint</Application>
  <PresentationFormat>Bildschirmpräsentation (4:3)</PresentationFormat>
  <Paragraphs>427</Paragraphs>
  <Slides>47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47</vt:i4>
      </vt:variant>
    </vt:vector>
  </HeadingPairs>
  <TitlesOfParts>
    <vt:vector size="55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60</cp:revision>
  <dcterms:created xsi:type="dcterms:W3CDTF">2023-10-19T08:58:07Z</dcterms:created>
  <dcterms:modified xsi:type="dcterms:W3CDTF">2026-01-31T13:59:11Z</dcterms:modified>
</cp:coreProperties>
</file>