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9"/>
  </p:notesMasterIdLst>
  <p:sldIdLst>
    <p:sldId id="256" r:id="rId2"/>
    <p:sldId id="585" r:id="rId3"/>
    <p:sldId id="582" r:id="rId4"/>
    <p:sldId id="587" r:id="rId5"/>
    <p:sldId id="588" r:id="rId6"/>
    <p:sldId id="402" r:id="rId7"/>
    <p:sldId id="589" r:id="rId8"/>
    <p:sldId id="586" r:id="rId9"/>
    <p:sldId id="583" r:id="rId10"/>
    <p:sldId id="584" r:id="rId11"/>
    <p:sldId id="455" r:id="rId12"/>
    <p:sldId id="562" r:id="rId13"/>
    <p:sldId id="590" r:id="rId14"/>
    <p:sldId id="591" r:id="rId15"/>
    <p:sldId id="563" r:id="rId16"/>
    <p:sldId id="564" r:id="rId17"/>
    <p:sldId id="565" r:id="rId18"/>
    <p:sldId id="566" r:id="rId19"/>
    <p:sldId id="567" r:id="rId20"/>
    <p:sldId id="568" r:id="rId21"/>
    <p:sldId id="569" r:id="rId22"/>
    <p:sldId id="276" r:id="rId23"/>
    <p:sldId id="535" r:id="rId24"/>
    <p:sldId id="537" r:id="rId25"/>
    <p:sldId id="539" r:id="rId26"/>
    <p:sldId id="538" r:id="rId27"/>
    <p:sldId id="541" r:id="rId28"/>
    <p:sldId id="540" r:id="rId29"/>
    <p:sldId id="542" r:id="rId30"/>
    <p:sldId id="543" r:id="rId31"/>
    <p:sldId id="544" r:id="rId32"/>
    <p:sldId id="545" r:id="rId33"/>
    <p:sldId id="552" r:id="rId34"/>
    <p:sldId id="546" r:id="rId35"/>
    <p:sldId id="547" r:id="rId36"/>
    <p:sldId id="549" r:id="rId37"/>
    <p:sldId id="553" r:id="rId38"/>
    <p:sldId id="550" r:id="rId39"/>
    <p:sldId id="554" r:id="rId40"/>
    <p:sldId id="556" r:id="rId41"/>
    <p:sldId id="558" r:id="rId42"/>
    <p:sldId id="559" r:id="rId43"/>
    <p:sldId id="555" r:id="rId44"/>
    <p:sldId id="560" r:id="rId45"/>
    <p:sldId id="561" r:id="rId46"/>
    <p:sldId id="536" r:id="rId47"/>
    <p:sldId id="439" r:id="rId4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36" autoAdjust="0"/>
    <p:restoredTop sz="92969"/>
  </p:normalViewPr>
  <p:slideViewPr>
    <p:cSldViewPr>
      <p:cViewPr varScale="1">
        <p:scale>
          <a:sx n="111" d="100"/>
          <a:sy n="111" d="100"/>
        </p:scale>
        <p:origin x="41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08.02.26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Besonderheiten in der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Begründeheit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§ 80 V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FF0000"/>
                </a:solidFill>
                <a:latin typeface="JKRGNR+Arial-BoldMT"/>
              </a:rPr>
              <a:t>P2: Anordnung der sofortigen Vollziehung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 nach § 28 VwVfG vor Erlass erforderlich?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Anwendungsbereich eröffnet?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 als belastender VA? </a:t>
            </a:r>
          </a:p>
          <a:p>
            <a:pPr marL="2171700" lvl="4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(-);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sonst möglich hiergegen Suspensiveffekt herbeizuführen</a:t>
            </a:r>
          </a:p>
          <a:p>
            <a:pPr marL="2171700" lvl="4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(-);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 abschließende Regelung in § 80 III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Besonders zu prüfen: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Begründungserfordernis aus § 80 III VwGO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keine Heilungsmöglichkeit!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57492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Der Verwaltungsakt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Allgemeines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Die zentrale Handlungsform der Verwaltung: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Anwendung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abstrakt-generellen Regelungen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einer Rechtsgrundlage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Einzelfall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Bestandskraft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nach Ablauf der Rechtsmittelfristen setzt auch ein rechtswidriger Verwaltungsakt Recht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Tatbestandswirkung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Unterschied zu Rechtsnormen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Nichtigkeitsdogma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gilt nicht (vgl. abschließende Aufzählung in § 43 II VwVfG)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719183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3733" y="1412776"/>
            <a:ext cx="8928992" cy="2998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Titelfunktion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Verwaltungsakt stellt den Hauptanwendungsfall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„im Verwaltungswege vollstreckbaren Titel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dar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Gegengewicht des Bürgers“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Widerspruch und Anfechtungsklage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Suspensiveffekt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§ 80 I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Vollziehung des VA/ Titels wird verhindert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346584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3733" y="1412776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 der VwVfG zu beachten: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Wirksamwerden des VA (43 I VwVfG)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mit…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Bekanntgabe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§ 41 VwVfG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Zugang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des VA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Grundsätze des BGB (§ 130 BGB) heranzuziehen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Stichwort: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Gewöhnliches Gelangen in Machtbereich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4-Tages-Fiktion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schriftliche VA, die mit Post übermittelt werden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Bestimmtheit und Form des VA, § 37 VwVfG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 Verwaltungsakt kann schriftlich, elektronisch, mündlich oder in anderer Weise erlassen werden, § 37 II 1 VwVfG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 Weise: bspw. Gestiken eines Polizeibeamten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161723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3733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Begründung des VA, § 39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S. 2: In der Begründung sind die wesentlichen tatsächlichen und rechtlichen Gründe mitzuteilen, die die Behörde zu ihrer Entscheidung bewogen haben. 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S. 3: Die Begründung von Ermessensentscheidungen soll auch die Gesichtspunkte erkennen lassen, von denen die Behörde bei der Ausübung ihres Ermessens ausgegangen ist.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 für formelle Fehler: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Heilung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von formellen Fehlern,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45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Unbeachtlichkeit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46 VwVfG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2292404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3733" y="1412776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Begriff des „Verwaltungsakts“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 Begriffsbestimmung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Legaldefinition des § 35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 Verwaltungsakt ist hiernach...„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Verfügung, Entscheidung oder andere hoheitliche Maßnahme, die eine Behörde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Regelung eines Einzelfalls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dem Gebiet des öffentlichen Rechts trifft und die auf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unmittelbare Rechtswirkung nach außen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gerichtet ist“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Hoheitliche 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Hierin zum Ausdruck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Ausübung hoheitlicher, einseitig bestehender Befugnisse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 wenn die Verwaltung privatrechtlich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konsensual handelt [Abschluss eines öffentlichen rechtlichen Vertrages bspw.]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21319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3733" y="1412776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IV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enthaltender Legaldefinition als „Behörde“ einzustufen: „Stelle, die Aufgaben der öffentlichen Verwaltung wahrnimmt“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Ausreichend aber auch erforderlich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Zurechnung der Maßnahme zu einer Behörde (vgl. § 37 III 1 VwVfG)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Problem: (Fehlerhafte) Beleihung bzw. Handeln „Privater“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Hauptmann von Köpenick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(-): Handlung entfaltet als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„Schein-Verwaltungsakt“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Nichtakt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keine Wirkung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247667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3733" y="1412776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Regelung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Größte Klausurrelevanz!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Abgrenzungskriterium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gegenüber: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Realakten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(bzw. nichtförmlichen Verwaltungshandeln)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derartige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vorausgesetzt: Setzen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verbindlichen Rechtsfolge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Rechte des Betroffenen werden unmittelbar begründet, aufgehoben, geändert oder mit verbindlicher Wirkung festgestellt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Rechtsgedanke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133, 157 BGB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heranzuziehen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[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Problemfälle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Konkludente Duldungsverfügungen im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PolR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Anordnung der sofortigen Vollziehung, Feststellende Verwaltungsakte im Verhältnis zu bloßen Wissenserklärungen]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264147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8902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Einzelfall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Einzelfall (+), wenn durch die Maßnahme der Behörde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 Sachverhalt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geregelt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Möglichkeiten: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Konkret-individuelle Regelung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 bestimmter Lebenssachverhalt wird gegenüber einer Person geregelt (Hauptanwendungsfall § 35 S. 1 VwVfG)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Konkret-generelle Regelung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ein bestimmter Lebenssachverhalt wird gegenüber einer unbestimmten Vielzahl von Adressaten geregelt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idR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Allgemeinverfügungen nach § 35 S. 2 VwVfG)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Dagegen: Rechtsverordnungen (abstrakt-generelle Regelungen)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Unterschied: Ein Sachverhalt oder viele Sachverhalte?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Anlassbezogenheit?!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92293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820" y="1283466"/>
            <a:ext cx="8928992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5) Auf dem Gebiet des öffentlichen Rechts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Sinn und Zweck: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 hoheitlichen Handelns zu privatrechtlichem Handeln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Exekutive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Klausur regelmäßig bereits über „öffentlich-rechtliche Streitigkeit“ geklärt!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2698829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Verfahrensarten im einstweiligen Rechtsschutz: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394ED443-9A2E-3608-0F77-C7F3F944059B}"/>
              </a:ext>
            </a:extLst>
          </p:cNvPr>
          <p:cNvSpPr/>
          <p:nvPr/>
        </p:nvSpPr>
        <p:spPr>
          <a:xfrm>
            <a:off x="14198" y="2971220"/>
            <a:ext cx="2514195" cy="26900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§§ 80, 80a VwGO </a:t>
            </a:r>
          </a:p>
        </p:txBody>
      </p:sp>
      <p:sp>
        <p:nvSpPr>
          <p:cNvPr id="11" name="Abgerundetes Rechteck 10">
            <a:extLst>
              <a:ext uri="{FF2B5EF4-FFF2-40B4-BE49-F238E27FC236}">
                <a16:creationId xmlns:a16="http://schemas.microsoft.com/office/drawing/2014/main" id="{782F4279-5D91-F728-9E9D-E9BCE9083955}"/>
              </a:ext>
            </a:extLst>
          </p:cNvPr>
          <p:cNvSpPr/>
          <p:nvPr/>
        </p:nvSpPr>
        <p:spPr>
          <a:xfrm>
            <a:off x="3296646" y="2961107"/>
            <a:ext cx="2514195" cy="26900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§ 123 VwGO </a:t>
            </a:r>
          </a:p>
        </p:txBody>
      </p:sp>
      <p:sp>
        <p:nvSpPr>
          <p:cNvPr id="12" name="Abgerundetes Rechteck 11">
            <a:extLst>
              <a:ext uri="{FF2B5EF4-FFF2-40B4-BE49-F238E27FC236}">
                <a16:creationId xmlns:a16="http://schemas.microsoft.com/office/drawing/2014/main" id="{B0099AA1-D747-ADD8-61F8-1D7971680FD0}"/>
              </a:ext>
            </a:extLst>
          </p:cNvPr>
          <p:cNvSpPr/>
          <p:nvPr/>
        </p:nvSpPr>
        <p:spPr>
          <a:xfrm>
            <a:off x="6629805" y="2961107"/>
            <a:ext cx="2514195" cy="26900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§ 47 VI VwGO</a:t>
            </a:r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4BA6AE04-D42D-65B3-BB81-D7AB311070B1}"/>
              </a:ext>
            </a:extLst>
          </p:cNvPr>
          <p:cNvCxnSpPr/>
          <p:nvPr/>
        </p:nvCxnSpPr>
        <p:spPr>
          <a:xfrm flipH="1">
            <a:off x="1475656" y="1844824"/>
            <a:ext cx="2160240" cy="968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62FECD1E-7073-E3BB-2153-2E4919EBFEDD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553743" y="1844824"/>
            <a:ext cx="1" cy="1116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EC5E54FD-0D8F-9A47-C884-9CAD51FD4B01}"/>
              </a:ext>
            </a:extLst>
          </p:cNvPr>
          <p:cNvCxnSpPr>
            <a:cxnSpLocks/>
          </p:cNvCxnSpPr>
          <p:nvPr/>
        </p:nvCxnSpPr>
        <p:spPr>
          <a:xfrm>
            <a:off x="5292080" y="1844824"/>
            <a:ext cx="2736304" cy="1116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31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22820" y="1283466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6) Außenwirkung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Abschließend von § 35 S. 1 VwVfG verlangt: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dass die „Maßnahme auf unmittelbare Rechtswirkung nach Außen gerichtet“ 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„unmittelbare Rechtswirkung nach Außen“ (+)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ihrem objektiven Sinngehalt gegenüber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einer außerhalb der Verwaltung stehenden Person Wirkung entfalten soll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Problemkonstellation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Maßnahmen in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„Sonderrechtsverhältnissen“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Merkmal: besonderes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Näheverhältnis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zwischen Staat und Bürger (Beamte, Schüler, Studenten, Soldaten, Inhaftierte)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Dann abzugrenzen: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Grundverhältnis/ Betriebsverhältnis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379319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75874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Sonderfall: Verwaltungsakt kraft Form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Ungeachtet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Vorliegens aller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Voraussetzungen des § 35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einen Verwaltungsakt begründend: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Maßnahmen,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ihrer Form nach von ihrem Adressaten als VA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verstanden werden mussten und auch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Behörde zugerechnet werden können 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(sog. VA kraft Form bzw.  „formeller Verwaltungsakt“)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Maßgebliche Umstände: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Bezeichnung als „Bescheid“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 der sofortigen Vollziehung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Rechtsbehelfsbelehrung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Bsp.: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Kündigung eines Vertrages durch „Bescheid“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385407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Sachentscheidungsvoraussetzungen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40 II 2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 zu prüfen: (insbesondere)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aufdrängende Sonderzuweisungen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Beamtenrecht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Landesbeamte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54 I BeamtStG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Bundesbeamte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126 I BBG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der Kläger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Bundesbeamter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und der Streit unmittelbar mit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Beamtentätigkeit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verbunden ist,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aus dem Beamtenverhältnis nach § 126 I BBG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Daraus folgend: Aufdrängende Sonderzuweisung gemäß § 126 BBG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Verwaltungsrechtswegs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22131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Statthafte Antragsart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maßgeblich: Antragsbegehren,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88, 122 I VwGO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entsprechende Anwendung des § 88 VwGO auf Beschlüsse, vgl. § 122 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Antragsbegehren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„Anordnungen vom 23.04. und vom 04.03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einstweilen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außer Vollzug setzen“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„vorläufiger Rechtsschutz“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begehrt wird, in Betracht kommende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Antragsarten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Anordnung bzw. Wiederherstellung der aufschiebenden Wirkung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(§§ 80, 80a VwGO)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Erlass einer einstweiligen Anordnung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123 VwGO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236702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§ 123 V VwGO vorrangig: Verfahren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80, 80a VwGO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vorliegend notwendig: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Differenzierung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zwischen den verschiedenen Antragsbegehren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Verfahren nach §§ 80, 80a VwGO statthaft, wenn…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Antragsteller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 bzw. Wiederherstellung der aufschiebenden Wirkung eines Rechtsbehelfs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 einen belastenden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begehrt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selten: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er daneben auch noch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Vollzugsfolgen rückgängig machen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möchte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Vollzugsfolgenbeseitigung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3 VwGO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154055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1.) Außervollzugsetzung der Anordnung vom 23.04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zunächst maßgeblich: dass sich der Antragsteller in der Sache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 einen Verwaltungsakt wehrt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zu prüfen: Rechtsnatur der Anordnung vom 23.04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zu beachten: Besonderheiten, die sich aus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„Sonderrechtsverhältnissen“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ergeben (Soldaten, Beamte, Schüler, Häftlinge)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P: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Außenwirkung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S. 1 VwVfG?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verlangt: Dass die Maßnahme gegenüber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außerhalb der Verwaltung stehenden Person Wirkung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entfaltet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122965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Fall von Sonderrechtsverhältnissen zu unterscheiden: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Grundverhältnis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Maßnahme trifft den Adressaten in seiner subjektiven Rechtsstellung und hat Wirkungen über den behördeninternen Bereich hinaus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Betriebsverhältnis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Maßnahme betrifft lediglich die innerbetrieblichen Abläufe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zu beachten: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Schreiben als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Bescheid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gekennzeichnet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Rechtsbehelfsbelehrung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vorhanden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 eines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„formellen Verwaltungsakts“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349743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 nach § 80 V 1 VwGO: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(erstmalige) Anordnung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aufschiebenden Wirkung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1 Alt.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Statthaft, soweit aufschiebende Wirkung kraft Gesetzes entfällt (§ 80 II 2 Nr. 1-3a VwGO)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Wiederherstellung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aufschiebenden Wirkung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1 Alt. 2 VwGO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Statthaft, soweit der Verwaltungsakt im Einzelfall für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sofort vollziehbar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erklärt wurde (§ 80 II 2 Nr. 4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„sofortige Vollziehung“ angeordnet, statthaft: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Wiederherstellung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aufschiebenden Wirkung gegen die Anordnung vom 23.04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1 Alt. 2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340183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2.) Rechtliches Vorgehen gegen die Anordnung vom 04.03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123 V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Aussetzungsantrag nach § 80 V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 vom 04.03. Verwaltungsakt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35 VwVfG?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Abermals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„Außenwirkung“ dieser Anordnung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sog. „Sonderrechtsverhältnissen“ stets zu unterscheiden: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(„Statusregelung“)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Betriebsverhältnis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(„Organisationsregelung“)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Regelungszweck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Anordnung „Tattoo zu entfernen/ zu verdecken“: Festlegung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Modalitäten der Dienstausübung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vertretbar)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Betriebsverhältnis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VA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412415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968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 der Verfahrensformen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Vorrangig: Verfahren nach §§ 80, 80a VwGO (vgl. § 123 V VwGO)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 1 VwGO statthaft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wenn Suspensiveffekt eines Rechtsbehelfs gegen einen belastenden VA…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erstmalig angeordnet (§ 80 V 1 Alt. 1 VwGO)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wiederhergestellt werden soll (§ 80 V 1 Alt. 2 VwGO)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80a VwGO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„Drei-Personen-Konstellationen“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Gerichtlicher Rechtsschutz gem. § 80a III S.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80 V VwGO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Meist: Nachbarliches Vorgehen gegen Baugenehmigung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60276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Aussetzungsantrag nach § 80 V 1 VwGO (-)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Erlass einer einstweiligen Anordnung nach § 123 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82071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zu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Erlass einer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Sicherungsanordnung nach § 123 I S. 1 VwGO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Statthaft, wenn der Antragsteller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zustandssichernde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Maßnahmen begehrt (Erhalt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quo)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 auf Erlass einer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Regelungsanordnung nach § 123 I S. 2 VwGO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Statthaft, wenn der Antragsteller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zustandsverändernde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Maßnahmen begehrt (Erweiterung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quo)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der K den Erhalt des jetzigen Zustandes (insbesondere bzgl. seiner Dienstaufgaben) begehrt, statthaft: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Sicherungsanordnung nach § 123 I S. 1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52120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Besondere Sachentscheidungsvoraussetzungen des Aussetzungsantrages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Antragbefugnis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Unmittelbare Anwendung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42 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übrige Verfahrens- und Klagearten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einer Rechtsverletzung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VA bzw. dessen Vollziehung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stets (+), wenn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Ast. Adressat der Maßnahme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(sog. Adressatentheorie)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Ast. Adressat der belastenden Verfügung, Tattoo zu verdecken bzw. zu entfernen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 (+), wegen Art. 2 I GG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236561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oder entsprechende Anwendung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§ 78 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Rechtsträger der Behörde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den streitigen VA erlassen hat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Rechtsträger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Bundesrepublik Deutschland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Passiv prozessführungsbefugt: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Beteiligungs- und Prozessfähigkeit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Zusammenhang ebenfalls festzustellen: Beteiligungs- und Prozessfähigkeit der Beteiligten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bzw.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62 I Nr.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(Antragsteller); sowie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Nr. 1 Alt. 2 VwGO bzw. § 62 III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(Antragsgegnerin)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172919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40768"/>
            <a:ext cx="8928992" cy="3865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Rechtsschutzbedürfnis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Von besonderer Bedeutung im Verfahren nach § 80 V 1 VwGO: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Allgemeines Rechtsschutzbedürfnis des Antragstellers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Zusammenhang regelmäßig erwähnenswert: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Einlegung eines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Hauptsacherechtsbehelfs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Offensichtliche Unzulässigkeit in der Hauptsache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Notwendigkeit eines vorherigen Antrages bei der 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394661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Einlegung eines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Hauptsacherechtsbehelfs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fraglich und strittig: ob vor dem Antrag nach § 80 V 1 VwGO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Widerspruch bzw. Anfechtungsklage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erhoben werden muss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 nicht erforderlich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Widerspruch ausdrücklich vor Erhebung des Eilantrages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333672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Keine offensichtliche Unzulässigkeit in der Hauptsache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Rechtsschutzbedürfnis (-), wenn der Rechtsbehelf in der Hauptsache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offensichtlich unzulässig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wäre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Evidentes Zulässigkeitshindernis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der Hauptsache: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Bestandskraft des Verwaltungsakts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(Fristen aus § 70 I 1 VwGO bzw. § 74 I 1 VwGO)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offensichtliche Unzulässigkeit in der Hauptsache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276080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Vorheriger Antrag bei der Behörde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IV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vorgesehen: Behördliches Aussetzungsverfahren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zu bedenken: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80 VI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bedarf es eines solchen vorherigen Antrages ausdrücklich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Fällen des § 80 II 1 Nr. 1 VwGO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Umkehrschluss zu § 80 VI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in den übrigen Fällen des § 80 II 1 Nr. 2-4 VwGO bedarf es eines solchen Antrages bei der Behörde nicht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(argumentum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contrario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Vorheriger Aussetzungsantrag bei der Behörde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Rechtsschutzbedürfnis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Besondere Sachentscheidungsvoraussetzungen des Aussetzungsantrages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110634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74456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Besondere Sachentscheidungsvoraussetzungen des Antrages auf einstweilige Anordnung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1)  Antragsbefugnis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erneut: entsprechende bzw. analoge Anwendung des § 42 II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Leistungsbegehren (Sicherungsanordnung)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Daher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Antragsbefugnis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herauszuarbeiten: Ob Anspruch des Antragstellers auf Erlass des begehrten Verwaltungsakts zumindest möglich erscheint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Mögliche Anspruchsgrundlagen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Sonderbeziehung, einfaches Recht, Grundrechte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dem Antragsteller letztlich begehrt: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„Aufhebung“ des Bescheides vom 03.04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keinen Verwaltungsakt darstellt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Hauptsache: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Unterlassungsklage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sich K gegen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schlichtes Verwaltungshandeln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Wehr setzt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350104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mögliche Anspruchsgrundlage: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(„grundrechtliche Schutzansprüche“)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vorausgesetzt: dass ein nicht zu rechtfertigender Eingriff in ein Grundrecht vorliegt, sodass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Abwehrrecht aktiviert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status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negativus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von Art. 2 I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Persönlicher Schutzbereich („Jedermann-Grundrecht“)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sachlicher Hinsicht umfasst: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„jedes menschliche Verhalten“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Davon ebenfalls umfasst: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Entscheidungen über äußeres Erscheinungsbild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letztlich möglich: Bestehen eines grundrechtlichen Schutzanspruchs aus Art. 2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Antragsbefugnis (+)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67023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Abgrenzung der Verfahrensformen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Verfahren nach § 123 I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wenn…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Hauptsache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Erlass eines VA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begehrt wird (Verpflichtungsklage)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faktisches Verwaltungshandeln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abgewehrt werden soll oder begehrt wird (Leistungsklage)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vorläufig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Bestehen bzw. Nichtbestehen eines RV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festgestellt werden soll (Feststellungsklage)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78662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Erneut nicht möglich: unmittelbare Anwendung des § 78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auch kein Verwaltungsakt Gegenstand des Verfahrens ist, allenfalls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entsprechende Anwendung des Rechtsträgerprinzips (§ 78 I Nr. 1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Passiv Prozessführungsbefugt: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3141377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 Rechtsschutzbedürfnis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Im Falle des Eilverfahrens als besondere Sachentscheidungsvoraussetzung regelmäßig erwähnenswert: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Rechtsschutzbedürfnis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Verfahren nach § 123 I VwGO anzusprechen: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Vorheriger Antrag bei der Behörde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(Unzulässige) Vorwegnahme der Hauptsache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1428897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Vorheriger Antrag bei der Behörde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nicht unumstritten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 etwaig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fehlender vorheriger Antrag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der Behörde Rechtsschutzbedürfnis entgegensteht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Streit nicht entscheidungserheblich: jedenfalls vorherigen Antrag gestellt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Vorheriger Antrag bei der Behörde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31727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Unzulässige Vorwegnahme der Hauptsache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Sinn und Zweck der „einstweiligen“ Anordnung: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 der Streitsache lediglich einstweilen – also: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vorübergehend – bis zum Hauptsacheverfahren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Problematisch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soweit es durch die einstweilige Anordnung bereits zu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faktischen Vorwegnahme der Hauptsache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kommt (bspw. wegen Zeitablauf)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diesen Fällen durchaus denkbar: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Unzulässige Vorwegnahme der Hauptsache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Hiermit in Konflikt stehend: Gebot des effektiven Rechtsschutzes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19 IV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59350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Hintergrund des Art. 19 IV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erforderlich: Ausnahmen von dem Verbot der Vorwegnahme der Hauptsache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 aus Sicht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(vgl. BVerwG, BeckRS 2017, 114520 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 21) 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drohende (schwere) unzumutbare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Nachteile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den Antragsteller, die selbst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einem Erfolg in der Hauptsache nicht mehr zu beseitigen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und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(sehr)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hohe Erfolgsaussichten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Rechtsschutzsuchenden mit seinem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Hauptsacherechtsbehelf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 diesem Hintergrund naheliegend: Prüfung am Ende der Begründetheit!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275321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Rechtsschutzbedürfnis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Besondere Sachentscheidungsvoraussetzungen des Antrages nach § 123 I 1 VwGO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insgesamt: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Sachentscheidungsvoraussetzungen (+)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18</a:t>
            </a:r>
          </a:p>
        </p:txBody>
      </p:sp>
    </p:spTree>
    <p:extLst>
      <p:ext uri="{BB962C8B-B14F-4D97-AF65-F5344CB8AC3E}">
        <p14:creationId xmlns:p14="http://schemas.microsoft.com/office/powerpoint/2010/main" val="178092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19</a:t>
            </a:r>
          </a:p>
          <a:p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Zur häuslichen</a:t>
            </a:r>
          </a:p>
          <a:p>
            <a:r>
              <a:rPr lang="de-DE" sz="3200">
                <a:solidFill>
                  <a:schemeClr val="bg1"/>
                </a:solidFill>
                <a:latin typeface="Frutiger LT 57 Cn" pitchFamily="34" charset="0"/>
              </a:rPr>
              <a:t>Nachbereitung</a:t>
            </a:r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6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14. Woche</a:t>
            </a:r>
          </a:p>
        </p:txBody>
      </p:sp>
    </p:spTree>
    <p:extLst>
      <p:ext uri="{BB962C8B-B14F-4D97-AF65-F5344CB8AC3E}">
        <p14:creationId xmlns:p14="http://schemas.microsoft.com/office/powerpoint/2010/main" val="170774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229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Aufbau der Prüfung des § 123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Besonderheiten in Zulässigkeit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Statthaftigkeit des Antrages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Antragsbefugnis: Möglichkeit eines sog. Anordnungsanspruchs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Allgemeines Rechtsschutzbedürfnis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Vorheriger Antrag bei Behörde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offensichtliche Unzulässigkeit in Hauptsache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Begründetheit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Anordnungsanspruch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Anordnungsgrund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Vorwegnahme der Hauptsache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03042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9261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Unzulässige Vorwegnahme der Hauptsache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Anordnungsinhalt feststeht, zu diskutieren: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Vorwegnahme der Hauptsache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Sinn und Zweck der „einstweiligen“ Anordnung: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 der Streitsache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vorübergehend („einstweilen“) bis zum Hauptsacheverfahren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Hinblick auf die Vorwegnahme der Hauptsache zu unterscheiden: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00B050"/>
                </a:solidFill>
                <a:latin typeface="JKRGNR+Arial-BoldMT"/>
              </a:rPr>
              <a:t>Unproblematisch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Vorläufige Vorwegnahme der Hauptsache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Vorläufige Einstellung als Beamter auf Probe;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Vorläufige Versetzung in höhere Klasse 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Vorläufige Baugenehmigung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3</a:t>
            </a:r>
          </a:p>
        </p:txBody>
      </p:sp>
    </p:spTree>
    <p:extLst>
      <p:ext uri="{BB962C8B-B14F-4D97-AF65-F5344CB8AC3E}">
        <p14:creationId xmlns:p14="http://schemas.microsoft.com/office/powerpoint/2010/main" val="386457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26819"/>
            <a:ext cx="45720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9261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&gt; „Problem“: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Endgültige Vorwegnahme, die durch Hauptsacheentscheidung nicht mehr revidiert werden kann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Zuteilung von Stellplatz auf Weihnachtsmarkt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Zuteilung von Sendezeiten für Wahlwerbung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Preisgabe von Informationen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zulässig, wenn…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Obsiegen in Hauptsache überwiegend wahrscheinlich und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Antragsteller bei Versagen des einstweiligen Rechtsschutzes „schwere und unzumutbare </a:t>
            </a: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Nachteile drohen“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270371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Polizei- und Ordnungsrecht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3</a:t>
            </a:r>
          </a:p>
        </p:txBody>
      </p:sp>
    </p:spTree>
    <p:extLst>
      <p:ext uri="{BB962C8B-B14F-4D97-AF65-F5344CB8AC3E}">
        <p14:creationId xmlns:p14="http://schemas.microsoft.com/office/powerpoint/2010/main" val="260443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Besonderheiten in der Zulässigkeit nach § 80 V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Statthaftigkeit des Antrages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Einleitung der Statthaftigkeit über § 123 V VwGO: „Vorrang §§ 80 ff VwGO“ 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Antragsbefugnis, § 42 II VwGO analog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Allgemeines Rechtsschutzbedürfnis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Vorherige Einlegung eines Rechtsbehelfs?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„Anfechtungsklage und Widerspruch haben aufschiebende Wirkung“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offensichtliche Unzulässigkeit des Hauptsacherechtsbehelfs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Vorheriger Antrag bei Behörde nach § 80 IV VwGO?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183918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Besonderheiten in der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Begründeheit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§ 80 V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FF0000"/>
                </a:solidFill>
                <a:latin typeface="JKRGNR+Arial-BoldMT"/>
              </a:rPr>
              <a:t>P1: Obersatz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Wiederherstellung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aufschiebenden Wirkung: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„Der Antrag ist begründet, wenn die Anordnung der sofortigen Vollziehung formell rechtswidrig war und/ oder das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Suspensivinteresse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Ast. das Vollziehungsinteresse überwiegt.“ 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aufschiebenden Wirkung: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„Der Antrag ist begründet, soweit das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Suspensivinteresse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das Vollziehungsinteresse überwiegt.“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Verwaltungsrecht AT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17</a:t>
            </a:r>
          </a:p>
        </p:txBody>
      </p:sp>
    </p:spTree>
    <p:extLst>
      <p:ext uri="{BB962C8B-B14F-4D97-AF65-F5344CB8AC3E}">
        <p14:creationId xmlns:p14="http://schemas.microsoft.com/office/powerpoint/2010/main" val="315026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3131</Words>
  <Application>Microsoft Macintosh PowerPoint</Application>
  <PresentationFormat>Bildschirmpräsentation (4:3)</PresentationFormat>
  <Paragraphs>406</Paragraphs>
  <Slides>47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47</vt:i4>
      </vt:variant>
    </vt:vector>
  </HeadingPairs>
  <TitlesOfParts>
    <vt:vector size="55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65</cp:revision>
  <dcterms:created xsi:type="dcterms:W3CDTF">2023-10-19T08:58:07Z</dcterms:created>
  <dcterms:modified xsi:type="dcterms:W3CDTF">2026-02-08T14:35:01Z</dcterms:modified>
</cp:coreProperties>
</file>