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1"/>
  </p:notesMasterIdLst>
  <p:sldIdLst>
    <p:sldId id="256" r:id="rId2"/>
    <p:sldId id="455" r:id="rId3"/>
    <p:sldId id="576" r:id="rId4"/>
    <p:sldId id="577" r:id="rId5"/>
    <p:sldId id="578" r:id="rId6"/>
    <p:sldId id="575" r:id="rId7"/>
    <p:sldId id="567" r:id="rId8"/>
    <p:sldId id="568" r:id="rId9"/>
    <p:sldId id="580" r:id="rId10"/>
    <p:sldId id="581" r:id="rId11"/>
    <p:sldId id="582" r:id="rId12"/>
    <p:sldId id="583" r:id="rId13"/>
    <p:sldId id="573" r:id="rId14"/>
    <p:sldId id="584" r:id="rId15"/>
    <p:sldId id="579" r:id="rId16"/>
    <p:sldId id="570" r:id="rId17"/>
    <p:sldId id="585" r:id="rId18"/>
    <p:sldId id="571" r:id="rId19"/>
    <p:sldId id="276" r:id="rId20"/>
    <p:sldId id="535" r:id="rId21"/>
    <p:sldId id="536" r:id="rId22"/>
    <p:sldId id="537" r:id="rId23"/>
    <p:sldId id="538" r:id="rId24"/>
    <p:sldId id="539" r:id="rId25"/>
    <p:sldId id="541" r:id="rId26"/>
    <p:sldId id="542" r:id="rId27"/>
    <p:sldId id="543" r:id="rId28"/>
    <p:sldId id="544" r:id="rId29"/>
    <p:sldId id="545" r:id="rId30"/>
    <p:sldId id="551" r:id="rId31"/>
    <p:sldId id="547" r:id="rId32"/>
    <p:sldId id="548" r:id="rId33"/>
    <p:sldId id="550" r:id="rId34"/>
    <p:sldId id="586" r:id="rId35"/>
    <p:sldId id="552" r:id="rId36"/>
    <p:sldId id="565" r:id="rId37"/>
    <p:sldId id="554" r:id="rId38"/>
    <p:sldId id="566" r:id="rId39"/>
    <p:sldId id="555" r:id="rId40"/>
    <p:sldId id="572" r:id="rId41"/>
    <p:sldId id="556" r:id="rId42"/>
    <p:sldId id="557" r:id="rId43"/>
    <p:sldId id="558" r:id="rId44"/>
    <p:sldId id="559" r:id="rId45"/>
    <p:sldId id="562" r:id="rId46"/>
    <p:sldId id="574" r:id="rId47"/>
    <p:sldId id="561" r:id="rId48"/>
    <p:sldId id="563" r:id="rId49"/>
    <p:sldId id="439" r:id="rId50"/>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725" autoAdjust="0"/>
    <p:restoredTop sz="92969"/>
  </p:normalViewPr>
  <p:slideViewPr>
    <p:cSldViewPr>
      <p:cViewPr varScale="1">
        <p:scale>
          <a:sx n="111" d="100"/>
          <a:sy n="111" d="100"/>
        </p:scale>
        <p:origin x="1616"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23.02.26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16.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760"/>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Wo werden Satzungen erlassen?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Gemeinden</a:t>
            </a:r>
            <a:r>
              <a:rPr lang="de-DE" sz="2400" dirty="0">
                <a:solidFill>
                  <a:schemeClr val="tx1">
                    <a:lumMod val="65000"/>
                    <a:lumOff val="35000"/>
                  </a:schemeClr>
                </a:solidFill>
                <a:latin typeface="JKRGNR+Arial-BoldMT"/>
              </a:rPr>
              <a:t> als </a:t>
            </a:r>
            <a:r>
              <a:rPr lang="de-DE" sz="2400" b="1" dirty="0">
                <a:solidFill>
                  <a:schemeClr val="tx1">
                    <a:lumMod val="65000"/>
                    <a:lumOff val="35000"/>
                  </a:schemeClr>
                </a:solidFill>
                <a:latin typeface="JKRGNR+Arial-BoldMT"/>
              </a:rPr>
              <a:t>kommunale Selbstverwaltung</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„Bewohner“ sind </a:t>
            </a:r>
            <a:r>
              <a:rPr lang="de-DE" sz="2400" b="1" u="sng" dirty="0">
                <a:solidFill>
                  <a:schemeClr val="tx1">
                    <a:lumMod val="65000"/>
                    <a:lumOff val="35000"/>
                  </a:schemeClr>
                </a:solidFill>
                <a:latin typeface="JKRGNR+Arial-BoldMT"/>
              </a:rPr>
              <a:t>Mitglieder</a:t>
            </a:r>
            <a:r>
              <a:rPr lang="de-DE" sz="2400" b="1" dirty="0">
                <a:solidFill>
                  <a:schemeClr val="tx1">
                    <a:lumMod val="65000"/>
                    <a:lumOff val="35000"/>
                  </a:schemeClr>
                </a:solidFill>
                <a:latin typeface="JKRGNR+Arial-BoldMT"/>
              </a:rPr>
              <a:t> qua Wohnort </a:t>
            </a: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Berufsständische Körperschafen </a:t>
            </a:r>
            <a:r>
              <a:rPr lang="de-DE" sz="2400" dirty="0">
                <a:solidFill>
                  <a:schemeClr val="tx1">
                    <a:lumMod val="65000"/>
                    <a:lumOff val="35000"/>
                  </a:schemeClr>
                </a:solidFill>
                <a:latin typeface="JKRGNR+Arial-BoldMT"/>
              </a:rPr>
              <a:t>(Rechtsanwalts-, Handwerkskammer) als </a:t>
            </a:r>
            <a:r>
              <a:rPr lang="de-DE" sz="2400" b="1" dirty="0">
                <a:solidFill>
                  <a:schemeClr val="tx1">
                    <a:lumMod val="65000"/>
                    <a:lumOff val="35000"/>
                  </a:schemeClr>
                </a:solidFill>
                <a:latin typeface="JKRGNR+Arial-BoldMT"/>
              </a:rPr>
              <a:t>funktionale Selbstverwaltung</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Berufsangehörige sind </a:t>
            </a:r>
            <a:r>
              <a:rPr lang="de-DE" sz="2400" b="1" u="sng" dirty="0">
                <a:solidFill>
                  <a:schemeClr val="tx1">
                    <a:lumMod val="65000"/>
                    <a:lumOff val="35000"/>
                  </a:schemeClr>
                </a:solidFill>
                <a:latin typeface="JKRGNR+Arial-BoldMT"/>
              </a:rPr>
              <a:t>Mitglieder</a:t>
            </a:r>
            <a:r>
              <a:rPr lang="de-DE" sz="2400" b="1" dirty="0">
                <a:solidFill>
                  <a:schemeClr val="tx1">
                    <a:lumMod val="65000"/>
                    <a:lumOff val="35000"/>
                  </a:schemeClr>
                </a:solidFill>
                <a:latin typeface="JKRGNR+Arial-BoldMT"/>
              </a:rPr>
              <a:t> qua Berufsstand  </a:t>
            </a: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Anstalten des öffentlichen Rechts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Keine Mitglieder, sondern Nutzer!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 NDR, städtisches Schwimmbad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16. Woche</a:t>
            </a:r>
          </a:p>
        </p:txBody>
      </p:sp>
    </p:spTree>
    <p:extLst>
      <p:ext uri="{BB962C8B-B14F-4D97-AF65-F5344CB8AC3E}">
        <p14:creationId xmlns:p14="http://schemas.microsoft.com/office/powerpoint/2010/main" val="26140508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8" end="8"/>
                                            </p:txEl>
                                          </p:spTgt>
                                        </p:tgtEl>
                                        <p:attrNameLst>
                                          <p:attrName>style.visibility</p:attrName>
                                        </p:attrNameLst>
                                      </p:cBhvr>
                                      <p:to>
                                        <p:strVal val="visible"/>
                                      </p:to>
                                    </p:set>
                                    <p:anim calcmode="lin" valueType="num">
                                      <p:cBhvr additive="base">
                                        <p:cTn id="3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9" end="9"/>
                                            </p:txEl>
                                          </p:spTgt>
                                        </p:tgtEl>
                                        <p:attrNameLst>
                                          <p:attrName>style.visibility</p:attrName>
                                        </p:attrNameLst>
                                      </p:cBhvr>
                                      <p:to>
                                        <p:strVal val="visible"/>
                                      </p:to>
                                    </p:set>
                                    <p:anim calcmode="lin" valueType="num">
                                      <p:cBhvr additive="base">
                                        <p:cTn id="3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10" end="10"/>
                                            </p:txEl>
                                          </p:spTgt>
                                        </p:tgtEl>
                                        <p:attrNameLst>
                                          <p:attrName>style.visibility</p:attrName>
                                        </p:attrNameLst>
                                      </p:cBhvr>
                                      <p:to>
                                        <p:strVal val="visible"/>
                                      </p:to>
                                    </p:set>
                                    <p:anim calcmode="lin" valueType="num">
                                      <p:cBhvr additive="base">
                                        <p:cTn id="43"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760"/>
            <a:ext cx="8928992" cy="44755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Rechtliche Fragestellungen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 6 Werbung BORA </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(1) 1Rechtsanwältinnen und Rechtsanwälte dürfen nicht unsachlich oder unlauter und insbesondere nicht irreführend werben. 2In diesen Grenzen ist auch die Werbung um ein einzelnes Mandat zulässig.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Beispiel: Anwalt K ärgert sich über das Werbeverbot aus § 6 BORA; in den USA dürfe man schließlich auch “reißerisch“ als Anwalt werben und das fördere den Umsatz. Er erhebt Feststellungsklage mit dem Ziel, dass die Vorschrift auf ihn unangewendet bleibt. Mit Erfolg?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16. Woche</a:t>
            </a:r>
          </a:p>
        </p:txBody>
      </p:sp>
    </p:spTree>
    <p:extLst>
      <p:ext uri="{BB962C8B-B14F-4D97-AF65-F5344CB8AC3E}">
        <p14:creationId xmlns:p14="http://schemas.microsoft.com/office/powerpoint/2010/main" val="30233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anim calcmode="lin" valueType="num">
                                      <p:cBhvr additive="base">
                                        <p:cTn id="1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anim calcmode="lin" valueType="num">
                                      <p:cBhvr additive="base">
                                        <p:cTn id="1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760"/>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Rechtmäßigkeit von § 6 BORA?</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Welcher </a:t>
            </a:r>
            <a:r>
              <a:rPr lang="de-DE" sz="2400" b="1" dirty="0">
                <a:solidFill>
                  <a:schemeClr val="tx1">
                    <a:lumMod val="65000"/>
                    <a:lumOff val="35000"/>
                  </a:schemeClr>
                </a:solidFill>
                <a:latin typeface="JKRGNR+Arial-BoldMT"/>
              </a:rPr>
              <a:t>Rechtmäßigkeitsmaßstab</a:t>
            </a:r>
            <a:r>
              <a:rPr lang="de-DE" sz="2400" dirty="0">
                <a:solidFill>
                  <a:schemeClr val="tx1">
                    <a:lumMod val="65000"/>
                    <a:lumOff val="35000"/>
                  </a:schemeClr>
                </a:solidFill>
                <a:latin typeface="JKRGNR+Arial-BoldMT"/>
              </a:rPr>
              <a:t> gilt?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Vorbehalt des Gesetzes, da Handeln der Exekutive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Satzungen werden von Exekutive erlassen!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Daher zu prüfen: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 einer tauglichen </a:t>
            </a:r>
            <a:r>
              <a:rPr lang="de-DE" sz="2400" b="1" dirty="0">
                <a:solidFill>
                  <a:schemeClr val="tx1">
                    <a:lumMod val="65000"/>
                    <a:lumOff val="35000"/>
                  </a:schemeClr>
                </a:solidFill>
                <a:latin typeface="JKRGNR+Arial-BoldMT"/>
              </a:rPr>
              <a:t>(Satzungs-)Ermächtigung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 der formellen Voraussetzungen für Satzungserlass</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 der materiellen Voraussetzungen für Satzungserlass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Kein Verstoß gegen höherrangiges Recht (Vorrang des Gesetzes)</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16. Woche</a:t>
            </a:r>
          </a:p>
        </p:txBody>
      </p:sp>
    </p:spTree>
    <p:extLst>
      <p:ext uri="{BB962C8B-B14F-4D97-AF65-F5344CB8AC3E}">
        <p14:creationId xmlns:p14="http://schemas.microsoft.com/office/powerpoint/2010/main" val="36383558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640944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Beispiel: Satzungsermächtigung für die Rechtsanwaltskammer </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b="1" dirty="0">
                <a:solidFill>
                  <a:schemeClr val="tx1">
                    <a:lumMod val="65000"/>
                    <a:lumOff val="35000"/>
                  </a:schemeClr>
                </a:solidFill>
                <a:latin typeface="JKRGNR+Arial-BoldMT"/>
              </a:rPr>
              <a:t>§ 59a Satzungskompetenz (§§ 1–35 BORA; §§ 1–26 FAO)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dirty="0">
                <a:solidFill>
                  <a:schemeClr val="tx1">
                    <a:lumMod val="65000"/>
                    <a:lumOff val="35000"/>
                  </a:schemeClr>
                </a:solidFill>
                <a:latin typeface="JKRGNR+Arial-BoldMT"/>
              </a:rPr>
              <a:t>(1) Das Nähere zu den beruflichen Rechten und Pflichten wird durch Satzung in einer Berufsordnung bestimmt.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dirty="0">
                <a:solidFill>
                  <a:schemeClr val="tx1">
                    <a:lumMod val="65000"/>
                    <a:lumOff val="35000"/>
                  </a:schemeClr>
                </a:solidFill>
                <a:latin typeface="JKRGNR+Arial-BoldMT"/>
              </a:rPr>
              <a:t>(2) Die Berufsordnung kann im Rahmen der Vorschriften dieses Gesetzes näher regeln: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dirty="0">
                <a:solidFill>
                  <a:schemeClr val="tx1">
                    <a:lumMod val="65000"/>
                    <a:lumOff val="35000"/>
                  </a:schemeClr>
                </a:solidFill>
                <a:latin typeface="JKRGNR+Arial-BoldMT"/>
              </a:rPr>
              <a:t>1.die allgemeinen Berufspflichten und Grundpflichten: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dirty="0">
                <a:solidFill>
                  <a:schemeClr val="tx1">
                    <a:lumMod val="65000"/>
                    <a:lumOff val="35000"/>
                  </a:schemeClr>
                </a:solidFill>
                <a:latin typeface="JKRGNR+Arial-BoldMT"/>
              </a:rPr>
              <a:t>a) Gewissenhaftigkeit,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dirty="0">
                <a:solidFill>
                  <a:schemeClr val="tx1">
                    <a:lumMod val="65000"/>
                    <a:lumOff val="35000"/>
                  </a:schemeClr>
                </a:solidFill>
                <a:latin typeface="JKRGNR+Arial-BoldMT"/>
              </a:rPr>
              <a:t>b) Wahrung der Unabhängigkeit,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dirty="0">
                <a:solidFill>
                  <a:schemeClr val="tx1">
                    <a:lumMod val="65000"/>
                    <a:lumOff val="35000"/>
                  </a:schemeClr>
                </a:solidFill>
                <a:latin typeface="JKRGNR+Arial-BoldMT"/>
              </a:rPr>
              <a:t>c) Verschwiegenheit,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dirty="0">
                <a:solidFill>
                  <a:schemeClr val="tx1">
                    <a:lumMod val="65000"/>
                    <a:lumOff val="35000"/>
                  </a:schemeClr>
                </a:solidFill>
                <a:latin typeface="JKRGNR+Arial-BoldMT"/>
              </a:rPr>
              <a:t>d) Sachlichkeit,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dirty="0" err="1">
                <a:solidFill>
                  <a:schemeClr val="tx1">
                    <a:lumMod val="65000"/>
                    <a:lumOff val="35000"/>
                  </a:schemeClr>
                </a:solidFill>
                <a:latin typeface="JKRGNR+Arial-BoldMT"/>
              </a:rPr>
              <a:t>e</a:t>
            </a:r>
            <a:r>
              <a:rPr lang="de-DE" dirty="0">
                <a:solidFill>
                  <a:schemeClr val="tx1">
                    <a:lumMod val="65000"/>
                    <a:lumOff val="35000"/>
                  </a:schemeClr>
                </a:solidFill>
                <a:latin typeface="JKRGNR+Arial-BoldMT"/>
              </a:rPr>
              <a:t>) Verbot der Vertretung widerstreitender Interessen,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dirty="0">
                <a:solidFill>
                  <a:schemeClr val="tx1">
                    <a:lumMod val="65000"/>
                    <a:lumOff val="35000"/>
                  </a:schemeClr>
                </a:solidFill>
                <a:latin typeface="JKRGNR+Arial-BoldMT"/>
              </a:rPr>
              <a:t>f) sorgfältiger Umgang mit fremden Vermögenswerten,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dirty="0" err="1">
                <a:solidFill>
                  <a:schemeClr val="tx1">
                    <a:lumMod val="65000"/>
                    <a:lumOff val="35000"/>
                  </a:schemeClr>
                </a:solidFill>
                <a:latin typeface="JKRGNR+Arial-BoldMT"/>
              </a:rPr>
              <a:t>g</a:t>
            </a:r>
            <a:r>
              <a:rPr lang="de-DE" dirty="0">
                <a:solidFill>
                  <a:schemeClr val="tx1">
                    <a:lumMod val="65000"/>
                    <a:lumOff val="35000"/>
                  </a:schemeClr>
                </a:solidFill>
                <a:latin typeface="JKRGNR+Arial-BoldMT"/>
              </a:rPr>
              <a:t>) Kanzleipflicht und Pflichten bei der Einrichtung und Unterhaltung von weiteren Kanzleien und Zweigstellen,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dirty="0">
                <a:solidFill>
                  <a:schemeClr val="tx1">
                    <a:lumMod val="65000"/>
                    <a:lumOff val="35000"/>
                  </a:schemeClr>
                </a:solidFill>
                <a:latin typeface="JKRGNR+Arial-BoldMT"/>
              </a:rPr>
              <a:t>h) Kenntnisse im Berufsrecht;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16. Woche</a:t>
            </a:r>
          </a:p>
        </p:txBody>
      </p:sp>
    </p:spTree>
    <p:extLst>
      <p:ext uri="{BB962C8B-B14F-4D97-AF65-F5344CB8AC3E}">
        <p14:creationId xmlns:p14="http://schemas.microsoft.com/office/powerpoint/2010/main" val="205385935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63094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a:t>
            </a:r>
            <a:r>
              <a:rPr lang="de-DE" sz="2400" b="1" dirty="0">
                <a:solidFill>
                  <a:schemeClr val="tx1">
                    <a:lumMod val="65000"/>
                    <a:lumOff val="35000"/>
                  </a:schemeClr>
                </a:solidFill>
                <a:latin typeface="JKRGNR+Arial-BoldMT"/>
              </a:rPr>
              <a:t>unproblematisch</a:t>
            </a:r>
            <a:r>
              <a:rPr lang="de-DE" sz="2400" dirty="0">
                <a:solidFill>
                  <a:schemeClr val="tx1">
                    <a:lumMod val="65000"/>
                    <a:lumOff val="35000"/>
                  </a:schemeClr>
                </a:solidFill>
                <a:latin typeface="JKRGNR+Arial-BoldMT"/>
              </a:rPr>
              <a:t>: Vorliegen der </a:t>
            </a:r>
            <a:r>
              <a:rPr lang="de-DE" sz="2400" b="1" dirty="0">
                <a:solidFill>
                  <a:schemeClr val="tx1">
                    <a:lumMod val="65000"/>
                    <a:lumOff val="35000"/>
                  </a:schemeClr>
                </a:solidFill>
                <a:latin typeface="JKRGNR+Arial-BoldMT"/>
              </a:rPr>
              <a:t>formellen wie materiellen Voraussetzungen für Satzungserlass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diskutabel: </a:t>
            </a:r>
            <a:r>
              <a:rPr lang="de-DE" sz="2400" b="1" dirty="0">
                <a:solidFill>
                  <a:schemeClr val="tx1">
                    <a:lumMod val="65000"/>
                    <a:lumOff val="35000"/>
                  </a:schemeClr>
                </a:solidFill>
                <a:latin typeface="JKRGNR+Arial-BoldMT"/>
              </a:rPr>
              <a:t>Vorrang des Gesetzes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Verletzung des Demokratieprinzips?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Hierbei zu fordern: Demokratische Legitimation des staatlichen Handelns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Sachlich-inhaltliche demokratische Legitimation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Personelle demokratische Legitimation</a:t>
            </a:r>
          </a:p>
          <a:p>
            <a:pPr marL="2171700" lvl="4" indent="-342900">
              <a:spcAft>
                <a:spcPts val="500"/>
              </a:spcAft>
              <a:buFont typeface="Wingdings" pitchFamily="2" charset="2"/>
              <a:buChar char="v"/>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Normerlass durch „Rechtsanwaltskammer“ </a:t>
            </a:r>
          </a:p>
          <a:p>
            <a:pPr marL="2171700" lvl="4" indent="-342900">
              <a:spcAft>
                <a:spcPts val="500"/>
              </a:spcAft>
              <a:buFont typeface="Wingdings" pitchFamily="2" charset="2"/>
              <a:buChar char="v"/>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„ununterbrochene Kette zum Parlament“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16. Woche</a:t>
            </a:r>
          </a:p>
        </p:txBody>
      </p:sp>
    </p:spTree>
    <p:extLst>
      <p:ext uri="{BB962C8B-B14F-4D97-AF65-F5344CB8AC3E}">
        <p14:creationId xmlns:p14="http://schemas.microsoft.com/office/powerpoint/2010/main" val="9725727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15008" y="1412776"/>
            <a:ext cx="8928992" cy="539121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Ratio der Satzungsermächtigung: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Verleihung von Satzungsautonomie hat ihren guten Sinn darin, </a:t>
            </a:r>
            <a:r>
              <a:rPr lang="de-DE" sz="2400" b="1" i="1" dirty="0">
                <a:solidFill>
                  <a:schemeClr val="tx1">
                    <a:lumMod val="65000"/>
                    <a:lumOff val="35000"/>
                  </a:schemeClr>
                </a:solidFill>
                <a:latin typeface="JKRGNR+Arial-BoldMT"/>
              </a:rPr>
              <a:t>gesellschaftliche Kräfte zu aktivieren</a:t>
            </a:r>
            <a:r>
              <a:rPr lang="de-DE" sz="2400" i="1" dirty="0">
                <a:solidFill>
                  <a:schemeClr val="tx1">
                    <a:lumMod val="65000"/>
                    <a:lumOff val="35000"/>
                  </a:schemeClr>
                </a:solidFill>
                <a:latin typeface="JKRGNR+Arial-BoldMT"/>
              </a:rPr>
              <a:t>, den entsprechenden gesellschaftlichen Gruppen die Regelung solcher Angelegenheiten, die sie selbst betreffen und die sie in überschaubaren Bereichen am sachkundigsten beurteilen können, eigenverantwortlich zu überlassen und dadurch den </a:t>
            </a:r>
            <a:r>
              <a:rPr lang="de-DE" sz="2400" b="1" i="1" dirty="0">
                <a:solidFill>
                  <a:schemeClr val="tx1">
                    <a:lumMod val="65000"/>
                    <a:lumOff val="35000"/>
                  </a:schemeClr>
                </a:solidFill>
                <a:latin typeface="JKRGNR+Arial-BoldMT"/>
              </a:rPr>
              <a:t>Abstand zwischen Normgeber und Normadressat zu verringern</a:t>
            </a:r>
            <a:r>
              <a:rPr lang="de-DE" sz="2400" i="1" dirty="0">
                <a:solidFill>
                  <a:schemeClr val="tx1">
                    <a:lumMod val="65000"/>
                    <a:lumOff val="35000"/>
                  </a:schemeClr>
                </a:solidFill>
                <a:latin typeface="JKRGNR+Arial-BoldMT"/>
              </a:rPr>
              <a:t>. Zugleich wird der </a:t>
            </a:r>
            <a:r>
              <a:rPr lang="de-DE" sz="2400" b="1" i="1" dirty="0">
                <a:solidFill>
                  <a:schemeClr val="tx1">
                    <a:lumMod val="65000"/>
                    <a:lumOff val="35000"/>
                  </a:schemeClr>
                </a:solidFill>
                <a:latin typeface="JKRGNR+Arial-BoldMT"/>
              </a:rPr>
              <a:t>Gesetzgeber davon entlastet</a:t>
            </a:r>
            <a:r>
              <a:rPr lang="de-DE" sz="2400" i="1" dirty="0">
                <a:solidFill>
                  <a:schemeClr val="tx1">
                    <a:lumMod val="65000"/>
                    <a:lumOff val="35000"/>
                  </a:schemeClr>
                </a:solidFill>
                <a:latin typeface="JKRGNR+Arial-BoldMT"/>
              </a:rPr>
              <a:t>, sachliche und örtliche Verschiedenheiten berücksichtigen zu müssen, die für ihn oft schwer erkennbar sind und auf deren Veränderungen er nicht rasch genug reagieren könnte. Das Bundesverfassungsgericht hat niemals in Zweifel gezogen, </a:t>
            </a:r>
            <a:r>
              <a:rPr lang="de-DE" sz="2400" i="1" dirty="0" err="1">
                <a:solidFill>
                  <a:schemeClr val="tx1">
                    <a:lumMod val="65000"/>
                    <a:lumOff val="35000"/>
                  </a:schemeClr>
                </a:solidFill>
                <a:latin typeface="JKRGNR+Arial-BoldMT"/>
              </a:rPr>
              <a:t>daß</a:t>
            </a:r>
            <a:r>
              <a:rPr lang="de-DE" sz="2400" i="1" dirty="0">
                <a:solidFill>
                  <a:schemeClr val="tx1">
                    <a:lumMod val="65000"/>
                    <a:lumOff val="35000"/>
                  </a:schemeClr>
                </a:solidFill>
                <a:latin typeface="JKRGNR+Arial-BoldMT"/>
              </a:rPr>
              <a:t> sich der Autonomiegedanke sinnvoll in das System der grundgesetzlichen Ordnung einfügt".“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BVerfG Beschluss vom 9. Mai 1972 – 1 BvR 518/62, 1 BvR 308/64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16. Woche</a:t>
            </a:r>
          </a:p>
        </p:txBody>
      </p:sp>
    </p:spTree>
    <p:extLst>
      <p:ext uri="{BB962C8B-B14F-4D97-AF65-F5344CB8AC3E}">
        <p14:creationId xmlns:p14="http://schemas.microsoft.com/office/powerpoint/2010/main" val="9451966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Gründe für die Einschränkung des Demokratieprinzips: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Fachkenntnisse</a:t>
            </a:r>
            <a:r>
              <a:rPr lang="de-DE" sz="2400" dirty="0">
                <a:solidFill>
                  <a:schemeClr val="tx1">
                    <a:lumMod val="65000"/>
                    <a:lumOff val="35000"/>
                  </a:schemeClr>
                </a:solidFill>
                <a:latin typeface="JKRGNR+Arial-BoldMT"/>
              </a:rPr>
              <a:t> der Verwaltung in komplexen Bereichen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Ausdruck der </a:t>
            </a:r>
            <a:r>
              <a:rPr lang="de-DE" sz="2400" b="1" dirty="0">
                <a:solidFill>
                  <a:schemeClr val="tx1">
                    <a:lumMod val="65000"/>
                    <a:lumOff val="35000"/>
                  </a:schemeClr>
                </a:solidFill>
                <a:latin typeface="JKRGNR+Arial-BoldMT"/>
              </a:rPr>
              <a:t>Selbstbestimmung</a:t>
            </a:r>
            <a:r>
              <a:rPr lang="de-DE" sz="2400" dirty="0">
                <a:solidFill>
                  <a:schemeClr val="tx1">
                    <a:lumMod val="65000"/>
                    <a:lumOff val="35000"/>
                  </a:schemeClr>
                </a:solidFill>
                <a:latin typeface="JKRGNR+Arial-BoldMT"/>
              </a:rPr>
              <a:t> der körperschaftlich verfassten Mitglieder, die an Rechtssetzungsverfahren beteiligt sind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Demokratieprinzip durch Satzungsautonomie </a:t>
            </a:r>
            <a:r>
              <a:rPr lang="de-DE" sz="2400" b="1" u="sng" dirty="0">
                <a:solidFill>
                  <a:schemeClr val="tx1">
                    <a:lumMod val="65000"/>
                    <a:lumOff val="35000"/>
                  </a:schemeClr>
                </a:solidFill>
                <a:latin typeface="JKRGNR+Arial-BoldMT"/>
              </a:rPr>
              <a:t>nicht</a:t>
            </a:r>
            <a:r>
              <a:rPr lang="de-DE" sz="2400" b="1" dirty="0">
                <a:solidFill>
                  <a:schemeClr val="tx1">
                    <a:lumMod val="65000"/>
                    <a:lumOff val="35000"/>
                  </a:schemeClr>
                </a:solidFill>
                <a:latin typeface="JKRGNR+Arial-BoldMT"/>
              </a:rPr>
              <a:t> verletzt </a:t>
            </a:r>
            <a:r>
              <a:rPr lang="de-DE" sz="2400" dirty="0">
                <a:solidFill>
                  <a:schemeClr val="tx1">
                    <a:lumMod val="65000"/>
                    <a:lumOff val="35000"/>
                  </a:schemeClr>
                </a:solidFill>
                <a:latin typeface="JKRGNR+Arial-BoldMT"/>
              </a:rPr>
              <a:t>(BVerfG)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Aber es gilt „je…desto“ im Hinblick auf Grundrechtseingriffe!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BVerfG: „</a:t>
            </a:r>
            <a:r>
              <a:rPr lang="de-DE" sz="2400" i="1" dirty="0">
                <a:solidFill>
                  <a:schemeClr val="tx1">
                    <a:lumMod val="65000"/>
                    <a:lumOff val="35000"/>
                  </a:schemeClr>
                </a:solidFill>
                <a:latin typeface="JKRGNR+Arial-BoldMT"/>
              </a:rPr>
              <a:t>Ob (…) ein Berufsverband zu berufsregelnder Rechtsetzung ermächtigt werden darf und welche Anforderungen im Einzelfall an die Ermächtigung zu stellen sind, hängt von der jeweiligen Intensität des Eingriffs ab“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16. Woche</a:t>
            </a:r>
          </a:p>
        </p:txBody>
      </p:sp>
    </p:spTree>
    <p:extLst>
      <p:ext uri="{BB962C8B-B14F-4D97-AF65-F5344CB8AC3E}">
        <p14:creationId xmlns:p14="http://schemas.microsoft.com/office/powerpoint/2010/main" val="30895617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89364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BVerfG NJW 1972, 1504</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Handelt es sich (…) um Berufsregelungen, die </a:t>
            </a:r>
            <a:r>
              <a:rPr lang="de-DE" sz="2400" b="1" i="1" dirty="0">
                <a:solidFill>
                  <a:schemeClr val="tx1">
                    <a:lumMod val="65000"/>
                    <a:lumOff val="35000"/>
                  </a:schemeClr>
                </a:solidFill>
                <a:latin typeface="JKRGNR+Arial-BoldMT"/>
              </a:rPr>
              <a:t>lediglich in die Freiheit der Berufsausübung </a:t>
            </a:r>
            <a:r>
              <a:rPr lang="de-DE" sz="2400" i="1" dirty="0">
                <a:solidFill>
                  <a:schemeClr val="tx1">
                    <a:lumMod val="65000"/>
                    <a:lumOff val="35000"/>
                  </a:schemeClr>
                </a:solidFill>
                <a:latin typeface="JKRGNR+Arial-BoldMT"/>
              </a:rPr>
              <a:t>von Mitgliedern eines Verbandes eingreifen, </a:t>
            </a:r>
            <a:r>
              <a:rPr lang="de-DE" sz="2400" b="1" i="1" dirty="0">
                <a:solidFill>
                  <a:schemeClr val="tx1">
                    <a:lumMod val="65000"/>
                    <a:lumOff val="35000"/>
                  </a:schemeClr>
                </a:solidFill>
                <a:latin typeface="JKRGNR+Arial-BoldMT"/>
              </a:rPr>
              <a:t>bestehen keine grundsätzlichen Bedenken dagegen, diesen Verband zur </a:t>
            </a:r>
            <a:r>
              <a:rPr lang="de-DE" sz="2400" b="1" i="1" dirty="0" err="1">
                <a:solidFill>
                  <a:schemeClr val="tx1">
                    <a:lumMod val="65000"/>
                    <a:lumOff val="35000"/>
                  </a:schemeClr>
                </a:solidFill>
                <a:latin typeface="JKRGNR+Arial-BoldMT"/>
              </a:rPr>
              <a:t>Normgebung</a:t>
            </a:r>
            <a:r>
              <a:rPr lang="de-DE" sz="2400" b="1" i="1" dirty="0">
                <a:solidFill>
                  <a:schemeClr val="tx1">
                    <a:lumMod val="65000"/>
                    <a:lumOff val="35000"/>
                  </a:schemeClr>
                </a:solidFill>
                <a:latin typeface="JKRGNR+Arial-BoldMT"/>
              </a:rPr>
              <a:t> zu ermächtigen</a:t>
            </a:r>
            <a:r>
              <a:rPr lang="de-DE" sz="2400" i="1" dirty="0">
                <a:solidFill>
                  <a:schemeClr val="tx1">
                    <a:lumMod val="65000"/>
                    <a:lumOff val="35000"/>
                  </a:schemeClr>
                </a:solidFill>
                <a:latin typeface="JKRGNR+Arial-BoldMT"/>
              </a:rPr>
              <a:t>. Aber auch hier </a:t>
            </a:r>
            <a:r>
              <a:rPr lang="de-DE" sz="2400" i="1" dirty="0" err="1">
                <a:solidFill>
                  <a:schemeClr val="tx1">
                    <a:lumMod val="65000"/>
                    <a:lumOff val="35000"/>
                  </a:schemeClr>
                </a:solidFill>
                <a:latin typeface="JKRGNR+Arial-BoldMT"/>
              </a:rPr>
              <a:t>muß</a:t>
            </a:r>
            <a:r>
              <a:rPr lang="de-DE" sz="2400" i="1" dirty="0">
                <a:solidFill>
                  <a:schemeClr val="tx1">
                    <a:lumMod val="65000"/>
                    <a:lumOff val="35000"/>
                  </a:schemeClr>
                </a:solidFill>
                <a:latin typeface="JKRGNR+Arial-BoldMT"/>
              </a:rPr>
              <a:t> das zulässige Maß des Eingriffs in den Grundrechtsbereich um so deutlicher in der gesetzlichen Ermächtigung bestimmt werden, je empfindlicher die freie berufliche Betätigung beeinträchtigt, je intensiver eine auf Dauer angelegte Lebensentscheidung des Einzelnen und das Interesse der Allgemeinheit an der Art und Weise der Tätigkeit berührt werden. </a:t>
            </a:r>
            <a:r>
              <a:rPr lang="de-DE" sz="2400" b="1" i="1" dirty="0">
                <a:solidFill>
                  <a:schemeClr val="tx1">
                    <a:lumMod val="65000"/>
                    <a:lumOff val="35000"/>
                  </a:schemeClr>
                </a:solidFill>
                <a:latin typeface="JKRGNR+Arial-BoldMT"/>
              </a:rPr>
              <a:t>Einschneidende, das Gesamtbild der beruflichen Betätigung wesentlich prägende Vorschriften über die Ausübung des Berufs sind auch hier dem Gesetzgeber zumindest in den Grundzügen vorzubehalten.“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16. Woche</a:t>
            </a:r>
          </a:p>
        </p:txBody>
      </p:sp>
    </p:spTree>
    <p:extLst>
      <p:ext uri="{BB962C8B-B14F-4D97-AF65-F5344CB8AC3E}">
        <p14:creationId xmlns:p14="http://schemas.microsoft.com/office/powerpoint/2010/main" val="27242280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80119"/>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Prüfung der Rechtmäßigkeit einer Satzung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Ermächtigungsgrundlage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Stets erforderlich: verfassungsrechtliche oder einfachgesetzliche Satzungsermächtigung (bspw. § 4 I 1 GO für Schleswig-Holstein)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Vorliegen der Voraussetzung der Satzungsermächtigung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1)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&gt; regelmäßig besonders ausgestaltet: Verfahren zum Erlass bzw. 		Änderung einer Satzung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2) Materielle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vorgesehen: Ermessen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insbesondere zu prüfen: Verstoß gegen höherrangiges Recht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16. Woche</a:t>
            </a:r>
          </a:p>
        </p:txBody>
      </p:sp>
    </p:spTree>
    <p:extLst>
      <p:ext uri="{BB962C8B-B14F-4D97-AF65-F5344CB8AC3E}">
        <p14:creationId xmlns:p14="http://schemas.microsoft.com/office/powerpoint/2010/main" val="417266114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Fall 22</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700808"/>
            <a:ext cx="8928992" cy="689932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Wiederholung: </a:t>
            </a:r>
            <a:r>
              <a:rPr lang="de-DE" sz="2400" b="1" dirty="0">
                <a:solidFill>
                  <a:schemeClr val="tx1">
                    <a:lumMod val="65000"/>
                    <a:lumOff val="35000"/>
                  </a:schemeClr>
                </a:solidFill>
                <a:latin typeface="JKRGNR+Arial-BoldMT"/>
              </a:rPr>
              <a:t>Nebenbestimmungen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Hauptanwendungsfälle: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Befristung, § 36 II Nr. 1 VwVfG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Bedingung, § 36 II Nr. 2 VwVfG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Auflage, § 36 II Nr. 4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Problem 1</a:t>
            </a:r>
            <a:r>
              <a:rPr lang="de-DE" sz="2400" dirty="0">
                <a:solidFill>
                  <a:schemeClr val="tx1">
                    <a:lumMod val="65000"/>
                    <a:lumOff val="35000"/>
                  </a:schemeClr>
                </a:solidFill>
                <a:latin typeface="JKRGNR+Arial-BoldMT"/>
              </a:rPr>
              <a:t>: Abgrenzung Bedingung/ Auflage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Unterschied: </a:t>
            </a:r>
            <a:r>
              <a:rPr lang="de-DE" sz="2400" b="1" dirty="0">
                <a:solidFill>
                  <a:schemeClr val="tx1">
                    <a:lumMod val="65000"/>
                    <a:lumOff val="35000"/>
                  </a:schemeClr>
                </a:solidFill>
                <a:latin typeface="JKRGNR+Arial-BoldMT"/>
              </a:rPr>
              <a:t>Innere Wirksamkeit des Haupt-VA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Bedingung: Innere Wirksamkeit (-) bis zum Eintritt des Umstandes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Auflage: Innere Wirksamkeit (+)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16. Woche</a:t>
            </a:r>
          </a:p>
        </p:txBody>
      </p:sp>
    </p:spTree>
    <p:extLst>
      <p:ext uri="{BB962C8B-B14F-4D97-AF65-F5344CB8AC3E}">
        <p14:creationId xmlns:p14="http://schemas.microsoft.com/office/powerpoint/2010/main" val="7191832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10" end="10"/>
                                            </p:txEl>
                                          </p:spTgt>
                                        </p:tgtEl>
                                        <p:attrNameLst>
                                          <p:attrName>style.visibility</p:attrName>
                                        </p:attrNameLst>
                                      </p:cBhvr>
                                      <p:to>
                                        <p:strVal val="visible"/>
                                      </p:to>
                                    </p:set>
                                    <p:anim calcmode="lin" valueType="num">
                                      <p:cBhvr additive="base">
                                        <p:cTn id="5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zu prüfen, aber vorliegend </a:t>
            </a:r>
            <a:r>
              <a:rPr lang="de-DE" sz="2400" b="1" dirty="0">
                <a:solidFill>
                  <a:schemeClr val="tx1">
                    <a:lumMod val="65000"/>
                    <a:lumOff val="35000"/>
                  </a:schemeClr>
                </a:solidFill>
                <a:latin typeface="JKRGNR+Arial-BoldMT"/>
              </a:rPr>
              <a:t>nicht einschlägig</a:t>
            </a:r>
            <a:r>
              <a:rPr lang="de-DE" sz="2400" dirty="0">
                <a:solidFill>
                  <a:schemeClr val="tx1">
                    <a:lumMod val="65000"/>
                    <a:lumOff val="35000"/>
                  </a:schemeClr>
                </a:solidFill>
                <a:latin typeface="JKRGNR+Arial-BoldMT"/>
              </a:rPr>
              <a:t>: Aufdrängende Sonderzuweisung </a:t>
            </a:r>
            <a:r>
              <a:rPr lang="de-DE" sz="2400" b="1" dirty="0">
                <a:solidFill>
                  <a:schemeClr val="tx1">
                    <a:lumMod val="65000"/>
                    <a:lumOff val="35000"/>
                  </a:schemeClr>
                </a:solidFill>
                <a:latin typeface="JKRGNR+Arial-BoldMT"/>
              </a:rPr>
              <a:t>(§ 126 I BBG / § 54 I BeamtStG)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Stattdessen heranzuziehen: </a:t>
            </a:r>
            <a:r>
              <a:rPr lang="de-DE" sz="2400" b="1" dirty="0">
                <a:solidFill>
                  <a:schemeClr val="tx1">
                    <a:lumMod val="65000"/>
                    <a:lumOff val="35000"/>
                  </a:schemeClr>
                </a:solidFill>
                <a:latin typeface="JKRGNR+Arial-BoldMT"/>
              </a:rPr>
              <a:t>Verwaltungsrechtliche Generalklausel des § 40 I 1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Öffentlich-rechtliche Streitigkeit,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Nichtverfassungsrechtlicher Art,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die keine abdrängende Sonderzuweisung vorliegt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22</a:t>
            </a:r>
          </a:p>
        </p:txBody>
      </p:sp>
    </p:spTree>
    <p:extLst>
      <p:ext uri="{BB962C8B-B14F-4D97-AF65-F5344CB8AC3E}">
        <p14:creationId xmlns:p14="http://schemas.microsoft.com/office/powerpoint/2010/main" val="2213187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öffentlich-rechtliche Natur des Rechtsverhältnisses (+), wenn </a:t>
            </a:r>
            <a:r>
              <a:rPr lang="de-DE" sz="2400" b="1" dirty="0">
                <a:solidFill>
                  <a:schemeClr val="tx1">
                    <a:lumMod val="65000"/>
                    <a:lumOff val="35000"/>
                  </a:schemeClr>
                </a:solidFill>
                <a:latin typeface="JKRGNR+Arial-BoldMT"/>
              </a:rPr>
              <a:t>streitentscheidende Norm öffentlich-rechtlicher Natur</a:t>
            </a:r>
            <a:r>
              <a:rPr lang="de-DE" sz="2400" dirty="0">
                <a:solidFill>
                  <a:schemeClr val="tx1">
                    <a:lumMod val="65000"/>
                    <a:lumOff val="35000"/>
                  </a:schemeClr>
                </a:solidFill>
                <a:latin typeface="JKRGNR+Arial-BoldMT"/>
              </a:rPr>
              <a:t>, diese also ausschließlich einen Hoheitsträger berechtigt oder verpflichtet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Streit</a:t>
            </a:r>
            <a:r>
              <a:rPr lang="de-DE" sz="2400" dirty="0">
                <a:solidFill>
                  <a:schemeClr val="tx1">
                    <a:lumMod val="65000"/>
                    <a:lumOff val="35000"/>
                  </a:schemeClr>
                </a:solidFill>
                <a:latin typeface="JKRGNR+Arial-BoldMT"/>
              </a:rPr>
              <a:t>: Rechtmäßigkeit der Anordnung der Anstaltsleitung, Schlafraum zu verlassen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streitentscheidende Norm: </a:t>
            </a:r>
            <a:r>
              <a:rPr lang="de-DE" sz="2400" b="1" dirty="0">
                <a:solidFill>
                  <a:schemeClr val="tx1">
                    <a:lumMod val="65000"/>
                    <a:lumOff val="35000"/>
                  </a:schemeClr>
                </a:solidFill>
                <a:latin typeface="JKRGNR+Arial-BoldMT"/>
              </a:rPr>
              <a:t>§ 4 der Satzung</a:t>
            </a:r>
            <a:r>
              <a:rPr lang="de-DE" sz="2400" dirty="0">
                <a:solidFill>
                  <a:schemeClr val="tx1">
                    <a:lumMod val="65000"/>
                    <a:lumOff val="35000"/>
                  </a:schemeClr>
                </a:solidFill>
                <a:latin typeface="JKRGNR+Arial-BoldMT"/>
              </a:rPr>
              <a:t>, wonach die Anstaltsleitung Anordnungen treffen kann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Öffentliche-rechtliche Natur des § 4 (+), </a:t>
            </a:r>
            <a:r>
              <a:rPr lang="de-DE" sz="2400" dirty="0">
                <a:solidFill>
                  <a:schemeClr val="tx1">
                    <a:lumMod val="65000"/>
                    <a:lumOff val="35000"/>
                  </a:schemeClr>
                </a:solidFill>
                <a:latin typeface="JKRGNR+Arial-BoldMT"/>
              </a:rPr>
              <a:t>da </a:t>
            </a:r>
            <a:r>
              <a:rPr lang="de-DE" sz="2400" b="1" dirty="0">
                <a:solidFill>
                  <a:schemeClr val="tx1">
                    <a:lumMod val="65000"/>
                    <a:lumOff val="35000"/>
                  </a:schemeClr>
                </a:solidFill>
                <a:latin typeface="JKRGNR+Arial-BoldMT"/>
              </a:rPr>
              <a:t>Anstaltsleitung</a:t>
            </a:r>
            <a:r>
              <a:rPr lang="de-DE" sz="2400" dirty="0">
                <a:solidFill>
                  <a:schemeClr val="tx1">
                    <a:lumMod val="65000"/>
                    <a:lumOff val="35000"/>
                  </a:schemeClr>
                </a:solidFill>
                <a:latin typeface="JKRGNR+Arial-BoldMT"/>
              </a:rPr>
              <a:t> ermächtigt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22</a:t>
            </a:r>
          </a:p>
        </p:txBody>
      </p:sp>
    </p:spTree>
    <p:extLst>
      <p:ext uri="{BB962C8B-B14F-4D97-AF65-F5344CB8AC3E}">
        <p14:creationId xmlns:p14="http://schemas.microsoft.com/office/powerpoint/2010/main" val="40763055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43170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Nichtverfassungsrechtlicher Art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Parteien streiten über einfaches Recht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Keine abdrängende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nicht ersichtlich: Abdrängende Sonderzuweisung gemäß § 40 II 1 VwGO, Art. 34 S. 3 GG, Art. 14 III 4 GG oder § 23 I 1 EGGVG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Eröffnung des Verwaltungsrechtwegs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22</a:t>
            </a:r>
          </a:p>
        </p:txBody>
      </p:sp>
    </p:spTree>
    <p:extLst>
      <p:ext uri="{BB962C8B-B14F-4D97-AF65-F5344CB8AC3E}">
        <p14:creationId xmlns:p14="http://schemas.microsoft.com/office/powerpoint/2010/main" val="37250381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Klageart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Klagebegehren nach </a:t>
            </a:r>
            <a:r>
              <a:rPr lang="de-DE" sz="2400" b="1" dirty="0">
                <a:solidFill>
                  <a:schemeClr val="tx1">
                    <a:lumMod val="65000"/>
                    <a:lumOff val="35000"/>
                  </a:schemeClr>
                </a:solidFill>
                <a:latin typeface="JKRGNR+Arial-BoldMT"/>
              </a:rPr>
              <a:t>§ 88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Klagebegehren</a:t>
            </a:r>
            <a:r>
              <a:rPr lang="de-DE" sz="2400" dirty="0">
                <a:solidFill>
                  <a:schemeClr val="tx1">
                    <a:lumMod val="65000"/>
                    <a:lumOff val="35000"/>
                  </a:schemeClr>
                </a:solidFill>
                <a:latin typeface="JKRGNR+Arial-BoldMT"/>
              </a:rPr>
              <a:t>: „Vorgehen gegen die Anordnung“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erwägen: Statthaftigkeit der </a:t>
            </a:r>
            <a:r>
              <a:rPr lang="de-DE" sz="2400" b="1" dirty="0">
                <a:solidFill>
                  <a:schemeClr val="tx1">
                    <a:lumMod val="65000"/>
                    <a:lumOff val="35000"/>
                  </a:schemeClr>
                </a:solidFill>
                <a:latin typeface="JKRGNR+Arial-BoldMT"/>
              </a:rPr>
              <a:t>Anfechtungsklage </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Dafür vorausgesetzt nach </a:t>
            </a:r>
            <a:r>
              <a:rPr lang="de-DE" sz="2400" b="1" dirty="0">
                <a:solidFill>
                  <a:schemeClr val="tx1">
                    <a:lumMod val="65000"/>
                    <a:lumOff val="35000"/>
                  </a:schemeClr>
                </a:solidFill>
                <a:latin typeface="JKRGNR+Arial-BoldMT"/>
              </a:rPr>
              <a:t>§ 42 I 1. Alt. VwGO</a:t>
            </a:r>
            <a:r>
              <a:rPr lang="de-DE" sz="2400" dirty="0">
                <a:solidFill>
                  <a:schemeClr val="tx1">
                    <a:lumMod val="65000"/>
                    <a:lumOff val="35000"/>
                  </a:schemeClr>
                </a:solidFill>
                <a:latin typeface="JKRGNR+Arial-BoldMT"/>
              </a:rPr>
              <a:t>: dass der Kläger die Aufhebung eines </a:t>
            </a:r>
            <a:r>
              <a:rPr lang="de-DE" sz="2400" b="1" dirty="0">
                <a:solidFill>
                  <a:schemeClr val="tx1">
                    <a:lumMod val="65000"/>
                    <a:lumOff val="35000"/>
                  </a:schemeClr>
                </a:solidFill>
                <a:latin typeface="JKRGNR+Arial-BoldMT"/>
              </a:rPr>
              <a:t>belastenden Verwaltungsaktes </a:t>
            </a:r>
            <a:r>
              <a:rPr lang="de-DE" sz="2400" dirty="0">
                <a:solidFill>
                  <a:schemeClr val="tx1">
                    <a:lumMod val="65000"/>
                    <a:lumOff val="35000"/>
                  </a:schemeClr>
                </a:solidFill>
                <a:latin typeface="JKRGNR+Arial-BoldMT"/>
              </a:rPr>
              <a:t>begehrt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Anordnung = </a:t>
            </a:r>
            <a:r>
              <a:rPr lang="de-DE" sz="2400" b="1" dirty="0">
                <a:solidFill>
                  <a:schemeClr val="tx1">
                    <a:lumMod val="65000"/>
                    <a:lumOff val="35000"/>
                  </a:schemeClr>
                </a:solidFill>
                <a:latin typeface="JKRGNR+Arial-BoldMT"/>
              </a:rPr>
              <a:t>Verwaltungsakt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35 S. 1 VwVfG </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Aber(!): Erledigung durch Zeitablauf, § 43 II VwGO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Mangels Rechtsschutzbedürfnis: Anfechtungsklage unzulässig!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22</a:t>
            </a:r>
          </a:p>
        </p:txBody>
      </p:sp>
    </p:spTree>
    <p:extLst>
      <p:ext uri="{BB962C8B-B14F-4D97-AF65-F5344CB8AC3E}">
        <p14:creationId xmlns:p14="http://schemas.microsoft.com/office/powerpoint/2010/main" val="2308450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664284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Statthaftigkeit einer FFK nach </a:t>
            </a:r>
            <a:r>
              <a:rPr lang="de-DE" sz="2400" b="1" dirty="0">
                <a:solidFill>
                  <a:schemeClr val="tx1">
                    <a:lumMod val="65000"/>
                    <a:lumOff val="35000"/>
                  </a:schemeClr>
                </a:solidFill>
                <a:latin typeface="JKRGNR+Arial-BoldMT"/>
              </a:rPr>
              <a:t>§ 113 I 4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Unmittelbare Anwendung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a:t>
            </a:r>
            <a:r>
              <a:rPr lang="de-DE" sz="2400" b="1" dirty="0">
                <a:solidFill>
                  <a:schemeClr val="tx1">
                    <a:lumMod val="65000"/>
                    <a:lumOff val="35000"/>
                  </a:schemeClr>
                </a:solidFill>
                <a:latin typeface="JKRGNR+Arial-BoldMT"/>
              </a:rPr>
              <a:t>Wortlaut und Systematik des § 113 I 4 VwGO</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„Erledigung vorher“ mein Zeitraum zwischen Klageerhebung und Urteilsverkündung</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Analoge Anwendung des § 113 I 4 VwGO </a:t>
            </a:r>
            <a:r>
              <a:rPr lang="de-DE" sz="2400" dirty="0">
                <a:solidFill>
                  <a:schemeClr val="tx1">
                    <a:lumMod val="65000"/>
                    <a:lumOff val="35000"/>
                  </a:schemeClr>
                </a:solidFill>
                <a:latin typeface="JKRGNR+Arial-BoldMT"/>
              </a:rPr>
              <a:t>auf die vorprozessuale Erledigung von Verwaltungsakten?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Analogie vorausgesetzt: </a:t>
            </a:r>
            <a:r>
              <a:rPr lang="de-DE" sz="2400" b="1" dirty="0">
                <a:solidFill>
                  <a:schemeClr val="tx1">
                    <a:lumMod val="65000"/>
                    <a:lumOff val="35000"/>
                  </a:schemeClr>
                </a:solidFill>
                <a:latin typeface="JKRGNR+Arial-BoldMT"/>
              </a:rPr>
              <a:t>Planwidrige Regelungslücke und Vergleichbare Interessenlage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Planwidrige Regelungslücke (-): soweit anderweitige Rechtsschutzmöglichkeiten bestehen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Betracht zu ziehen: </a:t>
            </a:r>
            <a:r>
              <a:rPr lang="de-DE" sz="2400" b="1" dirty="0">
                <a:solidFill>
                  <a:schemeClr val="tx1">
                    <a:lumMod val="65000"/>
                    <a:lumOff val="35000"/>
                  </a:schemeClr>
                </a:solidFill>
                <a:latin typeface="JKRGNR+Arial-BoldMT"/>
              </a:rPr>
              <a:t>Allgemeine Feststellungsklage gemäß § 43 I 1. Alt. VwGO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22</a:t>
            </a:r>
          </a:p>
        </p:txBody>
      </p:sp>
    </p:spTree>
    <p:extLst>
      <p:ext uri="{BB962C8B-B14F-4D97-AF65-F5344CB8AC3E}">
        <p14:creationId xmlns:p14="http://schemas.microsoft.com/office/powerpoint/2010/main" val="1967940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 calcmode="lin" valueType="num">
                                      <p:cBhvr additive="base">
                                        <p:cTn id="4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Definition für Rechtsverhältnis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43 I 1. Alt. VwGO</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Die sich aus einem konkreten Sachverhalt auf Grund einer Norm des öffentlichen Rechts ergebenden rechtlichen Beziehungen zu einer Person bzw. zu einer Sache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Verwaltungsakt ≠ Rechtsverhältnis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Systematisches Argument: § 43 I 2. Alt. VwGO</a:t>
            </a:r>
            <a:r>
              <a:rPr lang="de-DE" sz="2400" dirty="0">
                <a:solidFill>
                  <a:schemeClr val="tx1">
                    <a:lumMod val="65000"/>
                    <a:lumOff val="35000"/>
                  </a:schemeClr>
                </a:solidFill>
                <a:latin typeface="JKRGNR+Arial-BoldMT"/>
              </a:rPr>
              <a:t>, der eine gesonderte Klageart zur Feststellung der „Nichtigkeit eines Verwaltungsaktes“ vorsieht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Gesetzgeber unterscheidet bewusst zwischen „Rechtsverhältnis“ und Verwaltungsakt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Statthaftigkeit einer FK für einen erledigten VA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Planwidrige Regelungslücke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22</a:t>
            </a:r>
          </a:p>
        </p:txBody>
      </p:sp>
    </p:spTree>
    <p:extLst>
      <p:ext uri="{BB962C8B-B14F-4D97-AF65-F5344CB8AC3E}">
        <p14:creationId xmlns:p14="http://schemas.microsoft.com/office/powerpoint/2010/main" val="317421557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notwendig: </a:t>
            </a:r>
            <a:r>
              <a:rPr lang="de-DE" sz="2400" b="1" dirty="0">
                <a:solidFill>
                  <a:schemeClr val="tx1">
                    <a:lumMod val="65000"/>
                    <a:lumOff val="35000"/>
                  </a:schemeClr>
                </a:solidFill>
                <a:latin typeface="JKRGNR+Arial-BoldMT"/>
              </a:rPr>
              <a:t>Vergleichbare Interessenlage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Hierfür zu bedenken: Kläger begehrt jeweils die </a:t>
            </a:r>
            <a:r>
              <a:rPr lang="de-DE" sz="2400" b="1" dirty="0">
                <a:solidFill>
                  <a:schemeClr val="tx1">
                    <a:lumMod val="65000"/>
                    <a:lumOff val="35000"/>
                  </a:schemeClr>
                </a:solidFill>
                <a:latin typeface="JKRGNR+Arial-BoldMT"/>
              </a:rPr>
              <a:t>nachträgliche Feststellung</a:t>
            </a:r>
            <a:r>
              <a:rPr lang="de-DE" sz="2400" dirty="0">
                <a:solidFill>
                  <a:schemeClr val="tx1">
                    <a:lumMod val="65000"/>
                    <a:lumOff val="35000"/>
                  </a:schemeClr>
                </a:solidFill>
                <a:latin typeface="JKRGNR+Arial-BoldMT"/>
              </a:rPr>
              <a:t> der Rechtswidrigkeit eines erledigten Verwaltungsaktes, wobei </a:t>
            </a:r>
            <a:r>
              <a:rPr lang="de-DE" sz="2400" b="1" dirty="0">
                <a:solidFill>
                  <a:schemeClr val="tx1">
                    <a:lumMod val="65000"/>
                    <a:lumOff val="35000"/>
                  </a:schemeClr>
                </a:solidFill>
                <a:latin typeface="JKRGNR+Arial-BoldMT"/>
              </a:rPr>
              <a:t>Zeitpunkt der Erledigung oftmals vom Zufall </a:t>
            </a:r>
            <a:r>
              <a:rPr lang="de-DE" sz="2400" dirty="0">
                <a:solidFill>
                  <a:schemeClr val="tx1">
                    <a:lumMod val="65000"/>
                    <a:lumOff val="35000"/>
                  </a:schemeClr>
                </a:solidFill>
                <a:latin typeface="JKRGNR+Arial-BoldMT"/>
              </a:rPr>
              <a:t>abhängt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Fortsetzungsfeststellungsklage in </a:t>
            </a:r>
            <a:r>
              <a:rPr lang="de-DE" sz="2400" b="1" dirty="0">
                <a:solidFill>
                  <a:schemeClr val="tx1">
                    <a:lumMod val="65000"/>
                    <a:lumOff val="35000"/>
                  </a:schemeClr>
                </a:solidFill>
                <a:latin typeface="JKRGNR+Arial-BoldMT"/>
              </a:rPr>
              <a:t>analoger Anwendung des § 113 I 4 VwGO in zeitlicher Hinsicht </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alledem vorliegend statthaft: </a:t>
            </a:r>
            <a:r>
              <a:rPr lang="de-DE" sz="2400" b="1" dirty="0">
                <a:solidFill>
                  <a:schemeClr val="tx1">
                    <a:lumMod val="65000"/>
                    <a:lumOff val="35000"/>
                  </a:schemeClr>
                </a:solidFill>
                <a:latin typeface="JKRGNR+Arial-BoldMT"/>
              </a:rPr>
              <a:t>Fortsetzungsfeststellungsklage in analoger Anwendung des § 113 I 4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22</a:t>
            </a:r>
          </a:p>
        </p:txBody>
      </p:sp>
    </p:spTree>
    <p:extLst>
      <p:ext uri="{BB962C8B-B14F-4D97-AF65-F5344CB8AC3E}">
        <p14:creationId xmlns:p14="http://schemas.microsoft.com/office/powerpoint/2010/main" val="17049532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Fortsetzungsfeststellungsinteresse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 113 I 4 VwGO analog </a:t>
            </a:r>
            <a:r>
              <a:rPr lang="de-DE" sz="2400" dirty="0">
                <a:solidFill>
                  <a:schemeClr val="tx1">
                    <a:lumMod val="65000"/>
                    <a:lumOff val="35000"/>
                  </a:schemeClr>
                </a:solidFill>
                <a:latin typeface="JKRGNR+Arial-BoldMT"/>
              </a:rPr>
              <a:t>erforderlich: „berechtigtes Interesse an dieser Feststellung“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zu prüfen: Vorliegen eines </a:t>
            </a:r>
            <a:r>
              <a:rPr lang="de-DE" sz="2400" b="1" dirty="0">
                <a:solidFill>
                  <a:schemeClr val="tx1">
                    <a:lumMod val="65000"/>
                    <a:lumOff val="35000"/>
                  </a:schemeClr>
                </a:solidFill>
                <a:latin typeface="JKRGNR+Arial-BoldMT"/>
              </a:rPr>
              <a:t>Fortsetzungsfeststellungsinteresses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Anerkannte Fallgruppen: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Wiederholungsgefahr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Rehabilitationsinteresse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Präjudizialität</a:t>
            </a:r>
            <a:r>
              <a:rPr lang="de-DE" sz="2400" dirty="0">
                <a:solidFill>
                  <a:schemeClr val="tx1">
                    <a:lumMod val="65000"/>
                    <a:lumOff val="35000"/>
                  </a:schemeClr>
                </a:solidFill>
                <a:latin typeface="JKRGNR+Arial-BoldMT"/>
              </a:rPr>
              <a:t> (nur bei Erledigung nach Klageerhebung!)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Einzelnen strittig: Sich typischerweise kurzfristig erledigende Verwaltungsakte</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t>
            </a:r>
            <a:r>
              <a:rPr lang="de-DE" sz="2400" b="1" u="sng" dirty="0">
                <a:solidFill>
                  <a:schemeClr val="tx1">
                    <a:lumMod val="65000"/>
                    <a:lumOff val="35000"/>
                  </a:schemeClr>
                </a:solidFill>
                <a:latin typeface="JKRGNR+Arial-BoldMT"/>
              </a:rPr>
              <a:t>BVerwG </a:t>
            </a:r>
            <a:r>
              <a:rPr lang="de-DE" sz="2400" b="1" u="sng" dirty="0" err="1">
                <a:solidFill>
                  <a:schemeClr val="tx1">
                    <a:lumMod val="65000"/>
                    <a:lumOff val="35000"/>
                  </a:schemeClr>
                </a:solidFill>
                <a:latin typeface="JKRGNR+Arial-BoldMT"/>
              </a:rPr>
              <a:t>NVwZ</a:t>
            </a:r>
            <a:r>
              <a:rPr lang="de-DE" sz="2400" b="1" u="sng" dirty="0">
                <a:solidFill>
                  <a:schemeClr val="tx1">
                    <a:lumMod val="65000"/>
                    <a:lumOff val="35000"/>
                  </a:schemeClr>
                </a:solidFill>
                <a:latin typeface="JKRGNR+Arial-BoldMT"/>
              </a:rPr>
              <a:t> 2024, 1027 </a:t>
            </a:r>
            <a:r>
              <a:rPr lang="de-DE" sz="2400" dirty="0">
                <a:solidFill>
                  <a:schemeClr val="tx1">
                    <a:lumMod val="65000"/>
                    <a:lumOff val="35000"/>
                  </a:schemeClr>
                </a:solidFill>
                <a:latin typeface="JKRGNR+Arial-BoldMT"/>
              </a:rPr>
              <a:t>kumulativ erforderlich:</a:t>
            </a:r>
            <a:r>
              <a:rPr lang="de-DE" sz="2400" b="1" dirty="0">
                <a:solidFill>
                  <a:schemeClr val="tx1">
                    <a:lumMod val="65000"/>
                    <a:lumOff val="35000"/>
                  </a:schemeClr>
                </a:solidFill>
                <a:latin typeface="JKRGNR+Arial-BoldMT"/>
              </a:rPr>
              <a:t> Qualifizierter Grundrechtseingriff </a:t>
            </a:r>
            <a:endParaRPr lang="de-DE" sz="2400" dirty="0">
              <a:solidFill>
                <a:schemeClr val="tx1">
                  <a:lumMod val="65000"/>
                  <a:lumOff val="35000"/>
                </a:schemeClr>
              </a:solidFill>
              <a:latin typeface="JKRGNR+Arial-BoldMT"/>
            </a:endParaRP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22</a:t>
            </a:r>
          </a:p>
        </p:txBody>
      </p:sp>
    </p:spTree>
    <p:extLst>
      <p:ext uri="{BB962C8B-B14F-4D97-AF65-F5344CB8AC3E}">
        <p14:creationId xmlns:p14="http://schemas.microsoft.com/office/powerpoint/2010/main" val="42082176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163378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K </a:t>
            </a:r>
            <a:r>
              <a:rPr lang="de-DE" sz="2400" b="1" dirty="0">
                <a:solidFill>
                  <a:schemeClr val="tx1">
                    <a:lumMod val="65000"/>
                    <a:lumOff val="35000"/>
                  </a:schemeClr>
                </a:solidFill>
                <a:latin typeface="JKRGNR+Arial-BoldMT"/>
              </a:rPr>
              <a:t>auch in Zukunft in der Unterkunft </a:t>
            </a:r>
            <a:r>
              <a:rPr lang="de-DE" sz="2400" dirty="0">
                <a:solidFill>
                  <a:schemeClr val="tx1">
                    <a:lumMod val="65000"/>
                    <a:lumOff val="35000"/>
                  </a:schemeClr>
                </a:solidFill>
                <a:latin typeface="JKRGNR+Arial-BoldMT"/>
              </a:rPr>
              <a:t>übernachten will, sich jedoch nicht von seinem Hund trennen möchte, naheliegend: </a:t>
            </a:r>
            <a:r>
              <a:rPr lang="de-DE" sz="2400" b="1" dirty="0">
                <a:solidFill>
                  <a:schemeClr val="tx1">
                    <a:lumMod val="65000"/>
                    <a:lumOff val="35000"/>
                  </a:schemeClr>
                </a:solidFill>
                <a:latin typeface="JKRGNR+Arial-BoldMT"/>
              </a:rPr>
              <a:t>Wiederholungsgefahr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Fortsetzungsfeststellungsinteresse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22</a:t>
            </a:r>
          </a:p>
        </p:txBody>
      </p:sp>
    </p:spTree>
    <p:extLst>
      <p:ext uri="{BB962C8B-B14F-4D97-AF65-F5344CB8AC3E}">
        <p14:creationId xmlns:p14="http://schemas.microsoft.com/office/powerpoint/2010/main" val="8060023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err="1">
                <a:solidFill>
                  <a:schemeClr val="tx1">
                    <a:lumMod val="65000"/>
                    <a:lumOff val="35000"/>
                  </a:schemeClr>
                </a:solidFill>
                <a:latin typeface="JKRGNR+Arial-BoldMT"/>
              </a:rPr>
              <a:t>str.</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Analoge Anwendung des § 42 II VwGO </a:t>
            </a:r>
            <a:r>
              <a:rPr lang="de-DE" sz="2400" dirty="0">
                <a:solidFill>
                  <a:schemeClr val="tx1">
                    <a:lumMod val="65000"/>
                    <a:lumOff val="35000"/>
                  </a:schemeClr>
                </a:solidFill>
                <a:latin typeface="JKRGNR+Arial-BoldMT"/>
              </a:rPr>
              <a:t>auf die Fortsetzungsfeststellungsklage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Streitentscheid unerheblich soweit Klagebefugnis jedenfalls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Klagebefugnis (+), </a:t>
            </a:r>
            <a:r>
              <a:rPr lang="de-DE" sz="2400" dirty="0">
                <a:solidFill>
                  <a:schemeClr val="tx1">
                    <a:lumMod val="65000"/>
                    <a:lumOff val="35000"/>
                  </a:schemeClr>
                </a:solidFill>
                <a:latin typeface="JKRGNR+Arial-BoldMT"/>
              </a:rPr>
              <a:t>soweit sich aus dem Sachvortrag des Klägers zumindest die </a:t>
            </a:r>
            <a:r>
              <a:rPr lang="de-DE" sz="2400" b="1" dirty="0">
                <a:solidFill>
                  <a:schemeClr val="tx1">
                    <a:lumMod val="65000"/>
                    <a:lumOff val="35000"/>
                  </a:schemeClr>
                </a:solidFill>
                <a:latin typeface="JKRGNR+Arial-BoldMT"/>
              </a:rPr>
              <a:t>Möglichkeit</a:t>
            </a:r>
            <a:r>
              <a:rPr lang="de-DE" sz="2400" dirty="0">
                <a:solidFill>
                  <a:schemeClr val="tx1">
                    <a:lumMod val="65000"/>
                    <a:lumOff val="35000"/>
                  </a:schemeClr>
                </a:solidFill>
                <a:latin typeface="JKRGNR+Arial-BoldMT"/>
              </a:rPr>
              <a:t> eines </a:t>
            </a:r>
            <a:r>
              <a:rPr lang="de-DE" sz="2400" b="1" dirty="0">
                <a:solidFill>
                  <a:schemeClr val="tx1">
                    <a:lumMod val="65000"/>
                    <a:lumOff val="35000"/>
                  </a:schemeClr>
                </a:solidFill>
                <a:latin typeface="JKRGNR+Arial-BoldMT"/>
              </a:rPr>
              <a:t>nicht zu rechtfertigenden Eingriffs in subjektive Rechte</a:t>
            </a:r>
            <a:r>
              <a:rPr lang="de-DE" sz="2400" dirty="0">
                <a:solidFill>
                  <a:schemeClr val="tx1">
                    <a:lumMod val="65000"/>
                    <a:lumOff val="35000"/>
                  </a:schemeClr>
                </a:solidFill>
                <a:latin typeface="JKRGNR+Arial-BoldMT"/>
              </a:rPr>
              <a:t> ergibt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Sachzusammenhang der Anordnung: </a:t>
            </a:r>
            <a:r>
              <a:rPr lang="de-DE" sz="2400" b="1" dirty="0">
                <a:solidFill>
                  <a:schemeClr val="tx1">
                    <a:lumMod val="65000"/>
                    <a:lumOff val="35000"/>
                  </a:schemeClr>
                </a:solidFill>
                <a:latin typeface="JKRGNR+Arial-BoldMT"/>
              </a:rPr>
              <a:t>Bereich der Leistungsverwaltung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Betrieb öffentlicher Einrichtungen</a:t>
            </a:r>
          </a:p>
          <a:p>
            <a:pPr marL="1714500" lvl="3"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Gemäß </a:t>
            </a:r>
            <a:r>
              <a:rPr lang="de-DE" sz="2400" b="1" dirty="0">
                <a:solidFill>
                  <a:schemeClr val="tx1">
                    <a:lumMod val="65000"/>
                    <a:lumOff val="35000"/>
                  </a:schemeClr>
                </a:solidFill>
                <a:latin typeface="JKRGNR+Arial-BoldMT"/>
              </a:rPr>
              <a:t>§ 18 I GO </a:t>
            </a:r>
            <a:r>
              <a:rPr lang="de-DE" sz="2400" dirty="0">
                <a:solidFill>
                  <a:schemeClr val="tx1">
                    <a:lumMod val="65000"/>
                    <a:lumOff val="35000"/>
                  </a:schemeClr>
                </a:solidFill>
                <a:latin typeface="JKRGNR+Arial-BoldMT"/>
              </a:rPr>
              <a:t>zu bejahen: </a:t>
            </a:r>
            <a:r>
              <a:rPr lang="de-DE" sz="2400" b="1" dirty="0">
                <a:solidFill>
                  <a:schemeClr val="tx1">
                    <a:lumMod val="65000"/>
                    <a:lumOff val="35000"/>
                  </a:schemeClr>
                </a:solidFill>
                <a:latin typeface="JKRGNR+Arial-BoldMT"/>
              </a:rPr>
              <a:t>Recht des K auf Benutzung der Obdachloseneinrichtung als „Einwohner der Gemeinde“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22</a:t>
            </a:r>
          </a:p>
        </p:txBody>
      </p:sp>
    </p:spTree>
    <p:extLst>
      <p:ext uri="{BB962C8B-B14F-4D97-AF65-F5344CB8AC3E}">
        <p14:creationId xmlns:p14="http://schemas.microsoft.com/office/powerpoint/2010/main" val="357892107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700808"/>
            <a:ext cx="8928992" cy="68352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Wiederholung: </a:t>
            </a:r>
            <a:r>
              <a:rPr lang="de-DE" sz="2400" b="1" dirty="0">
                <a:solidFill>
                  <a:schemeClr val="tx1">
                    <a:lumMod val="65000"/>
                    <a:lumOff val="35000"/>
                  </a:schemeClr>
                </a:solidFill>
                <a:latin typeface="JKRGNR+Arial-BoldMT"/>
              </a:rPr>
              <a:t>Nebenbestimmungen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Problem 2: Rechtsschutz gegen Nebenbestimmungen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Wichtig: Abgrenzung Nebenbestimmungen von sog. Inhaltsbestimmungen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Inhaltsbestimmung</a:t>
            </a:r>
            <a:r>
              <a:rPr lang="de-DE" sz="2400" dirty="0">
                <a:solidFill>
                  <a:schemeClr val="tx1">
                    <a:lumMod val="65000"/>
                    <a:lumOff val="35000"/>
                  </a:schemeClr>
                </a:solidFill>
                <a:latin typeface="JKRGNR+Arial-BoldMT"/>
              </a:rPr>
              <a:t> legt </a:t>
            </a:r>
            <a:r>
              <a:rPr lang="de-DE" sz="2400" b="1" dirty="0">
                <a:solidFill>
                  <a:schemeClr val="tx1">
                    <a:lumMod val="65000"/>
                    <a:lumOff val="35000"/>
                  </a:schemeClr>
                </a:solidFill>
                <a:latin typeface="JKRGNR+Arial-BoldMT"/>
              </a:rPr>
              <a:t>Reichweite des Haupt-VA </a:t>
            </a:r>
            <a:r>
              <a:rPr lang="de-DE" sz="2400" dirty="0">
                <a:solidFill>
                  <a:schemeClr val="tx1">
                    <a:lumMod val="65000"/>
                    <a:lumOff val="35000"/>
                  </a:schemeClr>
                </a:solidFill>
                <a:latin typeface="JKRGNR+Arial-BoldMT"/>
              </a:rPr>
              <a:t>fest, ohne eigenstände Regelung zu treffen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Rechtsschutz: Verpflichtungsklage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Soweit Nebenbestimmung (+), fraglich: </a:t>
            </a:r>
            <a:r>
              <a:rPr lang="de-DE" sz="2400" b="1" dirty="0">
                <a:solidFill>
                  <a:schemeClr val="tx1">
                    <a:lumMod val="65000"/>
                    <a:lumOff val="35000"/>
                  </a:schemeClr>
                </a:solidFill>
                <a:latin typeface="JKRGNR+Arial-BoldMT"/>
              </a:rPr>
              <a:t>Rechtsschutz</a:t>
            </a:r>
            <a:r>
              <a:rPr lang="de-DE" sz="2400" dirty="0">
                <a:solidFill>
                  <a:schemeClr val="tx1">
                    <a:lumMod val="65000"/>
                    <a:lumOff val="35000"/>
                  </a:schemeClr>
                </a:solidFill>
                <a:latin typeface="JKRGNR+Arial-BoldMT"/>
              </a:rPr>
              <a:t>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 Verpflichtungsklage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Nachteil: Gesamter VA steht zur Disposition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16. Woche</a:t>
            </a:r>
          </a:p>
        </p:txBody>
      </p:sp>
    </p:spTree>
    <p:extLst>
      <p:ext uri="{BB962C8B-B14F-4D97-AF65-F5344CB8AC3E}">
        <p14:creationId xmlns:p14="http://schemas.microsoft.com/office/powerpoint/2010/main" val="18352007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12644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der Anordnung der Anstaltsleitung insoweit erfolgt: </a:t>
            </a:r>
            <a:r>
              <a:rPr lang="de-DE" sz="2400" b="1" dirty="0">
                <a:solidFill>
                  <a:schemeClr val="tx1">
                    <a:lumMod val="65000"/>
                    <a:lumOff val="35000"/>
                  </a:schemeClr>
                </a:solidFill>
                <a:latin typeface="JKRGNR+Arial-BoldMT"/>
              </a:rPr>
              <a:t>Eingriff in diese subjektiv öffentliche Rechtsposition des Klägers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bejahen: </a:t>
            </a:r>
            <a:r>
              <a:rPr lang="de-DE" sz="2400" b="1" dirty="0">
                <a:solidFill>
                  <a:schemeClr val="tx1">
                    <a:lumMod val="65000"/>
                    <a:lumOff val="35000"/>
                  </a:schemeClr>
                </a:solidFill>
                <a:latin typeface="JKRGNR+Arial-BoldMT"/>
              </a:rPr>
              <a:t>Klagebefugnis § 42 II VwGO analog</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22</a:t>
            </a:r>
          </a:p>
        </p:txBody>
      </p:sp>
    </p:spTree>
    <p:extLst>
      <p:ext uri="{BB962C8B-B14F-4D97-AF65-F5344CB8AC3E}">
        <p14:creationId xmlns:p14="http://schemas.microsoft.com/office/powerpoint/2010/main" val="92250839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60170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Erfolgloses Vorverfahren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Erforderlich gemäß </a:t>
            </a:r>
            <a:r>
              <a:rPr lang="de-DE" sz="2400" b="1" dirty="0">
                <a:solidFill>
                  <a:schemeClr val="tx1">
                    <a:lumMod val="65000"/>
                    <a:lumOff val="35000"/>
                  </a:schemeClr>
                </a:solidFill>
                <a:latin typeface="JKRGNR+Arial-BoldMT"/>
              </a:rPr>
              <a:t>§ 68 I 1 VwGO </a:t>
            </a:r>
            <a:r>
              <a:rPr lang="de-DE" sz="2400" dirty="0">
                <a:solidFill>
                  <a:schemeClr val="tx1">
                    <a:lumMod val="65000"/>
                    <a:lumOff val="35000"/>
                  </a:schemeClr>
                </a:solidFill>
                <a:latin typeface="JKRGNR+Arial-BoldMT"/>
              </a:rPr>
              <a:t>vor Erhebung einer Anfechtungs- und Verpflichtungsklage: Durchführung eines Vorverfahrens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insoweit fraglich</a:t>
            </a:r>
            <a:r>
              <a:rPr lang="de-DE" sz="2400" dirty="0">
                <a:solidFill>
                  <a:schemeClr val="tx1">
                    <a:lumMod val="65000"/>
                    <a:lumOff val="35000"/>
                  </a:schemeClr>
                </a:solidFill>
                <a:latin typeface="JKRGNR+Arial-BoldMT"/>
              </a:rPr>
              <a:t>: ob auch im Falle der </a:t>
            </a:r>
            <a:r>
              <a:rPr lang="de-DE" sz="2400" b="1" dirty="0">
                <a:solidFill>
                  <a:schemeClr val="tx1">
                    <a:lumMod val="65000"/>
                    <a:lumOff val="35000"/>
                  </a:schemeClr>
                </a:solidFill>
                <a:latin typeface="JKRGNR+Arial-BoldMT"/>
              </a:rPr>
              <a:t>Fortsetzungsfeststellungsklage</a:t>
            </a:r>
            <a:r>
              <a:rPr lang="de-DE" sz="2400" dirty="0">
                <a:solidFill>
                  <a:schemeClr val="tx1">
                    <a:lumMod val="65000"/>
                    <a:lumOff val="35000"/>
                  </a:schemeClr>
                </a:solidFill>
                <a:latin typeface="JKRGNR+Arial-BoldMT"/>
              </a:rPr>
              <a:t> ein </a:t>
            </a:r>
            <a:r>
              <a:rPr lang="de-DE" sz="2400" b="1" dirty="0">
                <a:solidFill>
                  <a:schemeClr val="tx1">
                    <a:lumMod val="65000"/>
                    <a:lumOff val="35000"/>
                  </a:schemeClr>
                </a:solidFill>
                <a:latin typeface="JKRGNR+Arial-BoldMT"/>
              </a:rPr>
              <a:t>Vorverfahren</a:t>
            </a:r>
            <a:r>
              <a:rPr lang="de-DE" sz="2400" dirty="0">
                <a:solidFill>
                  <a:schemeClr val="tx1">
                    <a:lumMod val="65000"/>
                    <a:lumOff val="35000"/>
                  </a:schemeClr>
                </a:solidFill>
                <a:latin typeface="JKRGNR+Arial-BoldMT"/>
              </a:rPr>
              <a:t> erforderlich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zunächst: </a:t>
            </a:r>
            <a:r>
              <a:rPr lang="de-DE" sz="2400" b="1" dirty="0">
                <a:solidFill>
                  <a:schemeClr val="tx1">
                    <a:lumMod val="65000"/>
                    <a:lumOff val="35000"/>
                  </a:schemeClr>
                </a:solidFill>
                <a:latin typeface="JKRGNR+Arial-BoldMT"/>
              </a:rPr>
              <a:t>Zeitpunkt der Erledigung </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bei </a:t>
            </a:r>
            <a:r>
              <a:rPr lang="de-DE" sz="2400" b="1" dirty="0">
                <a:solidFill>
                  <a:schemeClr val="tx1">
                    <a:lumMod val="65000"/>
                    <a:lumOff val="35000"/>
                  </a:schemeClr>
                </a:solidFill>
                <a:latin typeface="JKRGNR+Arial-BoldMT"/>
              </a:rPr>
              <a:t>Erledigung nach Klageerhebung</a:t>
            </a:r>
            <a:r>
              <a:rPr lang="de-DE" sz="2400" dirty="0">
                <a:solidFill>
                  <a:schemeClr val="tx1">
                    <a:lumMod val="65000"/>
                    <a:lumOff val="35000"/>
                  </a:schemeClr>
                </a:solidFill>
                <a:latin typeface="JKRGNR+Arial-BoldMT"/>
              </a:rPr>
              <a:t>: Vorverfahren erforderlich, soweit es </a:t>
            </a:r>
            <a:r>
              <a:rPr lang="de-DE" sz="2400" dirty="0" err="1">
                <a:solidFill>
                  <a:schemeClr val="tx1">
                    <a:lumMod val="65000"/>
                    <a:lumOff val="35000"/>
                  </a:schemeClr>
                </a:solidFill>
                <a:latin typeface="JKRGNR+Arial-BoldMT"/>
              </a:rPr>
              <a:t>iRd</a:t>
            </a:r>
            <a:r>
              <a:rPr lang="de-DE" sz="2400" dirty="0">
                <a:solidFill>
                  <a:schemeClr val="tx1">
                    <a:lumMod val="65000"/>
                    <a:lumOff val="35000"/>
                  </a:schemeClr>
                </a:solidFill>
                <a:latin typeface="JKRGNR+Arial-BoldMT"/>
              </a:rPr>
              <a:t>. zuvor erhobenen Anfechtungsklage notwendig war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bei </a:t>
            </a:r>
            <a:r>
              <a:rPr lang="de-DE" sz="2400" b="1" dirty="0">
                <a:solidFill>
                  <a:schemeClr val="tx1">
                    <a:lumMod val="65000"/>
                    <a:lumOff val="35000"/>
                  </a:schemeClr>
                </a:solidFill>
                <a:latin typeface="JKRGNR+Arial-BoldMT"/>
              </a:rPr>
              <a:t>Erledigung vor Klageerhebung</a:t>
            </a:r>
            <a:r>
              <a:rPr lang="de-DE" sz="2400" dirty="0">
                <a:solidFill>
                  <a:schemeClr val="tx1">
                    <a:lumMod val="65000"/>
                    <a:lumOff val="35000"/>
                  </a:schemeClr>
                </a:solidFill>
                <a:latin typeface="JKRGNR+Arial-BoldMT"/>
              </a:rPr>
              <a:t>: im Zeitpunkt der Erledigung müsste ein gerichtliches Vorgehen gegen den VA noch zulässig gewesen sein, d.h. der VA dürfte nicht bestandskräftig geworden sein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22</a:t>
            </a:r>
          </a:p>
        </p:txBody>
      </p:sp>
    </p:spTree>
    <p:extLst>
      <p:ext uri="{BB962C8B-B14F-4D97-AF65-F5344CB8AC3E}">
        <p14:creationId xmlns:p14="http://schemas.microsoft.com/office/powerpoint/2010/main" val="18435843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Situation vorliegend</a:t>
            </a:r>
            <a:r>
              <a:rPr lang="de-DE" sz="2400" dirty="0">
                <a:solidFill>
                  <a:schemeClr val="tx1">
                    <a:lumMod val="65000"/>
                    <a:lumOff val="35000"/>
                  </a:schemeClr>
                </a:solidFill>
                <a:latin typeface="JKRGNR+Arial-BoldMT"/>
              </a:rPr>
              <a:t>: Erledigung vor Klageerhebung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Zeitpunkt der Erledigung</a:t>
            </a:r>
            <a:r>
              <a:rPr lang="de-DE" sz="2400" dirty="0">
                <a:solidFill>
                  <a:schemeClr val="tx1">
                    <a:lumMod val="65000"/>
                    <a:lumOff val="35000"/>
                  </a:schemeClr>
                </a:solidFill>
                <a:latin typeface="JKRGNR+Arial-BoldMT"/>
              </a:rPr>
              <a:t>: Ende der Nacht (07:00 Uhr)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 zu diesem </a:t>
            </a:r>
            <a:r>
              <a:rPr lang="de-DE" sz="2400" b="1" dirty="0">
                <a:solidFill>
                  <a:schemeClr val="tx1">
                    <a:lumMod val="65000"/>
                    <a:lumOff val="35000"/>
                  </a:schemeClr>
                </a:solidFill>
                <a:latin typeface="JKRGNR+Arial-BoldMT"/>
              </a:rPr>
              <a:t>Zeitpunkt noch keine Verfristung (§§ 70 I 1, 74 I 1 VwGO) </a:t>
            </a:r>
            <a:r>
              <a:rPr lang="de-DE" sz="2400" dirty="0">
                <a:solidFill>
                  <a:schemeClr val="tx1">
                    <a:lumMod val="65000"/>
                    <a:lumOff val="35000"/>
                  </a:schemeClr>
                </a:solidFill>
                <a:latin typeface="JKRGNR+Arial-BoldMT"/>
              </a:rPr>
              <a:t>eintreten konnte, grundsätzlich unproblematisch: Fehlen eines Vorverfahrens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Darüber hinaus umstritten</a:t>
            </a:r>
            <a:r>
              <a:rPr lang="de-DE" sz="2400" dirty="0">
                <a:solidFill>
                  <a:schemeClr val="tx1">
                    <a:lumMod val="65000"/>
                    <a:lumOff val="35000"/>
                  </a:schemeClr>
                </a:solidFill>
                <a:latin typeface="JKRGNR+Arial-BoldMT"/>
              </a:rPr>
              <a:t>: ob auch über den Zeitpunkt der Erledigung hinaus ein Vorverfahren durchgeführt werden muss (sog. </a:t>
            </a:r>
            <a:r>
              <a:rPr lang="de-DE" sz="2400" b="1" dirty="0">
                <a:solidFill>
                  <a:schemeClr val="tx1">
                    <a:lumMod val="65000"/>
                    <a:lumOff val="35000"/>
                  </a:schemeClr>
                </a:solidFill>
                <a:latin typeface="JKRGNR+Arial-BoldMT"/>
              </a:rPr>
              <a:t>Fortsetzungsfeststellungswiderspruch</a:t>
            </a:r>
            <a:r>
              <a:rPr lang="de-DE" sz="2400" dirty="0">
                <a:solidFill>
                  <a:schemeClr val="tx1">
                    <a:lumMod val="65000"/>
                    <a:lumOff val="35000"/>
                  </a:schemeClr>
                </a:solidFill>
                <a:latin typeface="JKRGNR+Arial-BoldMT"/>
              </a:rPr>
              <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Analoge Anwendung der §§ 68 ff VwGO (-), da Vorverfahren sein Zweck nicht erreichen kann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Rechtsverbindliche Feststellung allein durch Gerichte möglich!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22</a:t>
            </a:r>
          </a:p>
        </p:txBody>
      </p:sp>
    </p:spTree>
    <p:extLst>
      <p:ext uri="{BB962C8B-B14F-4D97-AF65-F5344CB8AC3E}">
        <p14:creationId xmlns:p14="http://schemas.microsoft.com/office/powerpoint/2010/main" val="29992085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25006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Passive Prozessführungsbefugnis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analog anzuwenden: Vorschrift des § 78 VwGO, der direkt nur für Anfechtungs- und Verpflichtungsklagen gilt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Analog § 78 I Nr. 1 VwGO </a:t>
            </a:r>
            <a:r>
              <a:rPr lang="de-DE" sz="2400" dirty="0">
                <a:solidFill>
                  <a:schemeClr val="tx1">
                    <a:lumMod val="65000"/>
                    <a:lumOff val="35000"/>
                  </a:schemeClr>
                </a:solidFill>
                <a:latin typeface="JKRGNR+Arial-BoldMT"/>
              </a:rPr>
              <a:t>vorliegend passiv prozessführungsbefugt: Stadt 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22</a:t>
            </a:r>
          </a:p>
        </p:txBody>
      </p:sp>
    </p:spTree>
    <p:extLst>
      <p:ext uri="{BB962C8B-B14F-4D97-AF65-F5344CB8AC3E}">
        <p14:creationId xmlns:p14="http://schemas.microsoft.com/office/powerpoint/2010/main" val="38827459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VII. Beteiligten- und Prozessfähigkeit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Beteiligungs- und Prozessfähigkeit des Klägers K </a:t>
            </a:r>
            <a:r>
              <a:rPr lang="de-DE" sz="2400" dirty="0">
                <a:solidFill>
                  <a:schemeClr val="tx1">
                    <a:lumMod val="65000"/>
                    <a:lumOff val="35000"/>
                  </a:schemeClr>
                </a:solidFill>
                <a:latin typeface="JKRGNR+Arial-BoldMT"/>
              </a:rPr>
              <a:t>als natürliche, vollgeschäftsfähige Person: §§ 61 Nr. 1 Alt. 1, 62 I Nr. 1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Beteiligungs- und Prozessfähigkeit der beklagten Stadt </a:t>
            </a:r>
            <a:r>
              <a:rPr lang="de-DE" sz="2400" dirty="0">
                <a:solidFill>
                  <a:schemeClr val="tx1">
                    <a:lumMod val="65000"/>
                    <a:lumOff val="35000"/>
                  </a:schemeClr>
                </a:solidFill>
                <a:latin typeface="JKRGNR+Arial-BoldMT"/>
              </a:rPr>
              <a:t>als juristische Person des öffentlichen Recht: § 61 Nr. 1 Alt. 2, 62 III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Beteiligungs- und Prozessfähigkeit (+)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Sachentscheidungsvoraussetzungen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22</a:t>
            </a:r>
          </a:p>
        </p:txBody>
      </p:sp>
    </p:spTree>
    <p:extLst>
      <p:ext uri="{BB962C8B-B14F-4D97-AF65-F5344CB8AC3E}">
        <p14:creationId xmlns:p14="http://schemas.microsoft.com/office/powerpoint/2010/main" val="29489155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Obersatz: Klage ist begründet, soweit der Verwaltungsakte rechtswidrig war und der Kläger dadurch in seinen Rechten verletzt wurde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zu prüfen: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Rechtswidrigkeit des VA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Rechtsverletzung des Klägers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Rechtswidrigkeit der Anordnung der Anstaltsleitung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prüfen: Rechtmäßigkeit der Anordnung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Rechtsgrundlage: </a:t>
            </a:r>
            <a:r>
              <a:rPr lang="de-DE" sz="2400" b="1" dirty="0">
                <a:solidFill>
                  <a:schemeClr val="tx1">
                    <a:lumMod val="65000"/>
                    <a:lumOff val="35000"/>
                  </a:schemeClr>
                </a:solidFill>
                <a:latin typeface="JKRGNR+Arial-BoldMT"/>
              </a:rPr>
              <a:t>§ 4 der Satzung</a:t>
            </a: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22</a:t>
            </a:r>
          </a:p>
        </p:txBody>
      </p:sp>
    </p:spTree>
    <p:extLst>
      <p:ext uri="{BB962C8B-B14F-4D97-AF65-F5344CB8AC3E}">
        <p14:creationId xmlns:p14="http://schemas.microsoft.com/office/powerpoint/2010/main" val="1062972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 calcmode="lin" valueType="num">
                                      <p:cBhvr additive="base">
                                        <p:cTn id="2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 calcmode="lin" valueType="num">
                                      <p:cBhvr additive="base">
                                        <p:cTn id="3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1. Schritt Wortlautlösung: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 Blick auf § 4 der Satzung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 3 Nr. 2 lagen </a:t>
            </a:r>
            <a:r>
              <a:rPr lang="de-DE" sz="2400" b="1" dirty="0">
                <a:solidFill>
                  <a:schemeClr val="tx1">
                    <a:lumMod val="65000"/>
                    <a:lumOff val="35000"/>
                  </a:schemeClr>
                </a:solidFill>
                <a:latin typeface="JKRGNR+Arial-BoldMT"/>
              </a:rPr>
              <a:t>Voraussetzungen für den Erlass des Hausverbotes </a:t>
            </a:r>
            <a:r>
              <a:rPr lang="de-DE" sz="2400" dirty="0">
                <a:solidFill>
                  <a:schemeClr val="tx1">
                    <a:lumMod val="65000"/>
                    <a:lumOff val="35000"/>
                  </a:schemeClr>
                </a:solidFill>
                <a:latin typeface="JKRGNR+Arial-BoldMT"/>
              </a:rPr>
              <a:t>vor</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Ermessensfehler (-) da </a:t>
            </a:r>
            <a:r>
              <a:rPr lang="de-DE" sz="2400" b="1" dirty="0">
                <a:solidFill>
                  <a:schemeClr val="tx1">
                    <a:lumMod val="65000"/>
                    <a:lumOff val="35000"/>
                  </a:schemeClr>
                </a:solidFill>
                <a:latin typeface="JKRGNR+Arial-BoldMT"/>
              </a:rPr>
              <a:t>Erlass der Anordnung den Regelfall des Verstoßes </a:t>
            </a:r>
            <a:r>
              <a:rPr lang="de-DE" sz="2400" dirty="0">
                <a:solidFill>
                  <a:schemeClr val="tx1">
                    <a:lumMod val="65000"/>
                    <a:lumOff val="35000"/>
                  </a:schemeClr>
                </a:solidFill>
                <a:latin typeface="JKRGNR+Arial-BoldMT"/>
              </a:rPr>
              <a:t>gegen § 3 Nr. 2 der Satzung darstellen dürfte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zu bedenken: K hat abgelehnt, sich von dem Hund zu trennen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 Erforderlichkeit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ZE: Bei Anwendung des § 4 der Satzung ist die FFK unbegründet!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22</a:t>
            </a:r>
          </a:p>
        </p:txBody>
      </p:sp>
    </p:spTree>
    <p:extLst>
      <p:ext uri="{BB962C8B-B14F-4D97-AF65-F5344CB8AC3E}">
        <p14:creationId xmlns:p14="http://schemas.microsoft.com/office/powerpoint/2010/main" val="2888598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39994"/>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2. Schritt: Wirksamkeit der Satzung?!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unterscheiden: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Formelle Parlamentsgesetze: </a:t>
            </a:r>
            <a:r>
              <a:rPr lang="de-DE" sz="2400" dirty="0">
                <a:solidFill>
                  <a:schemeClr val="tx1">
                    <a:lumMod val="65000"/>
                    <a:lumOff val="35000"/>
                  </a:schemeClr>
                </a:solidFill>
                <a:latin typeface="JKRGNR+Arial-BoldMT"/>
              </a:rPr>
              <a:t>Verwerfungskompetenz allein beim BVerfG, vgl. Art. 100 I GG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Sog. Konkrete Normenkontrolle</a:t>
            </a:r>
            <a:r>
              <a:rPr lang="de-DE" sz="2400" dirty="0">
                <a:solidFill>
                  <a:schemeClr val="tx1">
                    <a:lumMod val="65000"/>
                    <a:lumOff val="35000"/>
                  </a:schemeClr>
                </a:solidFill>
                <a:latin typeface="JKRGNR+Arial-BoldMT"/>
              </a:rPr>
              <a:t> im Falle einer Vorlage durch Fachgericht </a:t>
            </a:r>
          </a:p>
          <a:p>
            <a:pPr marL="800100" lvl="1"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Satzungen und Rechtsverordnungen</a:t>
            </a:r>
            <a:r>
              <a:rPr lang="de-DE" sz="2400" dirty="0">
                <a:solidFill>
                  <a:schemeClr val="tx1">
                    <a:lumMod val="65000"/>
                    <a:lumOff val="35000"/>
                  </a:schemeClr>
                </a:solidFill>
                <a:latin typeface="JKRGNR+Arial-BoldMT"/>
              </a:rPr>
              <a:t>: Prüfungs- und Verwerfungskompetenz bei den Fachgerichten</a:t>
            </a: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22</a:t>
            </a:r>
          </a:p>
        </p:txBody>
      </p:sp>
    </p:spTree>
    <p:extLst>
      <p:ext uri="{BB962C8B-B14F-4D97-AF65-F5344CB8AC3E}">
        <p14:creationId xmlns:p14="http://schemas.microsoft.com/office/powerpoint/2010/main" val="16413479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Somit nunmehr zu prüfen: Rechtmäßigkeit der Satzung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Erneut zunächst zu klären: Anzuwendender Rechtmäßigkeitsmaßstab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Sinn und Zweck der Satzung</a:t>
            </a:r>
            <a:r>
              <a:rPr lang="de-DE" sz="2400" dirty="0">
                <a:solidFill>
                  <a:schemeClr val="tx1">
                    <a:lumMod val="65000"/>
                    <a:lumOff val="35000"/>
                  </a:schemeClr>
                </a:solidFill>
                <a:latin typeface="JKRGNR+Arial-BoldMT"/>
              </a:rPr>
              <a:t>: Delegation von Rechtssetzungsbefugnissen auf die Exekutive zur Entlastung der Legislative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Bei </a:t>
            </a:r>
            <a:r>
              <a:rPr lang="de-DE" sz="2400" b="1" dirty="0">
                <a:solidFill>
                  <a:schemeClr val="tx1">
                    <a:lumMod val="65000"/>
                    <a:lumOff val="35000"/>
                  </a:schemeClr>
                </a:solidFill>
                <a:latin typeface="JKRGNR+Arial-BoldMT"/>
              </a:rPr>
              <a:t>Handeln der Exekutive </a:t>
            </a:r>
            <a:r>
              <a:rPr lang="de-DE" sz="2400" dirty="0">
                <a:solidFill>
                  <a:schemeClr val="tx1">
                    <a:lumMod val="65000"/>
                    <a:lumOff val="35000"/>
                  </a:schemeClr>
                </a:solidFill>
                <a:latin typeface="JKRGNR+Arial-BoldMT"/>
              </a:rPr>
              <a:t>regelmäßig zu fordern: </a:t>
            </a:r>
            <a:r>
              <a:rPr lang="de-DE" sz="2400" b="1" dirty="0">
                <a:solidFill>
                  <a:schemeClr val="tx1">
                    <a:lumMod val="65000"/>
                    <a:lumOff val="35000"/>
                  </a:schemeClr>
                </a:solidFill>
                <a:latin typeface="JKRGNR+Arial-BoldMT"/>
              </a:rPr>
              <a:t>Formelles Parlamentsgesetz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Wesentlichkeitsrechtsprechung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Satzung kann Eingriffe in Grundrechte vorsehen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Daher </a:t>
            </a:r>
            <a:r>
              <a:rPr lang="de-DE" sz="2400" dirty="0" err="1">
                <a:solidFill>
                  <a:schemeClr val="tx1">
                    <a:lumMod val="65000"/>
                    <a:lumOff val="35000"/>
                  </a:schemeClr>
                </a:solidFill>
                <a:latin typeface="JKRGNR+Arial-BoldMT"/>
              </a:rPr>
              <a:t>iRv</a:t>
            </a:r>
            <a:r>
              <a:rPr lang="de-DE" sz="2400" dirty="0">
                <a:solidFill>
                  <a:schemeClr val="tx1">
                    <a:lumMod val="65000"/>
                    <a:lumOff val="35000"/>
                  </a:schemeClr>
                </a:solidFill>
                <a:latin typeface="JKRGNR+Arial-BoldMT"/>
              </a:rPr>
              <a:t>. Zu prüfen: </a:t>
            </a:r>
            <a:r>
              <a:rPr lang="de-DE" sz="2400" b="1" dirty="0">
                <a:solidFill>
                  <a:schemeClr val="tx1">
                    <a:lumMod val="65000"/>
                    <a:lumOff val="35000"/>
                  </a:schemeClr>
                </a:solidFill>
                <a:latin typeface="JKRGNR+Arial-BoldMT"/>
              </a:rPr>
              <a:t>Vorbehalt des Gesetzes!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22</a:t>
            </a:r>
          </a:p>
        </p:txBody>
      </p:sp>
    </p:spTree>
    <p:extLst>
      <p:ext uri="{BB962C8B-B14F-4D97-AF65-F5344CB8AC3E}">
        <p14:creationId xmlns:p14="http://schemas.microsoft.com/office/powerpoint/2010/main" val="30897374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Rechtsgrundlage </a:t>
            </a:r>
            <a:r>
              <a:rPr lang="de-DE" sz="2400" dirty="0">
                <a:solidFill>
                  <a:schemeClr val="tx1">
                    <a:lumMod val="65000"/>
                    <a:lumOff val="35000"/>
                  </a:schemeClr>
                </a:solidFill>
                <a:latin typeface="JKRGNR+Arial-BoldMT"/>
              </a:rPr>
              <a:t>(bzw. sog. „</a:t>
            </a:r>
            <a:r>
              <a:rPr lang="de-DE" sz="2400" b="1" dirty="0">
                <a:solidFill>
                  <a:schemeClr val="tx1">
                    <a:lumMod val="65000"/>
                    <a:lumOff val="35000"/>
                  </a:schemeClr>
                </a:solidFill>
                <a:latin typeface="JKRGNR+Arial-BoldMT"/>
              </a:rPr>
              <a:t>Satzungsermächtigung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Möglich gemäß </a:t>
            </a:r>
            <a:r>
              <a:rPr lang="de-DE" sz="2400" b="1" dirty="0">
                <a:solidFill>
                  <a:schemeClr val="tx1">
                    <a:lumMod val="65000"/>
                    <a:lumOff val="35000"/>
                  </a:schemeClr>
                </a:solidFill>
                <a:latin typeface="JKRGNR+Arial-BoldMT"/>
              </a:rPr>
              <a:t>§ 4 I GO</a:t>
            </a:r>
            <a:r>
              <a:rPr lang="de-DE" sz="2400" dirty="0">
                <a:solidFill>
                  <a:schemeClr val="tx1">
                    <a:lumMod val="65000"/>
                    <a:lumOff val="35000"/>
                  </a:schemeClr>
                </a:solidFill>
                <a:latin typeface="JKRGNR+Arial-BoldMT"/>
              </a:rPr>
              <a:t>: Dass die Gemeinden „ihre Angelegenheiten durch Satzung regeln“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iFv</a:t>
            </a:r>
            <a:r>
              <a:rPr lang="de-DE" sz="2400" dirty="0">
                <a:solidFill>
                  <a:schemeClr val="tx1">
                    <a:lumMod val="65000"/>
                    <a:lumOff val="35000"/>
                  </a:schemeClr>
                </a:solidFill>
                <a:latin typeface="JKRGNR+Arial-BoldMT"/>
              </a:rPr>
              <a:t>. Gemeinden ebenfalls möglich: Art. 28 II 1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„Den Gemeinden </a:t>
            </a:r>
            <a:r>
              <a:rPr lang="de-DE" sz="2400" i="1" dirty="0" err="1">
                <a:solidFill>
                  <a:schemeClr val="tx1">
                    <a:lumMod val="65000"/>
                    <a:lumOff val="35000"/>
                  </a:schemeClr>
                </a:solidFill>
                <a:latin typeface="JKRGNR+Arial-BoldMT"/>
              </a:rPr>
              <a:t>muß</a:t>
            </a:r>
            <a:r>
              <a:rPr lang="de-DE" sz="2400" i="1" dirty="0">
                <a:solidFill>
                  <a:schemeClr val="tx1">
                    <a:lumMod val="65000"/>
                    <a:lumOff val="35000"/>
                  </a:schemeClr>
                </a:solidFill>
                <a:latin typeface="JKRGNR+Arial-BoldMT"/>
              </a:rPr>
              <a:t> das Recht gewährleistet sein, alle Angelegenheiten der örtlichen Gemeinschaft im Rahmen der Gesetze in eigener Verantwortung zu regeln.“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Formelles Parlamentsgesetz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Verfassungskonformität des § 4 I GO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ZE: Taugliche Satzungsermächtigung: </a:t>
            </a:r>
            <a:r>
              <a:rPr lang="de-DE" sz="2400" b="1" dirty="0">
                <a:solidFill>
                  <a:schemeClr val="tx1">
                    <a:lumMod val="65000"/>
                    <a:lumOff val="35000"/>
                  </a:schemeClr>
                </a:solidFill>
                <a:latin typeface="JKRGNR+Arial-BoldMT"/>
              </a:rPr>
              <a:t>§ 4 I GO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22</a:t>
            </a:r>
          </a:p>
        </p:txBody>
      </p:sp>
    </p:spTree>
    <p:extLst>
      <p:ext uri="{BB962C8B-B14F-4D97-AF65-F5344CB8AC3E}">
        <p14:creationId xmlns:p14="http://schemas.microsoft.com/office/powerpoint/2010/main" val="896178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7647"/>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Denkbare Ansätze: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Unterscheidung nach Art der Nebenbestimmung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Selbständige NB: Auflage, Auflagenvorbehalt („werden verbunden mit“)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Unselbständige NB: Bedingung, Befristung, Widerrufsvorbehalt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Grundsätzliche Zulässigkeit der isolierten Anfechtung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Gesetzlicher Ausgangspunkt: </a:t>
            </a:r>
            <a:r>
              <a:rPr lang="de-DE" sz="2400" b="1" dirty="0">
                <a:solidFill>
                  <a:schemeClr val="tx1">
                    <a:lumMod val="65000"/>
                    <a:lumOff val="35000"/>
                  </a:schemeClr>
                </a:solidFill>
                <a:latin typeface="JKRGNR+Arial-BoldMT"/>
              </a:rPr>
              <a:t>§ 113 I S. 1 VwGO</a:t>
            </a:r>
            <a:r>
              <a:rPr lang="de-DE" sz="2400" dirty="0">
                <a:solidFill>
                  <a:schemeClr val="tx1">
                    <a:lumMod val="65000"/>
                    <a:lumOff val="35000"/>
                  </a:schemeClr>
                </a:solidFill>
                <a:latin typeface="JKRGNR+Arial-BoldMT"/>
              </a:rPr>
              <a:t>, wonach das Gericht den Verwaltungsakt aufhebt, „</a:t>
            </a:r>
            <a:r>
              <a:rPr lang="de-DE" sz="2400" b="1" i="1" dirty="0">
                <a:solidFill>
                  <a:schemeClr val="tx1">
                    <a:lumMod val="65000"/>
                    <a:lumOff val="35000"/>
                  </a:schemeClr>
                </a:solidFill>
                <a:latin typeface="JKRGNR+Arial-BoldMT"/>
              </a:rPr>
              <a:t>soweit</a:t>
            </a:r>
            <a:r>
              <a:rPr lang="de-DE" sz="2400" i="1" dirty="0">
                <a:solidFill>
                  <a:schemeClr val="tx1">
                    <a:lumMod val="65000"/>
                    <a:lumOff val="35000"/>
                  </a:schemeClr>
                </a:solidFill>
                <a:latin typeface="JKRGNR+Arial-BoldMT"/>
              </a:rPr>
              <a:t> dieser rechtswidrig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32720620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14254"/>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Formelle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Zuständig für den Erlass von Satzungen gemäß </a:t>
            </a:r>
            <a:r>
              <a:rPr lang="de-DE" sz="2400" b="1" dirty="0">
                <a:solidFill>
                  <a:schemeClr val="tx1">
                    <a:lumMod val="65000"/>
                    <a:lumOff val="35000"/>
                  </a:schemeClr>
                </a:solidFill>
                <a:latin typeface="JKRGNR+Arial-BoldMT"/>
              </a:rPr>
              <a:t>§ 28 I Nr. 2 GO</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„Gemeindevertretung“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Grundsätzlich verfahrensrechtlich notwendig bei Beschlüssen der Gemeinde gemäß </a:t>
            </a:r>
            <a:r>
              <a:rPr lang="de-DE" sz="2400" b="1" dirty="0">
                <a:solidFill>
                  <a:schemeClr val="tx1">
                    <a:lumMod val="65000"/>
                    <a:lumOff val="35000"/>
                  </a:schemeClr>
                </a:solidFill>
                <a:latin typeface="JKRGNR+Arial-BoldMT"/>
              </a:rPr>
              <a:t>§ 39 I GO</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Stimmenmehrheit</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Beschlussfassung ferner verlangt: </a:t>
            </a:r>
            <a:r>
              <a:rPr lang="de-DE" sz="2400" b="1" dirty="0">
                <a:solidFill>
                  <a:schemeClr val="tx1">
                    <a:lumMod val="65000"/>
                    <a:lumOff val="35000"/>
                  </a:schemeClr>
                </a:solidFill>
                <a:latin typeface="JKRGNR+Arial-BoldMT"/>
              </a:rPr>
              <a:t>Beschlussfähigkeit</a:t>
            </a:r>
            <a:r>
              <a:rPr lang="de-DE" sz="2400" dirty="0">
                <a:solidFill>
                  <a:schemeClr val="tx1">
                    <a:lumMod val="65000"/>
                    <a:lumOff val="35000"/>
                  </a:schemeClr>
                </a:solidFill>
                <a:latin typeface="JKRGNR+Arial-BoldMT"/>
              </a:rPr>
              <a:t> der Gemeindevertretung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Gemäß </a:t>
            </a:r>
            <a:r>
              <a:rPr lang="de-DE" sz="2400" b="1" dirty="0">
                <a:solidFill>
                  <a:schemeClr val="tx1">
                    <a:lumMod val="65000"/>
                    <a:lumOff val="35000"/>
                  </a:schemeClr>
                </a:solidFill>
                <a:latin typeface="JKRGNR+Arial-BoldMT"/>
              </a:rPr>
              <a:t>§ 38 I 1 GO </a:t>
            </a:r>
            <a:r>
              <a:rPr lang="de-DE" sz="2400" dirty="0">
                <a:solidFill>
                  <a:schemeClr val="tx1">
                    <a:lumMod val="65000"/>
                    <a:lumOff val="35000"/>
                  </a:schemeClr>
                </a:solidFill>
                <a:latin typeface="JKRGNR+Arial-BoldMT"/>
              </a:rPr>
              <a:t>für Beschlussfähigkeit grundsätzlich verlangt: </a:t>
            </a:r>
            <a:r>
              <a:rPr lang="de-DE" sz="2400" b="1" dirty="0">
                <a:solidFill>
                  <a:schemeClr val="tx1">
                    <a:lumMod val="65000"/>
                    <a:lumOff val="35000"/>
                  </a:schemeClr>
                </a:solidFill>
                <a:latin typeface="JKRGNR+Arial-BoldMT"/>
              </a:rPr>
              <a:t>Anwesenheit von mehr als der Hälfte </a:t>
            </a:r>
            <a:r>
              <a:rPr lang="de-DE" sz="2400" dirty="0">
                <a:solidFill>
                  <a:schemeClr val="tx1">
                    <a:lumMod val="65000"/>
                    <a:lumOff val="35000"/>
                  </a:schemeClr>
                </a:solidFill>
                <a:latin typeface="JKRGNR+Arial-BoldMT"/>
              </a:rPr>
              <a:t>der Gemeindevertreter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a:t>
            </a:r>
            <a:r>
              <a:rPr lang="de-DE" sz="2400" b="1" dirty="0">
                <a:solidFill>
                  <a:schemeClr val="tx1">
                    <a:lumMod val="65000"/>
                    <a:lumOff val="35000"/>
                  </a:schemeClr>
                </a:solidFill>
                <a:latin typeface="JKRGNR+Arial-BoldMT"/>
              </a:rPr>
              <a:t>§ 38 I 2 GO </a:t>
            </a:r>
            <a:r>
              <a:rPr lang="de-DE" sz="2400" dirty="0">
                <a:solidFill>
                  <a:schemeClr val="tx1">
                    <a:lumMod val="65000"/>
                    <a:lumOff val="35000"/>
                  </a:schemeClr>
                </a:solidFill>
                <a:latin typeface="JKRGNR+Arial-BoldMT"/>
              </a:rPr>
              <a:t>wiederum vorgesehen und vorliegend erfolgt: </a:t>
            </a:r>
            <a:r>
              <a:rPr lang="de-DE" sz="2400" b="1" dirty="0">
                <a:solidFill>
                  <a:schemeClr val="tx1">
                    <a:lumMod val="65000"/>
                    <a:lumOff val="35000"/>
                  </a:schemeClr>
                </a:solidFill>
                <a:latin typeface="JKRGNR+Arial-BoldMT"/>
              </a:rPr>
              <a:t>Feststellung der Beschlussfähigkeit „zu Beginn der Sitzung“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Beginn der Sitzung anwesend: 16 von 30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bei Beschlussfassung anwesend: 12 von 30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22</a:t>
            </a:r>
          </a:p>
        </p:txBody>
      </p:sp>
    </p:spTree>
    <p:extLst>
      <p:ext uri="{BB962C8B-B14F-4D97-AF65-F5344CB8AC3E}">
        <p14:creationId xmlns:p14="http://schemas.microsoft.com/office/powerpoint/2010/main" val="1773591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7369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a:t>
            </a:r>
            <a:r>
              <a:rPr lang="de-DE" sz="2400" b="1" dirty="0">
                <a:solidFill>
                  <a:schemeClr val="tx1">
                    <a:lumMod val="65000"/>
                    <a:lumOff val="35000"/>
                  </a:schemeClr>
                </a:solidFill>
                <a:latin typeface="JKRGNR+Arial-BoldMT"/>
              </a:rPr>
              <a:t>§ 38 I 3 GO </a:t>
            </a:r>
            <a:r>
              <a:rPr lang="de-DE" sz="2400" dirty="0">
                <a:solidFill>
                  <a:schemeClr val="tx1">
                    <a:lumMod val="65000"/>
                    <a:lumOff val="35000"/>
                  </a:schemeClr>
                </a:solidFill>
                <a:latin typeface="JKRGNR+Arial-BoldMT"/>
              </a:rPr>
              <a:t>zu beachten: </a:t>
            </a:r>
            <a:r>
              <a:rPr lang="de-DE" sz="2400" b="1" dirty="0">
                <a:solidFill>
                  <a:schemeClr val="tx1">
                    <a:lumMod val="65000"/>
                    <a:lumOff val="35000"/>
                  </a:schemeClr>
                </a:solidFill>
                <a:latin typeface="JKRGNR+Arial-BoldMT"/>
              </a:rPr>
              <a:t>Fiktion der Beschlussfähigkeit</a:t>
            </a:r>
            <a:r>
              <a:rPr lang="de-DE" sz="2400" dirty="0">
                <a:solidFill>
                  <a:schemeClr val="tx1">
                    <a:lumMod val="65000"/>
                    <a:lumOff val="35000"/>
                  </a:schemeClr>
                </a:solidFill>
                <a:latin typeface="JKRGNR+Arial-BoldMT"/>
              </a:rPr>
              <a:t>, bis zur ausdrücklichen Feststellung der Beschlussunfähigkeit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Ausdrückliche Feststellung der Beschlussunfähigkeit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Zudem: mehr als ein Drittel (12/30) bei Beschlussfassung anwesend</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Daher: Zwingende Feststellung der Beschlussunfähigkeit durch den Vorsitzenden gemäß </a:t>
            </a:r>
            <a:r>
              <a:rPr lang="de-DE" sz="2400" b="1" dirty="0">
                <a:solidFill>
                  <a:schemeClr val="tx1">
                    <a:lumMod val="65000"/>
                    <a:lumOff val="35000"/>
                  </a:schemeClr>
                </a:solidFill>
                <a:latin typeface="JKRGNR+Arial-BoldMT"/>
              </a:rPr>
              <a:t>§ 38 I 4 GO </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a:t>
            </a:r>
            <a:r>
              <a:rPr lang="de-DE" sz="2400" b="1" dirty="0">
                <a:solidFill>
                  <a:schemeClr val="tx1">
                    <a:lumMod val="65000"/>
                    <a:lumOff val="35000"/>
                  </a:schemeClr>
                </a:solidFill>
                <a:latin typeface="JKRGNR+Arial-BoldMT"/>
              </a:rPr>
              <a:t>Formelle Vorgaben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22</a:t>
            </a:r>
          </a:p>
        </p:txBody>
      </p:sp>
    </p:spTree>
    <p:extLst>
      <p:ext uri="{BB962C8B-B14F-4D97-AF65-F5344CB8AC3E}">
        <p14:creationId xmlns:p14="http://schemas.microsoft.com/office/powerpoint/2010/main" val="11882307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Materielle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Einzig verlangt von </a:t>
            </a:r>
            <a:r>
              <a:rPr lang="de-DE" sz="2400" b="1" dirty="0">
                <a:solidFill>
                  <a:schemeClr val="tx1">
                    <a:lumMod val="65000"/>
                    <a:lumOff val="35000"/>
                  </a:schemeClr>
                </a:solidFill>
                <a:latin typeface="JKRGNR+Arial-BoldMT"/>
              </a:rPr>
              <a:t>§ 4 I GO</a:t>
            </a:r>
            <a:r>
              <a:rPr lang="de-DE" sz="2400" dirty="0">
                <a:solidFill>
                  <a:schemeClr val="tx1">
                    <a:lumMod val="65000"/>
                    <a:lumOff val="35000"/>
                  </a:schemeClr>
                </a:solidFill>
                <a:latin typeface="JKRGNR+Arial-BoldMT"/>
              </a:rPr>
              <a:t>: „Ihre Angelegenheiten“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BVerfG </a:t>
            </a:r>
            <a:r>
              <a:rPr lang="de-DE" sz="2400" dirty="0" err="1">
                <a:solidFill>
                  <a:schemeClr val="tx1">
                    <a:lumMod val="65000"/>
                    <a:lumOff val="35000"/>
                  </a:schemeClr>
                </a:solidFill>
                <a:latin typeface="JKRGNR+Arial-BoldMT"/>
              </a:rPr>
              <a:t>NVwZ</a:t>
            </a:r>
            <a:r>
              <a:rPr lang="de-DE" sz="2400" dirty="0">
                <a:solidFill>
                  <a:schemeClr val="tx1">
                    <a:lumMod val="65000"/>
                    <a:lumOff val="35000"/>
                  </a:schemeClr>
                </a:solidFill>
                <a:latin typeface="JKRGNR+Arial-BoldMT"/>
              </a:rPr>
              <a:t> 1989, 347 sind erfasst </a:t>
            </a:r>
            <a:r>
              <a:rPr lang="de-DE" sz="2400" i="1" dirty="0">
                <a:solidFill>
                  <a:schemeClr val="tx1">
                    <a:lumMod val="65000"/>
                    <a:lumOff val="35000"/>
                  </a:schemeClr>
                </a:solidFill>
                <a:latin typeface="JKRGNR+Arial-BoldMT"/>
              </a:rPr>
              <a:t>„diejenigen Bedürfnisse, die </a:t>
            </a:r>
            <a:r>
              <a:rPr lang="de-DE" sz="2400" b="1" i="1" dirty="0">
                <a:solidFill>
                  <a:schemeClr val="tx1">
                    <a:lumMod val="65000"/>
                    <a:lumOff val="35000"/>
                  </a:schemeClr>
                </a:solidFill>
                <a:latin typeface="JKRGNR+Arial-BoldMT"/>
              </a:rPr>
              <a:t>in der örtlichen Gemeinschaft wurzeln </a:t>
            </a:r>
            <a:r>
              <a:rPr lang="de-DE" sz="2400" i="1" dirty="0">
                <a:solidFill>
                  <a:schemeClr val="tx1">
                    <a:lumMod val="65000"/>
                    <a:lumOff val="35000"/>
                  </a:schemeClr>
                </a:solidFill>
                <a:latin typeface="JKRGNR+Arial-BoldMT"/>
              </a:rPr>
              <a:t>oder auf sie einen spezifischen Bezug haben, die also den </a:t>
            </a:r>
            <a:r>
              <a:rPr lang="de-DE" sz="2400" b="1" i="1" dirty="0">
                <a:solidFill>
                  <a:schemeClr val="tx1">
                    <a:lumMod val="65000"/>
                    <a:lumOff val="35000"/>
                  </a:schemeClr>
                </a:solidFill>
                <a:latin typeface="JKRGNR+Arial-BoldMT"/>
              </a:rPr>
              <a:t>Gemeindebürgern</a:t>
            </a:r>
            <a:r>
              <a:rPr lang="de-DE" sz="2400" i="1" dirty="0">
                <a:solidFill>
                  <a:schemeClr val="tx1">
                    <a:lumMod val="65000"/>
                    <a:lumOff val="35000"/>
                  </a:schemeClr>
                </a:solidFill>
                <a:latin typeface="JKRGNR+Arial-BoldMT"/>
              </a:rPr>
              <a:t> gerade </a:t>
            </a:r>
            <a:r>
              <a:rPr lang="de-DE" sz="2400" b="1" i="1" dirty="0">
                <a:solidFill>
                  <a:schemeClr val="tx1">
                    <a:lumMod val="65000"/>
                    <a:lumOff val="35000"/>
                  </a:schemeClr>
                </a:solidFill>
                <a:latin typeface="JKRGNR+Arial-BoldMT"/>
              </a:rPr>
              <a:t>als solchen gemeinsam sind</a:t>
            </a:r>
            <a:r>
              <a:rPr lang="de-DE" sz="2400" i="1" dirty="0">
                <a:solidFill>
                  <a:schemeClr val="tx1">
                    <a:lumMod val="65000"/>
                    <a:lumOff val="35000"/>
                  </a:schemeClr>
                </a:solidFill>
                <a:latin typeface="JKRGNR+Arial-BoldMT"/>
              </a:rPr>
              <a:t>, indem sie das </a:t>
            </a:r>
            <a:r>
              <a:rPr lang="de-DE" sz="2400" b="1" i="1" dirty="0">
                <a:solidFill>
                  <a:schemeClr val="tx1">
                    <a:lumMod val="65000"/>
                    <a:lumOff val="35000"/>
                  </a:schemeClr>
                </a:solidFill>
                <a:latin typeface="JKRGNR+Arial-BoldMT"/>
              </a:rPr>
              <a:t>Zusammenleben und -wohnen der Menschen in der (politischen) Gemeinde betreffen"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Örtlicher Bezug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Angelegenheiten der Gemeinde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Materielle Voraussetzungen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22</a:t>
            </a:r>
          </a:p>
        </p:txBody>
      </p:sp>
    </p:spTree>
    <p:extLst>
      <p:ext uri="{BB962C8B-B14F-4D97-AF65-F5344CB8AC3E}">
        <p14:creationId xmlns:p14="http://schemas.microsoft.com/office/powerpoint/2010/main" val="4767326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4)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t>
            </a:r>
            <a:r>
              <a:rPr lang="de-DE" sz="2400" b="1" dirty="0">
                <a:solidFill>
                  <a:schemeClr val="tx1">
                    <a:lumMod val="65000"/>
                    <a:lumOff val="35000"/>
                  </a:schemeClr>
                </a:solidFill>
                <a:latin typeface="JKRGNR+Arial-BoldMT"/>
              </a:rPr>
              <a:t>§ 4 I GO </a:t>
            </a:r>
            <a:r>
              <a:rPr lang="de-DE" sz="2400" dirty="0">
                <a:solidFill>
                  <a:schemeClr val="tx1">
                    <a:lumMod val="65000"/>
                    <a:lumOff val="35000"/>
                  </a:schemeClr>
                </a:solidFill>
                <a:latin typeface="JKRGNR+Arial-BoldMT"/>
              </a:rPr>
              <a:t>vorgesehen: Ermessen („</a:t>
            </a:r>
            <a:r>
              <a:rPr lang="de-DE" sz="2400" b="1" dirty="0">
                <a:solidFill>
                  <a:schemeClr val="tx1">
                    <a:lumMod val="65000"/>
                    <a:lumOff val="35000"/>
                  </a:schemeClr>
                </a:solidFill>
                <a:latin typeface="JKRGNR+Arial-BoldMT"/>
              </a:rPr>
              <a:t>können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Wegen </a:t>
            </a:r>
            <a:r>
              <a:rPr lang="de-DE" sz="2400" b="1" dirty="0">
                <a:solidFill>
                  <a:schemeClr val="tx1">
                    <a:lumMod val="65000"/>
                    <a:lumOff val="35000"/>
                  </a:schemeClr>
                </a:solidFill>
                <a:latin typeface="JKRGNR+Arial-BoldMT"/>
              </a:rPr>
              <a:t>§ 114 S. 1 VwGO </a:t>
            </a:r>
            <a:r>
              <a:rPr lang="de-DE" sz="2400" dirty="0">
                <a:solidFill>
                  <a:schemeClr val="tx1">
                    <a:lumMod val="65000"/>
                    <a:lumOff val="35000"/>
                  </a:schemeClr>
                </a:solidFill>
                <a:latin typeface="JKRGNR+Arial-BoldMT"/>
              </a:rPr>
              <a:t>nunmehr zu prüfen: Etwaige Ermessensfehler der Behörde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Einzig problematisch: </a:t>
            </a:r>
            <a:r>
              <a:rPr lang="de-DE" sz="2400" b="1" dirty="0">
                <a:solidFill>
                  <a:schemeClr val="tx1">
                    <a:lumMod val="65000"/>
                    <a:lumOff val="35000"/>
                  </a:schemeClr>
                </a:solidFill>
                <a:latin typeface="JKRGNR+Arial-BoldMT"/>
              </a:rPr>
              <a:t>Ermessensüberschreitung</a:t>
            </a:r>
            <a:r>
              <a:rPr lang="de-DE" sz="2400" dirty="0">
                <a:solidFill>
                  <a:schemeClr val="tx1">
                    <a:lumMod val="65000"/>
                    <a:lumOff val="35000"/>
                  </a:schemeClr>
                </a:solidFill>
                <a:latin typeface="JKRGNR+Arial-BoldMT"/>
              </a:rPr>
              <a:t> („gesetzliche Grenzen des Ermessens einzuhalten“)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von Satzungen regelmäßig in den Blick zu nehmen: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Verstoß gegen Demokratieprinzip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Verstoß gegen Bestimmtheitsgebot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Verstoß gegen den Verhältnismäßigkeitsgrundsatz </a:t>
            </a:r>
            <a:r>
              <a:rPr lang="de-DE" sz="2400" dirty="0">
                <a:solidFill>
                  <a:schemeClr val="tx1">
                    <a:lumMod val="65000"/>
                    <a:lumOff val="35000"/>
                  </a:schemeClr>
                </a:solidFill>
                <a:latin typeface="JKRGNR+Arial-BoldMT"/>
              </a:rPr>
              <a:t>(durch Verletzung von Grundrechten)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22</a:t>
            </a:r>
          </a:p>
        </p:txBody>
      </p:sp>
    </p:spTree>
    <p:extLst>
      <p:ext uri="{BB962C8B-B14F-4D97-AF65-F5344CB8AC3E}">
        <p14:creationId xmlns:p14="http://schemas.microsoft.com/office/powerpoint/2010/main" val="12669481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Verstoß gegen </a:t>
            </a:r>
            <a:r>
              <a:rPr lang="de-DE" sz="2400" b="1" dirty="0">
                <a:solidFill>
                  <a:schemeClr val="tx1">
                    <a:lumMod val="65000"/>
                    <a:lumOff val="35000"/>
                  </a:schemeClr>
                </a:solidFill>
                <a:latin typeface="JKRGNR+Arial-BoldMT"/>
              </a:rPr>
              <a:t>Demokratieprinzip Art. 20 II 2 GG </a:t>
            </a:r>
            <a:r>
              <a:rPr lang="de-DE" sz="2400" dirty="0">
                <a:solidFill>
                  <a:schemeClr val="tx1">
                    <a:lumMod val="65000"/>
                    <a:lumOff val="35000"/>
                  </a:schemeClr>
                </a:solidFill>
                <a:latin typeface="JKRGNR+Arial-BoldMT"/>
              </a:rPr>
              <a:t>in jedem Falle dann (+), wenn durch die Satzung </a:t>
            </a:r>
            <a:r>
              <a:rPr lang="de-DE" sz="2400" b="1" dirty="0">
                <a:solidFill>
                  <a:schemeClr val="tx1">
                    <a:lumMod val="65000"/>
                    <a:lumOff val="35000"/>
                  </a:schemeClr>
                </a:solidFill>
                <a:latin typeface="JKRGNR+Arial-BoldMT"/>
              </a:rPr>
              <a:t>„wesentliche“ Fragen </a:t>
            </a:r>
            <a:r>
              <a:rPr lang="de-DE" sz="2400" dirty="0">
                <a:solidFill>
                  <a:schemeClr val="tx1">
                    <a:lumMod val="65000"/>
                    <a:lumOff val="35000"/>
                  </a:schemeClr>
                </a:solidFill>
                <a:latin typeface="JKRGNR+Arial-BoldMT"/>
              </a:rPr>
              <a:t>von der Exekutive bestimmt werden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Bestimmungen für die Verwirklichung von Grundrechten wesentlich?</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Hier (-): </a:t>
            </a:r>
            <a:r>
              <a:rPr lang="de-DE" sz="2400" dirty="0">
                <a:solidFill>
                  <a:schemeClr val="tx1">
                    <a:lumMod val="65000"/>
                    <a:lumOff val="35000"/>
                  </a:schemeClr>
                </a:solidFill>
                <a:latin typeface="JKRGNR+Arial-BoldMT"/>
              </a:rPr>
              <a:t>Regelungen betreffen </a:t>
            </a:r>
            <a:r>
              <a:rPr lang="de-DE" sz="2400" b="1" dirty="0">
                <a:solidFill>
                  <a:schemeClr val="tx1">
                    <a:lumMod val="65000"/>
                    <a:lumOff val="35000"/>
                  </a:schemeClr>
                </a:solidFill>
                <a:latin typeface="JKRGNR+Arial-BoldMT"/>
              </a:rPr>
              <a:t>Ausgestaltung des Hausrechts im Zusammenhang mit Leistungsverwaltung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eingehalten: </a:t>
            </a:r>
            <a:r>
              <a:rPr lang="de-DE" sz="2400" b="1" dirty="0">
                <a:solidFill>
                  <a:schemeClr val="tx1">
                    <a:lumMod val="65000"/>
                    <a:lumOff val="35000"/>
                  </a:schemeClr>
                </a:solidFill>
                <a:latin typeface="JKRGNR+Arial-BoldMT"/>
              </a:rPr>
              <a:t>Bestimmtheitsgebot</a:t>
            </a:r>
            <a:r>
              <a:rPr lang="de-DE" sz="2400" dirty="0">
                <a:solidFill>
                  <a:schemeClr val="tx1">
                    <a:lumMod val="65000"/>
                    <a:lumOff val="35000"/>
                  </a:schemeClr>
                </a:solidFill>
                <a:latin typeface="JKRGNR+Arial-BoldMT"/>
              </a:rPr>
              <a:t> (Art. 20 III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Regelungen hinreichend nachvollziehbar und transparent!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22</a:t>
            </a:r>
          </a:p>
        </p:txBody>
      </p:sp>
    </p:spTree>
    <p:extLst>
      <p:ext uri="{BB962C8B-B14F-4D97-AF65-F5344CB8AC3E}">
        <p14:creationId xmlns:p14="http://schemas.microsoft.com/office/powerpoint/2010/main" val="19304249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Verletzung spezieller Grundrechte durch die Regelungen der konkreten Satzung?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erwägen: Verletzung der </a:t>
            </a:r>
            <a:r>
              <a:rPr lang="de-DE" sz="2400" b="1" dirty="0">
                <a:solidFill>
                  <a:schemeClr val="tx1">
                    <a:lumMod val="65000"/>
                    <a:lumOff val="35000"/>
                  </a:schemeClr>
                </a:solidFill>
                <a:latin typeface="JKRGNR+Arial-BoldMT"/>
              </a:rPr>
              <a:t>allgemeinen Handlungsfreiheit aus Art. 2 I GG durch Verbot des Mitführens von Hunden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Eingriff fraglich!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Regelungen im Bereich der Leistungsverwaltung!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 Eingriff in Art. 2 I GG danach nur dann (+), wenn der Staat zur </a:t>
            </a:r>
            <a:r>
              <a:rPr lang="de-DE" sz="2400" b="1" dirty="0">
                <a:solidFill>
                  <a:schemeClr val="tx1">
                    <a:lumMod val="65000"/>
                    <a:lumOff val="35000"/>
                  </a:schemeClr>
                </a:solidFill>
                <a:latin typeface="JKRGNR+Arial-BoldMT"/>
              </a:rPr>
              <a:t>Gewährleistung eben dieser Leistung </a:t>
            </a:r>
            <a:r>
              <a:rPr lang="de-DE" sz="2400" dirty="0">
                <a:solidFill>
                  <a:schemeClr val="tx1">
                    <a:lumMod val="65000"/>
                    <a:lumOff val="35000"/>
                  </a:schemeClr>
                </a:solidFill>
                <a:latin typeface="JKRGNR+Arial-BoldMT"/>
              </a:rPr>
              <a:t>(Mitführen von Hunden in Obdachlosenunterkunft) </a:t>
            </a:r>
            <a:r>
              <a:rPr lang="de-DE" sz="2400" b="1" dirty="0">
                <a:solidFill>
                  <a:schemeClr val="tx1">
                    <a:lumMod val="65000"/>
                    <a:lumOff val="35000"/>
                  </a:schemeClr>
                </a:solidFill>
                <a:latin typeface="JKRGNR+Arial-BoldMT"/>
              </a:rPr>
              <a:t>verpflichtet</a:t>
            </a:r>
            <a:r>
              <a:rPr lang="de-DE" sz="2400" dirty="0">
                <a:solidFill>
                  <a:schemeClr val="tx1">
                    <a:lumMod val="65000"/>
                    <a:lumOff val="35000"/>
                  </a:schemeClr>
                </a:solidFill>
                <a:latin typeface="JKRGNR+Arial-BoldMT"/>
              </a:rPr>
              <a:t> wäre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Eingriff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22</a:t>
            </a:r>
          </a:p>
        </p:txBody>
      </p:sp>
    </p:spTree>
    <p:extLst>
      <p:ext uri="{BB962C8B-B14F-4D97-AF65-F5344CB8AC3E}">
        <p14:creationId xmlns:p14="http://schemas.microsoft.com/office/powerpoint/2010/main" val="15277023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Ohne weiteres zu begründen: </a:t>
            </a:r>
            <a:r>
              <a:rPr lang="de-DE" sz="2400" b="1" dirty="0">
                <a:solidFill>
                  <a:schemeClr val="tx1">
                    <a:lumMod val="65000"/>
                    <a:lumOff val="35000"/>
                  </a:schemeClr>
                </a:solidFill>
                <a:latin typeface="JKRGNR+Arial-BoldMT"/>
              </a:rPr>
              <a:t>Staatliche Schutzpflicht </a:t>
            </a:r>
            <a:r>
              <a:rPr lang="de-DE" sz="2400" dirty="0">
                <a:solidFill>
                  <a:schemeClr val="tx1">
                    <a:lumMod val="65000"/>
                    <a:lumOff val="35000"/>
                  </a:schemeClr>
                </a:solidFill>
                <a:latin typeface="JKRGNR+Arial-BoldMT"/>
              </a:rPr>
              <a:t>in Fällen </a:t>
            </a:r>
            <a:r>
              <a:rPr lang="de-DE" sz="2400" b="1" dirty="0">
                <a:solidFill>
                  <a:schemeClr val="tx1">
                    <a:lumMod val="65000"/>
                    <a:lumOff val="35000"/>
                  </a:schemeClr>
                </a:solidFill>
                <a:latin typeface="JKRGNR+Arial-BoldMT"/>
              </a:rPr>
              <a:t>„unfreiwilliger Obdachlosigkeit“ </a:t>
            </a:r>
            <a:r>
              <a:rPr lang="de-DE" sz="2400" dirty="0">
                <a:solidFill>
                  <a:schemeClr val="tx1">
                    <a:lumMod val="65000"/>
                    <a:lumOff val="35000"/>
                  </a:schemeClr>
                </a:solidFill>
                <a:latin typeface="JKRGNR+Arial-BoldMT"/>
              </a:rPr>
              <a:t>aus Art. 2 II 1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Davon nicht (!) umfasst</a:t>
            </a:r>
            <a:r>
              <a:rPr lang="de-DE" sz="2400" dirty="0">
                <a:solidFill>
                  <a:schemeClr val="tx1">
                    <a:lumMod val="65000"/>
                    <a:lumOff val="35000"/>
                  </a:schemeClr>
                </a:solidFill>
                <a:latin typeface="JKRGNR+Arial-BoldMT"/>
              </a:rPr>
              <a:t>: Konkreter Anspruch auf Unterbringung unter konkreten Konditionen (bspw. Mitführen von Hunden)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Deshalb bereits mangels grundrechtlichen Schutzanspruchs auf die in Rede stehende Begünstigung: </a:t>
            </a:r>
            <a:r>
              <a:rPr lang="de-DE" sz="2400" b="1" dirty="0">
                <a:solidFill>
                  <a:schemeClr val="tx1">
                    <a:lumMod val="65000"/>
                    <a:lumOff val="35000"/>
                  </a:schemeClr>
                </a:solidFill>
                <a:latin typeface="JKRGNR+Arial-BoldMT"/>
              </a:rPr>
              <a:t>Eingriff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Verletzung von Grundrechten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Dennoch zu prüfen: Nachvollziehbarer Grund für Regelung in der Hausordnung, da nach § 18 GO subjektiv öffentliches Recht gewährt wird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22</a:t>
            </a:r>
          </a:p>
        </p:txBody>
      </p:sp>
    </p:spTree>
    <p:extLst>
      <p:ext uri="{BB962C8B-B14F-4D97-AF65-F5344CB8AC3E}">
        <p14:creationId xmlns:p14="http://schemas.microsoft.com/office/powerpoint/2010/main" val="8363676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32709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Dazu VG Augsburg (Beschluss vom 12.01.2015 – 7 E 14.1792):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„Tierhaltungsverbot in der Obdachlosenunterkunft (…) ist nach allgemeiner Auffassung </a:t>
            </a:r>
            <a:r>
              <a:rPr lang="de-DE" sz="2400" b="1" i="1" dirty="0">
                <a:solidFill>
                  <a:schemeClr val="tx1">
                    <a:lumMod val="65000"/>
                    <a:lumOff val="35000"/>
                  </a:schemeClr>
                </a:solidFill>
                <a:latin typeface="JKRGNR+Arial-BoldMT"/>
              </a:rPr>
              <a:t>rechtlich unbedenklich</a:t>
            </a:r>
            <a:r>
              <a:rPr lang="de-DE" sz="2400" i="1" dirty="0">
                <a:solidFill>
                  <a:schemeClr val="tx1">
                    <a:lumMod val="65000"/>
                    <a:lumOff val="35000"/>
                  </a:schemeClr>
                </a:solidFill>
                <a:latin typeface="JKRGNR+Arial-BoldMT"/>
              </a:rPr>
              <a:t>. Der </a:t>
            </a:r>
            <a:r>
              <a:rPr lang="de-DE" sz="2400" b="1" i="1" dirty="0">
                <a:solidFill>
                  <a:schemeClr val="tx1">
                    <a:lumMod val="65000"/>
                    <a:lumOff val="35000"/>
                  </a:schemeClr>
                </a:solidFill>
                <a:latin typeface="JKRGNR+Arial-BoldMT"/>
              </a:rPr>
              <a:t>Zweck</a:t>
            </a:r>
            <a:r>
              <a:rPr lang="de-DE" sz="2400" i="1" dirty="0">
                <a:solidFill>
                  <a:schemeClr val="tx1">
                    <a:lumMod val="65000"/>
                    <a:lumOff val="35000"/>
                  </a:schemeClr>
                </a:solidFill>
                <a:latin typeface="JKRGNR+Arial-BoldMT"/>
              </a:rPr>
              <a:t> möglichst </a:t>
            </a:r>
            <a:r>
              <a:rPr lang="de-DE" sz="2400" b="1" i="1" dirty="0">
                <a:solidFill>
                  <a:schemeClr val="tx1">
                    <a:lumMod val="65000"/>
                    <a:lumOff val="35000"/>
                  </a:schemeClr>
                </a:solidFill>
                <a:latin typeface="JKRGNR+Arial-BoldMT"/>
              </a:rPr>
              <a:t>störungsfreier und menschenwürdiger Unterbringung von Obdachlosen</a:t>
            </a:r>
            <a:r>
              <a:rPr lang="de-DE" sz="2400" i="1" dirty="0">
                <a:solidFill>
                  <a:schemeClr val="tx1">
                    <a:lumMod val="65000"/>
                    <a:lumOff val="35000"/>
                  </a:schemeClr>
                </a:solidFill>
                <a:latin typeface="JKRGNR+Arial-BoldMT"/>
              </a:rPr>
              <a:t> in gemeindeeigenen Unterkünften </a:t>
            </a:r>
            <a:r>
              <a:rPr lang="de-DE" sz="2400" b="1" i="1" dirty="0">
                <a:solidFill>
                  <a:schemeClr val="tx1">
                    <a:lumMod val="65000"/>
                    <a:lumOff val="35000"/>
                  </a:schemeClr>
                </a:solidFill>
                <a:latin typeface="JKRGNR+Arial-BoldMT"/>
              </a:rPr>
              <a:t>erfordert</a:t>
            </a:r>
            <a:r>
              <a:rPr lang="de-DE" sz="2400" i="1" dirty="0">
                <a:solidFill>
                  <a:schemeClr val="tx1">
                    <a:lumMod val="65000"/>
                    <a:lumOff val="35000"/>
                  </a:schemeClr>
                </a:solidFill>
                <a:latin typeface="JKRGNR+Arial-BoldMT"/>
              </a:rPr>
              <a:t> gewisse </a:t>
            </a:r>
            <a:r>
              <a:rPr lang="de-DE" sz="2400" b="1" i="1" dirty="0">
                <a:solidFill>
                  <a:schemeClr val="tx1">
                    <a:lumMod val="65000"/>
                    <a:lumOff val="35000"/>
                  </a:schemeClr>
                </a:solidFill>
                <a:latin typeface="JKRGNR+Arial-BoldMT"/>
              </a:rPr>
              <a:t>Einschränkungen</a:t>
            </a:r>
            <a:r>
              <a:rPr lang="de-DE" sz="2400" i="1" dirty="0">
                <a:solidFill>
                  <a:schemeClr val="tx1">
                    <a:lumMod val="65000"/>
                    <a:lumOff val="35000"/>
                  </a:schemeClr>
                </a:solidFill>
                <a:latin typeface="JKRGNR+Arial-BoldMT"/>
              </a:rPr>
              <a:t> des Entfaltungsrechts der Bewohner. Da die Raumverhältnisse im Regelfall nicht sehr großzügig bemessen und die sozialen Beziehungen in Obdachlosenunterkünften schon durch die </a:t>
            </a:r>
            <a:r>
              <a:rPr lang="de-DE" sz="2400" b="1" i="1" dirty="0">
                <a:solidFill>
                  <a:schemeClr val="tx1">
                    <a:lumMod val="65000"/>
                    <a:lumOff val="35000"/>
                  </a:schemeClr>
                </a:solidFill>
                <a:latin typeface="JKRGNR+Arial-BoldMT"/>
              </a:rPr>
              <a:t>besonderen Umstände, die die Obdachlosigkeit mit sich bringt</a:t>
            </a:r>
            <a:r>
              <a:rPr lang="de-DE" sz="2400" i="1" dirty="0">
                <a:solidFill>
                  <a:schemeClr val="tx1">
                    <a:lumMod val="65000"/>
                    <a:lumOff val="35000"/>
                  </a:schemeClr>
                </a:solidFill>
                <a:latin typeface="JKRGNR+Arial-BoldMT"/>
              </a:rPr>
              <a:t>, belastet sind, sind </a:t>
            </a:r>
            <a:r>
              <a:rPr lang="de-DE" sz="2400" b="1" i="1" dirty="0">
                <a:solidFill>
                  <a:schemeClr val="tx1">
                    <a:lumMod val="65000"/>
                    <a:lumOff val="35000"/>
                  </a:schemeClr>
                </a:solidFill>
                <a:latin typeface="JKRGNR+Arial-BoldMT"/>
              </a:rPr>
              <a:t>Gebote der Rücksichtnahme unerlässlich</a:t>
            </a:r>
            <a:r>
              <a:rPr lang="de-DE" sz="2400" i="1" dirty="0">
                <a:solidFill>
                  <a:schemeClr val="tx1">
                    <a:lumMod val="65000"/>
                    <a:lumOff val="35000"/>
                  </a:schemeClr>
                </a:solidFill>
                <a:latin typeface="JKRGNR+Arial-BoldMT"/>
              </a:rPr>
              <a:t>. Dies erfordert nicht zuletzt den Verzicht auf eine </a:t>
            </a:r>
            <a:r>
              <a:rPr lang="de-DE" sz="2400" b="1" i="1" dirty="0">
                <a:solidFill>
                  <a:schemeClr val="tx1">
                    <a:lumMod val="65000"/>
                    <a:lumOff val="35000"/>
                  </a:schemeClr>
                </a:solidFill>
                <a:latin typeface="JKRGNR+Arial-BoldMT"/>
              </a:rPr>
              <a:t>Tierhaltung</a:t>
            </a:r>
            <a:r>
              <a:rPr lang="de-DE" sz="2400" i="1" dirty="0">
                <a:solidFill>
                  <a:schemeClr val="tx1">
                    <a:lumMod val="65000"/>
                    <a:lumOff val="35000"/>
                  </a:schemeClr>
                </a:solidFill>
                <a:latin typeface="JKRGNR+Arial-BoldMT"/>
              </a:rPr>
              <a:t>, welche für die Mitbewohner zu </a:t>
            </a:r>
            <a:r>
              <a:rPr lang="de-DE" sz="2400" b="1" i="1" dirty="0">
                <a:solidFill>
                  <a:schemeClr val="tx1">
                    <a:lumMod val="65000"/>
                    <a:lumOff val="35000"/>
                  </a:schemeClr>
                </a:solidFill>
                <a:latin typeface="JKRGNR+Arial-BoldMT"/>
              </a:rPr>
              <a:t>zusätzlichen Lärm- und Geruchsquellen, zu hygienischen Beeinträchtigungen sowie zu Streitanlässen </a:t>
            </a:r>
            <a:r>
              <a:rPr lang="de-DE" sz="2400" i="1" dirty="0">
                <a:solidFill>
                  <a:schemeClr val="tx1">
                    <a:lumMod val="65000"/>
                    <a:lumOff val="35000"/>
                  </a:schemeClr>
                </a:solidFill>
                <a:latin typeface="JKRGNR+Arial-BoldMT"/>
              </a:rPr>
              <a:t>führen kann.“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22</a:t>
            </a:r>
          </a:p>
        </p:txBody>
      </p:sp>
    </p:spTree>
    <p:extLst>
      <p:ext uri="{BB962C8B-B14F-4D97-AF65-F5344CB8AC3E}">
        <p14:creationId xmlns:p14="http://schemas.microsoft.com/office/powerpoint/2010/main" val="29108243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Demnach abzulehnen: </a:t>
            </a:r>
            <a:r>
              <a:rPr lang="de-DE" sz="2400" b="1" dirty="0">
                <a:solidFill>
                  <a:schemeClr val="tx1">
                    <a:lumMod val="65000"/>
                    <a:lumOff val="35000"/>
                  </a:schemeClr>
                </a:solidFill>
                <a:latin typeface="JKRGNR+Arial-BoldMT"/>
              </a:rPr>
              <a:t>Ermessensüberschreitung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insgesamt rechtmäßig: </a:t>
            </a:r>
            <a:r>
              <a:rPr lang="de-DE" sz="2400" b="1" dirty="0">
                <a:solidFill>
                  <a:schemeClr val="tx1">
                    <a:lumMod val="65000"/>
                    <a:lumOff val="35000"/>
                  </a:schemeClr>
                </a:solidFill>
                <a:latin typeface="JKRGNR+Arial-BoldMT"/>
              </a:rPr>
              <a:t>§ 4 der Satzung als Rechtsgrundlage des „Hausverbotes“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Zwischenergebnis: Anordnung der Anstaltsleitung beruht auf einer wirksamen Rechtsgrundlage, zudem liegen ihre Voraussetzungen vor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Klage zulässig aber unbegründet.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22</a:t>
            </a:r>
          </a:p>
        </p:txBody>
      </p:sp>
    </p:spTree>
    <p:extLst>
      <p:ext uri="{BB962C8B-B14F-4D97-AF65-F5344CB8AC3E}">
        <p14:creationId xmlns:p14="http://schemas.microsoft.com/office/powerpoint/2010/main" val="19407431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a:solidFill>
                  <a:schemeClr val="bg1"/>
                </a:solidFill>
                <a:latin typeface="Frutiger LT 57 Cn" pitchFamily="34" charset="0"/>
              </a:rPr>
              <a:t>16. </a:t>
            </a:r>
            <a:r>
              <a:rPr lang="de-DE" sz="3200" dirty="0">
                <a:solidFill>
                  <a:schemeClr val="bg1"/>
                </a:solidFill>
                <a:latin typeface="Frutiger LT 57 Cn" pitchFamily="34" charset="0"/>
              </a:rPr>
              <a:t>Woche</a:t>
            </a:r>
          </a:p>
        </p:txBody>
      </p:sp>
    </p:spTree>
    <p:extLst>
      <p:ext uri="{BB962C8B-B14F-4D97-AF65-F5344CB8AC3E}">
        <p14:creationId xmlns:p14="http://schemas.microsoft.com/office/powerpoint/2010/main" val="17077425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0278" y="1169147"/>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Heute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Isolierte Anfechtung von Nebenbestimmung ist stets zulässig,</a:t>
            </a:r>
            <a:r>
              <a:rPr lang="de-DE" sz="2400" i="1" dirty="0">
                <a:solidFill>
                  <a:schemeClr val="tx1">
                    <a:lumMod val="65000"/>
                    <a:lumOff val="35000"/>
                  </a:schemeClr>
                </a:solidFill>
                <a:latin typeface="JKRGNR+Arial-BoldMT"/>
              </a:rPr>
              <a:t> „sofern nicht eine isolierte Aufhebbarkeit </a:t>
            </a:r>
            <a:r>
              <a:rPr lang="de-DE" sz="2400" b="1" i="1" dirty="0">
                <a:solidFill>
                  <a:schemeClr val="tx1">
                    <a:lumMod val="65000"/>
                    <a:lumOff val="35000"/>
                  </a:schemeClr>
                </a:solidFill>
                <a:latin typeface="JKRGNR+Arial-BoldMT"/>
              </a:rPr>
              <a:t>offenkundig von vornherein ausscheidet</a:t>
            </a:r>
            <a:r>
              <a:rPr lang="de-DE" sz="2400" i="1" dirty="0">
                <a:solidFill>
                  <a:schemeClr val="tx1">
                    <a:lumMod val="65000"/>
                    <a:lumOff val="35000"/>
                  </a:schemeClr>
                </a:solidFill>
                <a:latin typeface="JKRGNR+Arial-BoldMT"/>
              </a:rPr>
              <a:t>“ (BVerwGE </a:t>
            </a:r>
            <a:r>
              <a:rPr lang="de-DE" sz="2400" i="1" dirty="0" err="1">
                <a:solidFill>
                  <a:schemeClr val="tx1">
                    <a:lumMod val="65000"/>
                    <a:lumOff val="35000"/>
                  </a:schemeClr>
                </a:solidFill>
                <a:latin typeface="JKRGNR+Arial-BoldMT"/>
              </a:rPr>
              <a:t>NVwZ</a:t>
            </a:r>
            <a:r>
              <a:rPr lang="de-DE" sz="2400" i="1" dirty="0">
                <a:solidFill>
                  <a:schemeClr val="tx1">
                    <a:lumMod val="65000"/>
                    <a:lumOff val="35000"/>
                  </a:schemeClr>
                </a:solidFill>
                <a:latin typeface="JKRGNR+Arial-BoldMT"/>
              </a:rPr>
              <a:t> 2001, 429)</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iFv</a:t>
            </a:r>
            <a:r>
              <a:rPr lang="de-DE" sz="2400" dirty="0">
                <a:solidFill>
                  <a:schemeClr val="tx1">
                    <a:lumMod val="65000"/>
                    <a:lumOff val="35000"/>
                  </a:schemeClr>
                </a:solidFill>
                <a:latin typeface="JKRGNR+Arial-BoldMT"/>
              </a:rPr>
              <a:t>. </a:t>
            </a:r>
            <a:r>
              <a:rPr lang="de-DE" sz="2400" b="1" dirty="0">
                <a:solidFill>
                  <a:srgbClr val="FF0000"/>
                </a:solidFill>
                <a:latin typeface="JKRGNR+Arial-BoldMT"/>
              </a:rPr>
              <a:t>Bedingung und Befristung problematisch</a:t>
            </a:r>
            <a:r>
              <a:rPr lang="de-DE" sz="2400" dirty="0">
                <a:solidFill>
                  <a:schemeClr val="tx1">
                    <a:lumMod val="65000"/>
                    <a:lumOff val="35000"/>
                  </a:schemeClr>
                </a:solidFill>
                <a:latin typeface="JKRGNR+Arial-BoldMT"/>
              </a:rPr>
              <a:t>: Isolierte Anfechtbarkeit führt zu </a:t>
            </a:r>
            <a:r>
              <a:rPr lang="de-DE" sz="2400" dirty="0" err="1">
                <a:solidFill>
                  <a:schemeClr val="tx1">
                    <a:lumMod val="65000"/>
                    <a:lumOff val="35000"/>
                  </a:schemeClr>
                </a:solidFill>
                <a:latin typeface="JKRGNR+Arial-BoldMT"/>
              </a:rPr>
              <a:t>Suspensivwirkung</a:t>
            </a:r>
            <a:r>
              <a:rPr lang="de-DE" sz="2400" dirty="0">
                <a:solidFill>
                  <a:schemeClr val="tx1">
                    <a:lumMod val="65000"/>
                    <a:lumOff val="35000"/>
                  </a:schemeClr>
                </a:solidFill>
                <a:latin typeface="JKRGNR+Arial-BoldMT"/>
              </a:rPr>
              <a:t> (§ 80 I 1 VwGO)</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Konsequenz: Adressat kann – entgegen Behördenwillen – Begünstigung nutzen, ohne Bedingung/ Befristung einzuhalten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err="1">
                <a:solidFill>
                  <a:schemeClr val="tx1">
                    <a:lumMod val="65000"/>
                    <a:lumOff val="35000"/>
                  </a:schemeClr>
                </a:solidFill>
                <a:latin typeface="JKRGNR+Arial-BoldMT"/>
              </a:rPr>
              <a:t>iRd</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Begründetheit</a:t>
            </a:r>
            <a:r>
              <a:rPr lang="de-DE" sz="2400" dirty="0">
                <a:solidFill>
                  <a:schemeClr val="tx1">
                    <a:lumMod val="65000"/>
                    <a:lumOff val="35000"/>
                  </a:schemeClr>
                </a:solidFill>
                <a:latin typeface="JKRGNR+Arial-BoldMT"/>
              </a:rPr>
              <a:t> zu prüfen: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Rechtswidrigkeit der NB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Rechtsverletzung des Klägers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Haupt-VA muss </a:t>
            </a:r>
            <a:r>
              <a:rPr lang="de-DE" sz="2400" b="1" dirty="0">
                <a:solidFill>
                  <a:schemeClr val="tx1">
                    <a:lumMod val="65000"/>
                    <a:lumOff val="35000"/>
                  </a:schemeClr>
                </a:solidFill>
                <a:latin typeface="JKRGNR+Arial-BoldMT"/>
              </a:rPr>
              <a:t>„</a:t>
            </a:r>
            <a:r>
              <a:rPr lang="de-DE" sz="2400" b="1" dirty="0" err="1">
                <a:solidFill>
                  <a:schemeClr val="tx1">
                    <a:lumMod val="65000"/>
                    <a:lumOff val="35000"/>
                  </a:schemeClr>
                </a:solidFill>
                <a:latin typeface="JKRGNR+Arial-BoldMT"/>
              </a:rPr>
              <a:t>sinvoller</a:t>
            </a:r>
            <a:r>
              <a:rPr lang="de-DE" sz="2400" b="1" dirty="0">
                <a:solidFill>
                  <a:schemeClr val="tx1">
                    <a:lumMod val="65000"/>
                    <a:lumOff val="35000"/>
                  </a:schemeClr>
                </a:solidFill>
                <a:latin typeface="JKRGNR+Arial-BoldMT"/>
              </a:rPr>
              <a:t>- und </a:t>
            </a:r>
            <a:r>
              <a:rPr lang="de-DE" sz="2400" b="1" dirty="0" err="1">
                <a:solidFill>
                  <a:schemeClr val="tx1">
                    <a:lumMod val="65000"/>
                    <a:lumOff val="35000"/>
                  </a:schemeClr>
                </a:solidFill>
                <a:latin typeface="JKRGNR+Arial-BoldMT"/>
              </a:rPr>
              <a:t>rechtmäßigerweise</a:t>
            </a:r>
            <a:r>
              <a:rPr lang="de-DE" sz="2400" b="1" dirty="0">
                <a:solidFill>
                  <a:schemeClr val="tx1">
                    <a:lumMod val="65000"/>
                    <a:lumOff val="35000"/>
                  </a:schemeClr>
                </a:solidFill>
                <a:latin typeface="JKRGNR+Arial-BoldMT"/>
              </a:rPr>
              <a:t>“</a:t>
            </a:r>
            <a:r>
              <a:rPr lang="de-DE" sz="2400" dirty="0">
                <a:solidFill>
                  <a:schemeClr val="tx1">
                    <a:lumMod val="65000"/>
                    <a:lumOff val="35000"/>
                  </a:schemeClr>
                </a:solidFill>
                <a:latin typeface="JKRGNR+Arial-BoldMT"/>
              </a:rPr>
              <a:t> bestehen bleiben können ohne NB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
            </a:r>
            <a:r>
              <a:rPr lang="de-DE" sz="2400" dirty="0" err="1">
                <a:solidFill>
                  <a:schemeClr val="tx1">
                    <a:lumMod val="65000"/>
                    <a:lumOff val="35000"/>
                  </a:schemeClr>
                </a:solidFill>
                <a:latin typeface="JKRGNR+Arial-BoldMT"/>
              </a:rPr>
              <a:t>grds</a:t>
            </a:r>
            <a:r>
              <a:rPr lang="de-DE" sz="2400" dirty="0">
                <a:solidFill>
                  <a:schemeClr val="tx1">
                    <a:lumMod val="65000"/>
                    <a:lumOff val="35000"/>
                  </a:schemeClr>
                </a:solidFill>
                <a:latin typeface="JKRGNR+Arial-BoldMT"/>
              </a:rPr>
              <a:t>. Nicht Teil der Anfechtungsklage, § 113 I 1 VwGO]</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9607062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700808"/>
            <a:ext cx="8928992" cy="47961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Schwerpunkt der heutigen Einheit: </a:t>
            </a:r>
            <a:r>
              <a:rPr lang="de-DE" sz="2400" b="1" dirty="0">
                <a:solidFill>
                  <a:schemeClr val="tx1">
                    <a:lumMod val="65000"/>
                    <a:lumOff val="35000"/>
                  </a:schemeClr>
                </a:solidFill>
                <a:latin typeface="JKRGNR+Arial-BoldMT"/>
              </a:rPr>
              <a:t>Satzungen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Die Unterschiedliche Arten von Rechtsnormen: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Formelles Parlamentsgesetz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Rechtsverordnungen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Satzungen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[Verwaltungsvorschriften]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16. Woche</a:t>
            </a:r>
          </a:p>
        </p:txBody>
      </p:sp>
    </p:spTree>
    <p:extLst>
      <p:ext uri="{BB962C8B-B14F-4D97-AF65-F5344CB8AC3E}">
        <p14:creationId xmlns:p14="http://schemas.microsoft.com/office/powerpoint/2010/main" val="62143707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620939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Formelles Parlamentsgesetz</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Gesetz im „materiellen Sinne“, da: </a:t>
            </a:r>
            <a:r>
              <a:rPr lang="de-DE" sz="2400" b="1" dirty="0">
                <a:solidFill>
                  <a:schemeClr val="tx1">
                    <a:lumMod val="65000"/>
                    <a:lumOff val="35000"/>
                  </a:schemeClr>
                </a:solidFill>
                <a:latin typeface="JKRGNR+Arial-BoldMT"/>
              </a:rPr>
              <a:t>allgemeinverbindlich</a:t>
            </a:r>
            <a:r>
              <a:rPr lang="de-DE" sz="2400" dirty="0">
                <a:solidFill>
                  <a:schemeClr val="tx1">
                    <a:lumMod val="65000"/>
                    <a:lumOff val="35000"/>
                  </a:schemeClr>
                </a:solidFill>
                <a:latin typeface="JKRGNR+Arial-BoldMT"/>
              </a:rPr>
              <a:t> (abstrakt-generell)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Gesetz im „formellen Sinne“: weil es die Anforderungen des </a:t>
            </a:r>
            <a:r>
              <a:rPr lang="de-DE" sz="2400" b="1" dirty="0">
                <a:solidFill>
                  <a:schemeClr val="tx1">
                    <a:lumMod val="65000"/>
                    <a:lumOff val="35000"/>
                  </a:schemeClr>
                </a:solidFill>
                <a:latin typeface="JKRGNR+Arial-BoldMT"/>
              </a:rPr>
              <a:t>formellen Gesetzgebungsverfahrens </a:t>
            </a:r>
            <a:r>
              <a:rPr lang="de-DE" sz="2400" dirty="0">
                <a:solidFill>
                  <a:schemeClr val="tx1">
                    <a:lumMod val="65000"/>
                    <a:lumOff val="35000"/>
                  </a:schemeClr>
                </a:solidFill>
                <a:latin typeface="JKRGNR+Arial-BoldMT"/>
              </a:rPr>
              <a:t>einhalten muss (vgl. Art. 76 ff. GG)</a:t>
            </a: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Verwaltungsvorschrift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Rechtsnatur</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Innenrecht der Verwaltung</a:t>
            </a:r>
            <a:r>
              <a:rPr lang="de-DE" sz="2400" dirty="0">
                <a:solidFill>
                  <a:schemeClr val="tx1">
                    <a:lumMod val="65000"/>
                    <a:lumOff val="35000"/>
                  </a:schemeClr>
                </a:solidFill>
                <a:latin typeface="JKRGNR+Arial-BoldMT"/>
              </a:rPr>
              <a:t>, welches keine externe Wirkung (Bürger, Gerichte) entfaltet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Ausnahme: Normenkonkretisierende Verwaltungsvorschriften (TA-Luft, TA-Lärm)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Zweck</a:t>
            </a:r>
            <a:r>
              <a:rPr lang="de-DE" sz="2400" dirty="0">
                <a:solidFill>
                  <a:schemeClr val="tx1">
                    <a:lumMod val="65000"/>
                    <a:lumOff val="35000"/>
                  </a:schemeClr>
                </a:solidFill>
                <a:latin typeface="JKRGNR+Arial-BoldMT"/>
              </a:rPr>
              <a:t>: Vereinheitlichung der Verwaltungspraxis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16. Woche</a:t>
            </a:r>
          </a:p>
        </p:txBody>
      </p:sp>
    </p:spTree>
    <p:extLst>
      <p:ext uri="{BB962C8B-B14F-4D97-AF65-F5344CB8AC3E}">
        <p14:creationId xmlns:p14="http://schemas.microsoft.com/office/powerpoint/2010/main" val="300207127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895117"/>
          </a:xfrm>
          <a:prstGeom prst="rect">
            <a:avLst/>
          </a:prstGeom>
          <a:noFill/>
        </p:spPr>
        <p:txBody>
          <a:bodyPr wrap="square" rtlCol="0">
            <a:spAutoFit/>
          </a:bodyPr>
          <a:lstStyle/>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Normerlass durch Exekutive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16. Woche</a:t>
            </a:r>
          </a:p>
        </p:txBody>
      </p:sp>
      <p:sp>
        <p:nvSpPr>
          <p:cNvPr id="5" name="Abgerundetes Rechteck 4">
            <a:extLst>
              <a:ext uri="{FF2B5EF4-FFF2-40B4-BE49-F238E27FC236}">
                <a16:creationId xmlns:a16="http://schemas.microsoft.com/office/drawing/2014/main" id="{7EDE6075-6EE3-F9E4-22EF-95AAB86B0BD2}"/>
              </a:ext>
            </a:extLst>
          </p:cNvPr>
          <p:cNvSpPr/>
          <p:nvPr/>
        </p:nvSpPr>
        <p:spPr>
          <a:xfrm>
            <a:off x="74666" y="2132856"/>
            <a:ext cx="3528392" cy="115212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2200" b="1" dirty="0"/>
              <a:t>Rechtsverordnungen</a:t>
            </a:r>
          </a:p>
        </p:txBody>
      </p:sp>
      <p:sp>
        <p:nvSpPr>
          <p:cNvPr id="6" name="Abgerundetes Rechteck 5">
            <a:extLst>
              <a:ext uri="{FF2B5EF4-FFF2-40B4-BE49-F238E27FC236}">
                <a16:creationId xmlns:a16="http://schemas.microsoft.com/office/drawing/2014/main" id="{26FB397E-4E6E-6AB5-9F29-AFD2F42803C7}"/>
              </a:ext>
            </a:extLst>
          </p:cNvPr>
          <p:cNvSpPr/>
          <p:nvPr/>
        </p:nvSpPr>
        <p:spPr>
          <a:xfrm>
            <a:off x="5364088" y="2132856"/>
            <a:ext cx="3528392" cy="115212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2200" b="1" dirty="0"/>
              <a:t>Satzungen</a:t>
            </a:r>
          </a:p>
        </p:txBody>
      </p:sp>
      <p:sp>
        <p:nvSpPr>
          <p:cNvPr id="8" name="Textfeld 7">
            <a:extLst>
              <a:ext uri="{FF2B5EF4-FFF2-40B4-BE49-F238E27FC236}">
                <a16:creationId xmlns:a16="http://schemas.microsoft.com/office/drawing/2014/main" id="{0D15A83A-A2C1-5A77-AA1B-303D91123371}"/>
              </a:ext>
            </a:extLst>
          </p:cNvPr>
          <p:cNvSpPr txBox="1"/>
          <p:nvPr/>
        </p:nvSpPr>
        <p:spPr>
          <a:xfrm>
            <a:off x="0" y="3429000"/>
            <a:ext cx="4227099" cy="2682786"/>
          </a:xfrm>
          <a:prstGeom prst="rect">
            <a:avLst/>
          </a:prstGeom>
          <a:noFill/>
        </p:spPr>
        <p:txBody>
          <a:bodyPr wrap="square">
            <a:spAutoFit/>
          </a:bodyPr>
          <a:lstStyle/>
          <a:p>
            <a:pPr marL="285750" indent="-28575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dirty="0">
                <a:solidFill>
                  <a:schemeClr val="tx1">
                    <a:lumMod val="65000"/>
                    <a:lumOff val="35000"/>
                  </a:schemeClr>
                </a:solidFill>
                <a:latin typeface="JKRGNR+Arial-BoldMT"/>
              </a:rPr>
              <a:t>Im Bereich der „unmittelbaren Staatsverwaltung“ </a:t>
            </a:r>
          </a:p>
          <a:p>
            <a:pPr marL="742950" lvl="1" indent="-28575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Staat handelt durch </a:t>
            </a:r>
            <a:r>
              <a:rPr lang="de-DE" sz="2000" b="1" dirty="0">
                <a:solidFill>
                  <a:schemeClr val="tx1">
                    <a:lumMod val="65000"/>
                    <a:lumOff val="35000"/>
                  </a:schemeClr>
                </a:solidFill>
                <a:latin typeface="JKRGNR+Arial-BoldMT"/>
              </a:rPr>
              <a:t>unselbständige „Organe“</a:t>
            </a:r>
          </a:p>
          <a:p>
            <a:pPr marL="285750" indent="-28575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Nach </a:t>
            </a:r>
            <a:r>
              <a:rPr lang="de-DE" sz="2000" b="1" dirty="0">
                <a:solidFill>
                  <a:schemeClr val="tx1">
                    <a:lumMod val="65000"/>
                    <a:lumOff val="35000"/>
                  </a:schemeClr>
                </a:solidFill>
                <a:latin typeface="JKRGNR+Arial-BoldMT"/>
              </a:rPr>
              <a:t>Art. 80 I 1 GG </a:t>
            </a:r>
            <a:r>
              <a:rPr lang="de-DE" sz="2000" dirty="0">
                <a:solidFill>
                  <a:schemeClr val="tx1">
                    <a:lumMod val="65000"/>
                    <a:lumOff val="35000"/>
                  </a:schemeClr>
                </a:solidFill>
                <a:latin typeface="JKRGNR+Arial-BoldMT"/>
              </a:rPr>
              <a:t>zum Erlass von RVO ermächtigt: Bundesregierung, ein Bundesminister oder die Landesregierungen </a:t>
            </a:r>
          </a:p>
        </p:txBody>
      </p:sp>
      <p:sp>
        <p:nvSpPr>
          <p:cNvPr id="9" name="Textfeld 8">
            <a:extLst>
              <a:ext uri="{FF2B5EF4-FFF2-40B4-BE49-F238E27FC236}">
                <a16:creationId xmlns:a16="http://schemas.microsoft.com/office/drawing/2014/main" id="{ADC69908-138E-B75B-F4ED-41DC880AC2A1}"/>
              </a:ext>
            </a:extLst>
          </p:cNvPr>
          <p:cNvSpPr txBox="1"/>
          <p:nvPr/>
        </p:nvSpPr>
        <p:spPr>
          <a:xfrm>
            <a:off x="5014734" y="3462199"/>
            <a:ext cx="4227099" cy="3395801"/>
          </a:xfrm>
          <a:prstGeom prst="rect">
            <a:avLst/>
          </a:prstGeom>
          <a:noFill/>
        </p:spPr>
        <p:txBody>
          <a:bodyPr wrap="square">
            <a:spAutoFit/>
          </a:bodyPr>
          <a:lstStyle/>
          <a:p>
            <a:pPr marL="285750" indent="-28575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dirty="0" err="1">
                <a:solidFill>
                  <a:schemeClr val="tx1">
                    <a:lumMod val="65000"/>
                    <a:lumOff val="35000"/>
                  </a:schemeClr>
                </a:solidFill>
                <a:latin typeface="JKRGNR+Arial-BoldMT"/>
              </a:rPr>
              <a:t>Grds</a:t>
            </a:r>
            <a:r>
              <a:rPr lang="de-DE" sz="2000" b="1" dirty="0">
                <a:solidFill>
                  <a:schemeClr val="tx1">
                    <a:lumMod val="65000"/>
                    <a:lumOff val="35000"/>
                  </a:schemeClr>
                </a:solidFill>
                <a:latin typeface="JKRGNR+Arial-BoldMT"/>
              </a:rPr>
              <a:t>. Im Bereich der „mittelbaren Staatsverwaltung“ </a:t>
            </a:r>
          </a:p>
          <a:p>
            <a:pPr marL="742950" lvl="1" indent="-28575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dirty="0">
                <a:solidFill>
                  <a:schemeClr val="tx1">
                    <a:lumMod val="65000"/>
                    <a:lumOff val="35000"/>
                  </a:schemeClr>
                </a:solidFill>
                <a:latin typeface="JKRGNR+Arial-BoldMT"/>
              </a:rPr>
              <a:t>Rechtlich selbstständige </a:t>
            </a:r>
            <a:r>
              <a:rPr lang="de-DE" sz="2000" dirty="0">
                <a:solidFill>
                  <a:schemeClr val="tx1">
                    <a:lumMod val="65000"/>
                    <a:lumOff val="35000"/>
                  </a:schemeClr>
                </a:solidFill>
                <a:latin typeface="JKRGNR+Arial-BoldMT"/>
              </a:rPr>
              <a:t>Verwaltungsträger, die öffentliche Aufgaben erfüllen:</a:t>
            </a:r>
          </a:p>
          <a:p>
            <a:pPr marL="1200150" lvl="2" indent="-28575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dirty="0">
                <a:solidFill>
                  <a:schemeClr val="tx1">
                    <a:lumMod val="65000"/>
                    <a:lumOff val="35000"/>
                  </a:schemeClr>
                </a:solidFill>
                <a:latin typeface="JKRGNR+Arial-BoldMT"/>
              </a:rPr>
              <a:t>Körperschaften des öffentlichen Rechts</a:t>
            </a:r>
          </a:p>
          <a:p>
            <a:pPr marL="1200150" lvl="2" indent="-28575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dirty="0">
                <a:solidFill>
                  <a:schemeClr val="tx1">
                    <a:lumMod val="65000"/>
                    <a:lumOff val="35000"/>
                  </a:schemeClr>
                </a:solidFill>
                <a:latin typeface="JKRGNR+Arial-BoldMT"/>
              </a:rPr>
              <a:t>Anstalten des öffentlichen Rechts</a:t>
            </a:r>
          </a:p>
          <a:p>
            <a:pPr marL="742950" lvl="1" indent="-28575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b="1" dirty="0">
              <a:solidFill>
                <a:schemeClr val="tx1">
                  <a:lumMod val="65000"/>
                  <a:lumOff val="35000"/>
                </a:schemeClr>
              </a:solidFill>
              <a:latin typeface="JKRGNR+Arial-BoldMT"/>
            </a:endParaRPr>
          </a:p>
        </p:txBody>
      </p:sp>
    </p:spTree>
    <p:extLst>
      <p:ext uri="{BB962C8B-B14F-4D97-AF65-F5344CB8AC3E}">
        <p14:creationId xmlns:p14="http://schemas.microsoft.com/office/powerpoint/2010/main" val="33817363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 calcmode="lin" valueType="num">
                                      <p:cBhvr additive="base">
                                        <p:cTn id="19"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
                                            <p:txEl>
                                              <p:pRg st="1" end="1"/>
                                            </p:txEl>
                                          </p:spTgt>
                                        </p:tgtEl>
                                        <p:attrNameLst>
                                          <p:attrName>style.visibility</p:attrName>
                                        </p:attrNameLst>
                                      </p:cBhvr>
                                      <p:to>
                                        <p:strVal val="visible"/>
                                      </p:to>
                                    </p:set>
                                    <p:anim calcmode="lin" valueType="num">
                                      <p:cBhvr additive="base">
                                        <p:cTn id="25"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8">
                                            <p:txEl>
                                              <p:pRg st="2" end="2"/>
                                            </p:txEl>
                                          </p:spTgt>
                                        </p:tgtEl>
                                        <p:attrNameLst>
                                          <p:attrName>style.visibility</p:attrName>
                                        </p:attrNameLst>
                                      </p:cBhvr>
                                      <p:to>
                                        <p:strVal val="visible"/>
                                      </p:to>
                                    </p:set>
                                    <p:anim calcmode="lin" valueType="num">
                                      <p:cBhvr additive="base">
                                        <p:cTn id="31"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9">
                                            <p:txEl>
                                              <p:pRg st="0" end="0"/>
                                            </p:txEl>
                                          </p:spTgt>
                                        </p:tgtEl>
                                        <p:attrNameLst>
                                          <p:attrName>style.visibility</p:attrName>
                                        </p:attrNameLst>
                                      </p:cBhvr>
                                      <p:to>
                                        <p:strVal val="visible"/>
                                      </p:to>
                                    </p:set>
                                    <p:anim calcmode="lin" valueType="num">
                                      <p:cBhvr additive="base">
                                        <p:cTn id="3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9">
                                            <p:txEl>
                                              <p:pRg st="1" end="1"/>
                                            </p:txEl>
                                          </p:spTgt>
                                        </p:tgtEl>
                                        <p:attrNameLst>
                                          <p:attrName>style.visibility</p:attrName>
                                        </p:attrNameLst>
                                      </p:cBhvr>
                                      <p:to>
                                        <p:strVal val="visible"/>
                                      </p:to>
                                    </p:set>
                                    <p:anim calcmode="lin" valueType="num">
                                      <p:cBhvr additive="base">
                                        <p:cTn id="4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9">
                                            <p:txEl>
                                              <p:pRg st="2" end="2"/>
                                            </p:txEl>
                                          </p:spTgt>
                                        </p:tgtEl>
                                        <p:attrNameLst>
                                          <p:attrName>style.visibility</p:attrName>
                                        </p:attrNameLst>
                                      </p:cBhvr>
                                      <p:to>
                                        <p:strVal val="visible"/>
                                      </p:to>
                                    </p:set>
                                    <p:anim calcmode="lin" valueType="num">
                                      <p:cBhvr additive="base">
                                        <p:cTn id="4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9">
                                            <p:txEl>
                                              <p:pRg st="3" end="3"/>
                                            </p:txEl>
                                          </p:spTgt>
                                        </p:tgtEl>
                                        <p:attrNameLst>
                                          <p:attrName>style.visibility</p:attrName>
                                        </p:attrNameLst>
                                      </p:cBhvr>
                                      <p:to>
                                        <p:strVal val="visible"/>
                                      </p:to>
                                    </p:set>
                                    <p:anim calcmode="lin" valueType="num">
                                      <p:cBhvr additive="base">
                                        <p:cTn id="55"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3034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Satzung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Satzungen sind nach der Definition des BVerfG: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„gemeinhin Rechtsvorschriften, die von einer dem Staat eingeordneten </a:t>
            </a:r>
            <a:r>
              <a:rPr lang="de-DE" sz="2400" b="1" i="1" dirty="0">
                <a:solidFill>
                  <a:schemeClr val="tx1">
                    <a:lumMod val="65000"/>
                    <a:lumOff val="35000"/>
                  </a:schemeClr>
                </a:solidFill>
                <a:latin typeface="JKRGNR+Arial-BoldMT"/>
              </a:rPr>
              <a:t>juristischen Person des öffentlichen Rechts </a:t>
            </a:r>
            <a:r>
              <a:rPr lang="de-DE" sz="2400" i="1" dirty="0">
                <a:solidFill>
                  <a:schemeClr val="tx1">
                    <a:lumMod val="65000"/>
                    <a:lumOff val="35000"/>
                  </a:schemeClr>
                </a:solidFill>
                <a:latin typeface="JKRGNR+Arial-BoldMT"/>
              </a:rPr>
              <a:t>im Rahmen der ihr gesetzlich verliehenen </a:t>
            </a:r>
            <a:r>
              <a:rPr lang="de-DE" sz="2400" b="1" i="1" dirty="0">
                <a:solidFill>
                  <a:schemeClr val="tx1">
                    <a:lumMod val="65000"/>
                    <a:lumOff val="35000"/>
                  </a:schemeClr>
                </a:solidFill>
                <a:latin typeface="JKRGNR+Arial-BoldMT"/>
              </a:rPr>
              <a:t>Autonomie</a:t>
            </a:r>
            <a:r>
              <a:rPr lang="de-DE" sz="2400" i="1" dirty="0">
                <a:solidFill>
                  <a:schemeClr val="tx1">
                    <a:lumMod val="65000"/>
                    <a:lumOff val="35000"/>
                  </a:schemeClr>
                </a:solidFill>
                <a:latin typeface="JKRGNR+Arial-BoldMT"/>
              </a:rPr>
              <a:t> mit </a:t>
            </a:r>
            <a:r>
              <a:rPr lang="de-DE" sz="2400" b="1" i="1" dirty="0">
                <a:solidFill>
                  <a:schemeClr val="tx1">
                    <a:lumMod val="65000"/>
                    <a:lumOff val="35000"/>
                  </a:schemeClr>
                </a:solidFill>
                <a:latin typeface="JKRGNR+Arial-BoldMT"/>
              </a:rPr>
              <a:t>Wirksamkeit für die ihr angehörigen und unterworfenen Personen </a:t>
            </a:r>
            <a:r>
              <a:rPr lang="de-DE" sz="2400" i="1" dirty="0">
                <a:solidFill>
                  <a:schemeClr val="tx1">
                    <a:lumMod val="65000"/>
                    <a:lumOff val="35000"/>
                  </a:schemeClr>
                </a:solidFill>
                <a:latin typeface="JKRGNR+Arial-BoldMT"/>
              </a:rPr>
              <a:t>erlassen werden“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16. Woche</a:t>
            </a:r>
          </a:p>
        </p:txBody>
      </p:sp>
    </p:spTree>
    <p:extLst>
      <p:ext uri="{BB962C8B-B14F-4D97-AF65-F5344CB8AC3E}">
        <p14:creationId xmlns:p14="http://schemas.microsoft.com/office/powerpoint/2010/main" val="20511830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3450</Words>
  <Application>Microsoft Macintosh PowerPoint</Application>
  <PresentationFormat>Bildschirmpräsentation (4:3)</PresentationFormat>
  <Paragraphs>430</Paragraphs>
  <Slides>49</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49</vt:i4>
      </vt:variant>
    </vt:vector>
  </HeadingPairs>
  <TitlesOfParts>
    <vt:vector size="57"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72</cp:revision>
  <dcterms:created xsi:type="dcterms:W3CDTF">2023-10-19T08:58:07Z</dcterms:created>
  <dcterms:modified xsi:type="dcterms:W3CDTF">2026-02-23T09:07:10Z</dcterms:modified>
</cp:coreProperties>
</file>