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2"/>
  </p:notesMasterIdLst>
  <p:sldIdLst>
    <p:sldId id="256" r:id="rId2"/>
    <p:sldId id="455" r:id="rId3"/>
    <p:sldId id="572" r:id="rId4"/>
    <p:sldId id="573" r:id="rId5"/>
    <p:sldId id="574" r:id="rId6"/>
    <p:sldId id="575" r:id="rId7"/>
    <p:sldId id="576" r:id="rId8"/>
    <p:sldId id="571" r:id="rId9"/>
    <p:sldId id="554" r:id="rId10"/>
    <p:sldId id="555" r:id="rId11"/>
    <p:sldId id="556" r:id="rId12"/>
    <p:sldId id="557" r:id="rId13"/>
    <p:sldId id="566" r:id="rId14"/>
    <p:sldId id="567" r:id="rId15"/>
    <p:sldId id="561" r:id="rId16"/>
    <p:sldId id="559" r:id="rId17"/>
    <p:sldId id="569" r:id="rId18"/>
    <p:sldId id="560" r:id="rId19"/>
    <p:sldId id="562" r:id="rId20"/>
    <p:sldId id="564" r:id="rId21"/>
    <p:sldId id="579" r:id="rId22"/>
    <p:sldId id="563" r:id="rId23"/>
    <p:sldId id="578" r:id="rId24"/>
    <p:sldId id="577" r:id="rId25"/>
    <p:sldId id="580" r:id="rId26"/>
    <p:sldId id="581" r:id="rId27"/>
    <p:sldId id="276" r:id="rId28"/>
    <p:sldId id="535" r:id="rId29"/>
    <p:sldId id="536" r:id="rId30"/>
    <p:sldId id="537" r:id="rId31"/>
    <p:sldId id="538" r:id="rId32"/>
    <p:sldId id="539" r:id="rId33"/>
    <p:sldId id="540" r:id="rId34"/>
    <p:sldId id="541" r:id="rId35"/>
    <p:sldId id="542" r:id="rId36"/>
    <p:sldId id="543" r:id="rId37"/>
    <p:sldId id="544" r:id="rId38"/>
    <p:sldId id="545" r:id="rId39"/>
    <p:sldId id="546" r:id="rId40"/>
    <p:sldId id="547" r:id="rId41"/>
    <p:sldId id="548" r:id="rId42"/>
    <p:sldId id="565" r:id="rId43"/>
    <p:sldId id="549" r:id="rId44"/>
    <p:sldId id="550" r:id="rId45"/>
    <p:sldId id="551" r:id="rId46"/>
    <p:sldId id="552" r:id="rId47"/>
    <p:sldId id="570" r:id="rId48"/>
    <p:sldId id="568" r:id="rId49"/>
    <p:sldId id="553" r:id="rId50"/>
    <p:sldId id="439" r:id="rId51"/>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8" autoAdjust="0"/>
    <p:restoredTop sz="92969"/>
  </p:normalViewPr>
  <p:slideViewPr>
    <p:cSldViewPr>
      <p:cViewPr varScale="1">
        <p:scale>
          <a:sx n="111" d="100"/>
          <a:sy n="111" d="100"/>
        </p:scale>
        <p:origin x="512"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01.03.26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17.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4217"/>
            <a:ext cx="8928992" cy="39780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in </a:t>
            </a:r>
            <a:r>
              <a:rPr lang="de-DE" sz="2400" b="1" dirty="0">
                <a:solidFill>
                  <a:schemeClr val="tx1">
                    <a:lumMod val="65000"/>
                    <a:lumOff val="35000"/>
                  </a:schemeClr>
                </a:solidFill>
                <a:highlight>
                  <a:srgbClr val="FFFF00"/>
                </a:highlight>
                <a:latin typeface="JKRGNR+Arial-BoldMT"/>
              </a:rPr>
              <a:t>Art. 19 IV GG </a:t>
            </a:r>
            <a:r>
              <a:rPr lang="de-DE" sz="2400" dirty="0">
                <a:solidFill>
                  <a:schemeClr val="tx1">
                    <a:lumMod val="65000"/>
                    <a:lumOff val="35000"/>
                  </a:schemeClr>
                </a:solidFill>
                <a:latin typeface="JKRGNR+Arial-BoldMT"/>
              </a:rPr>
              <a:t>vorgesehen: </a:t>
            </a:r>
            <a:r>
              <a:rPr lang="de-DE" sz="2400" b="1" dirty="0">
                <a:solidFill>
                  <a:schemeClr val="tx1">
                    <a:lumMod val="65000"/>
                    <a:lumOff val="35000"/>
                  </a:schemeClr>
                </a:solidFill>
                <a:highlight>
                  <a:srgbClr val="FFFF00"/>
                </a:highlight>
                <a:latin typeface="JKRGNR+Arial-BoldMT"/>
              </a:rPr>
              <a:t>Garantie effektiven Rechtsschutzes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Art. 19 IV 1 GG </a:t>
            </a:r>
            <a:r>
              <a:rPr lang="de-DE" sz="2400" b="1" dirty="0">
                <a:solidFill>
                  <a:schemeClr val="tx1">
                    <a:lumMod val="65000"/>
                    <a:lumOff val="35000"/>
                  </a:schemeClr>
                </a:solidFill>
                <a:latin typeface="JKRGNR+Arial-BoldMT"/>
              </a:rPr>
              <a:t>garantiert jedem den Rechtsweg</a:t>
            </a:r>
            <a:r>
              <a:rPr lang="de-DE" sz="2400" dirty="0">
                <a:solidFill>
                  <a:schemeClr val="tx1">
                    <a:lumMod val="65000"/>
                    <a:lumOff val="35000"/>
                  </a:schemeClr>
                </a:solidFill>
                <a:latin typeface="JKRGNR+Arial-BoldMT"/>
              </a:rPr>
              <a:t>, der geltend macht, durch die öffentliche Gewalt in eigenen Rechten verletzt zu sein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„Rechtsweg“ umfasst: </a:t>
            </a:r>
            <a:r>
              <a:rPr lang="de-DE" sz="2400" b="1" dirty="0">
                <a:solidFill>
                  <a:schemeClr val="tx1">
                    <a:lumMod val="65000"/>
                    <a:lumOff val="35000"/>
                  </a:schemeClr>
                </a:solidFill>
                <a:latin typeface="JKRGNR+Arial-BoldMT"/>
              </a:rPr>
              <a:t>Zugang</a:t>
            </a:r>
            <a:r>
              <a:rPr lang="de-DE" sz="2400" dirty="0">
                <a:solidFill>
                  <a:schemeClr val="tx1">
                    <a:lumMod val="65000"/>
                    <a:lumOff val="35000"/>
                  </a:schemeClr>
                </a:solidFill>
                <a:latin typeface="JKRGNR+Arial-BoldMT"/>
              </a:rPr>
              <a:t> zu Gerichten und </a:t>
            </a:r>
            <a:r>
              <a:rPr lang="de-DE" sz="2400" b="1" dirty="0">
                <a:solidFill>
                  <a:schemeClr val="tx1">
                    <a:lumMod val="65000"/>
                    <a:lumOff val="35000"/>
                  </a:schemeClr>
                </a:solidFill>
                <a:latin typeface="JKRGNR+Arial-BoldMT"/>
              </a:rPr>
              <a:t>wirksame (!) Kontrolle durch Gerichte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Hieraus folgt für VG </a:t>
            </a: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highlight>
                  <a:srgbClr val="FFFF00"/>
                </a:highlight>
                <a:latin typeface="JKRGNR+Arial-BoldMT"/>
              </a:rPr>
              <a:t>Pflicht zur vollständigen Kontrolle</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der angefochtenen Entscheidung in </a:t>
            </a:r>
            <a:r>
              <a:rPr lang="de-DE" sz="2400" b="1" dirty="0">
                <a:solidFill>
                  <a:schemeClr val="tx1">
                    <a:lumMod val="65000"/>
                    <a:lumOff val="35000"/>
                  </a:schemeClr>
                </a:solidFill>
                <a:latin typeface="JKRGNR+Arial-BoldMT"/>
              </a:rPr>
              <a:t>rechtlicher und tatsächlicher Hinsicht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4082466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4217"/>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Beispiel</a:t>
            </a:r>
            <a:r>
              <a:rPr lang="de-DE" sz="2400" dirty="0">
                <a:solidFill>
                  <a:schemeClr val="tx1">
                    <a:lumMod val="65000"/>
                    <a:lumOff val="35000"/>
                  </a:schemeClr>
                </a:solidFill>
                <a:latin typeface="JKRGNR+Arial-BoldMT"/>
              </a:rPr>
              <a:t>: Examenskandidat E erhält in einer seiner öffentlich-rechtlichen Examensklausur die Bewertung „</a:t>
            </a:r>
            <a:r>
              <a:rPr lang="de-DE" sz="2400" b="1" dirty="0">
                <a:solidFill>
                  <a:schemeClr val="tx1">
                    <a:lumMod val="65000"/>
                    <a:lumOff val="35000"/>
                  </a:schemeClr>
                </a:solidFill>
                <a:latin typeface="JKRGNR+Arial-BoldMT"/>
              </a:rPr>
              <a:t>ungenügend</a:t>
            </a:r>
            <a:r>
              <a:rPr lang="de-DE" sz="2400" dirty="0">
                <a:solidFill>
                  <a:schemeClr val="tx1">
                    <a:lumMod val="65000"/>
                    <a:lumOff val="35000"/>
                  </a:schemeClr>
                </a:solidFill>
                <a:latin typeface="JKRGNR+Arial-BoldMT"/>
              </a:rPr>
              <a:t>“. Er ist hiermit nicht einverstanden und erhebt Klage.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7 </a:t>
            </a:r>
            <a:r>
              <a:rPr lang="de-DE" sz="2400" b="1" dirty="0" err="1">
                <a:solidFill>
                  <a:schemeClr val="tx1">
                    <a:lumMod val="65000"/>
                    <a:lumOff val="35000"/>
                  </a:schemeClr>
                </a:solidFill>
                <a:latin typeface="JKRGNR+Arial-BoldMT"/>
              </a:rPr>
              <a:t>HmbJAG</a:t>
            </a:r>
            <a:r>
              <a:rPr lang="de-DE" sz="2400" b="1" dirty="0">
                <a:solidFill>
                  <a:schemeClr val="tx1">
                    <a:lumMod val="65000"/>
                    <a:lumOff val="35000"/>
                  </a:schemeClr>
                </a:solidFill>
                <a:latin typeface="JKRGNR+Arial-BoldMT"/>
              </a:rPr>
              <a:t> – Bewertung der Prüfungsleistungen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Bewertung der schriftlichen und mündlichen Prüfungsleistungen der Zwischenprüfung und der ersten Prüfung richtet sich nach der Verordnung über eine Noten- und Punkteskala für die erste und zweite juristische Prüfung vom 3. Dezember 1981 (BGBl. I S. 1243) in der jeweils geltenden Fassung.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Wortlaut der Verordnung: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„ungenügend“		eine völlig unbrauchbare Leistung = 0 Punkte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Gerichtliche Kontrolle bzgl. des Rechtsbegriffs „ungenügend“?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2103747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4217"/>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Ausnahmefällen denkbar: </a:t>
            </a:r>
            <a:r>
              <a:rPr lang="de-DE" sz="2400" b="1" dirty="0">
                <a:solidFill>
                  <a:schemeClr val="tx1">
                    <a:lumMod val="65000"/>
                    <a:lumOff val="35000"/>
                  </a:schemeClr>
                </a:solidFill>
                <a:highlight>
                  <a:srgbClr val="FFFF00"/>
                </a:highlight>
                <a:latin typeface="JKRGNR+Arial-BoldMT"/>
              </a:rPr>
              <a:t>Einschränkung des Prüfungsumfanges der Gerichte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(+),…wenn </a:t>
            </a:r>
            <a:r>
              <a:rPr lang="de-DE" sz="2400" b="1" dirty="0">
                <a:solidFill>
                  <a:schemeClr val="tx1">
                    <a:lumMod val="65000"/>
                    <a:lumOff val="35000"/>
                  </a:schemeClr>
                </a:solidFill>
                <a:latin typeface="JKRGNR+Arial-BoldMT"/>
              </a:rPr>
              <a:t>unbestimmte Rechtsbegriffe </a:t>
            </a:r>
            <a:r>
              <a:rPr lang="de-DE" sz="2400" i="1" dirty="0">
                <a:solidFill>
                  <a:schemeClr val="tx1">
                    <a:lumMod val="65000"/>
                    <a:lumOff val="35000"/>
                  </a:schemeClr>
                </a:solidFill>
                <a:latin typeface="JKRGNR+Arial-BoldMT"/>
              </a:rPr>
              <a:t>„wegen </a:t>
            </a:r>
            <a:r>
              <a:rPr lang="de-DE" sz="2400" b="1" i="1" dirty="0">
                <a:solidFill>
                  <a:schemeClr val="tx1">
                    <a:lumMod val="65000"/>
                    <a:lumOff val="35000"/>
                  </a:schemeClr>
                </a:solidFill>
                <a:latin typeface="JKRGNR+Arial-BoldMT"/>
              </a:rPr>
              <a:t>hoher Komplexität </a:t>
            </a:r>
            <a:r>
              <a:rPr lang="de-DE" sz="2400" i="1" dirty="0">
                <a:solidFill>
                  <a:schemeClr val="tx1">
                    <a:lumMod val="65000"/>
                    <a:lumOff val="35000"/>
                  </a:schemeClr>
                </a:solidFill>
                <a:latin typeface="JKRGNR+Arial-BoldMT"/>
              </a:rPr>
              <a:t>oder besonderer </a:t>
            </a:r>
            <a:r>
              <a:rPr lang="de-DE" sz="2400" b="1" i="1" dirty="0">
                <a:solidFill>
                  <a:schemeClr val="tx1">
                    <a:lumMod val="65000"/>
                    <a:lumOff val="35000"/>
                  </a:schemeClr>
                </a:solidFill>
                <a:latin typeface="JKRGNR+Arial-BoldMT"/>
              </a:rPr>
              <a:t>Dynamik</a:t>
            </a:r>
            <a:r>
              <a:rPr lang="de-DE" sz="2400" i="1" dirty="0">
                <a:solidFill>
                  <a:schemeClr val="tx1">
                    <a:lumMod val="65000"/>
                    <a:lumOff val="35000"/>
                  </a:schemeClr>
                </a:solidFill>
                <a:latin typeface="JKRGNR+Arial-BoldMT"/>
              </a:rPr>
              <a:t> der geregelten Materie so vage und ihre Konkretisierung im Nachvollzug der Verwaltungsentscheidung so schwierig“ </a:t>
            </a:r>
            <a:r>
              <a:rPr lang="de-DE" sz="2400" dirty="0">
                <a:solidFill>
                  <a:schemeClr val="tx1">
                    <a:lumMod val="65000"/>
                    <a:lumOff val="35000"/>
                  </a:schemeClr>
                </a:solidFill>
                <a:latin typeface="JKRGNR+Arial-BoldMT"/>
              </a:rPr>
              <a:t>ist, dass die </a:t>
            </a:r>
            <a:r>
              <a:rPr lang="de-DE" sz="2400" b="1" dirty="0">
                <a:solidFill>
                  <a:schemeClr val="tx1">
                    <a:lumMod val="65000"/>
                    <a:lumOff val="35000"/>
                  </a:schemeClr>
                </a:solidFill>
                <a:latin typeface="JKRGNR+Arial-BoldMT"/>
              </a:rPr>
              <a:t>gerichtliche Kontrolle an ihre Funktionsgrenzen </a:t>
            </a:r>
            <a:r>
              <a:rPr lang="de-DE" sz="2400" dirty="0">
                <a:solidFill>
                  <a:schemeClr val="tx1">
                    <a:lumMod val="65000"/>
                    <a:lumOff val="35000"/>
                  </a:schemeClr>
                </a:solidFill>
                <a:latin typeface="JKRGNR+Arial-BoldMT"/>
              </a:rPr>
              <a:t>stößt (BVerfG NJW 1991, 2005 (2006))</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derartigen Fällen anzunehmen: nicht justiziabler sog. </a:t>
            </a:r>
            <a:r>
              <a:rPr lang="de-DE" sz="2400" b="1" dirty="0">
                <a:solidFill>
                  <a:schemeClr val="tx1">
                    <a:lumMod val="65000"/>
                    <a:lumOff val="35000"/>
                  </a:schemeClr>
                </a:solidFill>
                <a:highlight>
                  <a:srgbClr val="FFFF00"/>
                </a:highlight>
                <a:latin typeface="JKRGNR+Arial-BoldMT"/>
              </a:rPr>
              <a:t>Beurteilungsspielraum</a:t>
            </a:r>
            <a:r>
              <a:rPr lang="de-DE" sz="2400" dirty="0">
                <a:solidFill>
                  <a:schemeClr val="tx1">
                    <a:lumMod val="65000"/>
                    <a:lumOff val="35000"/>
                  </a:schemeClr>
                </a:solidFill>
                <a:latin typeface="JKRGNR+Arial-BoldMT"/>
              </a:rPr>
              <a:t> der Verwaltung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3212239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4217"/>
            <a:ext cx="8928992" cy="98539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Beurteilungsspielraum hinsichtlich des Begriffs „ungenügend“?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Problem: Ermittlung von Beurteilungsspielräumen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BVerfG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2011, S. 1062 </a:t>
            </a:r>
            <a:r>
              <a:rPr lang="de-DE" sz="2400" dirty="0">
                <a:solidFill>
                  <a:schemeClr val="tx1">
                    <a:lumMod val="65000"/>
                    <a:lumOff val="35000"/>
                  </a:schemeClr>
                </a:solidFill>
                <a:latin typeface="JKRGNR+Arial-BoldMT"/>
              </a:rPr>
              <a:t>erforderlich: dass sich Beurteilungsspielräume </a:t>
            </a: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ausdrücklich aus dem Gesetz </a:t>
            </a:r>
            <a:r>
              <a:rPr lang="de-DE" sz="2400" i="1" dirty="0">
                <a:solidFill>
                  <a:schemeClr val="tx1">
                    <a:lumMod val="65000"/>
                    <a:lumOff val="35000"/>
                  </a:schemeClr>
                </a:solidFill>
                <a:latin typeface="JKRGNR+Arial-BoldMT"/>
              </a:rPr>
              <a:t>ergeben oder durch </a:t>
            </a:r>
            <a:r>
              <a:rPr lang="de-DE" sz="2400" b="1" i="1" dirty="0">
                <a:solidFill>
                  <a:schemeClr val="tx1">
                    <a:lumMod val="65000"/>
                    <a:lumOff val="35000"/>
                  </a:schemeClr>
                </a:solidFill>
                <a:latin typeface="JKRGNR+Arial-BoldMT"/>
              </a:rPr>
              <a:t>Auslegung</a:t>
            </a:r>
            <a:r>
              <a:rPr lang="de-DE" sz="2400" i="1" dirty="0">
                <a:solidFill>
                  <a:schemeClr val="tx1">
                    <a:lumMod val="65000"/>
                    <a:lumOff val="35000"/>
                  </a:schemeClr>
                </a:solidFill>
                <a:latin typeface="JKRGNR+Arial-BoldMT"/>
              </a:rPr>
              <a:t> hinreichend deutlich zu ermitteln sein“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Beispiele</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10 II 2 TKG</a:t>
            </a:r>
            <a:r>
              <a:rPr lang="de-DE" sz="2400" dirty="0">
                <a:solidFill>
                  <a:schemeClr val="tx1">
                    <a:lumMod val="65000"/>
                    <a:lumOff val="35000"/>
                  </a:schemeClr>
                </a:solidFill>
                <a:latin typeface="JKRGNR+Arial-BoldMT"/>
              </a:rPr>
              <a:t>: „Diese Märkte werden von der Bundesnetzagentur im Rahmen des ihr zustehenden </a:t>
            </a:r>
            <a:r>
              <a:rPr lang="de-DE" sz="2400" b="1" dirty="0">
                <a:solidFill>
                  <a:schemeClr val="tx1">
                    <a:lumMod val="65000"/>
                    <a:lumOff val="35000"/>
                  </a:schemeClr>
                </a:solidFill>
                <a:latin typeface="JKRGNR+Arial-BoldMT"/>
              </a:rPr>
              <a:t>Beurteilungsspielraums</a:t>
            </a:r>
            <a:r>
              <a:rPr lang="de-DE" sz="2400" dirty="0">
                <a:solidFill>
                  <a:schemeClr val="tx1">
                    <a:lumMod val="65000"/>
                    <a:lumOff val="35000"/>
                  </a:schemeClr>
                </a:solidFill>
                <a:latin typeface="JKRGNR+Arial-BoldMT"/>
              </a:rPr>
              <a:t> bestimmt.“</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76 V 2 GWB</a:t>
            </a:r>
            <a:r>
              <a:rPr lang="de-DE" sz="2400" dirty="0">
                <a:solidFill>
                  <a:schemeClr val="tx1">
                    <a:lumMod val="65000"/>
                    <a:lumOff val="35000"/>
                  </a:schemeClr>
                </a:solidFill>
                <a:latin typeface="JKRGNR+Arial-BoldMT"/>
              </a:rPr>
              <a:t>: „Die Würdigung der gesamtwirtschaftlichen Lage und Entwicklung ist hierbei der </a:t>
            </a:r>
            <a:r>
              <a:rPr lang="de-DE" sz="2400" b="1" dirty="0">
                <a:solidFill>
                  <a:schemeClr val="tx1">
                    <a:lumMod val="65000"/>
                    <a:lumOff val="35000"/>
                  </a:schemeClr>
                </a:solidFill>
                <a:latin typeface="JKRGNR+Arial-BoldMT"/>
              </a:rPr>
              <a:t>Nachprüfung des Gerichts entzogen</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 der Frage, ob das Tatbestandsmerkmal „</a:t>
            </a:r>
            <a:r>
              <a:rPr lang="de-DE" sz="2400" b="1" dirty="0">
                <a:solidFill>
                  <a:schemeClr val="tx1">
                    <a:lumMod val="65000"/>
                    <a:lumOff val="35000"/>
                  </a:schemeClr>
                </a:solidFill>
                <a:latin typeface="JKRGNR+Arial-BoldMT"/>
              </a:rPr>
              <a:t>ungenügend</a:t>
            </a:r>
            <a:r>
              <a:rPr lang="de-DE" sz="2400" dirty="0">
                <a:solidFill>
                  <a:schemeClr val="tx1">
                    <a:lumMod val="65000"/>
                    <a:lumOff val="35000"/>
                  </a:schemeClr>
                </a:solidFill>
                <a:latin typeface="JKRGNR+Arial-BoldMT"/>
              </a:rPr>
              <a:t>“ erfüllt ist, zu bedenken: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Bewertung einer Prüfungsleistung erfolgt auf Grundlage…</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komplexer Erwägungen</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wobei diese in ein </a:t>
            </a:r>
            <a:r>
              <a:rPr lang="de-DE" sz="2400" b="1" dirty="0">
                <a:solidFill>
                  <a:schemeClr val="tx1">
                    <a:lumMod val="65000"/>
                    <a:lumOff val="35000"/>
                  </a:schemeClr>
                </a:solidFill>
                <a:latin typeface="JKRGNR+Arial-BoldMT"/>
              </a:rPr>
              <a:t>Bezugssystem eingeordnet </a:t>
            </a:r>
            <a:r>
              <a:rPr lang="de-DE" sz="2400" dirty="0">
                <a:solidFill>
                  <a:schemeClr val="tx1">
                    <a:lumMod val="65000"/>
                    <a:lumOff val="35000"/>
                  </a:schemeClr>
                </a:solidFill>
                <a:latin typeface="JKRGNR+Arial-BoldMT"/>
              </a:rPr>
              <a:t>sind und</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 die </a:t>
            </a:r>
            <a:r>
              <a:rPr lang="de-DE" sz="2400" b="1" dirty="0">
                <a:solidFill>
                  <a:schemeClr val="tx1">
                    <a:lumMod val="65000"/>
                    <a:lumOff val="35000"/>
                  </a:schemeClr>
                </a:solidFill>
                <a:latin typeface="JKRGNR+Arial-BoldMT"/>
              </a:rPr>
              <a:t>persönliche Erfahrung der Prüfer </a:t>
            </a:r>
            <a:r>
              <a:rPr lang="de-DE" sz="2400" dirty="0">
                <a:solidFill>
                  <a:schemeClr val="tx1">
                    <a:lumMod val="65000"/>
                    <a:lumOff val="35000"/>
                  </a:schemeClr>
                </a:solidFill>
                <a:latin typeface="JKRGNR+Arial-BoldMT"/>
              </a:rPr>
              <a:t>aus vergleichbaren Prüfungen beeinflusst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17465358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4217"/>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 der Frage, ob das Tatbestandsmerkmal „</a:t>
            </a:r>
            <a:r>
              <a:rPr lang="de-DE" sz="2400" b="1" dirty="0">
                <a:solidFill>
                  <a:schemeClr val="tx1">
                    <a:lumMod val="65000"/>
                    <a:lumOff val="35000"/>
                  </a:schemeClr>
                </a:solidFill>
                <a:latin typeface="JKRGNR+Arial-BoldMT"/>
              </a:rPr>
              <a:t>ungenügend</a:t>
            </a:r>
            <a:r>
              <a:rPr lang="de-DE" sz="2400" dirty="0">
                <a:solidFill>
                  <a:schemeClr val="tx1">
                    <a:lumMod val="65000"/>
                    <a:lumOff val="35000"/>
                  </a:schemeClr>
                </a:solidFill>
                <a:latin typeface="JKRGNR+Arial-BoldMT"/>
              </a:rPr>
              <a:t>“ erfüllt ist, zu bedenken: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Bewertung einer Prüfungsleistung erfolgt auf Grundlage…</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komplexer Erwägungen</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wobei diese in ein </a:t>
            </a:r>
            <a:r>
              <a:rPr lang="de-DE" sz="2400" b="1" dirty="0">
                <a:solidFill>
                  <a:schemeClr val="tx1">
                    <a:lumMod val="65000"/>
                    <a:lumOff val="35000"/>
                  </a:schemeClr>
                </a:solidFill>
                <a:latin typeface="JKRGNR+Arial-BoldMT"/>
              </a:rPr>
              <a:t>Bezugssystem eingeordnet </a:t>
            </a:r>
            <a:r>
              <a:rPr lang="de-DE" sz="2400" dirty="0">
                <a:solidFill>
                  <a:schemeClr val="tx1">
                    <a:lumMod val="65000"/>
                    <a:lumOff val="35000"/>
                  </a:schemeClr>
                </a:solidFill>
                <a:latin typeface="JKRGNR+Arial-BoldMT"/>
              </a:rPr>
              <a:t>sind und</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durch die </a:t>
            </a:r>
            <a:r>
              <a:rPr lang="de-DE" sz="2400" b="1" dirty="0">
                <a:solidFill>
                  <a:schemeClr val="tx1">
                    <a:lumMod val="65000"/>
                    <a:lumOff val="35000"/>
                  </a:schemeClr>
                </a:solidFill>
                <a:latin typeface="JKRGNR+Arial-BoldMT"/>
              </a:rPr>
              <a:t>persönliche Erfahrung der Prüfer </a:t>
            </a:r>
            <a:r>
              <a:rPr lang="de-DE" sz="2400" dirty="0">
                <a:solidFill>
                  <a:schemeClr val="tx1">
                    <a:lumMod val="65000"/>
                    <a:lumOff val="35000"/>
                  </a:schemeClr>
                </a:solidFill>
                <a:latin typeface="JKRGNR+Arial-BoldMT"/>
              </a:rPr>
              <a:t>aus vergleichbaren Prüfungen beeinflusst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32828977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4217"/>
            <a:ext cx="8928992" cy="560409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Hierzu exemplarisch </a:t>
            </a:r>
            <a:r>
              <a:rPr lang="de-DE" sz="2200" b="1" dirty="0">
                <a:solidFill>
                  <a:schemeClr val="tx1">
                    <a:lumMod val="65000"/>
                    <a:lumOff val="35000"/>
                  </a:schemeClr>
                </a:solidFill>
                <a:latin typeface="JKRGNR+Arial-BoldMT"/>
              </a:rPr>
              <a:t>BVerwG NJW 2018, 2142: </a:t>
            </a:r>
            <a:r>
              <a:rPr lang="de-DE" sz="2200" i="1" dirty="0">
                <a:solidFill>
                  <a:schemeClr val="tx1">
                    <a:lumMod val="65000"/>
                    <a:lumOff val="35000"/>
                  </a:schemeClr>
                </a:solidFill>
                <a:latin typeface="JKRGNR+Arial-BoldMT"/>
              </a:rPr>
              <a:t>„Die Prüfertätigkeit lässt sich aufgrund ihrer </a:t>
            </a:r>
            <a:r>
              <a:rPr lang="de-DE" sz="2200" b="1" i="1" dirty="0">
                <a:solidFill>
                  <a:schemeClr val="tx1">
                    <a:lumMod val="65000"/>
                    <a:lumOff val="35000"/>
                  </a:schemeClr>
                </a:solidFill>
                <a:latin typeface="JKRGNR+Arial-BoldMT"/>
              </a:rPr>
              <a:t>Komplexität</a:t>
            </a:r>
            <a:r>
              <a:rPr lang="de-DE" sz="2200" i="1" dirty="0">
                <a:solidFill>
                  <a:schemeClr val="tx1">
                    <a:lumMod val="65000"/>
                    <a:lumOff val="35000"/>
                  </a:schemeClr>
                </a:solidFill>
                <a:latin typeface="JKRGNR+Arial-BoldMT"/>
              </a:rPr>
              <a:t> weitgehend nicht durch allgemeingültige Regeln erfassen. Vielmehr nimmt der jeweilige Prüfer die Bewertung anhand von </a:t>
            </a:r>
            <a:r>
              <a:rPr lang="de-DE" sz="2200" b="1" i="1" dirty="0">
                <a:solidFill>
                  <a:schemeClr val="tx1">
                    <a:lumMod val="65000"/>
                    <a:lumOff val="35000"/>
                  </a:schemeClr>
                </a:solidFill>
                <a:latin typeface="JKRGNR+Arial-BoldMT"/>
              </a:rPr>
              <a:t>Maßstäben</a:t>
            </a:r>
            <a:r>
              <a:rPr lang="de-DE" sz="2200" i="1" dirty="0">
                <a:solidFill>
                  <a:schemeClr val="tx1">
                    <a:lumMod val="65000"/>
                    <a:lumOff val="35000"/>
                  </a:schemeClr>
                </a:solidFill>
                <a:latin typeface="JKRGNR+Arial-BoldMT"/>
              </a:rPr>
              <a:t> vor, die er in Bezug auf die konkrete Prüfungsaufgabe </a:t>
            </a:r>
            <a:r>
              <a:rPr lang="de-DE" sz="2200" b="1" i="1" dirty="0">
                <a:solidFill>
                  <a:schemeClr val="tx1">
                    <a:lumMod val="65000"/>
                    <a:lumOff val="35000"/>
                  </a:schemeClr>
                </a:solidFill>
                <a:latin typeface="JKRGNR+Arial-BoldMT"/>
              </a:rPr>
              <a:t>autonom</a:t>
            </a:r>
            <a:r>
              <a:rPr lang="de-DE" sz="2200" i="1" dirty="0">
                <a:solidFill>
                  <a:schemeClr val="tx1">
                    <a:lumMod val="65000"/>
                    <a:lumOff val="35000"/>
                  </a:schemeClr>
                </a:solidFill>
                <a:latin typeface="JKRGNR+Arial-BoldMT"/>
              </a:rPr>
              <a:t> erstellt. Sie beruhen auf einem </a:t>
            </a:r>
            <a:r>
              <a:rPr lang="de-DE" sz="2200" b="1" i="1" dirty="0">
                <a:solidFill>
                  <a:schemeClr val="tx1">
                    <a:lumMod val="65000"/>
                    <a:lumOff val="35000"/>
                  </a:schemeClr>
                </a:solidFill>
                <a:latin typeface="JKRGNR+Arial-BoldMT"/>
              </a:rPr>
              <a:t>Bezugssystem</a:t>
            </a:r>
            <a:r>
              <a:rPr lang="de-DE" sz="2200" i="1" dirty="0">
                <a:solidFill>
                  <a:schemeClr val="tx1">
                    <a:lumMod val="65000"/>
                    <a:lumOff val="35000"/>
                  </a:schemeClr>
                </a:solidFill>
                <a:latin typeface="JKRGNR+Arial-BoldMT"/>
              </a:rPr>
              <a:t>, das vor allem durch seine </a:t>
            </a:r>
            <a:r>
              <a:rPr lang="de-DE" sz="2200" b="1" i="1" dirty="0">
                <a:solidFill>
                  <a:schemeClr val="tx1">
                    <a:lumMod val="65000"/>
                    <a:lumOff val="35000"/>
                  </a:schemeClr>
                </a:solidFill>
                <a:latin typeface="JKRGNR+Arial-BoldMT"/>
              </a:rPr>
              <a:t>persönlichen Erfahrungen, Einschätzungen und Vorstellungen </a:t>
            </a:r>
            <a:r>
              <a:rPr lang="de-DE" sz="2200" i="1" dirty="0">
                <a:solidFill>
                  <a:schemeClr val="tx1">
                    <a:lumMod val="65000"/>
                    <a:lumOff val="35000"/>
                  </a:schemeClr>
                </a:solidFill>
                <a:latin typeface="JKRGNR+Arial-BoldMT"/>
              </a:rPr>
              <a:t>gebildet wird. Diese Maßstäbe muss der Prüfer </a:t>
            </a:r>
            <a:r>
              <a:rPr lang="de-DE" sz="2200" b="1" i="1" dirty="0">
                <a:solidFill>
                  <a:schemeClr val="tx1">
                    <a:lumMod val="65000"/>
                    <a:lumOff val="35000"/>
                  </a:schemeClr>
                </a:solidFill>
                <a:latin typeface="JKRGNR+Arial-BoldMT"/>
              </a:rPr>
              <a:t>aus Gründen der Chancengleichheit </a:t>
            </a:r>
            <a:r>
              <a:rPr lang="de-DE" sz="2200" i="1" dirty="0">
                <a:solidFill>
                  <a:schemeClr val="tx1">
                    <a:lumMod val="65000"/>
                    <a:lumOff val="35000"/>
                  </a:schemeClr>
                </a:solidFill>
                <a:latin typeface="JKRGNR+Arial-BoldMT"/>
              </a:rPr>
              <a:t>auf die Bewertung aller Bearbeitungen derselben Prüfungsaufgabe anwenden. Auf ihrer Grundlage trifft er eine </a:t>
            </a:r>
            <a:r>
              <a:rPr lang="de-DE" sz="2200" b="1" i="1" dirty="0">
                <a:solidFill>
                  <a:schemeClr val="tx1">
                    <a:lumMod val="65000"/>
                    <a:lumOff val="35000"/>
                  </a:schemeClr>
                </a:solidFill>
                <a:latin typeface="JKRGNR+Arial-BoldMT"/>
              </a:rPr>
              <a:t>Vielzahl fachlicher und prüfungsspezifischer Wertungen</a:t>
            </a:r>
            <a:r>
              <a:rPr lang="de-DE" sz="2200" i="1" dirty="0">
                <a:solidFill>
                  <a:schemeClr val="tx1">
                    <a:lumMod val="65000"/>
                    <a:lumOff val="35000"/>
                  </a:schemeClr>
                </a:solidFill>
                <a:latin typeface="JKRGNR+Arial-BoldMT"/>
              </a:rPr>
              <a:t>; diese Wertungen setzt er nach der Bedeutung, die er ihnen aufgabenbezogen beimisst, in ein Verhältnis zueinander. Aufgrund der Gewichtung der einzelnen Vorzüge und Nachteile der Prüfungsleistung und deren Vergleich mit anderen Bearbeitungen vergibt der Prüfer die Note, das heißt er ordnet die Prüfungsleistung in eine normativ vorgegebene Notenskala ein.“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Beurteilungsspielraum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8793649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2798" y="1286588"/>
            <a:ext cx="8928992" cy="280589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Klausurrelevant: Beurteilungsspielraum ergibt sich aus der </a:t>
            </a:r>
            <a:r>
              <a:rPr lang="de-DE" sz="2400" b="1" dirty="0">
                <a:solidFill>
                  <a:schemeClr val="tx1">
                    <a:lumMod val="65000"/>
                    <a:lumOff val="35000"/>
                  </a:schemeClr>
                </a:solidFill>
                <a:latin typeface="JKRGNR+Arial-BoldMT"/>
              </a:rPr>
              <a:t>Auslegung einer Vorschrift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Notwendige aber nicht ausreichende Voraussetzung: Vorliegen eines </a:t>
            </a:r>
            <a:r>
              <a:rPr lang="de-DE" sz="2400" b="1" dirty="0">
                <a:solidFill>
                  <a:schemeClr val="tx1">
                    <a:lumMod val="65000"/>
                    <a:lumOff val="35000"/>
                  </a:schemeClr>
                </a:solidFill>
                <a:highlight>
                  <a:srgbClr val="FFFF00"/>
                </a:highlight>
                <a:latin typeface="JKRGNR+Arial-BoldMT"/>
              </a:rPr>
              <a:t>unbestimmten Rechtsbegriffs </a:t>
            </a:r>
            <a:r>
              <a:rPr lang="de-DE" sz="2400" dirty="0">
                <a:solidFill>
                  <a:schemeClr val="tx1">
                    <a:lumMod val="65000"/>
                    <a:lumOff val="35000"/>
                  </a:schemeClr>
                </a:solidFill>
                <a:latin typeface="JKRGNR+Arial-BoldMT"/>
              </a:rPr>
              <a:t>(„Geeignetheit“/ „besondere Härte“/ „städtebauliche Belange“/…)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Daneben erforderlich: Legitimation durch einen sog. </a:t>
            </a:r>
            <a:r>
              <a:rPr lang="de-DE" sz="2400" b="1" dirty="0">
                <a:solidFill>
                  <a:schemeClr val="tx1">
                    <a:lumMod val="65000"/>
                    <a:lumOff val="35000"/>
                  </a:schemeClr>
                </a:solidFill>
                <a:highlight>
                  <a:srgbClr val="FFFF00"/>
                </a:highlight>
                <a:latin typeface="JKRGNR+Arial-BoldMT"/>
              </a:rPr>
              <a:t>„hinreichend gewichtigen Sachgrund“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706836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42798" y="1286588"/>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derartige Sachgründe anerkannt: </a:t>
            </a:r>
          </a:p>
          <a:p>
            <a:pPr marL="800100" lvl="1"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Situationsspezifische Beurteilungen</a:t>
            </a:r>
            <a:r>
              <a:rPr lang="de-DE" sz="2400" dirty="0">
                <a:solidFill>
                  <a:schemeClr val="tx1">
                    <a:lumMod val="65000"/>
                    <a:lumOff val="35000"/>
                  </a:schemeClr>
                </a:solidFill>
                <a:latin typeface="JKRGNR+Arial-BoldMT"/>
              </a:rPr>
              <a:t>, die ggf. mit einem Stichtagscharakter versehen sind und so nicht wiederholbar sind </a:t>
            </a:r>
          </a:p>
          <a:p>
            <a:pPr marL="800100" lvl="1"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Sachverständigengutachten</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staatsferner, weisungsfreier Kollegialorgane </a:t>
            </a:r>
            <a:r>
              <a:rPr lang="de-DE" sz="2400" b="1" dirty="0">
                <a:solidFill>
                  <a:schemeClr val="tx1">
                    <a:lumMod val="65000"/>
                    <a:lumOff val="35000"/>
                  </a:schemeClr>
                </a:solidFill>
                <a:latin typeface="JKRGNR+Arial-BoldMT"/>
              </a:rPr>
              <a:t>mit spezifischer Sachkunde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Qualitätseinstufung eines Weins durch besondere Kommission </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Komplexe Entscheidungen mit Prognosecharakter</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 Im Umwelt- und Wirtschaftsrecht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„Erforderlichkeit“ eines B-Plans, § 1 III BauGB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40189924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4217"/>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des Beurteilungsspielraums anzunehmen: </a:t>
            </a:r>
            <a:r>
              <a:rPr lang="de-DE" sz="2400" b="1" dirty="0">
                <a:solidFill>
                  <a:schemeClr val="tx1">
                    <a:lumMod val="65000"/>
                    <a:lumOff val="35000"/>
                  </a:schemeClr>
                </a:solidFill>
                <a:latin typeface="JKRGNR+Arial-BoldMT"/>
              </a:rPr>
              <a:t>Eingeschränkter gerichtlicher Prüfungsumfang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Einschränkung von Art. 19 IV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Aber: durch Sachgründe gerechtfertigt!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Prüfungsumfang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In derartigen Fällen ist eine behördliche Entscheidung im gerichtlichen Verfahren lediglich daraufhin zu überprüfen, ob …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a:t>
            </a:r>
            <a:r>
              <a:rPr lang="de-DE" sz="2400" b="1" dirty="0">
                <a:solidFill>
                  <a:schemeClr val="tx1">
                    <a:lumMod val="65000"/>
                    <a:lumOff val="35000"/>
                  </a:schemeClr>
                </a:solidFill>
                <a:latin typeface="JKRGNR+Arial-BoldMT"/>
              </a:rPr>
              <a:t>Sachverhalt vollständig und zutreffend erfasst </a:t>
            </a:r>
            <a:r>
              <a:rPr lang="de-DE" sz="2400" dirty="0">
                <a:solidFill>
                  <a:schemeClr val="tx1">
                    <a:lumMod val="65000"/>
                    <a:lumOff val="35000"/>
                  </a:schemeClr>
                </a:solidFill>
                <a:latin typeface="JKRGNR+Arial-BoldMT"/>
              </a:rPr>
              <a:t>wurde,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a:t>
            </a:r>
            <a:r>
              <a:rPr lang="de-DE" sz="2400" b="1" dirty="0">
                <a:solidFill>
                  <a:schemeClr val="tx1">
                    <a:lumMod val="65000"/>
                    <a:lumOff val="35000"/>
                  </a:schemeClr>
                </a:solidFill>
                <a:latin typeface="JKRGNR+Arial-BoldMT"/>
              </a:rPr>
              <a:t>Verfahrensregeln</a:t>
            </a:r>
            <a:r>
              <a:rPr lang="de-DE" sz="2400" dirty="0">
                <a:solidFill>
                  <a:schemeClr val="tx1">
                    <a:lumMod val="65000"/>
                    <a:lumOff val="35000"/>
                  </a:schemeClr>
                </a:solidFill>
                <a:latin typeface="JKRGNR+Arial-BoldMT"/>
              </a:rPr>
              <a:t> und die rechtlichen </a:t>
            </a:r>
            <a:r>
              <a:rPr lang="de-DE" sz="2400" b="1" dirty="0">
                <a:solidFill>
                  <a:schemeClr val="tx1">
                    <a:lumMod val="65000"/>
                    <a:lumOff val="35000"/>
                  </a:schemeClr>
                </a:solidFill>
                <a:latin typeface="JKRGNR+Arial-BoldMT"/>
              </a:rPr>
              <a:t>Bewertungsgrundsätze</a:t>
            </a:r>
            <a:r>
              <a:rPr lang="de-DE" sz="2400" dirty="0">
                <a:solidFill>
                  <a:schemeClr val="tx1">
                    <a:lumMod val="65000"/>
                    <a:lumOff val="35000"/>
                  </a:schemeClr>
                </a:solidFill>
                <a:latin typeface="JKRGNR+Arial-BoldMT"/>
              </a:rPr>
              <a:t> eingehalten wurden,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das anzuwendende </a:t>
            </a:r>
            <a:r>
              <a:rPr lang="de-DE" sz="2400" b="1" dirty="0">
                <a:solidFill>
                  <a:schemeClr val="tx1">
                    <a:lumMod val="65000"/>
                    <a:lumOff val="35000"/>
                  </a:schemeClr>
                </a:solidFill>
                <a:latin typeface="JKRGNR+Arial-BoldMT"/>
              </a:rPr>
              <a:t>Recht verkannt </a:t>
            </a:r>
            <a:r>
              <a:rPr lang="de-DE" sz="2400" dirty="0">
                <a:solidFill>
                  <a:schemeClr val="tx1">
                    <a:lumMod val="65000"/>
                    <a:lumOff val="35000"/>
                  </a:schemeClr>
                </a:solidFill>
                <a:latin typeface="JKRGNR+Arial-BoldMT"/>
              </a:rPr>
              <a:t>wurde,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Sachfremde Erwägungen </a:t>
            </a:r>
            <a:r>
              <a:rPr lang="de-DE" sz="2400" dirty="0">
                <a:solidFill>
                  <a:schemeClr val="tx1">
                    <a:lumMod val="65000"/>
                    <a:lumOff val="35000"/>
                  </a:schemeClr>
                </a:solidFill>
                <a:latin typeface="JKRGNR+Arial-BoldMT"/>
              </a:rPr>
              <a:t>vorliegen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17700078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4217"/>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Rechtsfolgenseite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Kennzeichen der Rechtsfolgenseite: </a:t>
            </a:r>
            <a:r>
              <a:rPr lang="de-DE" sz="2400" b="1" dirty="0">
                <a:solidFill>
                  <a:schemeClr val="tx1">
                    <a:lumMod val="65000"/>
                    <a:lumOff val="35000"/>
                  </a:schemeClr>
                </a:solidFill>
                <a:highlight>
                  <a:srgbClr val="FFFF00"/>
                </a:highlight>
                <a:latin typeface="JKRGNR+Arial-BoldMT"/>
              </a:rPr>
              <a:t>Ermessen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 Gesetzlich eingeräumte </a:t>
            </a:r>
            <a:r>
              <a:rPr lang="de-DE" sz="2400" b="1" dirty="0">
                <a:solidFill>
                  <a:schemeClr val="tx1">
                    <a:lumMod val="65000"/>
                    <a:lumOff val="35000"/>
                  </a:schemeClr>
                </a:solidFill>
                <a:highlight>
                  <a:srgbClr val="FFFF00"/>
                </a:highlight>
                <a:latin typeface="JKRGNR+Arial-BoldMT"/>
              </a:rPr>
              <a:t>Letztentscheidungsbefugnis der Exekutive</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ob und wie </a:t>
            </a:r>
            <a:r>
              <a:rPr lang="de-DE" sz="2400" dirty="0">
                <a:solidFill>
                  <a:schemeClr val="tx1">
                    <a:lumMod val="65000"/>
                    <a:lumOff val="35000"/>
                  </a:schemeClr>
                </a:solidFill>
                <a:latin typeface="JKRGNR+Arial-BoldMT"/>
              </a:rPr>
              <a:t>sie auf einen festgelegten Tatbestand </a:t>
            </a:r>
            <a:r>
              <a:rPr lang="de-DE" sz="2400" b="1" dirty="0">
                <a:solidFill>
                  <a:schemeClr val="tx1">
                    <a:lumMod val="65000"/>
                    <a:lumOff val="35000"/>
                  </a:schemeClr>
                </a:solidFill>
                <a:latin typeface="JKRGNR+Arial-BoldMT"/>
              </a:rPr>
              <a:t>reagiert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Prüfungsumfang des Gerichts</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114 S. 1 VwGO</a:t>
            </a:r>
            <a:r>
              <a:rPr lang="de-DE" sz="2400" dirty="0">
                <a:solidFill>
                  <a:schemeClr val="tx1">
                    <a:lumMod val="65000"/>
                    <a:lumOff val="35000"/>
                  </a:schemeClr>
                </a:solidFill>
                <a:latin typeface="JKRGNR+Arial-BoldMT"/>
              </a:rPr>
              <a:t>, wonach das Gericht „soweit die Verwaltungsbehörde ermächtigt ist, nach ihrem </a:t>
            </a:r>
            <a:r>
              <a:rPr lang="de-DE" sz="2400" b="1" dirty="0">
                <a:solidFill>
                  <a:schemeClr val="tx1">
                    <a:lumMod val="65000"/>
                    <a:lumOff val="35000"/>
                  </a:schemeClr>
                </a:solidFill>
                <a:latin typeface="JKRGNR+Arial-BoldMT"/>
              </a:rPr>
              <a:t>Ermessen </a:t>
            </a:r>
            <a:r>
              <a:rPr lang="de-DE" sz="2400" dirty="0">
                <a:solidFill>
                  <a:schemeClr val="tx1">
                    <a:lumMod val="65000"/>
                    <a:lumOff val="35000"/>
                  </a:schemeClr>
                </a:solidFill>
                <a:latin typeface="JKRGNR+Arial-BoldMT"/>
              </a:rPr>
              <a:t>zu handeln“ lediglich prüft, ob </a:t>
            </a:r>
            <a:r>
              <a:rPr lang="de-DE" sz="2400" i="1" dirty="0">
                <a:solidFill>
                  <a:schemeClr val="tx1">
                    <a:lumMod val="65000"/>
                    <a:lumOff val="35000"/>
                  </a:schemeClr>
                </a:solidFill>
                <a:latin typeface="JKRGNR+Arial-BoldMT"/>
              </a:rPr>
              <a:t>„die </a:t>
            </a:r>
            <a:r>
              <a:rPr lang="de-DE" sz="2400" b="1" i="1" dirty="0">
                <a:solidFill>
                  <a:schemeClr val="tx1">
                    <a:lumMod val="65000"/>
                    <a:lumOff val="35000"/>
                  </a:schemeClr>
                </a:solidFill>
                <a:latin typeface="JKRGNR+Arial-BoldMT"/>
              </a:rPr>
              <a:t>gesetzlichen Grenzen des Ermessens überschritten </a:t>
            </a:r>
            <a:r>
              <a:rPr lang="de-DE" sz="2400" i="1" dirty="0">
                <a:solidFill>
                  <a:schemeClr val="tx1">
                    <a:lumMod val="65000"/>
                    <a:lumOff val="35000"/>
                  </a:schemeClr>
                </a:solidFill>
                <a:latin typeface="JKRGNR+Arial-BoldMT"/>
              </a:rPr>
              <a:t>sind oder von dem Ermessen in einer dem </a:t>
            </a:r>
            <a:r>
              <a:rPr lang="de-DE" sz="2400" b="1" i="1" dirty="0">
                <a:solidFill>
                  <a:schemeClr val="tx1">
                    <a:lumMod val="65000"/>
                    <a:lumOff val="35000"/>
                  </a:schemeClr>
                </a:solidFill>
                <a:latin typeface="JKRGNR+Arial-BoldMT"/>
              </a:rPr>
              <a:t>Zweck der Ermächtigung nicht entsprechender Weise </a:t>
            </a:r>
            <a:r>
              <a:rPr lang="de-DE" sz="2400" i="1" dirty="0">
                <a:solidFill>
                  <a:schemeClr val="tx1">
                    <a:lumMod val="65000"/>
                    <a:lumOff val="35000"/>
                  </a:schemeClr>
                </a:solidFill>
                <a:latin typeface="JKRGNR+Arial-BoldMT"/>
              </a:rPr>
              <a:t>Gebrauch“</a:t>
            </a:r>
            <a:r>
              <a:rPr lang="de-DE" sz="2400" dirty="0">
                <a:solidFill>
                  <a:schemeClr val="tx1">
                    <a:lumMod val="65000"/>
                    <a:lumOff val="35000"/>
                  </a:schemeClr>
                </a:solidFill>
                <a:latin typeface="JKRGNR+Arial-BoldMT"/>
              </a:rPr>
              <a:t> gemacht hat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nicht (!) </a:t>
            </a:r>
            <a:r>
              <a:rPr lang="de-DE" sz="2400" b="1" dirty="0">
                <a:solidFill>
                  <a:schemeClr val="tx1">
                    <a:lumMod val="65000"/>
                    <a:lumOff val="35000"/>
                  </a:schemeClr>
                </a:solidFill>
                <a:latin typeface="JKRGNR+Arial-BoldMT"/>
              </a:rPr>
              <a:t>von gerichtlicher Kontrolle umfasst: </a:t>
            </a:r>
            <a:r>
              <a:rPr lang="de-DE" sz="2400" b="1" dirty="0">
                <a:solidFill>
                  <a:srgbClr val="FF0000"/>
                </a:solidFill>
                <a:latin typeface="JKRGNR+Arial-BoldMT"/>
              </a:rPr>
              <a:t>Zweckmäßigkeit der Entscheidung</a:t>
            </a:r>
            <a:r>
              <a:rPr lang="de-DE" sz="2400" dirty="0">
                <a:solidFill>
                  <a:srgbClr val="FF0000"/>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14634026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603242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Wiederholung: </a:t>
            </a:r>
            <a:r>
              <a:rPr lang="de-DE" sz="2400" b="1" dirty="0">
                <a:solidFill>
                  <a:schemeClr val="tx1">
                    <a:lumMod val="65000"/>
                    <a:lumOff val="35000"/>
                  </a:schemeClr>
                </a:solidFill>
                <a:latin typeface="JKRGNR+Arial-BoldMT"/>
              </a:rPr>
              <a:t>Satzungen</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Rechtssetzung durch Exekutive auf zwei Wegen: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Satzungen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Bereich der </a:t>
            </a:r>
            <a:r>
              <a:rPr lang="de-DE" sz="2400" b="1" dirty="0">
                <a:solidFill>
                  <a:schemeClr val="tx1">
                    <a:lumMod val="65000"/>
                    <a:lumOff val="35000"/>
                  </a:schemeClr>
                </a:solidFill>
                <a:latin typeface="JKRGNR+Arial-BoldMT"/>
              </a:rPr>
              <a:t>mittelbaren Staatsverwaltung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Rechtlich verselbständigte juristische Personen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Anstalten, Körperschaften des ÖR, Stiftungen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Sinn und Zweck: Selbstverwaltung</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Gilt daher </a:t>
            </a: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nur für die „Mitglieder“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Rechtsverordnungen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Bereich der </a:t>
            </a:r>
            <a:r>
              <a:rPr lang="de-DE" sz="2400" b="1" dirty="0">
                <a:solidFill>
                  <a:schemeClr val="tx1">
                    <a:lumMod val="65000"/>
                    <a:lumOff val="35000"/>
                  </a:schemeClr>
                </a:solidFill>
                <a:latin typeface="JKRGNR+Arial-BoldMT"/>
              </a:rPr>
              <a:t>unmittelbaren Staatsverwaltung </a:t>
            </a:r>
            <a:r>
              <a:rPr lang="de-DE" sz="2400" dirty="0">
                <a:solidFill>
                  <a:schemeClr val="tx1">
                    <a:lumMod val="65000"/>
                    <a:lumOff val="35000"/>
                  </a:schemeClr>
                </a:solidFill>
                <a:latin typeface="JKRGNR+Arial-BoldMT"/>
              </a:rPr>
              <a:t>(Grundsatz)</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Anwendungsbereich deutlich weiter als Satzung; </a:t>
            </a: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„jedermann“ Adressat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7191832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
                                            <p:txEl>
                                              <p:pRg st="11" end="11"/>
                                            </p:txEl>
                                          </p:spTgt>
                                        </p:tgtEl>
                                        <p:attrNameLst>
                                          <p:attrName>style.visibility</p:attrName>
                                        </p:attrNameLst>
                                      </p:cBhvr>
                                      <p:to>
                                        <p:strVal val="visible"/>
                                      </p:to>
                                    </p:set>
                                    <p:anim calcmode="lin" valueType="num">
                                      <p:cBhvr additive="base">
                                        <p:cTn id="6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4217"/>
            <a:ext cx="8928992" cy="62735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Fallgruppen der Ermessensermächtigung: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Kann-Vorschriften</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Muss-Vorschriften</a:t>
            </a:r>
            <a:r>
              <a:rPr lang="de-DE" sz="2400" dirty="0">
                <a:solidFill>
                  <a:schemeClr val="tx1">
                    <a:lumMod val="65000"/>
                    <a:lumOff val="35000"/>
                  </a:schemeClr>
                </a:solidFill>
                <a:latin typeface="JKRGNR+Arial-BoldMT"/>
              </a:rPr>
              <a:t>“ (gebundene Entscheidungen)</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„Baugenehmigung ist zu erteilen, soweit…“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Soll-Vorschriften</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Folge: Abweichung von der vorgesehen Rechtsfolge nur in „atypischen Fällen“ zulässig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rgbClr val="FF0000"/>
                </a:solidFill>
                <a:latin typeface="JKRGNR+Arial-BoldMT"/>
              </a:rPr>
              <a:t>umstrittener Ansicht </a:t>
            </a:r>
            <a:r>
              <a:rPr lang="de-DE" sz="2400" dirty="0">
                <a:solidFill>
                  <a:schemeClr val="tx1">
                    <a:lumMod val="65000"/>
                    <a:lumOff val="35000"/>
                  </a:schemeClr>
                </a:solidFill>
                <a:latin typeface="JKRGNR+Arial-BoldMT"/>
              </a:rPr>
              <a:t>ebenfalls denkbar: dass „</a:t>
            </a:r>
            <a:r>
              <a:rPr lang="de-DE" sz="2400" b="1" dirty="0">
                <a:solidFill>
                  <a:schemeClr val="tx1">
                    <a:lumMod val="65000"/>
                    <a:lumOff val="35000"/>
                  </a:schemeClr>
                </a:solidFill>
                <a:latin typeface="JKRGNR+Arial-BoldMT"/>
              </a:rPr>
              <a:t>Kann-Vorschrift“ ein </a:t>
            </a:r>
            <a:r>
              <a:rPr lang="de-DE" sz="2400" b="1" dirty="0">
                <a:solidFill>
                  <a:srgbClr val="FF0000"/>
                </a:solidFill>
                <a:latin typeface="JKRGNR+Arial-BoldMT"/>
              </a:rPr>
              <a:t>sog. intendiertes Ermessen </a:t>
            </a:r>
            <a:r>
              <a:rPr lang="de-DE" sz="2400" dirty="0">
                <a:solidFill>
                  <a:schemeClr val="tx1">
                    <a:lumMod val="65000"/>
                    <a:lumOff val="35000"/>
                  </a:schemeClr>
                </a:solidFill>
                <a:latin typeface="JKRGNR+Arial-BoldMT"/>
              </a:rPr>
              <a:t>enthält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Fallgruppen</a:t>
            </a:r>
            <a:r>
              <a:rPr lang="de-DE" sz="2400" dirty="0">
                <a:solidFill>
                  <a:schemeClr val="tx1">
                    <a:lumMod val="65000"/>
                    <a:lumOff val="35000"/>
                  </a:schemeClr>
                </a:solidFill>
                <a:latin typeface="JKRGNR+Arial-BoldMT"/>
              </a:rPr>
              <a:t>: Rücknahme/ Widerruf von VA (§§ 48, 49 VwVfG) sowie Wiederherstellung rechtmäßiger Zustände (§ 76 I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Verfahrensrechtliche Konsequenz</a:t>
            </a:r>
            <a:r>
              <a:rPr lang="de-DE" sz="2400" dirty="0">
                <a:solidFill>
                  <a:schemeClr val="tx1">
                    <a:lumMod val="65000"/>
                    <a:lumOff val="35000"/>
                  </a:schemeClr>
                </a:solidFill>
                <a:latin typeface="JKRGNR+Arial-BoldMT"/>
              </a:rPr>
              <a:t>: Begründungspflicht aus § 39 I 3 VwVfG entfällt (BVerwG)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9088608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4217"/>
            <a:ext cx="8928992" cy="306237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„Ermessen“ eingeräumt: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Entschließungsermessen</a:t>
            </a:r>
            <a:r>
              <a:rPr lang="de-DE" sz="2400" dirty="0">
                <a:solidFill>
                  <a:schemeClr val="tx1">
                    <a:lumMod val="65000"/>
                    <a:lumOff val="35000"/>
                  </a:schemeClr>
                </a:solidFill>
                <a:latin typeface="JKRGNR+Arial-BoldMT"/>
              </a:rPr>
              <a:t>, dahingehend „Ob“ Behörde handelt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 22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Auswahlermessen</a:t>
            </a:r>
            <a:r>
              <a:rPr lang="de-DE" sz="2400" dirty="0">
                <a:solidFill>
                  <a:schemeClr val="tx1">
                    <a:lumMod val="65000"/>
                    <a:lumOff val="35000"/>
                  </a:schemeClr>
                </a:solidFill>
                <a:latin typeface="JKRGNR+Arial-BoldMT"/>
              </a:rPr>
              <a:t>, dahingehend, „Wie“ Behörde handelt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Häufig Schwerpunkt!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44001770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4217"/>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Mögliche Ermessensfehler: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Ermessensüberschreitung</a:t>
            </a:r>
            <a:r>
              <a:rPr lang="de-DE" sz="2400" dirty="0">
                <a:solidFill>
                  <a:schemeClr val="tx1">
                    <a:lumMod val="65000"/>
                    <a:lumOff val="35000"/>
                  </a:schemeClr>
                </a:solidFill>
                <a:latin typeface="JKRGNR+Arial-BoldMT"/>
              </a:rPr>
              <a:t> („gesetzliche Grenzen des Ermessens überschritten“)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 Verletzung von Grundrechten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Ermessensfehlgebrauch</a:t>
            </a:r>
            <a:r>
              <a:rPr lang="de-DE" sz="2400" dirty="0">
                <a:solidFill>
                  <a:schemeClr val="tx1">
                    <a:lumMod val="65000"/>
                    <a:lumOff val="35000"/>
                  </a:schemeClr>
                </a:solidFill>
                <a:latin typeface="JKRGNR+Arial-BoldMT"/>
              </a:rPr>
              <a:t> („nicht dem Zweck der Ermächtigung entsprechend“)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Sachfremde Erwägungen: Ein Bauamt lehnt eine Baugenehmigung ab, weil der Antragsteller politisch unliebsam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Über den Wortlaut hinaus: </a:t>
            </a:r>
            <a:r>
              <a:rPr lang="de-DE" sz="2400" b="1" dirty="0">
                <a:solidFill>
                  <a:schemeClr val="tx1">
                    <a:lumMod val="65000"/>
                    <a:lumOff val="35000"/>
                  </a:schemeClr>
                </a:solidFill>
                <a:latin typeface="JKRGNR+Arial-BoldMT"/>
              </a:rPr>
              <a:t>Ermessensnichtgebrauch</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Behörde erkennt nicht, dass sie Ermessen hat</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33631201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4815" y="1412776"/>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Klausurhinweise auf „Ermessensnichtgebrauch“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Behörde begründet Entscheidung damit, dass diese ergehen </a:t>
            </a:r>
            <a:r>
              <a:rPr lang="de-DE" sz="2400" i="1" dirty="0">
                <a:solidFill>
                  <a:schemeClr val="tx1">
                    <a:lumMod val="65000"/>
                    <a:lumOff val="35000"/>
                  </a:schemeClr>
                </a:solidFill>
                <a:latin typeface="JKRGNR+Arial-BoldMT"/>
              </a:rPr>
              <a:t>muss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Oder: Verwaltungsvorschrift „zwinge“ die Behörde zum Handeln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410560723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4217"/>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 </a:t>
            </a:r>
            <a:r>
              <a:rPr lang="de-DE" sz="2400" b="1" dirty="0">
                <a:solidFill>
                  <a:schemeClr val="tx1">
                    <a:lumMod val="65000"/>
                    <a:lumOff val="35000"/>
                  </a:schemeClr>
                </a:solidFill>
                <a:latin typeface="JKRGNR+Arial-BoldMT"/>
              </a:rPr>
              <a:t>Verpflichtungsklagen</a:t>
            </a:r>
            <a:r>
              <a:rPr lang="de-DE" sz="2400" dirty="0">
                <a:solidFill>
                  <a:schemeClr val="tx1">
                    <a:lumMod val="65000"/>
                    <a:lumOff val="35000"/>
                  </a:schemeClr>
                </a:solidFill>
                <a:latin typeface="JKRGNR+Arial-BoldMT"/>
              </a:rPr>
              <a:t> zu beachten: Kläger will häufig </a:t>
            </a:r>
            <a:r>
              <a:rPr lang="de-DE" sz="2400" b="1" dirty="0">
                <a:solidFill>
                  <a:schemeClr val="tx1">
                    <a:lumMod val="65000"/>
                    <a:lumOff val="35000"/>
                  </a:schemeClr>
                </a:solidFill>
                <a:latin typeface="JKRGNR+Arial-BoldMT"/>
              </a:rPr>
              <a:t>einen bestimmten Verwaltungsakt</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zu unterscheiden: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Gebundene Entscheidung </a:t>
            </a:r>
            <a:r>
              <a:rPr lang="de-DE" sz="2400" dirty="0">
                <a:solidFill>
                  <a:schemeClr val="tx1">
                    <a:lumMod val="65000"/>
                    <a:lumOff val="35000"/>
                  </a:schemeClr>
                </a:solidFill>
                <a:latin typeface="JKRGNR+Arial-BoldMT"/>
              </a:rPr>
              <a:t>im Genehmigungstatbestand </a:t>
            </a:r>
            <a:r>
              <a:rPr lang="de-DE" sz="2400" i="1" dirty="0">
                <a:solidFill>
                  <a:schemeClr val="tx1">
                    <a:lumMod val="65000"/>
                    <a:lumOff val="35000"/>
                  </a:schemeClr>
                </a:solidFill>
                <a:latin typeface="JKRGNR+Arial-BoldMT"/>
              </a:rPr>
              <a:t>(„Genehmigung ist zu erteilen, soweit…“)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Vorliegen der Voraussetzung: </a:t>
            </a:r>
            <a:r>
              <a:rPr lang="de-DE" sz="2400" b="1" dirty="0" err="1">
                <a:solidFill>
                  <a:schemeClr val="tx1">
                    <a:lumMod val="65000"/>
                    <a:lumOff val="35000"/>
                  </a:schemeClr>
                </a:solidFill>
                <a:highlight>
                  <a:srgbClr val="FFFF00"/>
                </a:highlight>
                <a:latin typeface="JKRGNR+Arial-BoldMT"/>
              </a:rPr>
              <a:t>Vornahmeurteil</a:t>
            </a:r>
            <a:endParaRPr lang="de-DE" sz="2400" b="1" dirty="0">
              <a:solidFill>
                <a:schemeClr val="tx1">
                  <a:lumMod val="65000"/>
                  <a:lumOff val="35000"/>
                </a:schemeClr>
              </a:solidFill>
              <a:highlight>
                <a:srgbClr val="FFFF00"/>
              </a:highlight>
              <a:latin typeface="JKRGNR+Arial-BoldMT"/>
            </a:endParaRP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Behörde wird verpflichtet VA zu erlassen!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Genehmigung im Ermessen der Behörde </a:t>
            </a:r>
            <a:r>
              <a:rPr lang="de-DE" sz="2400" i="1" dirty="0">
                <a:solidFill>
                  <a:schemeClr val="tx1">
                    <a:lumMod val="65000"/>
                    <a:lumOff val="35000"/>
                  </a:schemeClr>
                </a:solidFill>
                <a:latin typeface="JKRGNR+Arial-BoldMT"/>
              </a:rPr>
              <a:t>(„kann erteilt werden“)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Vorliegen der Voraussetzungen: regelmäßig nur (!) </a:t>
            </a:r>
            <a:r>
              <a:rPr lang="de-DE" sz="2400" b="1" dirty="0">
                <a:solidFill>
                  <a:schemeClr val="tx1">
                    <a:lumMod val="65000"/>
                    <a:lumOff val="35000"/>
                  </a:schemeClr>
                </a:solidFill>
                <a:highlight>
                  <a:srgbClr val="FFFF00"/>
                </a:highlight>
                <a:latin typeface="JKRGNR+Arial-BoldMT"/>
              </a:rPr>
              <a:t>Bescheidungsurteil</a:t>
            </a:r>
            <a:r>
              <a:rPr lang="de-DE" sz="2400" dirty="0">
                <a:solidFill>
                  <a:schemeClr val="tx1">
                    <a:lumMod val="65000"/>
                    <a:lumOff val="35000"/>
                  </a:schemeClr>
                </a:solidFill>
                <a:highlight>
                  <a:srgbClr val="FFFF00"/>
                </a:highlight>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Behörde wird verpflichtet neu zu bescheiden </a:t>
            </a:r>
            <a:r>
              <a:rPr lang="de-DE" sz="2400" dirty="0">
                <a:solidFill>
                  <a:schemeClr val="tx1">
                    <a:lumMod val="65000"/>
                    <a:lumOff val="35000"/>
                  </a:schemeClr>
                </a:solidFill>
                <a:latin typeface="JKRGNR+Arial-BoldMT"/>
              </a:rPr>
              <a:t>unter Beachtung der Rechtsauffassung des Gerichts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1509870094"/>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4217"/>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Ausnahme: </a:t>
            </a:r>
            <a:r>
              <a:rPr lang="de-DE" sz="2400" b="1" dirty="0">
                <a:solidFill>
                  <a:schemeClr val="tx1">
                    <a:lumMod val="65000"/>
                    <a:lumOff val="35000"/>
                  </a:schemeClr>
                </a:solidFill>
                <a:highlight>
                  <a:srgbClr val="FFFF00"/>
                </a:highlight>
                <a:latin typeface="JKRGNR+Arial-BoldMT"/>
              </a:rPr>
              <a:t>Ermessensreduktion auf Null (bzw. eins)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Voraussetzung: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Behörde hat Ermessen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Wegen Betroffenheit von Grundrechten oder Europarecht ist nur eine Entscheidung ermessensfehlerfrei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Achtung: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Ausnahmecharakter</a:t>
            </a:r>
            <a:r>
              <a:rPr lang="de-DE" sz="2400" dirty="0">
                <a:solidFill>
                  <a:schemeClr val="tx1">
                    <a:lumMod val="65000"/>
                    <a:lumOff val="35000"/>
                  </a:schemeClr>
                </a:solidFill>
                <a:latin typeface="JKRGNR+Arial-BoldMT"/>
              </a:rPr>
              <a:t> wegen Gewaltenteilung beachten!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Ermessenreduktion bezieht sich häufig nur auf Entschließungsermessen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Hauptanwendungsfall: </a:t>
            </a:r>
            <a:r>
              <a:rPr lang="de-DE" sz="2400" b="1" dirty="0">
                <a:solidFill>
                  <a:schemeClr val="tx1">
                    <a:lumMod val="65000"/>
                    <a:lumOff val="35000"/>
                  </a:schemeClr>
                </a:solidFill>
                <a:latin typeface="JKRGNR+Arial-BoldMT"/>
              </a:rPr>
              <a:t>Gefahrenabwehrrecht</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405553419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4217"/>
            <a:ext cx="8928992" cy="489364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Hierzu BVerwG NJW 1961, 793</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Bei </a:t>
            </a:r>
            <a:r>
              <a:rPr lang="de-DE" sz="2400" b="1" i="1" dirty="0">
                <a:solidFill>
                  <a:schemeClr val="tx1">
                    <a:lumMod val="65000"/>
                    <a:lumOff val="35000"/>
                  </a:schemeClr>
                </a:solidFill>
                <a:latin typeface="JKRGNR+Arial-BoldMT"/>
              </a:rPr>
              <a:t>hoher Intensität der Störung oder Gefährdung</a:t>
            </a:r>
            <a:r>
              <a:rPr lang="de-DE" sz="2400" i="1" dirty="0">
                <a:solidFill>
                  <a:schemeClr val="tx1">
                    <a:lumMod val="65000"/>
                    <a:lumOff val="35000"/>
                  </a:schemeClr>
                </a:solidFill>
                <a:latin typeface="JKRGNR+Arial-BoldMT"/>
              </a:rPr>
              <a:t> kann eine Entschließung der Behörde zum Nichteinschreiten unter Umständen sogar als schlechthin ermessensfehlerhaft erscheinen. Praktisch kann dieserhalb die rechtlich gegebene </a:t>
            </a:r>
            <a:r>
              <a:rPr lang="de-DE" sz="2400" b="1" i="1" dirty="0">
                <a:solidFill>
                  <a:schemeClr val="tx1">
                    <a:lumMod val="65000"/>
                    <a:lumOff val="35000"/>
                  </a:schemeClr>
                </a:solidFill>
                <a:latin typeface="JKRGNR+Arial-BoldMT"/>
              </a:rPr>
              <a:t>Ermessensfreiheit derart zusammenschrumpfen</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nur eine einzige ermessensfehlerfreie Entschließung</a:t>
            </a:r>
            <a:r>
              <a:rPr lang="de-DE" sz="2400" i="1" dirty="0">
                <a:solidFill>
                  <a:schemeClr val="tx1">
                    <a:lumMod val="65000"/>
                    <a:lumOff val="35000"/>
                  </a:schemeClr>
                </a:solidFill>
                <a:latin typeface="JKRGNR+Arial-BoldMT"/>
              </a:rPr>
              <a:t>, nämlich die zum Einschreiten, denkbar ist und höchstens für das Wie des Einschreitens noch ein ausnutzbarer Ermessensspielraum der Behörde offenbleibt. Unter dieser besonderen Voraussetzung </a:t>
            </a:r>
            <a:r>
              <a:rPr lang="de-DE" sz="2400" b="1" i="1" dirty="0">
                <a:solidFill>
                  <a:schemeClr val="tx1">
                    <a:lumMod val="65000"/>
                    <a:lumOff val="35000"/>
                  </a:schemeClr>
                </a:solidFill>
                <a:latin typeface="JKRGNR+Arial-BoldMT"/>
              </a:rPr>
              <a:t>kann</a:t>
            </a:r>
            <a:r>
              <a:rPr lang="de-DE" sz="2400" i="1" dirty="0">
                <a:solidFill>
                  <a:schemeClr val="tx1">
                    <a:lumMod val="65000"/>
                    <a:lumOff val="35000"/>
                  </a:schemeClr>
                </a:solidFill>
                <a:latin typeface="JKRGNR+Arial-BoldMT"/>
              </a:rPr>
              <a:t> der an sich nur auf ermessensfehlerfreie Entschließung der Behörde gehende Rechtsanspruch im praktischen Ergebnis </a:t>
            </a:r>
            <a:r>
              <a:rPr lang="de-DE" sz="2400" b="1" i="1" dirty="0">
                <a:solidFill>
                  <a:schemeClr val="tx1">
                    <a:lumMod val="65000"/>
                    <a:lumOff val="35000"/>
                  </a:schemeClr>
                </a:solidFill>
                <a:latin typeface="JKRGNR+Arial-BoldMT"/>
              </a:rPr>
              <a:t>einem strikten Rechtsanspruch auf ein bestimmtes Verwaltungshandeln gleichkommen.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128018720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23</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aber vorliegend nicht ersichtlich: Aufdrängende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maßgeblich: </a:t>
            </a:r>
            <a:r>
              <a:rPr lang="de-DE" sz="2400" b="1" dirty="0">
                <a:solidFill>
                  <a:schemeClr val="tx1">
                    <a:lumMod val="65000"/>
                    <a:lumOff val="35000"/>
                  </a:schemeClr>
                </a:solidFill>
                <a:latin typeface="JKRGNR+Arial-BoldMT"/>
              </a:rPr>
              <a:t>Generalklausel des § 40 I 1 VwGO</a:t>
            </a:r>
            <a:r>
              <a:rPr lang="de-DE" sz="2400" dirty="0">
                <a:solidFill>
                  <a:schemeClr val="tx1">
                    <a:lumMod val="65000"/>
                    <a:lumOff val="35000"/>
                  </a:schemeClr>
                </a:solidFill>
                <a:latin typeface="JKRGNR+Arial-BoldMT"/>
              </a:rPr>
              <a:t>, wonach es sich um eine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öffentlich-rechtliche Streitigkeit,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nichtverfassungsrechtlicher Art</a:t>
            </a:r>
            <a:r>
              <a:rPr lang="de-DE" sz="2400" dirty="0">
                <a:solidFill>
                  <a:schemeClr val="tx1">
                    <a:lumMod val="65000"/>
                    <a:lumOff val="35000"/>
                  </a:schemeClr>
                </a:solidFill>
                <a:latin typeface="JKRGNR+Arial-BoldMT"/>
              </a:rPr>
              <a:t> handeln muss,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die </a:t>
            </a:r>
            <a:r>
              <a:rPr lang="de-DE" sz="2400" b="1" dirty="0">
                <a:solidFill>
                  <a:schemeClr val="tx1">
                    <a:lumMod val="65000"/>
                    <a:lumOff val="35000"/>
                  </a:schemeClr>
                </a:solidFill>
                <a:latin typeface="JKRGNR+Arial-BoldMT"/>
              </a:rPr>
              <a:t>keine abdrängende Sonderzuweisung </a:t>
            </a:r>
            <a:r>
              <a:rPr lang="de-DE" sz="2400" dirty="0">
                <a:solidFill>
                  <a:schemeClr val="tx1">
                    <a:lumMod val="65000"/>
                    <a:lumOff val="35000"/>
                  </a:schemeClr>
                </a:solidFill>
                <a:latin typeface="JKRGNR+Arial-BoldMT"/>
              </a:rPr>
              <a:t>einschlägig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2213187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Bestimmung des Rechtsverhältnisses – soweit vorhanden – vorrangig heranzuziehen: </a:t>
            </a:r>
            <a:r>
              <a:rPr lang="de-DE" sz="2400" b="1" dirty="0">
                <a:solidFill>
                  <a:schemeClr val="tx1">
                    <a:lumMod val="65000"/>
                    <a:lumOff val="35000"/>
                  </a:schemeClr>
                </a:solidFill>
                <a:highlight>
                  <a:srgbClr val="FFFF00"/>
                </a:highlight>
                <a:latin typeface="JKRGNR+Arial-BoldMT"/>
              </a:rPr>
              <a:t>streitentenscheidende Norm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Streitgegenstand</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Genehmigung zur Errichtung und zum Betrieb eines Segelflugplatzes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Diesen Streitgegenstand regelnd: </a:t>
            </a:r>
            <a:r>
              <a:rPr lang="de-DE" sz="2400" b="1" dirty="0">
                <a:solidFill>
                  <a:schemeClr val="tx1">
                    <a:lumMod val="65000"/>
                    <a:lumOff val="35000"/>
                  </a:schemeClr>
                </a:solidFill>
                <a:highlight>
                  <a:srgbClr val="FFFF00"/>
                </a:highlight>
                <a:latin typeface="JKRGNR+Arial-BoldMT"/>
              </a:rPr>
              <a:t>§ 6 LuftVG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 dem Hintergrund, dass </a:t>
            </a:r>
            <a:r>
              <a:rPr lang="de-DE" sz="2400" b="1" dirty="0">
                <a:solidFill>
                  <a:schemeClr val="tx1">
                    <a:lumMod val="65000"/>
                    <a:lumOff val="35000"/>
                  </a:schemeClr>
                </a:solidFill>
                <a:latin typeface="JKRGNR+Arial-BoldMT"/>
              </a:rPr>
              <a:t>einzig Hoheitsträger </a:t>
            </a: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Genehmigungen</a:t>
            </a:r>
            <a:r>
              <a:rPr lang="de-DE" sz="2400" dirty="0">
                <a:solidFill>
                  <a:schemeClr val="tx1">
                    <a:lumMod val="65000"/>
                    <a:lumOff val="35000"/>
                  </a:schemeClr>
                </a:solidFill>
                <a:latin typeface="JKRGNR+Arial-BoldMT"/>
              </a:rPr>
              <a:t>“ aussprechen dürfen, naheliegend: </a:t>
            </a:r>
            <a:r>
              <a:rPr lang="de-DE" sz="2400" b="1" dirty="0">
                <a:solidFill>
                  <a:schemeClr val="tx1">
                    <a:lumMod val="65000"/>
                    <a:lumOff val="35000"/>
                  </a:schemeClr>
                </a:solidFill>
                <a:latin typeface="JKRGNR+Arial-BoldMT"/>
              </a:rPr>
              <a:t>Öffentlich-rechtlicher Charakter der Norm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31194611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Beispiel: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Universität Hamburg ist eine staatliche Hochschule nach dem Hamburgisches Hochschulgesetz (</a:t>
            </a:r>
            <a:r>
              <a:rPr lang="de-DE" sz="2400" dirty="0" err="1">
                <a:solidFill>
                  <a:schemeClr val="tx1">
                    <a:lumMod val="65000"/>
                    <a:lumOff val="35000"/>
                  </a:schemeClr>
                </a:solidFill>
                <a:latin typeface="JKRGNR+Arial-BoldMT"/>
              </a:rPr>
              <a:t>HmbHG</a:t>
            </a:r>
            <a:r>
              <a:rPr lang="de-DE" sz="2400"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Auf Grundlage von § 6 Abs. 2 </a:t>
            </a:r>
            <a:r>
              <a:rPr lang="de-DE" sz="2400" dirty="0" err="1">
                <a:solidFill>
                  <a:schemeClr val="tx1">
                    <a:lumMod val="65000"/>
                    <a:lumOff val="35000"/>
                  </a:schemeClr>
                </a:solidFill>
                <a:latin typeface="JKRGNR+Arial-BoldMT"/>
              </a:rPr>
              <a:t>HmbHG</a:t>
            </a:r>
            <a:r>
              <a:rPr lang="de-DE" sz="2400" dirty="0">
                <a:solidFill>
                  <a:schemeClr val="tx1">
                    <a:lumMod val="65000"/>
                    <a:lumOff val="35000"/>
                  </a:schemeClr>
                </a:solidFill>
                <a:latin typeface="JKRGNR+Arial-BoldMT"/>
              </a:rPr>
              <a:t> hat sie eine Immatrikulations- und Beitragsordnung (Satzung) erlassen. Diese enthält u. a. folgende Regelung: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	§ 12 Abs. 1 der Satzung: Studierende sind verpflichtet, innerhalb der 	festgesetzten Frist den Semesterbeitrag vollständig zu entrichten.</a:t>
            </a:r>
            <a:br>
              <a:rPr lang="de-DE" sz="2400" i="1" dirty="0">
                <a:solidFill>
                  <a:schemeClr val="tx1">
                    <a:lumMod val="65000"/>
                    <a:lumOff val="35000"/>
                  </a:schemeClr>
                </a:solidFill>
                <a:latin typeface="JKRGNR+Arial-BoldMT"/>
              </a:rPr>
            </a:br>
            <a:r>
              <a:rPr lang="de-DE" sz="2400" i="1" dirty="0">
                <a:solidFill>
                  <a:schemeClr val="tx1">
                    <a:lumMod val="65000"/>
                    <a:lumOff val="35000"/>
                  </a:schemeClr>
                </a:solidFill>
                <a:latin typeface="JKRGNR+Arial-BoldMT"/>
              </a:rPr>
              <a:t>	§ 12 Abs. 3 der Satzung: Erfolgt trotz Mahnung keine Zahlung, kann 	die Exmatrikulation erfolgen.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Der Student K zahlt trotz Aufforderung nicht und wird gemäß § 12 Abs. 3 der Satzung exmatrikuliert. </a:t>
            </a:r>
            <a:r>
              <a:rPr lang="de-DE" sz="2400" b="1" dirty="0">
                <a:solidFill>
                  <a:schemeClr val="tx1">
                    <a:lumMod val="65000"/>
                    <a:lumOff val="35000"/>
                  </a:schemeClr>
                </a:solidFill>
                <a:latin typeface="JKRGNR+Arial-BoldMT"/>
              </a:rPr>
              <a:t>Der K klagt gegen den Bescheid und begründet dies damit, dass derartige Maßnahmen in einer Satzung nicht geregelt werden dürfen.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10538575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 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 Parteien streiten über einfaches 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nicht einschlägig: Abdrängende Sonderzuweisung (Art. 34 S. 3 GG, Art. 14 III 4 GG, § 40 II 1 VwGO oder § 23 I 1 EGGVG)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Eröffnung des Verwaltungsrechtswegs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26606702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Klagebegehren, </a:t>
            </a:r>
            <a:r>
              <a:rPr lang="de-DE" sz="2400" b="1" dirty="0">
                <a:solidFill>
                  <a:schemeClr val="tx1">
                    <a:lumMod val="65000"/>
                    <a:lumOff val="35000"/>
                  </a:schemeClr>
                </a:solidFill>
                <a:latin typeface="JKRGNR+Arial-BoldMT"/>
              </a:rPr>
              <a:t>§ 88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Klagebegehren: </a:t>
            </a:r>
            <a:r>
              <a:rPr lang="de-DE" sz="2400" b="1" dirty="0">
                <a:solidFill>
                  <a:schemeClr val="tx1">
                    <a:lumMod val="65000"/>
                    <a:lumOff val="35000"/>
                  </a:schemeClr>
                </a:solidFill>
                <a:highlight>
                  <a:srgbClr val="FFFF00"/>
                </a:highlight>
                <a:latin typeface="JKRGNR+Arial-BoldMT"/>
              </a:rPr>
              <a:t>„Erteilung der Genehmigung“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naheliegend: </a:t>
            </a:r>
            <a:r>
              <a:rPr lang="de-DE" sz="2400" b="1" dirty="0">
                <a:solidFill>
                  <a:schemeClr val="tx1">
                    <a:lumMod val="65000"/>
                    <a:lumOff val="35000"/>
                  </a:schemeClr>
                </a:solidFill>
                <a:latin typeface="JKRGNR+Arial-BoldMT"/>
              </a:rPr>
              <a:t>Leistungsklage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Als spezielle Leistungsklage dabei stets vorrangig in den Blick zu nehmen: </a:t>
            </a:r>
            <a:r>
              <a:rPr lang="de-DE" sz="2400" b="1" dirty="0">
                <a:solidFill>
                  <a:schemeClr val="tx1">
                    <a:lumMod val="65000"/>
                    <a:lumOff val="35000"/>
                  </a:schemeClr>
                </a:solidFill>
                <a:highlight>
                  <a:srgbClr val="FFFF00"/>
                </a:highlight>
                <a:latin typeface="JKRGNR+Arial-BoldMT"/>
              </a:rPr>
              <a:t>Verpflichtungsklage nach § 42 I 2. Alt.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Statthaftigkeit vorausgesetzt: dass Kläger die Verurteilung zum </a:t>
            </a:r>
            <a:r>
              <a:rPr lang="de-DE" sz="2400" b="1" dirty="0" err="1">
                <a:solidFill>
                  <a:schemeClr val="tx1">
                    <a:lumMod val="65000"/>
                    <a:lumOff val="35000"/>
                  </a:schemeClr>
                </a:solidFill>
                <a:latin typeface="JKRGNR+Arial-BoldMT"/>
              </a:rPr>
              <a:t>Erlaß</a:t>
            </a:r>
            <a:r>
              <a:rPr lang="de-DE" sz="2400" dirty="0">
                <a:solidFill>
                  <a:schemeClr val="tx1">
                    <a:lumMod val="65000"/>
                    <a:lumOff val="35000"/>
                  </a:schemeClr>
                </a:solidFill>
                <a:latin typeface="JKRGNR+Arial-BoldMT"/>
              </a:rPr>
              <a:t> eines abgelehnten oder unterlassenen </a:t>
            </a:r>
            <a:r>
              <a:rPr lang="de-DE" sz="2400" b="1" dirty="0">
                <a:solidFill>
                  <a:schemeClr val="tx1">
                    <a:lumMod val="65000"/>
                    <a:lumOff val="35000"/>
                  </a:schemeClr>
                </a:solidFill>
                <a:latin typeface="JKRGNR+Arial-BoldMT"/>
              </a:rPr>
              <a:t>Verwaltungsakts</a:t>
            </a:r>
            <a:r>
              <a:rPr lang="de-DE" sz="2400" dirty="0">
                <a:solidFill>
                  <a:schemeClr val="tx1">
                    <a:lumMod val="65000"/>
                    <a:lumOff val="35000"/>
                  </a:schemeClr>
                </a:solidFill>
                <a:latin typeface="JKRGNR+Arial-BoldMT"/>
              </a:rPr>
              <a:t> begehrt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Unproblematisch anzunehmen: dass es sich bei der begehrten </a:t>
            </a:r>
            <a:r>
              <a:rPr lang="de-DE" sz="2400" b="1" dirty="0">
                <a:solidFill>
                  <a:schemeClr val="tx1">
                    <a:lumMod val="65000"/>
                    <a:lumOff val="35000"/>
                  </a:schemeClr>
                </a:solidFill>
                <a:latin typeface="JKRGNR+Arial-BoldMT"/>
              </a:rPr>
              <a:t>Genehmigung</a:t>
            </a:r>
            <a:r>
              <a:rPr lang="de-DE" sz="2400" dirty="0">
                <a:solidFill>
                  <a:schemeClr val="tx1">
                    <a:lumMod val="65000"/>
                    <a:lumOff val="35000"/>
                  </a:schemeClr>
                </a:solidFill>
                <a:latin typeface="JKRGNR+Arial-BoldMT"/>
              </a:rPr>
              <a:t> um einen </a:t>
            </a:r>
            <a:r>
              <a:rPr lang="de-DE" sz="2400" b="1" dirty="0">
                <a:solidFill>
                  <a:schemeClr val="tx1">
                    <a:lumMod val="65000"/>
                    <a:lumOff val="35000"/>
                  </a:schemeClr>
                </a:solidFill>
                <a:latin typeface="JKRGNR+Arial-BoldMT"/>
              </a:rPr>
              <a:t>Verwaltungsakt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35 S. 1 VwVfG </a:t>
            </a:r>
            <a:r>
              <a:rPr lang="de-DE" sz="2400" dirty="0">
                <a:solidFill>
                  <a:schemeClr val="tx1">
                    <a:lumMod val="65000"/>
                    <a:lumOff val="35000"/>
                  </a:schemeClr>
                </a:solidFill>
                <a:latin typeface="JKRGNR+Arial-BoldMT"/>
              </a:rPr>
              <a:t>handelt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statthafte Klageart: </a:t>
            </a:r>
            <a:r>
              <a:rPr lang="de-DE" sz="2400" b="1" dirty="0">
                <a:solidFill>
                  <a:schemeClr val="tx1">
                    <a:lumMod val="65000"/>
                    <a:lumOff val="35000"/>
                  </a:schemeClr>
                </a:solidFill>
                <a:latin typeface="JKRGNR+Arial-BoldMT"/>
              </a:rPr>
              <a:t>Verpflichtungsklage</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7672846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Klagebefugnis, § 42 II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 für Zulässigkeit der Anfechtungs- und Verpflichtungsklage gem. § 42 II VwGO: </a:t>
            </a:r>
            <a:r>
              <a:rPr lang="de-DE" sz="2400" b="1" dirty="0">
                <a:solidFill>
                  <a:schemeClr val="tx1">
                    <a:lumMod val="65000"/>
                    <a:lumOff val="35000"/>
                  </a:schemeClr>
                </a:solidFill>
                <a:latin typeface="JKRGNR+Arial-BoldMT"/>
              </a:rPr>
              <a:t>Klagebefugnis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Im Falle der Verpflichtungsklage (+), </a:t>
            </a:r>
            <a:r>
              <a:rPr lang="de-DE" sz="2400" dirty="0">
                <a:solidFill>
                  <a:schemeClr val="tx1">
                    <a:lumMod val="65000"/>
                    <a:lumOff val="35000"/>
                  </a:schemeClr>
                </a:solidFill>
                <a:latin typeface="JKRGNR+Arial-BoldMT"/>
              </a:rPr>
              <a:t>soweit der Kläger die Möglichkeit eines </a:t>
            </a:r>
            <a:r>
              <a:rPr lang="de-DE" sz="2400" b="1" dirty="0">
                <a:solidFill>
                  <a:schemeClr val="tx1">
                    <a:lumMod val="65000"/>
                    <a:lumOff val="35000"/>
                  </a:schemeClr>
                </a:solidFill>
                <a:highlight>
                  <a:srgbClr val="FFFF00"/>
                </a:highlight>
                <a:latin typeface="JKRGNR+Arial-BoldMT"/>
              </a:rPr>
              <a:t>Anspruchs auf den Erlass des begehrten VA </a:t>
            </a:r>
            <a:r>
              <a:rPr lang="de-DE" sz="2400" dirty="0">
                <a:solidFill>
                  <a:schemeClr val="tx1">
                    <a:lumMod val="65000"/>
                    <a:lumOff val="35000"/>
                  </a:schemeClr>
                </a:solidFill>
                <a:latin typeface="JKRGNR+Arial-BoldMT"/>
              </a:rPr>
              <a:t>dartun kann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Ansprüche können folgen aus: </a:t>
            </a:r>
            <a:r>
              <a:rPr lang="de-DE" sz="2400" b="1" dirty="0">
                <a:solidFill>
                  <a:schemeClr val="tx1">
                    <a:lumMod val="65000"/>
                    <a:lumOff val="35000"/>
                  </a:schemeClr>
                </a:solidFill>
                <a:latin typeface="JKRGNR+Arial-BoldMT"/>
              </a:rPr>
              <a:t>Sonderbeziehungen, einfachem Gesetz oder Grundrechten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einzig denkbar: </a:t>
            </a:r>
            <a:r>
              <a:rPr lang="de-DE" sz="2400" b="1" dirty="0">
                <a:solidFill>
                  <a:schemeClr val="tx1">
                    <a:lumMod val="65000"/>
                    <a:lumOff val="35000"/>
                  </a:schemeClr>
                </a:solidFill>
                <a:latin typeface="JKRGNR+Arial-BoldMT"/>
              </a:rPr>
              <a:t>Anspruch aus einfachem Recht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20869583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9107"/>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erforderlich: </a:t>
            </a:r>
            <a:r>
              <a:rPr lang="de-DE" sz="2400" b="1" dirty="0">
                <a:solidFill>
                  <a:schemeClr val="tx1">
                    <a:lumMod val="65000"/>
                    <a:lumOff val="35000"/>
                  </a:schemeClr>
                </a:solidFill>
                <a:latin typeface="JKRGNR+Arial-BoldMT"/>
              </a:rPr>
              <a:t>Rechtssatz</a:t>
            </a:r>
            <a:r>
              <a:rPr lang="de-DE" sz="2400" dirty="0">
                <a:solidFill>
                  <a:schemeClr val="tx1">
                    <a:lumMod val="65000"/>
                    <a:lumOff val="35000"/>
                  </a:schemeClr>
                </a:solidFill>
                <a:latin typeface="JKRGNR+Arial-BoldMT"/>
              </a:rPr>
              <a:t>, der dem Kläger einen Anspruch vermittelt und so ausgestaltet ist, dass dieser nicht allein die Allgemeinheit sondern </a:t>
            </a:r>
            <a:r>
              <a:rPr lang="de-DE" sz="2400" b="1" dirty="0">
                <a:solidFill>
                  <a:schemeClr val="tx1">
                    <a:lumMod val="65000"/>
                    <a:lumOff val="35000"/>
                  </a:schemeClr>
                </a:solidFill>
                <a:latin typeface="JKRGNR+Arial-BoldMT"/>
              </a:rPr>
              <a:t>zumindest auch den Interessen des Klägers zu dienen bestimmt</a:t>
            </a:r>
            <a:r>
              <a:rPr lang="de-DE" sz="2400" dirty="0">
                <a:solidFill>
                  <a:schemeClr val="tx1">
                    <a:lumMod val="65000"/>
                    <a:lumOff val="35000"/>
                  </a:schemeClr>
                </a:solidFill>
                <a:latin typeface="JKRGNR+Arial-BoldMT"/>
              </a:rPr>
              <a:t> ist (</a:t>
            </a:r>
            <a:r>
              <a:rPr lang="de-DE" sz="2400" b="1" dirty="0">
                <a:solidFill>
                  <a:schemeClr val="tx1">
                    <a:lumMod val="65000"/>
                    <a:lumOff val="35000"/>
                  </a:schemeClr>
                </a:solidFill>
                <a:latin typeface="JKRGNR+Arial-BoldMT"/>
              </a:rPr>
              <a:t>Schutznormtheorie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Als Anspruchsgrundlage denkbar: </a:t>
            </a:r>
            <a:r>
              <a:rPr lang="de-DE" sz="2400" b="1" dirty="0">
                <a:solidFill>
                  <a:schemeClr val="tx1">
                    <a:lumMod val="65000"/>
                    <a:lumOff val="35000"/>
                  </a:schemeClr>
                </a:solidFill>
                <a:highlight>
                  <a:srgbClr val="FFFF00"/>
                </a:highlight>
                <a:latin typeface="JKRGNR+Arial-BoldMT"/>
              </a:rPr>
              <a:t>§ 6 LuftVG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erforderlich: </a:t>
            </a:r>
            <a:r>
              <a:rPr lang="de-DE" sz="2400" b="1" dirty="0">
                <a:solidFill>
                  <a:schemeClr val="tx1">
                    <a:lumMod val="65000"/>
                    <a:lumOff val="35000"/>
                  </a:schemeClr>
                </a:solidFill>
                <a:latin typeface="JKRGNR+Arial-BoldMT"/>
              </a:rPr>
              <a:t>Auslegung der Vorschrift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t>
            </a:r>
            <a:r>
              <a:rPr lang="de-DE" sz="2400" b="1" dirty="0">
                <a:solidFill>
                  <a:schemeClr val="tx1">
                    <a:lumMod val="65000"/>
                    <a:lumOff val="35000"/>
                  </a:schemeClr>
                </a:solidFill>
                <a:latin typeface="JKRGNR+Arial-BoldMT"/>
              </a:rPr>
              <a:t>gesetzessystematischer Hinsicht </a:t>
            </a:r>
            <a:r>
              <a:rPr lang="de-DE" sz="2400" dirty="0">
                <a:solidFill>
                  <a:schemeClr val="tx1">
                    <a:lumMod val="65000"/>
                    <a:lumOff val="35000"/>
                  </a:schemeClr>
                </a:solidFill>
                <a:latin typeface="JKRGNR+Arial-BoldMT"/>
              </a:rPr>
              <a:t>zu berücksichtigen: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 6 I 3 LuftVG</a:t>
            </a:r>
            <a:r>
              <a:rPr lang="de-DE" sz="2400" dirty="0">
                <a:solidFill>
                  <a:schemeClr val="tx1">
                    <a:lumMod val="65000"/>
                    <a:lumOff val="35000"/>
                  </a:schemeClr>
                </a:solidFill>
                <a:latin typeface="JKRGNR+Arial-BoldMT"/>
              </a:rPr>
              <a:t>, demzufolge Genehmigung „mit Auflagen verbunden und befristet werden“ kann, sowie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 6 II 1 LuftVG</a:t>
            </a:r>
            <a:r>
              <a:rPr lang="de-DE" sz="2400" dirty="0">
                <a:solidFill>
                  <a:schemeClr val="tx1">
                    <a:lumMod val="65000"/>
                    <a:lumOff val="35000"/>
                  </a:schemeClr>
                </a:solidFill>
                <a:highlight>
                  <a:srgbClr val="FFFF00"/>
                </a:highlight>
                <a:latin typeface="JKRGNR+Arial-BoldMT"/>
              </a:rPr>
              <a:t>, </a:t>
            </a:r>
            <a:r>
              <a:rPr lang="de-DE" sz="2400" dirty="0">
                <a:solidFill>
                  <a:schemeClr val="tx1">
                    <a:lumMod val="65000"/>
                    <a:lumOff val="35000"/>
                  </a:schemeClr>
                </a:solidFill>
                <a:latin typeface="JKRGNR+Arial-BoldMT"/>
              </a:rPr>
              <a:t>wonach „vor Erteilung der Genehmigung“ bestimmte Umstände zu prüfen sind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naheliegend: </a:t>
            </a:r>
            <a:r>
              <a:rPr lang="de-DE" sz="2400" b="1" dirty="0">
                <a:solidFill>
                  <a:schemeClr val="tx1">
                    <a:lumMod val="65000"/>
                    <a:lumOff val="35000"/>
                  </a:schemeClr>
                </a:solidFill>
                <a:highlight>
                  <a:srgbClr val="FFFF00"/>
                </a:highlight>
                <a:latin typeface="JKRGNR+Arial-BoldMT"/>
              </a:rPr>
              <a:t>Möglichkeit einer Genehmigungserteilung </a:t>
            </a:r>
            <a:r>
              <a:rPr lang="de-DE" sz="2400" dirty="0">
                <a:solidFill>
                  <a:schemeClr val="tx1">
                    <a:lumMod val="65000"/>
                    <a:lumOff val="35000"/>
                  </a:schemeClr>
                </a:solidFill>
                <a:highlight>
                  <a:srgbClr val="FFFF00"/>
                </a:highlight>
                <a:latin typeface="JKRGNR+Arial-BoldMT"/>
              </a:rPr>
              <a:t>nach § 6 I 1 LuftVG</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2637844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Überdies erforderlich: Auslegung der Vorschrift dahingehend, ob diese Vorschrift dem </a:t>
            </a:r>
            <a:r>
              <a:rPr lang="de-DE" sz="2400" b="1" dirty="0">
                <a:solidFill>
                  <a:schemeClr val="tx1">
                    <a:lumMod val="65000"/>
                    <a:lumOff val="35000"/>
                  </a:schemeClr>
                </a:solidFill>
                <a:latin typeface="JKRGNR+Arial-BoldMT"/>
              </a:rPr>
              <a:t>Kläger</a:t>
            </a:r>
            <a:r>
              <a:rPr lang="de-DE" sz="2400" dirty="0">
                <a:solidFill>
                  <a:schemeClr val="tx1">
                    <a:lumMod val="65000"/>
                    <a:lumOff val="35000"/>
                  </a:schemeClr>
                </a:solidFill>
                <a:latin typeface="JKRGNR+Arial-BoldMT"/>
              </a:rPr>
              <a:t> ein </a:t>
            </a:r>
            <a:r>
              <a:rPr lang="de-DE" sz="2400" b="1" dirty="0">
                <a:solidFill>
                  <a:schemeClr val="tx1">
                    <a:lumMod val="65000"/>
                    <a:lumOff val="35000"/>
                  </a:schemeClr>
                </a:solidFill>
                <a:latin typeface="JKRGNR+Arial-BoldMT"/>
              </a:rPr>
              <a:t>subjektives öffentliches Recht </a:t>
            </a:r>
            <a:r>
              <a:rPr lang="de-DE" sz="2400" dirty="0">
                <a:solidFill>
                  <a:schemeClr val="tx1">
                    <a:lumMod val="65000"/>
                    <a:lumOff val="35000"/>
                  </a:schemeClr>
                </a:solidFill>
                <a:latin typeface="JKRGNR+Arial-BoldMT"/>
              </a:rPr>
              <a:t>vermittelt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Herleitung einer Anspruchsgrundlage im Öffentlichen Recht: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00B050"/>
                </a:solidFill>
                <a:latin typeface="JKRGNR+Arial-BoldMT"/>
              </a:rPr>
              <a:t>Unproblematisch</a:t>
            </a:r>
            <a:r>
              <a:rPr lang="de-DE" sz="2400" dirty="0">
                <a:solidFill>
                  <a:schemeClr val="tx1">
                    <a:lumMod val="65000"/>
                    <a:lumOff val="35000"/>
                  </a:schemeClr>
                </a:solidFill>
                <a:latin typeface="JKRGNR+Arial-BoldMT"/>
              </a:rPr>
              <a:t>: Vorschrift sieht eine Begünstigung in der Rechtsfolge vor (bspw. § 72 I 1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Problematisch</a:t>
            </a:r>
            <a:r>
              <a:rPr lang="de-DE" sz="2400" dirty="0">
                <a:solidFill>
                  <a:schemeClr val="tx1">
                    <a:lumMod val="65000"/>
                    <a:lumOff val="35000"/>
                  </a:schemeClr>
                </a:solidFill>
                <a:latin typeface="JKRGNR+Arial-BoldMT"/>
              </a:rPr>
              <a:t>: Anspruch auf behördliches Einschreiten (gegen Dritte)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r>
              <a:rPr lang="de-DE" sz="2400" b="1" dirty="0">
                <a:solidFill>
                  <a:srgbClr val="00B050"/>
                </a:solidFill>
                <a:latin typeface="JKRGNR+Arial-BoldMT"/>
              </a:rPr>
              <a:t>Begünstigung in § 6 I 1 LuftVG (Genehmigung)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Klagebefugnis aus § 6 I 1 LuftVG (+)</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332589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(Erfolgloses) Vorverfahren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vor Erhebung einer Versagungsgegenklage gemäß </a:t>
            </a:r>
            <a:r>
              <a:rPr lang="de-DE" sz="2400" b="1" dirty="0">
                <a:solidFill>
                  <a:schemeClr val="tx1">
                    <a:lumMod val="65000"/>
                    <a:lumOff val="35000"/>
                  </a:schemeClr>
                </a:solidFill>
                <a:latin typeface="JKRGNR+Arial-BoldMT"/>
              </a:rPr>
              <a:t>§ 68 II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68 I 1 VwGO</a:t>
            </a:r>
            <a:r>
              <a:rPr lang="de-DE" sz="2400" dirty="0">
                <a:solidFill>
                  <a:schemeClr val="tx1">
                    <a:lumMod val="65000"/>
                    <a:lumOff val="35000"/>
                  </a:schemeClr>
                </a:solidFill>
                <a:latin typeface="JKRGNR+Arial-BoldMT"/>
              </a:rPr>
              <a:t> erforderlich: Erfolglose Durchführung eines Vorverfahrens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Erfolgloses Vorverfahren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Klagefrist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74 II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74 I 1 VwGO </a:t>
            </a:r>
            <a:r>
              <a:rPr lang="de-DE" sz="2400" dirty="0">
                <a:solidFill>
                  <a:schemeClr val="tx1">
                    <a:lumMod val="65000"/>
                    <a:lumOff val="35000"/>
                  </a:schemeClr>
                </a:solidFill>
                <a:latin typeface="JKRGNR+Arial-BoldMT"/>
              </a:rPr>
              <a:t>im Falle der Versagungsgegenklage zu wahren: Monatsfrist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Sachverhaltsangaben zu unterstellen: Einhaltung der Klagefrist aus § 74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6108023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78 I Nr. 1 VwGO </a:t>
            </a:r>
            <a:r>
              <a:rPr lang="de-DE" sz="2400" dirty="0">
                <a:solidFill>
                  <a:schemeClr val="tx1">
                    <a:lumMod val="65000"/>
                    <a:lumOff val="35000"/>
                  </a:schemeClr>
                </a:solidFill>
                <a:latin typeface="JKRGNR+Arial-BoldMT"/>
              </a:rPr>
              <a:t>Klage zu richten gegen: Rechtsträger der Behörde, die den Verwaltungsakt abgelehnt hat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mithin passiv prozessführungsbefugt: </a:t>
            </a:r>
            <a:r>
              <a:rPr lang="de-DE" sz="2400" b="1" dirty="0">
                <a:solidFill>
                  <a:schemeClr val="tx1">
                    <a:lumMod val="65000"/>
                    <a:lumOff val="35000"/>
                  </a:schemeClr>
                </a:solidFill>
                <a:latin typeface="JKRGNR+Arial-BoldMT"/>
              </a:rPr>
              <a:t>Land Brandenburg </a:t>
            </a:r>
            <a:r>
              <a:rPr lang="de-DE" sz="2400" dirty="0">
                <a:solidFill>
                  <a:schemeClr val="tx1">
                    <a:lumMod val="65000"/>
                    <a:lumOff val="35000"/>
                  </a:schemeClr>
                </a:solidFill>
                <a:latin typeface="JKRGNR+Arial-BoldMT"/>
              </a:rPr>
              <a:t>nach § 78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den Kläger als natürliche Person: </a:t>
            </a:r>
            <a:r>
              <a:rPr lang="de-DE" sz="2400" b="1" dirty="0">
                <a:solidFill>
                  <a:schemeClr val="tx1">
                    <a:lumMod val="65000"/>
                    <a:lumOff val="35000"/>
                  </a:schemeClr>
                </a:solidFill>
                <a:latin typeface="JKRGNR+Arial-BoldMT"/>
              </a:rPr>
              <a:t>§ 61 Nr. 1 Alt. 1 VwGO </a:t>
            </a:r>
            <a:r>
              <a:rPr lang="de-DE" sz="2400" dirty="0">
                <a:solidFill>
                  <a:schemeClr val="tx1">
                    <a:lumMod val="65000"/>
                    <a:lumOff val="35000"/>
                  </a:schemeClr>
                </a:solidFill>
                <a:latin typeface="JKRGNR+Arial-BoldMT"/>
              </a:rPr>
              <a:t>sowie § </a:t>
            </a:r>
            <a:r>
              <a:rPr lang="de-DE" sz="2400" b="1" dirty="0">
                <a:solidFill>
                  <a:schemeClr val="tx1">
                    <a:lumMod val="65000"/>
                    <a:lumOff val="35000"/>
                  </a:schemeClr>
                </a:solidFill>
                <a:latin typeface="JKRGNR+Arial-BoldMT"/>
              </a:rPr>
              <a:t>62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das Land als juristische Person des ÖR: </a:t>
            </a:r>
            <a:r>
              <a:rPr lang="de-DE" sz="2400" b="1" dirty="0">
                <a:solidFill>
                  <a:schemeClr val="tx1">
                    <a:lumMod val="65000"/>
                    <a:lumOff val="35000"/>
                  </a:schemeClr>
                </a:solidFill>
                <a:latin typeface="JKRGNR+Arial-BoldMT"/>
              </a:rPr>
              <a:t>§ 61 Nr. 1 Alt. 2 VwGO sowie § 62 III VwGO</a:t>
            </a:r>
            <a:r>
              <a:rPr lang="de-DE" sz="2400" dirty="0">
                <a:solidFill>
                  <a:schemeClr val="tx1">
                    <a:lumMod val="65000"/>
                    <a:lumOff val="35000"/>
                  </a:schemeClr>
                </a:solidFill>
                <a:latin typeface="JKRGNR+Arial-BoldMT"/>
              </a:rPr>
              <a:t> durch ordnungsgemäße Vertretung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Sachentscheidungsvoraussetzungen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10021303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 ist begründet, soweit dem Kläger ein Anspruch auf Erlass des begehrten Verwaltungsaktes zusteht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herausgearbeitet: § 6 LuftVG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Formelle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der Kläger die Erteilung einer Genehmigung verlangt, regelmäßig erforderlich: </a:t>
            </a:r>
            <a:r>
              <a:rPr lang="de-DE" sz="2400" b="1" dirty="0">
                <a:solidFill>
                  <a:schemeClr val="tx1">
                    <a:lumMod val="65000"/>
                    <a:lumOff val="35000"/>
                  </a:schemeClr>
                </a:solidFill>
                <a:latin typeface="JKRGNR+Arial-BoldMT"/>
              </a:rPr>
              <a:t>Antrag bei der zuständigen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Voraussetzungen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28882512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Materielle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die Erteilung einer Genehmigung erstrebt wird, in materieller Hinsicht zu prüfen: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Genehmigungsbedürftigkeit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Genehmigungsfähigkeit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Genehmigungsbedürftigkeit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 </a:t>
            </a:r>
            <a:r>
              <a:rPr lang="de-DE" sz="2400" b="1" dirty="0">
                <a:solidFill>
                  <a:schemeClr val="tx1">
                    <a:lumMod val="65000"/>
                    <a:lumOff val="35000"/>
                  </a:schemeClr>
                </a:solidFill>
                <a:latin typeface="JKRGNR+Arial-BoldMT"/>
              </a:rPr>
              <a:t>§ 6 I LuftVG </a:t>
            </a:r>
            <a:r>
              <a:rPr lang="de-DE" sz="2400" dirty="0">
                <a:solidFill>
                  <a:schemeClr val="tx1">
                    <a:lumMod val="65000"/>
                    <a:lumOff val="35000"/>
                  </a:schemeClr>
                </a:solidFill>
                <a:latin typeface="JKRGNR+Arial-BoldMT"/>
              </a:rPr>
              <a:t>zu entnehmen: Genehmigungsbedürftigkeit für den Betrieb einer Segelflugschule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Genehmigungsbedürftigkeit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30996514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 calcmode="lin" valueType="num">
                                      <p:cBhvr additive="base">
                                        <p:cTn id="2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Genehmigungsfähigkeit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Genehmigungsfähigkeit der </a:t>
            </a:r>
            <a:r>
              <a:rPr lang="de-DE" sz="2400" b="1" dirty="0">
                <a:solidFill>
                  <a:schemeClr val="tx1">
                    <a:lumMod val="65000"/>
                    <a:lumOff val="35000"/>
                  </a:schemeClr>
                </a:solidFill>
                <a:latin typeface="JKRGNR+Arial-BoldMT"/>
              </a:rPr>
              <a:t>geplanten Segelflugschule </a:t>
            </a:r>
            <a:r>
              <a:rPr lang="de-DE" sz="2400" dirty="0">
                <a:solidFill>
                  <a:schemeClr val="tx1">
                    <a:lumMod val="65000"/>
                    <a:lumOff val="35000"/>
                  </a:schemeClr>
                </a:solidFill>
                <a:latin typeface="JKRGNR+Arial-BoldMT"/>
              </a:rPr>
              <a:t>nach § </a:t>
            </a:r>
            <a:r>
              <a:rPr lang="de-DE" sz="2400" b="1" dirty="0">
                <a:solidFill>
                  <a:schemeClr val="tx1">
                    <a:lumMod val="65000"/>
                    <a:lumOff val="35000"/>
                  </a:schemeClr>
                </a:solidFill>
                <a:latin typeface="JKRGNR+Arial-BoldMT"/>
              </a:rPr>
              <a:t>6 I, II LuftVG?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fraglich</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highlight>
                  <a:srgbClr val="FFFF00"/>
                </a:highlight>
                <a:latin typeface="JKRGNR+Arial-BoldMT"/>
              </a:rPr>
              <a:t>Materieller Tatbestand </a:t>
            </a:r>
            <a:r>
              <a:rPr lang="de-DE" sz="2400" dirty="0">
                <a:solidFill>
                  <a:schemeClr val="tx1">
                    <a:lumMod val="65000"/>
                    <a:lumOff val="35000"/>
                  </a:schemeClr>
                </a:solidFill>
                <a:latin typeface="JKRGNR+Arial-BoldMT"/>
              </a:rPr>
              <a:t>für die Feststellung der Genehmigungsfähigkeit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Materielle Vorgaben in § 6 I 1 LuftVG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6 II 1 LuftVG?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zwar gewisse </a:t>
            </a:r>
            <a:r>
              <a:rPr lang="de-DE" sz="2400" b="1" dirty="0">
                <a:solidFill>
                  <a:schemeClr val="tx1">
                    <a:lumMod val="65000"/>
                    <a:lumOff val="35000"/>
                  </a:schemeClr>
                </a:solidFill>
                <a:latin typeface="JKRGNR+Arial-BoldMT"/>
              </a:rPr>
              <a:t>Umstände</a:t>
            </a:r>
            <a:r>
              <a:rPr lang="de-DE" sz="2400" dirty="0">
                <a:solidFill>
                  <a:schemeClr val="tx1">
                    <a:lumMod val="65000"/>
                    <a:lumOff val="35000"/>
                  </a:schemeClr>
                </a:solidFill>
                <a:latin typeface="JKRGNR+Arial-BoldMT"/>
              </a:rPr>
              <a:t> (Erfordernisse der Raumordnung und die Landesplanung) „</a:t>
            </a:r>
            <a:r>
              <a:rPr lang="de-DE" sz="2400" b="1" dirty="0">
                <a:solidFill>
                  <a:schemeClr val="tx1">
                    <a:lumMod val="65000"/>
                    <a:lumOff val="35000"/>
                  </a:schemeClr>
                </a:solidFill>
                <a:latin typeface="JKRGNR+Arial-BoldMT"/>
              </a:rPr>
              <a:t>besonders zu prüfen</a:t>
            </a:r>
            <a:r>
              <a:rPr lang="de-DE" sz="2400" dirty="0">
                <a:solidFill>
                  <a:schemeClr val="tx1">
                    <a:lumMod val="65000"/>
                    <a:lumOff val="35000"/>
                  </a:schemeClr>
                </a:solidFill>
                <a:latin typeface="JKRGNR+Arial-BoldMT"/>
              </a:rPr>
              <a:t>“</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Aber</a:t>
            </a:r>
            <a:r>
              <a:rPr lang="de-DE" sz="2400" dirty="0">
                <a:solidFill>
                  <a:schemeClr val="tx1">
                    <a:lumMod val="65000"/>
                    <a:lumOff val="35000"/>
                  </a:schemeClr>
                </a:solidFill>
                <a:latin typeface="JKRGNR+Arial-BoldMT"/>
              </a:rPr>
              <a:t>: an diese Prüfung wird</a:t>
            </a:r>
            <a:r>
              <a:rPr lang="de-DE" sz="2400" b="1" dirty="0">
                <a:solidFill>
                  <a:schemeClr val="tx1">
                    <a:lumMod val="65000"/>
                    <a:lumOff val="35000"/>
                  </a:schemeClr>
                </a:solidFill>
                <a:latin typeface="JKRGNR+Arial-BoldMT"/>
              </a:rPr>
              <a:t> keine Rechtsfolge </a:t>
            </a:r>
            <a:r>
              <a:rPr lang="de-DE" sz="2400" dirty="0">
                <a:solidFill>
                  <a:schemeClr val="tx1">
                    <a:lumMod val="65000"/>
                    <a:lumOff val="35000"/>
                  </a:schemeClr>
                </a:solidFill>
                <a:latin typeface="JKRGNR+Arial-BoldMT"/>
              </a:rPr>
              <a:t>im Sinne eines Konditionalprogrammes geknüpft („wenn…dann“)</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Materielle Vorgaben in § 6 II 1 LuftVG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362890496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Begründetheit der Anfechtungsklage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Rechtsgrundlage</a:t>
            </a:r>
            <a:r>
              <a:rPr lang="de-DE" sz="2400" dirty="0">
                <a:solidFill>
                  <a:schemeClr val="tx1">
                    <a:lumMod val="65000"/>
                    <a:lumOff val="35000"/>
                  </a:schemeClr>
                </a:solidFill>
                <a:latin typeface="JKRGNR+Arial-BoldMT"/>
              </a:rPr>
              <a:t>: § 12 Abs. 3 der Satzung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Vortrag des K: Satzung sei rechtswidrig!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Dennoch nicht (!) empfehlenswert: </a:t>
            </a:r>
            <a:r>
              <a:rPr lang="de-DE" sz="2400" dirty="0" err="1">
                <a:solidFill>
                  <a:schemeClr val="tx1">
                    <a:lumMod val="65000"/>
                    <a:lumOff val="35000"/>
                  </a:schemeClr>
                </a:solidFill>
                <a:latin typeface="JKRGNR+Arial-BoldMT"/>
              </a:rPr>
              <a:t>Inzidentprüfung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Denn: Sollte VA aus anderen Gründen rechtswidrig sein, erübrigt sich Prüfung der Rechtmäßigkeit der Satzung!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Prüfungsaufbau</a:t>
            </a:r>
            <a:r>
              <a:rPr lang="de-DE" sz="2400" dirty="0">
                <a:solidFill>
                  <a:schemeClr val="tx1">
                    <a:lumMod val="65000"/>
                    <a:lumOff val="35000"/>
                  </a:schemeClr>
                </a:solidFill>
                <a:latin typeface="JKRGNR+Arial-BoldMT"/>
              </a:rPr>
              <a:t> daher: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1. Schritt: Wortlautlösung</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Ist die (Anfechtungs-)Klage bei Anwendung der Vorschrift begründet?!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2. Schritt: Rechtmäßigkeit des Gesetzes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Satzung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Aufbau gilt auch für Verordnungen und formelle Gesetze</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27544599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14248"/>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heranzuziehen: </a:t>
            </a:r>
            <a:r>
              <a:rPr lang="de-DE" sz="2400" b="1" dirty="0">
                <a:solidFill>
                  <a:schemeClr val="tx1">
                    <a:lumMod val="65000"/>
                    <a:lumOff val="35000"/>
                  </a:schemeClr>
                </a:solidFill>
                <a:latin typeface="JKRGNR+Arial-BoldMT"/>
              </a:rPr>
              <a:t>Negativvoraussetzungen</a:t>
            </a:r>
            <a:r>
              <a:rPr lang="de-DE" sz="2400" dirty="0">
                <a:solidFill>
                  <a:schemeClr val="tx1">
                    <a:lumMod val="65000"/>
                    <a:lumOff val="35000"/>
                  </a:schemeClr>
                </a:solidFill>
                <a:latin typeface="JKRGNR+Arial-BoldMT"/>
              </a:rPr>
              <a:t> des </a:t>
            </a:r>
            <a:r>
              <a:rPr lang="de-DE" sz="2400" b="1" dirty="0">
                <a:solidFill>
                  <a:schemeClr val="tx1">
                    <a:lumMod val="65000"/>
                    <a:lumOff val="35000"/>
                  </a:schemeClr>
                </a:solidFill>
                <a:latin typeface="JKRGNR+Arial-BoldMT"/>
              </a:rPr>
              <a:t>§ 6 II 3 LuftVG</a:t>
            </a:r>
            <a:r>
              <a:rPr lang="de-DE" sz="2400" dirty="0">
                <a:solidFill>
                  <a:schemeClr val="tx1">
                    <a:lumMod val="65000"/>
                    <a:lumOff val="35000"/>
                  </a:schemeClr>
                </a:solidFill>
                <a:latin typeface="JKRGNR+Arial-BoldMT"/>
              </a:rPr>
              <a:t>, wonach „Genehmigung zu versagen ist“, wenn „das in Aussicht genommene </a:t>
            </a:r>
            <a:r>
              <a:rPr lang="de-DE" sz="2400" b="1" dirty="0">
                <a:solidFill>
                  <a:schemeClr val="tx1">
                    <a:lumMod val="65000"/>
                    <a:lumOff val="35000"/>
                  </a:schemeClr>
                </a:solidFill>
                <a:latin typeface="JKRGNR+Arial-BoldMT"/>
              </a:rPr>
              <a:t>Gelände ungeeignet</a:t>
            </a:r>
            <a:r>
              <a:rPr lang="de-DE" sz="2400" dirty="0">
                <a:solidFill>
                  <a:schemeClr val="tx1">
                    <a:lumMod val="65000"/>
                    <a:lumOff val="35000"/>
                  </a:schemeClr>
                </a:solidFill>
                <a:latin typeface="JKRGNR+Arial-BoldMT"/>
              </a:rPr>
              <a:t>“ ist oder „Tatsachen die Annahme rechtfertigen, dass die </a:t>
            </a:r>
            <a:r>
              <a:rPr lang="de-DE" sz="2400" b="1" dirty="0">
                <a:solidFill>
                  <a:schemeClr val="tx1">
                    <a:lumMod val="65000"/>
                    <a:lumOff val="35000"/>
                  </a:schemeClr>
                </a:solidFill>
                <a:latin typeface="JKRGNR+Arial-BoldMT"/>
              </a:rPr>
              <a:t>öffentliche Sicherheit oder Ordnung gefährdet </a:t>
            </a:r>
            <a:r>
              <a:rPr lang="de-DE" sz="2400" dirty="0">
                <a:solidFill>
                  <a:schemeClr val="tx1">
                    <a:lumMod val="65000"/>
                    <a:lumOff val="35000"/>
                  </a:schemeClr>
                </a:solidFill>
                <a:latin typeface="JKRGNR+Arial-BoldMT"/>
              </a:rPr>
              <a:t>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Auffassung der Behörde (!):</a:t>
            </a:r>
            <a:r>
              <a:rPr lang="de-DE" sz="2400" dirty="0">
                <a:solidFill>
                  <a:schemeClr val="tx1">
                    <a:lumMod val="65000"/>
                    <a:lumOff val="35000"/>
                  </a:schemeClr>
                </a:solidFill>
                <a:latin typeface="JKRGNR+Arial-BoldMT"/>
              </a:rPr>
              <a:t> Geeignetheit des Geländes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Somit fraglich: </a:t>
            </a:r>
            <a:r>
              <a:rPr lang="de-DE" sz="2400" b="1" dirty="0">
                <a:solidFill>
                  <a:schemeClr val="tx1">
                    <a:lumMod val="65000"/>
                    <a:lumOff val="35000"/>
                  </a:schemeClr>
                </a:solidFill>
                <a:latin typeface="JKRGNR+Arial-BoldMT"/>
              </a:rPr>
              <a:t>Gerichtliche Überprüfbarkeit </a:t>
            </a:r>
            <a:r>
              <a:rPr lang="de-DE" sz="2400" dirty="0">
                <a:solidFill>
                  <a:schemeClr val="tx1">
                    <a:lumMod val="65000"/>
                    <a:lumOff val="35000"/>
                  </a:schemeClr>
                </a:solidFill>
                <a:latin typeface="JKRGNR+Arial-BoldMT"/>
              </a:rPr>
              <a:t>des unbestimmten Rechtsbegriffs </a:t>
            </a:r>
            <a:r>
              <a:rPr lang="de-DE" sz="2400" b="1" dirty="0">
                <a:solidFill>
                  <a:schemeClr val="tx1">
                    <a:lumMod val="65000"/>
                    <a:lumOff val="35000"/>
                  </a:schemeClr>
                </a:solidFill>
                <a:latin typeface="JKRGNR+Arial-BoldMT"/>
              </a:rPr>
              <a:t>„ungeeignet“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6 II 3 LuftVG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Grundsätzlich wegen </a:t>
            </a:r>
            <a:r>
              <a:rPr lang="de-DE" sz="2400" b="1" dirty="0">
                <a:solidFill>
                  <a:schemeClr val="tx1">
                    <a:lumMod val="65000"/>
                    <a:lumOff val="35000"/>
                  </a:schemeClr>
                </a:solidFill>
                <a:latin typeface="JKRGNR+Arial-BoldMT"/>
              </a:rPr>
              <a:t>Art. 19 IV GG </a:t>
            </a:r>
            <a:r>
              <a:rPr lang="de-DE" sz="2400" dirty="0">
                <a:solidFill>
                  <a:schemeClr val="tx1">
                    <a:lumMod val="65000"/>
                    <a:lumOff val="35000"/>
                  </a:schemeClr>
                </a:solidFill>
                <a:latin typeface="JKRGNR+Arial-BoldMT"/>
              </a:rPr>
              <a:t>zu fordern: </a:t>
            </a:r>
            <a:r>
              <a:rPr lang="de-DE" sz="2400" b="1" dirty="0">
                <a:solidFill>
                  <a:schemeClr val="tx1">
                    <a:lumMod val="65000"/>
                    <a:lumOff val="35000"/>
                  </a:schemeClr>
                </a:solidFill>
                <a:latin typeface="JKRGNR+Arial-BoldMT"/>
              </a:rPr>
              <a:t>Vollumfängliche gerichtliche Überprüfbarkeit </a:t>
            </a:r>
            <a:r>
              <a:rPr lang="de-DE" sz="2400" dirty="0">
                <a:solidFill>
                  <a:schemeClr val="tx1">
                    <a:lumMod val="65000"/>
                    <a:lumOff val="35000"/>
                  </a:schemeClr>
                </a:solidFill>
                <a:latin typeface="JKRGNR+Arial-BoldMT"/>
              </a:rPr>
              <a:t>der behördlichen Entscheidung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Ausnahme: sog. </a:t>
            </a:r>
            <a:r>
              <a:rPr lang="de-DE" sz="2400" b="1" dirty="0">
                <a:solidFill>
                  <a:schemeClr val="tx1">
                    <a:lumMod val="65000"/>
                    <a:lumOff val="35000"/>
                  </a:schemeClr>
                </a:solidFill>
                <a:latin typeface="JKRGNR+Arial-BoldMT"/>
              </a:rPr>
              <a:t>Beurteilungsspielräume</a:t>
            </a:r>
            <a:r>
              <a:rPr lang="de-DE" sz="2400" dirty="0">
                <a:solidFill>
                  <a:schemeClr val="tx1">
                    <a:lumMod val="65000"/>
                    <a:lumOff val="35000"/>
                  </a:schemeClr>
                </a:solidFill>
                <a:latin typeface="JKRGNR+Arial-BoldMT"/>
              </a:rPr>
              <a:t> der Behörde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36438844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78079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Explizite Vorgabe im Gesetz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Andererseits ebenfalls möglich: dass sich der </a:t>
            </a:r>
            <a:r>
              <a:rPr lang="de-DE" sz="2400" b="1" dirty="0">
                <a:solidFill>
                  <a:schemeClr val="tx1">
                    <a:lumMod val="65000"/>
                    <a:lumOff val="35000"/>
                  </a:schemeClr>
                </a:solidFill>
                <a:latin typeface="JKRGNR+Arial-BoldMT"/>
              </a:rPr>
              <a:t>Beurteilungsspielraum</a:t>
            </a:r>
            <a:r>
              <a:rPr lang="de-DE" sz="2400" dirty="0">
                <a:solidFill>
                  <a:schemeClr val="tx1">
                    <a:lumMod val="65000"/>
                    <a:lumOff val="35000"/>
                  </a:schemeClr>
                </a:solidFill>
                <a:latin typeface="JKRGNR+Arial-BoldMT"/>
              </a:rPr>
              <a:t> der Verwaltung </a:t>
            </a:r>
            <a:r>
              <a:rPr lang="de-DE" sz="2400" b="1" dirty="0">
                <a:solidFill>
                  <a:schemeClr val="tx1">
                    <a:lumMod val="65000"/>
                    <a:lumOff val="35000"/>
                  </a:schemeClr>
                </a:solidFill>
                <a:latin typeface="JKRGNR+Arial-BoldMT"/>
              </a:rPr>
              <a:t>durch eine Auslegung </a:t>
            </a:r>
            <a:r>
              <a:rPr lang="de-DE" sz="2400" dirty="0">
                <a:solidFill>
                  <a:schemeClr val="tx1">
                    <a:lumMod val="65000"/>
                    <a:lumOff val="35000"/>
                  </a:schemeClr>
                </a:solidFill>
                <a:latin typeface="JKRGNR+Arial-BoldMT"/>
              </a:rPr>
              <a:t>„hinreichend deutlich“ ermitteln lässt (BVerwG)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Indiz: dass der unbestimmte Rechtsbegriff </a:t>
            </a:r>
            <a:r>
              <a:rPr lang="de-DE" sz="2400" i="1" dirty="0">
                <a:solidFill>
                  <a:schemeClr val="tx1">
                    <a:lumMod val="65000"/>
                    <a:lumOff val="35000"/>
                  </a:schemeClr>
                </a:solidFill>
                <a:latin typeface="JKRGNR+Arial-BoldMT"/>
              </a:rPr>
              <a:t>„wegen hoher </a:t>
            </a:r>
            <a:r>
              <a:rPr lang="de-DE" sz="2400" b="1" i="1" dirty="0">
                <a:solidFill>
                  <a:schemeClr val="tx1">
                    <a:lumMod val="65000"/>
                    <a:lumOff val="35000"/>
                  </a:schemeClr>
                </a:solidFill>
                <a:latin typeface="JKRGNR+Arial-BoldMT"/>
              </a:rPr>
              <a:t>Komplexität</a:t>
            </a:r>
            <a:r>
              <a:rPr lang="de-DE" sz="2400" i="1" dirty="0">
                <a:solidFill>
                  <a:schemeClr val="tx1">
                    <a:lumMod val="65000"/>
                    <a:lumOff val="35000"/>
                  </a:schemeClr>
                </a:solidFill>
                <a:latin typeface="JKRGNR+Arial-BoldMT"/>
              </a:rPr>
              <a:t> oder besonderer </a:t>
            </a:r>
            <a:r>
              <a:rPr lang="de-DE" sz="2400" b="1" i="1" dirty="0">
                <a:solidFill>
                  <a:schemeClr val="tx1">
                    <a:lumMod val="65000"/>
                    <a:lumOff val="35000"/>
                  </a:schemeClr>
                </a:solidFill>
                <a:latin typeface="JKRGNR+Arial-BoldMT"/>
              </a:rPr>
              <a:t>Dynamik</a:t>
            </a:r>
            <a:r>
              <a:rPr lang="de-DE" sz="2400" i="1" dirty="0">
                <a:solidFill>
                  <a:schemeClr val="tx1">
                    <a:lumMod val="65000"/>
                    <a:lumOff val="35000"/>
                  </a:schemeClr>
                </a:solidFill>
                <a:latin typeface="JKRGNR+Arial-BoldMT"/>
              </a:rPr>
              <a:t> der geregelten Materie so vage und die Konkretisierung im Nachvollzug der Verwaltungsentscheidung so schwierig ist, dass die gerichtliche Kontrolle an </a:t>
            </a:r>
            <a:r>
              <a:rPr lang="de-DE" sz="2400" b="1" i="1" dirty="0">
                <a:solidFill>
                  <a:schemeClr val="tx1">
                    <a:lumMod val="65000"/>
                    <a:lumOff val="35000"/>
                  </a:schemeClr>
                </a:solidFill>
                <a:latin typeface="JKRGNR+Arial-BoldMT"/>
              </a:rPr>
              <a:t>Funktionsgrenzen der Rechtsprechung </a:t>
            </a:r>
            <a:r>
              <a:rPr lang="de-DE" sz="2400" i="1" dirty="0">
                <a:solidFill>
                  <a:schemeClr val="tx1">
                    <a:lumMod val="65000"/>
                    <a:lumOff val="35000"/>
                  </a:schemeClr>
                </a:solidFill>
                <a:latin typeface="JKRGNR+Arial-BoldMT"/>
              </a:rPr>
              <a:t>stößt“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20942515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Anerkannte Anwendungsfelder: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Situationsspezifische Beurteilungen</a:t>
            </a:r>
            <a:r>
              <a:rPr lang="de-DE" sz="2400" dirty="0">
                <a:solidFill>
                  <a:schemeClr val="tx1">
                    <a:lumMod val="65000"/>
                    <a:lumOff val="35000"/>
                  </a:schemeClr>
                </a:solidFill>
                <a:latin typeface="JKRGNR+Arial-BoldMT"/>
              </a:rPr>
              <a:t>, die ggf. mit einem Stichtagscharakter versehen sind und so nicht wiederholbar sind (</a:t>
            </a:r>
            <a:r>
              <a:rPr lang="de-DE" sz="2400" dirty="0" err="1">
                <a:solidFill>
                  <a:schemeClr val="tx1">
                    <a:lumMod val="65000"/>
                    <a:lumOff val="35000"/>
                  </a:schemeClr>
                </a:solidFill>
                <a:latin typeface="JKRGNR+Arial-BoldMT"/>
              </a:rPr>
              <a:t>Prüfungen</a:t>
            </a:r>
            <a:r>
              <a:rPr lang="de-DE" sz="2400" dirty="0">
                <a:solidFill>
                  <a:schemeClr val="tx1">
                    <a:lumMod val="65000"/>
                    <a:lumOff val="35000"/>
                  </a:schemeClr>
                </a:solidFill>
                <a:latin typeface="JKRGNR+Arial-BoldMT"/>
              </a:rPr>
              <a:t>, Beurteilungen im Beamtenrecht)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Sachverständigengutachten</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staatsferner, weisungsfreier Kollegialorgane </a:t>
            </a:r>
            <a:r>
              <a:rPr lang="de-DE" sz="2400" b="1" dirty="0">
                <a:solidFill>
                  <a:schemeClr val="tx1">
                    <a:lumMod val="65000"/>
                    <a:lumOff val="35000"/>
                  </a:schemeClr>
                </a:solidFill>
                <a:latin typeface="JKRGNR+Arial-BoldMT"/>
              </a:rPr>
              <a:t>mit spezifischer Sachkunde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Komplexe Entscheidungen mit Prognosecharakter</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einzig denkbar: </a:t>
            </a:r>
            <a:r>
              <a:rPr lang="de-DE" sz="2400" b="1" dirty="0">
                <a:solidFill>
                  <a:schemeClr val="tx1">
                    <a:lumMod val="65000"/>
                    <a:lumOff val="35000"/>
                  </a:schemeClr>
                </a:solidFill>
                <a:latin typeface="JKRGNR+Arial-BoldMT"/>
              </a:rPr>
              <a:t>Komplexe Entscheidung mit Prognosecharakter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Komplexe Entscheidung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Prognosecharakter (-)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Eignung nur im Zeitpunkt der Genehmigung zu beurteilen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Beurteilungsspielraum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38575600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0218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Dazu BVerwG (DÖV 1971, 415): </a:t>
            </a:r>
            <a:r>
              <a:rPr lang="de-DE" sz="2400" i="1" dirty="0">
                <a:solidFill>
                  <a:schemeClr val="tx1">
                    <a:lumMod val="65000"/>
                    <a:lumOff val="35000"/>
                  </a:schemeClr>
                </a:solidFill>
                <a:latin typeface="JKRGNR+Arial-BoldMT"/>
              </a:rPr>
              <a:t>„§ 6 II 3 LuftVG räumt den zuständigen Verwaltungsbehörden mit dem Merkmal „ungeeignet“ keinen – der verwaltungsgerichtlichen Kontrolle nur begrenzt unterworfenen – Beurteilungsspielraum ein. Weder wird mit diesem Merkmal eine Wertung verlangt, die etwa in nachfolgenden Verwaltungsstreitverfahren vom Gericht „nach nachvollzogen werden kann“, noch ist sonst ersichtlich, weshalb die behördliche Eignungsbeurteilung zu Lasten aller sonst möglichen (und nicht minder vertretbaren) Beurteilungen einen besonderen „Vorzug oder Schutz“ verdienen sollte.“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anzunehmen: Volle gerichtliche Überprüfbarkeit des Begriffs der „Geeignetheit“ aus § 6 II 3 LuftVG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36716494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99825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Geeignetheit des Geländes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6 II 3 LuftVG </a:t>
            </a:r>
            <a:r>
              <a:rPr lang="de-DE" sz="2400" b="1" dirty="0">
                <a:solidFill>
                  <a:schemeClr val="tx1">
                    <a:lumMod val="65000"/>
                    <a:lumOff val="35000"/>
                  </a:schemeClr>
                </a:solidFill>
                <a:latin typeface="JKRGNR+Arial-BoldMT"/>
              </a:rPr>
              <a: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Arg: Gutachten!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Tatsachen, die die Annahme rechtfertigen, dass </a:t>
            </a:r>
            <a:r>
              <a:rPr lang="de-DE" sz="2400" b="1" dirty="0">
                <a:solidFill>
                  <a:schemeClr val="tx1">
                    <a:lumMod val="65000"/>
                    <a:lumOff val="35000"/>
                  </a:schemeClr>
                </a:solidFill>
                <a:latin typeface="JKRGNR+Arial-BoldMT"/>
              </a:rPr>
              <a:t>öffentliche Sicherheit oder Ordnung gefährdet wird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b="1" dirty="0">
                <a:solidFill>
                  <a:schemeClr val="tx1">
                    <a:lumMod val="65000"/>
                    <a:lumOff val="35000"/>
                  </a:schemeClr>
                </a:solidFill>
                <a:latin typeface="JKRGNR+Arial-BoldMT"/>
              </a:rPr>
              <a:t>Anspruchsvoraussetzungen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28846959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Anspruchsinhalt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klären: </a:t>
            </a:r>
            <a:r>
              <a:rPr lang="de-DE" sz="2400" b="1" dirty="0">
                <a:solidFill>
                  <a:schemeClr val="tx1">
                    <a:lumMod val="65000"/>
                    <a:lumOff val="35000"/>
                  </a:schemeClr>
                </a:solidFill>
                <a:highlight>
                  <a:srgbClr val="FFFF00"/>
                </a:highlight>
                <a:latin typeface="JKRGNR+Arial-BoldMT"/>
              </a:rPr>
              <a:t>Anspruchsinhalt (bzw. Rechtsfolge)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a:t>
            </a:r>
            <a:r>
              <a:rPr lang="de-DE" sz="2400" b="1" dirty="0">
                <a:solidFill>
                  <a:schemeClr val="tx1">
                    <a:lumMod val="65000"/>
                    <a:lumOff val="35000"/>
                  </a:schemeClr>
                </a:solidFill>
                <a:latin typeface="JKRGNR+Arial-BoldMT"/>
              </a:rPr>
              <a:t>Entscheidungsspielraum</a:t>
            </a:r>
            <a:r>
              <a:rPr lang="de-DE" sz="2400" dirty="0">
                <a:solidFill>
                  <a:schemeClr val="tx1">
                    <a:lumMod val="65000"/>
                    <a:lumOff val="35000"/>
                  </a:schemeClr>
                </a:solidFill>
                <a:latin typeface="JKRGNR+Arial-BoldMT"/>
              </a:rPr>
              <a:t> der Behörde </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gesetzessystematischer Auslegung in den Blick zu nehmen: </a:t>
            </a:r>
            <a:r>
              <a:rPr lang="de-DE" sz="2400" b="1" dirty="0">
                <a:solidFill>
                  <a:schemeClr val="tx1">
                    <a:lumMod val="65000"/>
                    <a:lumOff val="35000"/>
                  </a:schemeClr>
                </a:solidFill>
                <a:latin typeface="JKRGNR+Arial-BoldMT"/>
              </a:rPr>
              <a:t>§ 6 II 1 LuftVG</a:t>
            </a:r>
            <a:r>
              <a:rPr lang="de-DE" sz="2400" dirty="0">
                <a:solidFill>
                  <a:schemeClr val="tx1">
                    <a:lumMod val="65000"/>
                    <a:lumOff val="35000"/>
                  </a:schemeClr>
                </a:solidFill>
                <a:latin typeface="JKRGNR+Arial-BoldMT"/>
              </a:rPr>
              <a:t>, demzufolge die Behörde „vor Erteilung“ eine </a:t>
            </a:r>
            <a:r>
              <a:rPr lang="de-DE" sz="2400" b="1" dirty="0">
                <a:solidFill>
                  <a:schemeClr val="tx1">
                    <a:lumMod val="65000"/>
                    <a:lumOff val="35000"/>
                  </a:schemeClr>
                </a:solidFill>
                <a:latin typeface="JKRGNR+Arial-BoldMT"/>
              </a:rPr>
              <a:t>Vielzahl von Umständen besonders zu prüfen </a:t>
            </a:r>
            <a:r>
              <a:rPr lang="de-DE" sz="2400" dirty="0">
                <a:solidFill>
                  <a:schemeClr val="tx1">
                    <a:lumMod val="65000"/>
                    <a:lumOff val="35000"/>
                  </a:schemeClr>
                </a:solidFill>
                <a:latin typeface="JKRGNR+Arial-BoldMT"/>
              </a:rPr>
              <a:t>hat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Entscheidungsspielraum</a:t>
            </a:r>
            <a:r>
              <a:rPr lang="de-DE" sz="2400" dirty="0">
                <a:solidFill>
                  <a:schemeClr val="tx1">
                    <a:lumMod val="65000"/>
                    <a:lumOff val="35000"/>
                  </a:schemeClr>
                </a:solidFill>
                <a:latin typeface="JKRGNR+Arial-BoldMT"/>
              </a:rPr>
              <a:t> im Hinblick auf die Genehmigungserteilung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Rahmen von </a:t>
            </a:r>
            <a:r>
              <a:rPr lang="de-DE" sz="2400" b="1" dirty="0">
                <a:solidFill>
                  <a:schemeClr val="tx1">
                    <a:lumMod val="65000"/>
                    <a:lumOff val="35000"/>
                  </a:schemeClr>
                </a:solidFill>
                <a:latin typeface="JKRGNR+Arial-BoldMT"/>
              </a:rPr>
              <a:t>„planerischen Entscheidungen“ </a:t>
            </a:r>
            <a:r>
              <a:rPr lang="de-DE" sz="2400" dirty="0">
                <a:solidFill>
                  <a:schemeClr val="tx1">
                    <a:lumMod val="65000"/>
                    <a:lumOff val="35000"/>
                  </a:schemeClr>
                </a:solidFill>
                <a:latin typeface="JKRGNR+Arial-BoldMT"/>
              </a:rPr>
              <a:t>zudem teleologisch naheliegend: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Ermessensspielraum der Behörde im Einzelfall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39215837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alledem von Verwaltungsbehörde </a:t>
            </a:r>
            <a:r>
              <a:rPr lang="de-DE" sz="2400" dirty="0" err="1">
                <a:solidFill>
                  <a:schemeClr val="tx1">
                    <a:lumMod val="65000"/>
                    <a:lumOff val="35000"/>
                  </a:schemeClr>
                </a:solidFill>
                <a:latin typeface="JKRGNR+Arial-BoldMT"/>
              </a:rPr>
              <a:t>iRv</a:t>
            </a:r>
            <a:r>
              <a:rPr lang="de-DE" sz="2400" dirty="0">
                <a:solidFill>
                  <a:schemeClr val="tx1">
                    <a:lumMod val="65000"/>
                    <a:lumOff val="35000"/>
                  </a:schemeClr>
                </a:solidFill>
                <a:latin typeface="JKRGNR+Arial-BoldMT"/>
              </a:rPr>
              <a:t> § 6 I 1 LuftVG lediglich geschuldet: </a:t>
            </a:r>
            <a:r>
              <a:rPr lang="de-DE" sz="2400" b="1" dirty="0">
                <a:solidFill>
                  <a:schemeClr val="tx1">
                    <a:lumMod val="65000"/>
                    <a:lumOff val="35000"/>
                  </a:schemeClr>
                </a:solidFill>
                <a:latin typeface="JKRGNR+Arial-BoldMT"/>
              </a:rPr>
              <a:t>„Pflichtgemäße“ Ermessensausübung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Rechtsnatur der Genehmigung gemäß § 6 I 1 LuftVG: </a:t>
            </a:r>
            <a:r>
              <a:rPr lang="de-DE" sz="2400" b="1" dirty="0">
                <a:solidFill>
                  <a:schemeClr val="tx1">
                    <a:lumMod val="65000"/>
                    <a:lumOff val="35000"/>
                  </a:schemeClr>
                </a:solidFill>
                <a:latin typeface="JKRGNR+Arial-BoldMT"/>
              </a:rPr>
              <a:t>„Ausnahmebewilligung“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highlight>
                  <a:srgbClr val="FFFF00"/>
                </a:highlight>
                <a:latin typeface="JKRGNR+Arial-BoldMT"/>
              </a:rPr>
              <a:t>„Repressives Verbot mit Befreiungsvorbehalt“</a:t>
            </a:r>
            <a:r>
              <a:rPr lang="de-DE" sz="2400" dirty="0">
                <a:solidFill>
                  <a:schemeClr val="tx1">
                    <a:lumMod val="65000"/>
                    <a:lumOff val="35000"/>
                  </a:schemeClr>
                </a:solidFill>
                <a:highlight>
                  <a:srgbClr val="FFFF00"/>
                </a:highlight>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Merkmal: Tätigkeit ist „unerwünscht“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Grundrechtlicher Anspruch besteht nicht!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Gegensatz hierzu: </a:t>
            </a:r>
            <a:r>
              <a:rPr lang="de-DE" sz="2400" b="1" dirty="0">
                <a:solidFill>
                  <a:schemeClr val="tx1">
                    <a:lumMod val="65000"/>
                    <a:lumOff val="35000"/>
                  </a:schemeClr>
                </a:solidFill>
                <a:highlight>
                  <a:srgbClr val="FFFF00"/>
                </a:highlight>
                <a:latin typeface="JKRGNR+Arial-BoldMT"/>
              </a:rPr>
              <a:t>„Präventive Verbote mit Erlaubnisvorbehalt“</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Merkmal: </a:t>
            </a:r>
            <a:r>
              <a:rPr lang="de-DE" sz="2400" b="1" dirty="0">
                <a:solidFill>
                  <a:schemeClr val="tx1">
                    <a:lumMod val="65000"/>
                    <a:lumOff val="35000"/>
                  </a:schemeClr>
                </a:solidFill>
                <a:latin typeface="JKRGNR+Arial-BoldMT"/>
              </a:rPr>
              <a:t>Verhalten grundrechtlich geschützt</a:t>
            </a:r>
            <a:r>
              <a:rPr lang="de-DE" sz="2400" dirty="0">
                <a:solidFill>
                  <a:schemeClr val="tx1">
                    <a:lumMod val="65000"/>
                    <a:lumOff val="35000"/>
                  </a:schemeClr>
                </a:solidFill>
                <a:latin typeface="JKRGNR+Arial-BoldMT"/>
              </a:rPr>
              <a:t>, sodass Genehmigung zu erteilen ist, wenn sich im Verfahren keine Versagungsgründe ergeben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Baugenehmigung, </a:t>
            </a:r>
            <a:r>
              <a:rPr lang="de-DE" sz="2400" b="1" dirty="0">
                <a:solidFill>
                  <a:schemeClr val="tx1">
                    <a:lumMod val="65000"/>
                    <a:lumOff val="35000"/>
                  </a:schemeClr>
                </a:solidFill>
                <a:latin typeface="JKRGNR+Arial-BoldMT"/>
              </a:rPr>
              <a:t>§ 72 I 1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26962686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8309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alledem Rechtsfolge des § 6 I 1 LuftVG: </a:t>
            </a:r>
            <a:r>
              <a:rPr lang="de-DE" sz="2400" b="1" dirty="0">
                <a:solidFill>
                  <a:schemeClr val="tx1">
                    <a:lumMod val="65000"/>
                    <a:lumOff val="35000"/>
                  </a:schemeClr>
                </a:solidFill>
                <a:latin typeface="JKRGNR+Arial-BoldMT"/>
              </a:rPr>
              <a:t>Anspruch auf ermessensfehlerfreie Entscheidung der Behörde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26269842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9121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Unterscheidung der Begrifflichkeiten VG München, Beschluss vom 31.03.2020 BeckRS 2020, 6751: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„Bei einem </a:t>
            </a:r>
            <a:r>
              <a:rPr lang="de-DE" sz="2400" b="1" i="1" dirty="0">
                <a:solidFill>
                  <a:schemeClr val="tx1">
                    <a:lumMod val="65000"/>
                    <a:lumOff val="35000"/>
                  </a:schemeClr>
                </a:solidFill>
                <a:latin typeface="JKRGNR+Arial-BoldMT"/>
              </a:rPr>
              <a:t>repressiven Verbot mit Befreiungsmöglichkeit </a:t>
            </a:r>
            <a:r>
              <a:rPr lang="de-DE" sz="2400" i="1" dirty="0">
                <a:solidFill>
                  <a:schemeClr val="tx1">
                    <a:lumMod val="65000"/>
                    <a:lumOff val="35000"/>
                  </a:schemeClr>
                </a:solidFill>
                <a:latin typeface="JKRGNR+Arial-BoldMT"/>
              </a:rPr>
              <a:t>verbietet der Normgeber generell ein bestimmtes Verhalten als unerwünscht, gestattet aber, dass in besonders gelagerten Ausnahmefällen eine Befreiung von diesem Verbot erteilt wird. </a:t>
            </a:r>
            <a:r>
              <a:rPr lang="de-DE" sz="2400" b="1" i="1" dirty="0">
                <a:solidFill>
                  <a:schemeClr val="tx1">
                    <a:lumMod val="65000"/>
                    <a:lumOff val="35000"/>
                  </a:schemeClr>
                </a:solidFill>
                <a:latin typeface="JKRGNR+Arial-BoldMT"/>
              </a:rPr>
              <a:t>Abzugrenzen</a:t>
            </a:r>
            <a:r>
              <a:rPr lang="de-DE" sz="2400" i="1" dirty="0">
                <a:solidFill>
                  <a:schemeClr val="tx1">
                    <a:lumMod val="65000"/>
                    <a:lumOff val="35000"/>
                  </a:schemeClr>
                </a:solidFill>
                <a:latin typeface="JKRGNR+Arial-BoldMT"/>
              </a:rPr>
              <a:t> ist es von der </a:t>
            </a:r>
            <a:r>
              <a:rPr lang="de-DE" sz="2400" b="1" i="1" dirty="0">
                <a:solidFill>
                  <a:schemeClr val="tx1">
                    <a:lumMod val="65000"/>
                    <a:lumOff val="35000"/>
                  </a:schemeClr>
                </a:solidFill>
                <a:latin typeface="JKRGNR+Arial-BoldMT"/>
              </a:rPr>
              <a:t>präventiven Kontrollerlaubnis oder dem präventiven Verbot mit Befreiungsmöglichkeit</a:t>
            </a:r>
            <a:r>
              <a:rPr lang="de-DE" sz="2400" i="1" dirty="0">
                <a:solidFill>
                  <a:schemeClr val="tx1">
                    <a:lumMod val="65000"/>
                    <a:lumOff val="35000"/>
                  </a:schemeClr>
                </a:solidFill>
                <a:latin typeface="JKRGNR+Arial-BoldMT"/>
              </a:rPr>
              <a:t>. Dort verbietet der Gesetzgeber ein bestimmtes Verhalten nicht, weil es generell unterbleiben soll, sondern um vorweg prüfen zu können, ob die einzelnen materiellen Anforderungen eingehalten werden.“  </a:t>
            </a: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auch </a:t>
            </a:r>
            <a:r>
              <a:rPr lang="de-DE" sz="2400" b="1" dirty="0">
                <a:solidFill>
                  <a:schemeClr val="tx1">
                    <a:lumMod val="65000"/>
                    <a:lumOff val="35000"/>
                  </a:schemeClr>
                </a:solidFill>
                <a:latin typeface="JKRGNR+Arial-BoldMT"/>
              </a:rPr>
              <a:t>verfassungskonform</a:t>
            </a:r>
            <a:r>
              <a:rPr lang="de-DE" sz="2400" dirty="0">
                <a:solidFill>
                  <a:schemeClr val="tx1">
                    <a:lumMod val="65000"/>
                    <a:lumOff val="35000"/>
                  </a:schemeClr>
                </a:solidFill>
                <a:latin typeface="JKRGNR+Arial-BoldMT"/>
              </a:rPr>
              <a:t>: Ausgestaltung des Eigentums dahingehend, dass </a:t>
            </a:r>
            <a:r>
              <a:rPr lang="de-DE" sz="2400" b="1" dirty="0">
                <a:solidFill>
                  <a:schemeClr val="tx1">
                    <a:lumMod val="65000"/>
                    <a:lumOff val="35000"/>
                  </a:schemeClr>
                </a:solidFill>
                <a:latin typeface="JKRGNR+Arial-BoldMT"/>
              </a:rPr>
              <a:t>Flugplätze</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nur ausnahmsweise </a:t>
            </a:r>
            <a:r>
              <a:rPr lang="de-DE" sz="2400" dirty="0">
                <a:solidFill>
                  <a:schemeClr val="tx1">
                    <a:lumMod val="65000"/>
                    <a:lumOff val="35000"/>
                  </a:schemeClr>
                </a:solidFill>
                <a:latin typeface="JKRGNR+Arial-BoldMT"/>
              </a:rPr>
              <a:t>zugelassen werden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269057989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nunmehr zu prüfen wegen </a:t>
            </a:r>
            <a:r>
              <a:rPr lang="de-DE" sz="2400" b="1" dirty="0">
                <a:solidFill>
                  <a:schemeClr val="tx1">
                    <a:lumMod val="65000"/>
                    <a:lumOff val="35000"/>
                  </a:schemeClr>
                </a:solidFill>
                <a:latin typeface="JKRGNR+Arial-BoldMT"/>
              </a:rPr>
              <a:t>§ 114 S. 1 VwGO</a:t>
            </a:r>
            <a:r>
              <a:rPr lang="de-DE" sz="2400" dirty="0">
                <a:solidFill>
                  <a:schemeClr val="tx1">
                    <a:lumMod val="65000"/>
                    <a:lumOff val="35000"/>
                  </a:schemeClr>
                </a:solidFill>
                <a:latin typeface="JKRGNR+Arial-BoldMT"/>
              </a:rPr>
              <a:t>: Ob die Behörde bei ihrer ablehnenden Entscheidung etwaigen Ermessensfehlern unterlag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die Gründe der Ablehnung („Voraussetzungen liegen nicht vor“) einschlägig: </a:t>
            </a:r>
            <a:r>
              <a:rPr lang="de-DE" sz="2400" b="1" dirty="0">
                <a:solidFill>
                  <a:schemeClr val="tx1">
                    <a:lumMod val="65000"/>
                    <a:lumOff val="35000"/>
                  </a:schemeClr>
                </a:solidFill>
                <a:latin typeface="JKRGNR+Arial-BoldMT"/>
              </a:rPr>
              <a:t>Ermessensnichtgebrauch</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anzunehmen: Ermessensfehler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Begründetheit (insoweit):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Kläger hat Anspruch auf Neubescheidung unter Beachtung der Rechtsauffassung des Gerichts, insoweit Klage zulässig und begründet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23</a:t>
            </a:r>
          </a:p>
        </p:txBody>
      </p:sp>
    </p:spTree>
    <p:extLst>
      <p:ext uri="{BB962C8B-B14F-4D97-AF65-F5344CB8AC3E}">
        <p14:creationId xmlns:p14="http://schemas.microsoft.com/office/powerpoint/2010/main" val="16115860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Begründetheit der Anfechtungsklage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1. Schritt: Wortlautlösung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 12 Abs. 3 der Satzung: Erfolgt trotz Mahnung keine Zahlung, kann die Exmatrikulation erfolgen.</a:t>
            </a:r>
            <a:endParaRPr lang="de-DE" sz="2400" dirty="0">
              <a:solidFill>
                <a:schemeClr val="tx1">
                  <a:lumMod val="65000"/>
                  <a:lumOff val="35000"/>
                </a:schemeClr>
              </a:solidFill>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Vorliegen der formellen und materiellen VS (+)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Ermessensfehler?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Einzig: Ermessensüberschreitung anzusprechen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Aber (-)  </a:t>
            </a:r>
          </a:p>
          <a:p>
            <a:pPr lvl="3">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ZE: Bei Anwendung der Vorschrift ist Anfechtungsklage unbegründet!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33396459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a:solidFill>
                  <a:schemeClr val="bg1"/>
                </a:solidFill>
                <a:latin typeface="Frutiger LT 57 Cn" pitchFamily="34" charset="0"/>
              </a:rPr>
              <a:t>17. </a:t>
            </a:r>
            <a:r>
              <a:rPr lang="de-DE" sz="3200" dirty="0">
                <a:solidFill>
                  <a:schemeClr val="bg1"/>
                </a:solidFill>
                <a:latin typeface="Frutiger LT 57 Cn" pitchFamily="34" charset="0"/>
              </a:rPr>
              <a:t>Woche</a:t>
            </a:r>
          </a:p>
        </p:txBody>
      </p:sp>
    </p:spTree>
    <p:extLst>
      <p:ext uri="{BB962C8B-B14F-4D97-AF65-F5344CB8AC3E}">
        <p14:creationId xmlns:p14="http://schemas.microsoft.com/office/powerpoint/2010/main" val="17077425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2. Schritt: Rechtmäßigkeit des Gesetzes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Prüfungs- und Entscheidungskompetenz bei Fachgericht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Umkehrschluss zu Art. 100 I 1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Rechtmäßigkeit der Satzung?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Rechtmäßigkeitsmaßstab: Vorbehalt und Vorrang des Gesetzes, da Handeln der Exekutive!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Vorliegen einer tauglichen Satzungsermächtigung</a:t>
            </a: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Formelles Parlamentsgesetz, das Universität ermächtigt Satzung zu erlassen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Formelle Voraussetzung für Satzung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Materielle Voraussetzungen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Rechtsfolge: Kein Verstoß gegen höherrangiges Recht</a:t>
            </a:r>
          </a:p>
          <a:p>
            <a:pPr marL="2171700" lvl="4" indent="-342900">
              <a:spcAft>
                <a:spcPts val="500"/>
              </a:spcAft>
              <a:buFont typeface="Wingdings" pitchFamily="2" charset="2"/>
              <a:buChar char="v"/>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Grundrechtsverletzung durch Inhalt der Satzung?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31722595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Rechtsfolge: Kein Verstoß gegen höherrangiges Recht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Falle von Satzungen erwähnenswert: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Verletzung des Demokratieprinzips, Art. 20 II GG?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Bedenke: „Wesentliche“ Entscheidungen müssen durch Parlament getroffen werden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Es gilt: Je grundrechtsintensiver, desto eher Entscheidung des Parlaments erforderlich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Verletzung der Grundrechte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Verletzung des Bestimmtheitsgebotes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22935559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 </a:t>
            </a:r>
            <a:r>
              <a:rPr lang="de-DE" sz="2400" b="1" dirty="0">
                <a:solidFill>
                  <a:schemeClr val="tx1">
                    <a:lumMod val="65000"/>
                    <a:lumOff val="35000"/>
                  </a:schemeClr>
                </a:solidFill>
                <a:latin typeface="JKRGNR+Arial-BoldMT"/>
              </a:rPr>
              <a:t>Behördliche Entscheidungsspielräume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gerichtliche Perspektive in verwaltungsrechtlichen Klausuren: </a:t>
            </a:r>
            <a:r>
              <a:rPr lang="de-DE" sz="2400" b="1" dirty="0">
                <a:solidFill>
                  <a:schemeClr val="tx1">
                    <a:lumMod val="65000"/>
                    <a:lumOff val="35000"/>
                  </a:schemeClr>
                </a:solidFill>
                <a:latin typeface="JKRGNR+Arial-BoldMT"/>
              </a:rPr>
              <a:t>(Über-)Prüfung exekutivischem Handeln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Aufgabe der Exekutive </a:t>
            </a:r>
            <a:r>
              <a:rPr lang="de-DE" sz="2400" dirty="0">
                <a:solidFill>
                  <a:schemeClr val="tx1">
                    <a:lumMod val="65000"/>
                    <a:lumOff val="35000"/>
                  </a:schemeClr>
                </a:solidFill>
                <a:latin typeface="JKRGNR+Arial-BoldMT"/>
              </a:rPr>
              <a:t>innerhalb der Gewaltenteilung: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Einzelfallanwendung der Gesetze!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Für „Vollzug“ der Gesetze erforderlich</a:t>
            </a:r>
            <a:r>
              <a:rPr lang="de-DE" sz="2400" dirty="0">
                <a:solidFill>
                  <a:schemeClr val="tx1">
                    <a:lumMod val="65000"/>
                    <a:lumOff val="35000"/>
                  </a:schemeClr>
                </a:solidFill>
                <a:latin typeface="JKRGNR+Arial-BoldMT"/>
              </a:rPr>
              <a: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Ermittlung des Sachverhaltes und der einschlägigen Rechtsnorm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Auslegung der Tatbestandsmerkmale und Subsumtion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Festlegung der Rechtsfolge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37603131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 calcmode="lin" valueType="num">
                                      <p:cBhvr additive="base">
                                        <p:cTn id="4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4217"/>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Rahmen von administrativen Entscheidungsspielräumen zu unterscheiden: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Tatbestandsebene</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Rechtsfolgenebene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 Tatbestandsebene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im Gesetz zu finden: </a:t>
            </a:r>
            <a:r>
              <a:rPr lang="de-DE" sz="2400" b="1" dirty="0">
                <a:solidFill>
                  <a:schemeClr val="tx1">
                    <a:lumMod val="65000"/>
                    <a:lumOff val="35000"/>
                  </a:schemeClr>
                </a:solidFill>
                <a:latin typeface="JKRGNR+Arial-BoldMT"/>
              </a:rPr>
              <a:t>Unbestimmte Rechtsbegriffe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Bsp.: Zuverlässigkeit/ Erforderlichkeit/ wichtiger Grund/ Treu und Glauben/ unangemessen/ Allgemeinwohl/ öffentliche Ordnung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erforderlich: </a:t>
            </a:r>
            <a:r>
              <a:rPr lang="de-DE" sz="2400" b="1" dirty="0">
                <a:solidFill>
                  <a:schemeClr val="tx1">
                    <a:lumMod val="65000"/>
                    <a:lumOff val="35000"/>
                  </a:schemeClr>
                </a:solidFill>
                <a:latin typeface="JKRGNR+Arial-BoldMT"/>
              </a:rPr>
              <a:t>Auslegung des unbestimmten Rechtsbegriffs </a:t>
            </a:r>
            <a:r>
              <a:rPr lang="de-DE" sz="2400" dirty="0">
                <a:solidFill>
                  <a:schemeClr val="tx1">
                    <a:lumMod val="65000"/>
                    <a:lumOff val="35000"/>
                  </a:schemeClr>
                </a:solidFill>
                <a:latin typeface="JKRGNR+Arial-BoldMT"/>
              </a:rPr>
              <a:t>im Einzelfall unter Berücksichtigung sowohl verfassungsrechtlicher wie auch soziologischer, technischer und politischer Verhältnisse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17. Woche</a:t>
            </a:r>
          </a:p>
        </p:txBody>
      </p:sp>
    </p:spTree>
    <p:extLst>
      <p:ext uri="{BB962C8B-B14F-4D97-AF65-F5344CB8AC3E}">
        <p14:creationId xmlns:p14="http://schemas.microsoft.com/office/powerpoint/2010/main" val="3185876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3665</Words>
  <Application>Microsoft Macintosh PowerPoint</Application>
  <PresentationFormat>Bildschirmpräsentation (4:3)</PresentationFormat>
  <Paragraphs>421</Paragraphs>
  <Slides>50</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50</vt:i4>
      </vt:variant>
    </vt:vector>
  </HeadingPairs>
  <TitlesOfParts>
    <vt:vector size="58"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72</cp:revision>
  <dcterms:created xsi:type="dcterms:W3CDTF">2023-10-19T08:58:07Z</dcterms:created>
  <dcterms:modified xsi:type="dcterms:W3CDTF">2026-03-01T15:02:29Z</dcterms:modified>
</cp:coreProperties>
</file>