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455" r:id="rId3"/>
    <p:sldId id="569" r:id="rId4"/>
    <p:sldId id="568" r:id="rId5"/>
    <p:sldId id="572" r:id="rId6"/>
    <p:sldId id="558" r:id="rId7"/>
    <p:sldId id="559" r:id="rId8"/>
    <p:sldId id="560" r:id="rId9"/>
    <p:sldId id="561" r:id="rId10"/>
    <p:sldId id="562" r:id="rId11"/>
    <p:sldId id="563" r:id="rId12"/>
    <p:sldId id="570" r:id="rId13"/>
    <p:sldId id="564" r:id="rId14"/>
    <p:sldId id="565" r:id="rId15"/>
    <p:sldId id="566" r:id="rId16"/>
    <p:sldId id="276" r:id="rId17"/>
    <p:sldId id="535" r:id="rId18"/>
    <p:sldId id="536" r:id="rId19"/>
    <p:sldId id="537" r:id="rId20"/>
    <p:sldId id="538" r:id="rId21"/>
    <p:sldId id="539" r:id="rId22"/>
    <p:sldId id="540" r:id="rId23"/>
    <p:sldId id="541" r:id="rId24"/>
    <p:sldId id="542" r:id="rId25"/>
    <p:sldId id="543" r:id="rId26"/>
    <p:sldId id="544" r:id="rId27"/>
    <p:sldId id="545" r:id="rId28"/>
    <p:sldId id="546" r:id="rId29"/>
    <p:sldId id="547" r:id="rId30"/>
    <p:sldId id="548" r:id="rId31"/>
    <p:sldId id="549" r:id="rId32"/>
    <p:sldId id="550" r:id="rId33"/>
    <p:sldId id="551" r:id="rId34"/>
    <p:sldId id="552" r:id="rId35"/>
    <p:sldId id="553" r:id="rId36"/>
    <p:sldId id="554" r:id="rId37"/>
    <p:sldId id="567" r:id="rId38"/>
    <p:sldId id="555" r:id="rId39"/>
    <p:sldId id="556" r:id="rId40"/>
    <p:sldId id="571" r:id="rId41"/>
    <p:sldId id="557" r:id="rId42"/>
    <p:sldId id="439" r:id="rId4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73" autoAdjust="0"/>
    <p:restoredTop sz="92969"/>
  </p:normalViewPr>
  <p:slideViewPr>
    <p:cSldViewPr>
      <p:cViewPr varScale="1">
        <p:scale>
          <a:sx n="111" d="100"/>
          <a:sy n="111" d="100"/>
        </p:scale>
        <p:origin x="3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08.03.26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18.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Erneut im </a:t>
            </a:r>
            <a:r>
              <a:rPr lang="de-DE" sz="2400" b="1" dirty="0">
                <a:solidFill>
                  <a:schemeClr val="tx1">
                    <a:lumMod val="65000"/>
                    <a:lumOff val="35000"/>
                  </a:schemeClr>
                </a:solidFill>
                <a:latin typeface="JKRGNR+Arial-BoldMT"/>
              </a:rPr>
              <a:t>Umkehrschluss</a:t>
            </a:r>
            <a:r>
              <a:rPr lang="de-DE" sz="2400" dirty="0">
                <a:solidFill>
                  <a:schemeClr val="tx1">
                    <a:lumMod val="65000"/>
                    <a:lumOff val="35000"/>
                  </a:schemeClr>
                </a:solidFill>
                <a:latin typeface="JKRGNR+Arial-BoldMT"/>
              </a:rPr>
              <a:t> hieraus zu folgern: dass in allen übrigen Fällen der (</a:t>
            </a:r>
            <a:r>
              <a:rPr lang="de-DE" sz="2400" b="1" dirty="0">
                <a:solidFill>
                  <a:schemeClr val="tx1">
                    <a:lumMod val="65000"/>
                    <a:lumOff val="35000"/>
                  </a:schemeClr>
                </a:solidFill>
                <a:latin typeface="JKRGNR+Arial-BoldMT"/>
              </a:rPr>
              <a:t>sachlichen, örtlichen, instanziellen</a:t>
            </a:r>
            <a:r>
              <a:rPr lang="de-DE" sz="2400" dirty="0">
                <a:solidFill>
                  <a:schemeClr val="tx1">
                    <a:lumMod val="65000"/>
                    <a:lumOff val="35000"/>
                  </a:schemeClr>
                </a:solidFill>
                <a:latin typeface="JKRGNR+Arial-BoldMT"/>
              </a:rPr>
              <a:t>) Unzuständigkeit </a:t>
            </a:r>
            <a:r>
              <a:rPr lang="de-DE" sz="2400" b="1" dirty="0">
                <a:solidFill>
                  <a:schemeClr val="tx1">
                    <a:lumMod val="65000"/>
                    <a:lumOff val="35000"/>
                  </a:schemeClr>
                </a:solidFill>
                <a:latin typeface="JKRGNR+Arial-BoldMT"/>
              </a:rPr>
              <a:t>kein Fall der Nichtigkeit </a:t>
            </a:r>
            <a:r>
              <a:rPr lang="de-DE" sz="2400" dirty="0">
                <a:solidFill>
                  <a:schemeClr val="tx1">
                    <a:lumMod val="65000"/>
                    <a:lumOff val="35000"/>
                  </a:schemeClr>
                </a:solidFill>
                <a:latin typeface="JKRGNR+Arial-BoldMT"/>
              </a:rPr>
              <a:t>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insofern auch: </a:t>
            </a:r>
            <a:r>
              <a:rPr lang="de-DE" sz="2400" b="1" dirty="0">
                <a:solidFill>
                  <a:schemeClr val="tx1">
                    <a:lumMod val="65000"/>
                    <a:lumOff val="35000"/>
                  </a:schemeClr>
                </a:solidFill>
                <a:latin typeface="JKRGNR+Arial-BoldMT"/>
              </a:rPr>
              <a:t>Wortlaut § 46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4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den aus tatsächlichen Gründen niemand ausführen kann</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Meint objektive Unmöglichkeit (§ 275 I BGB) und ist ein Ausdruck des Rechtssatzes </a:t>
            </a:r>
            <a:r>
              <a:rPr lang="de-DE" sz="2400" i="1" dirty="0" err="1">
                <a:solidFill>
                  <a:schemeClr val="tx1">
                    <a:lumMod val="65000"/>
                    <a:lumOff val="35000"/>
                  </a:schemeClr>
                </a:solidFill>
                <a:latin typeface="JKRGNR+Arial-BoldMT"/>
              </a:rPr>
              <a:t>impossibilium</a:t>
            </a:r>
            <a:r>
              <a:rPr lang="de-DE" sz="2400" i="1" dirty="0">
                <a:solidFill>
                  <a:schemeClr val="tx1">
                    <a:lumMod val="65000"/>
                    <a:lumOff val="35000"/>
                  </a:schemeClr>
                </a:solidFill>
                <a:latin typeface="JKRGNR+Arial-BoldMT"/>
              </a:rPr>
              <a:t> nulla </a:t>
            </a:r>
            <a:r>
              <a:rPr lang="de-DE" sz="2400" i="1" dirty="0" err="1">
                <a:solidFill>
                  <a:schemeClr val="tx1">
                    <a:lumMod val="65000"/>
                    <a:lumOff val="35000"/>
                  </a:schemeClr>
                </a:solidFill>
                <a:latin typeface="JKRGNR+Arial-BoldMT"/>
              </a:rPr>
              <a:t>est</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obligatio</a:t>
            </a: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41927577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5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der die Begehung einer rechtswidrigen Tat verlangt, die einen Straf- oder Bußgeldtatbestand verwirklicht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6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der gegen die guten Sitten verstößt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beide Vorschriften geltend: eng gezogene Ausnahmefälle, die derart </a:t>
            </a:r>
            <a:r>
              <a:rPr lang="de-DE" sz="2400" b="1" dirty="0">
                <a:solidFill>
                  <a:schemeClr val="tx1">
                    <a:lumMod val="65000"/>
                    <a:lumOff val="35000"/>
                  </a:schemeClr>
                </a:solidFill>
                <a:latin typeface="JKRGNR+Arial-BoldMT"/>
              </a:rPr>
              <a:t>offenkundig gegen die Rechtsordnung verstoßen</a:t>
            </a:r>
            <a:r>
              <a:rPr lang="de-DE" sz="2400" dirty="0">
                <a:solidFill>
                  <a:schemeClr val="tx1">
                    <a:lumMod val="65000"/>
                    <a:lumOff val="35000"/>
                  </a:schemeClr>
                </a:solidFill>
                <a:latin typeface="JKRGNR+Arial-BoldMT"/>
              </a:rPr>
              <a:t>, dass dies </a:t>
            </a:r>
            <a:r>
              <a:rPr lang="de-DE" sz="2400" b="1" dirty="0">
                <a:solidFill>
                  <a:schemeClr val="tx1">
                    <a:lumMod val="65000"/>
                    <a:lumOff val="35000"/>
                  </a:schemeClr>
                </a:solidFill>
                <a:latin typeface="JKRGNR+Arial-BoldMT"/>
              </a:rPr>
              <a:t>selbst aus Laiensicht eindeutig </a:t>
            </a:r>
            <a:r>
              <a:rPr lang="de-DE" sz="2400" dirty="0">
                <a:solidFill>
                  <a:schemeClr val="tx1">
                    <a:lumMod val="65000"/>
                    <a:lumOff val="35000"/>
                  </a:schemeClr>
                </a:solidFill>
                <a:latin typeface="JKRGNR+Arial-BoldMT"/>
              </a:rPr>
              <a:t>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14583808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II. Negativkatalog § 44 Abs. 3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Falls § 44 II VwVfG (-) systematisch im nächsten Schritt sinnvoll: Prüfung des </a:t>
            </a:r>
            <a:r>
              <a:rPr lang="de-DE" sz="2400" b="1" dirty="0">
                <a:solidFill>
                  <a:schemeClr val="tx1">
                    <a:lumMod val="65000"/>
                    <a:lumOff val="35000"/>
                  </a:schemeClr>
                </a:solidFill>
                <a:latin typeface="JKRGNR+Arial-BoldMT"/>
              </a:rPr>
              <a:t>Negativkatalogs des § 44 III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Fallgruppen thematisch: </a:t>
            </a:r>
            <a:r>
              <a:rPr lang="de-DE" sz="2400" b="1" dirty="0">
                <a:solidFill>
                  <a:schemeClr val="tx1">
                    <a:lumMod val="65000"/>
                    <a:lumOff val="35000"/>
                  </a:schemeClr>
                </a:solidFill>
                <a:highlight>
                  <a:srgbClr val="FFFF00"/>
                </a:highlight>
                <a:latin typeface="JKRGNR+Arial-BoldMT"/>
              </a:rPr>
              <a:t>Verwaltungsinterne Fehler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Deklaratorischer Charakter: Fehler wären auch nach Abs. 1 nicht „offensichtlich“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schon allein deshalb“ </a:t>
            </a:r>
            <a:r>
              <a:rPr lang="de-DE" sz="2400" dirty="0">
                <a:solidFill>
                  <a:schemeClr val="tx1">
                    <a:lumMod val="65000"/>
                    <a:lumOff val="35000"/>
                  </a:schemeClr>
                </a:solidFill>
                <a:latin typeface="JKRGNR+Arial-BoldMT"/>
              </a:rPr>
              <a:t>: In Kombination mit weiteren Fehlern, Nichtigkeit denkbar!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10245572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anim calcmode="lin" valueType="num">
                                      <p:cBhvr additive="base">
                                        <p:cTn id="31"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II. Generalklausel des § 44 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44 I VwVfG ist ein Verwaltungsakt nichtig, </a:t>
            </a:r>
            <a:r>
              <a:rPr lang="de-DE" sz="2400" i="1" dirty="0">
                <a:solidFill>
                  <a:schemeClr val="tx1">
                    <a:lumMod val="65000"/>
                    <a:lumOff val="35000"/>
                  </a:schemeClr>
                </a:solidFill>
                <a:latin typeface="JKRGNR+Arial-BoldMT"/>
              </a:rPr>
              <a:t>„ soweit er an einem besonders schwerwiegenden Fehler leidet und dies bei verständiger Würdigung aller in Betracht kommenden Umstände offensichtlich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kumulativ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Besonders schwerwiegender Fehler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Offensichtlichkeit des Fehlers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1806869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166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highlight>
                  <a:srgbClr val="FFFF00"/>
                </a:highlight>
                <a:latin typeface="JKRGNR+Arial-BoldMT"/>
              </a:rPr>
              <a:t>Besonders schwerwiegender Fehler </a:t>
            </a:r>
            <a:r>
              <a:rPr lang="de-DE" sz="2400" dirty="0">
                <a:solidFill>
                  <a:schemeClr val="tx1">
                    <a:lumMod val="65000"/>
                    <a:lumOff val="35000"/>
                  </a:schemeClr>
                </a:solidFill>
                <a:latin typeface="JKRGNR+Arial-BoldMT"/>
              </a:rPr>
              <a:t>anzunehmen: bei einem </a:t>
            </a:r>
            <a:r>
              <a:rPr lang="de-DE" sz="2400" i="1" dirty="0">
                <a:solidFill>
                  <a:schemeClr val="tx1">
                    <a:lumMod val="65000"/>
                    <a:lumOff val="35000"/>
                  </a:schemeClr>
                </a:solidFill>
                <a:latin typeface="JKRGNR+Arial-BoldMT"/>
              </a:rPr>
              <a:t>Mangel des Verwaltungsakts, der </a:t>
            </a:r>
            <a:r>
              <a:rPr lang="de-DE" sz="2400" b="1" i="1" dirty="0">
                <a:solidFill>
                  <a:schemeClr val="tx1">
                    <a:lumMod val="65000"/>
                    <a:lumOff val="35000"/>
                  </a:schemeClr>
                </a:solidFill>
                <a:highlight>
                  <a:srgbClr val="FFFF00"/>
                </a:highlight>
                <a:latin typeface="JKRGNR+Arial-BoldMT"/>
              </a:rPr>
              <a:t>schlechterdings unerträglich </a:t>
            </a:r>
            <a:r>
              <a:rPr lang="de-DE" sz="2400" i="1" dirty="0">
                <a:solidFill>
                  <a:schemeClr val="tx1">
                    <a:lumMod val="65000"/>
                    <a:lumOff val="35000"/>
                  </a:schemeClr>
                </a:solidFill>
                <a:latin typeface="JKRGNR+Arial-BoldMT"/>
              </a:rPr>
              <a:t>ist, der ihn mit </a:t>
            </a:r>
            <a:r>
              <a:rPr lang="de-DE" sz="2400" b="1" i="1" dirty="0">
                <a:solidFill>
                  <a:schemeClr val="tx1">
                    <a:lumMod val="65000"/>
                    <a:lumOff val="35000"/>
                  </a:schemeClr>
                </a:solidFill>
                <a:highlight>
                  <a:srgbClr val="FFFF00"/>
                </a:highlight>
                <a:latin typeface="JKRGNR+Arial-BoldMT"/>
              </a:rPr>
              <a:t>tragenden Verfassungsprinzipien </a:t>
            </a:r>
            <a:r>
              <a:rPr lang="de-DE" sz="2400" i="1" dirty="0">
                <a:solidFill>
                  <a:schemeClr val="tx1">
                    <a:lumMod val="65000"/>
                    <a:lumOff val="35000"/>
                  </a:schemeClr>
                </a:solidFill>
                <a:latin typeface="JKRGNR+Arial-BoldMT"/>
              </a:rPr>
              <a:t>oder der Rechtsordnung immanenten Wertvorstellungen </a:t>
            </a:r>
            <a:r>
              <a:rPr lang="de-DE" sz="2400" b="1" i="1" dirty="0">
                <a:solidFill>
                  <a:schemeClr val="tx1">
                    <a:lumMod val="65000"/>
                    <a:lumOff val="35000"/>
                  </a:schemeClr>
                </a:solidFill>
                <a:highlight>
                  <a:srgbClr val="FFFF00"/>
                </a:highlight>
                <a:latin typeface="JKRGNR+Arial-BoldMT"/>
              </a:rPr>
              <a:t>unvereinbar</a:t>
            </a:r>
            <a:r>
              <a:rPr lang="de-DE" sz="2400" i="1" dirty="0">
                <a:solidFill>
                  <a:schemeClr val="tx1">
                    <a:lumMod val="65000"/>
                    <a:lumOff val="35000"/>
                  </a:schemeClr>
                </a:solidFill>
                <a:latin typeface="JKRGNR+Arial-BoldMT"/>
              </a:rPr>
              <a:t> erscheinen lässt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 44 I VwVfG zum Ausdruck kommend: vor dem Inkrafttreten der VwVfG herrschende „</a:t>
            </a:r>
            <a:r>
              <a:rPr lang="de-DE" sz="2400" b="1" dirty="0">
                <a:solidFill>
                  <a:schemeClr val="tx1">
                    <a:lumMod val="65000"/>
                    <a:lumOff val="35000"/>
                  </a:schemeClr>
                </a:solidFill>
                <a:highlight>
                  <a:srgbClr val="FFFF00"/>
                </a:highlight>
                <a:latin typeface="JKRGNR+Arial-BoldMT"/>
              </a:rPr>
              <a:t>Evidenztheorie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a:t>
            </a:r>
            <a:r>
              <a:rPr lang="de-DE" sz="2400" b="1" dirty="0">
                <a:solidFill>
                  <a:schemeClr val="tx1">
                    <a:lumMod val="65000"/>
                    <a:lumOff val="35000"/>
                  </a:schemeClr>
                </a:solidFill>
                <a:latin typeface="JKRGNR+Arial-BoldMT"/>
              </a:rPr>
              <a:t>Nichtigkeit als absolute Ausnahme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BVerwG: </a:t>
            </a:r>
            <a:r>
              <a:rPr lang="de-DE" sz="2400" i="1" dirty="0">
                <a:solidFill>
                  <a:schemeClr val="tx1">
                    <a:lumMod val="65000"/>
                    <a:lumOff val="35000"/>
                  </a:schemeClr>
                </a:solidFill>
                <a:latin typeface="JKRGNR+Arial-BoldMT"/>
              </a:rPr>
              <a:t>„Die Nichtigkeit eines Verwaltungsaktes ist daher </a:t>
            </a:r>
            <a:r>
              <a:rPr lang="de-DE" sz="2400" b="1" i="1" dirty="0">
                <a:solidFill>
                  <a:schemeClr val="tx1">
                    <a:lumMod val="65000"/>
                    <a:lumOff val="35000"/>
                  </a:schemeClr>
                </a:solidFill>
                <a:latin typeface="JKRGNR+Arial-BoldMT"/>
              </a:rPr>
              <a:t>nicht schon </a:t>
            </a:r>
            <a:r>
              <a:rPr lang="de-DE" sz="2400" i="1" dirty="0">
                <a:solidFill>
                  <a:schemeClr val="tx1">
                    <a:lumMod val="65000"/>
                    <a:lumOff val="35000"/>
                  </a:schemeClr>
                </a:solidFill>
                <a:latin typeface="JKRGNR+Arial-BoldMT"/>
              </a:rPr>
              <a:t>deswegen anzunehmen, </a:t>
            </a:r>
            <a:r>
              <a:rPr lang="de-DE" sz="2400" b="1" i="1" dirty="0">
                <a:solidFill>
                  <a:schemeClr val="tx1">
                    <a:lumMod val="65000"/>
                    <a:lumOff val="35000"/>
                  </a:schemeClr>
                </a:solidFill>
                <a:latin typeface="JKRGNR+Arial-BoldMT"/>
              </a:rPr>
              <a:t>weil</a:t>
            </a:r>
            <a:r>
              <a:rPr lang="de-DE" sz="2400" i="1" dirty="0">
                <a:solidFill>
                  <a:schemeClr val="tx1">
                    <a:lumMod val="65000"/>
                    <a:lumOff val="35000"/>
                  </a:schemeClr>
                </a:solidFill>
                <a:latin typeface="JKRGNR+Arial-BoldMT"/>
              </a:rPr>
              <a:t> er einer </a:t>
            </a:r>
            <a:r>
              <a:rPr lang="de-DE" sz="2400" b="1" i="1" dirty="0">
                <a:solidFill>
                  <a:schemeClr val="tx1">
                    <a:lumMod val="65000"/>
                    <a:lumOff val="35000"/>
                  </a:schemeClr>
                </a:solidFill>
                <a:latin typeface="JKRGNR+Arial-BoldMT"/>
              </a:rPr>
              <a:t>gesetzlichen Grundlage entbehrt </a:t>
            </a:r>
            <a:r>
              <a:rPr lang="de-DE" sz="2400" i="1" dirty="0">
                <a:solidFill>
                  <a:schemeClr val="tx1">
                    <a:lumMod val="65000"/>
                    <a:lumOff val="35000"/>
                  </a:schemeClr>
                </a:solidFill>
                <a:latin typeface="JKRGNR+Arial-BoldMT"/>
              </a:rPr>
              <a:t>oder die in Frage kommenden</a:t>
            </a:r>
            <a:r>
              <a:rPr lang="de-DE" sz="2400" b="1" i="1" dirty="0">
                <a:solidFill>
                  <a:schemeClr val="tx1">
                    <a:lumMod val="65000"/>
                    <a:lumOff val="35000"/>
                  </a:schemeClr>
                </a:solidFill>
                <a:latin typeface="JKRGNR+Arial-BoldMT"/>
              </a:rPr>
              <a:t> Rechtsvorschriften unrichtig angewendet </a:t>
            </a:r>
            <a:r>
              <a:rPr lang="de-DE" sz="2400" i="1" dirty="0">
                <a:solidFill>
                  <a:schemeClr val="tx1">
                    <a:lumMod val="65000"/>
                    <a:lumOff val="35000"/>
                  </a:schemeClr>
                </a:solidFill>
                <a:latin typeface="JKRGNR+Arial-BoldMT"/>
              </a:rPr>
              <a:t>worden sind (</a:t>
            </a:r>
            <a:r>
              <a:rPr lang="de-DE" sz="2400" i="1" dirty="0" err="1">
                <a:solidFill>
                  <a:schemeClr val="tx1">
                    <a:lumMod val="65000"/>
                    <a:lumOff val="35000"/>
                  </a:schemeClr>
                </a:solidFill>
                <a:latin typeface="JKRGNR+Arial-BoldMT"/>
              </a:rPr>
              <a:t>st.</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Rspr</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9767259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erforderlich: </a:t>
            </a:r>
            <a:r>
              <a:rPr lang="de-DE" sz="2400" b="1" dirty="0">
                <a:solidFill>
                  <a:schemeClr val="tx1">
                    <a:lumMod val="65000"/>
                    <a:lumOff val="35000"/>
                  </a:schemeClr>
                </a:solidFill>
                <a:highlight>
                  <a:srgbClr val="FFFF00"/>
                </a:highlight>
                <a:latin typeface="JKRGNR+Arial-BoldMT"/>
              </a:rPr>
              <a:t>Offensichtlichkeit des Fehlers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highlight>
                  <a:srgbClr val="FFFF00"/>
                </a:highlight>
                <a:latin typeface="JKRGNR+Arial-BoldMT"/>
              </a:rPr>
              <a:t>Parallelwertung in der Laiensphäre</a:t>
            </a:r>
            <a:r>
              <a:rPr lang="de-DE" sz="2400" dirty="0">
                <a:solidFill>
                  <a:schemeClr val="tx1">
                    <a:lumMod val="65000"/>
                    <a:lumOff val="35000"/>
                  </a:schemeClr>
                </a:solidFill>
                <a:latin typeface="JKRGNR+Arial-BoldMT"/>
              </a:rPr>
              <a:t>, d. h. die Sicht eines Beobachters, der weder besondere Rechts- noch Sachkenntnis hat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Offensichtlich ist die </a:t>
            </a:r>
            <a:r>
              <a:rPr lang="de-DE" sz="2400" i="1" dirty="0">
                <a:solidFill>
                  <a:schemeClr val="tx1">
                    <a:lumMod val="65000"/>
                    <a:lumOff val="35000"/>
                  </a:schemeClr>
                </a:solidFill>
                <a:latin typeface="JKRGNR+Arial-BoldMT"/>
              </a:rPr>
              <a:t>„schwere Fehlerhaftigkeit einer Entscheidung nur dann, wenn sie für einen unvoreingenommenen, mit den in Betracht kommenden Umständen vertrauten, verständigen Beobachter ohne weiteres ersichtlich ist“ </a:t>
            </a:r>
            <a:r>
              <a:rPr lang="de-DE" sz="2400" dirty="0">
                <a:solidFill>
                  <a:schemeClr val="tx1">
                    <a:lumMod val="65000"/>
                    <a:lumOff val="35000"/>
                  </a:schemeClr>
                </a:solidFill>
                <a:latin typeface="JKRGNR+Arial-BoldMT"/>
              </a:rPr>
              <a:t>(BVerwG)</a:t>
            </a: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Bildlich gesprochen: die scherwiegende </a:t>
            </a:r>
            <a:r>
              <a:rPr lang="de-DE" sz="2400" b="1" dirty="0">
                <a:solidFill>
                  <a:schemeClr val="tx1">
                    <a:lumMod val="65000"/>
                    <a:lumOff val="35000"/>
                  </a:schemeClr>
                </a:solidFill>
                <a:highlight>
                  <a:srgbClr val="FFFF00"/>
                </a:highlight>
                <a:latin typeface="JKRGNR+Arial-BoldMT"/>
              </a:rPr>
              <a:t>Fehlerhaftigkeit</a:t>
            </a:r>
            <a:r>
              <a:rPr lang="de-DE" sz="2400" dirty="0">
                <a:solidFill>
                  <a:schemeClr val="tx1">
                    <a:lumMod val="65000"/>
                    <a:lumOff val="35000"/>
                  </a:schemeClr>
                </a:solidFill>
                <a:highlight>
                  <a:srgbClr val="FFFF00"/>
                </a:highlight>
                <a:latin typeface="JKRGNR+Arial-BoldMT"/>
              </a:rPr>
              <a:t> muss dem </a:t>
            </a:r>
            <a:r>
              <a:rPr lang="de-DE" sz="2400" b="1" dirty="0">
                <a:solidFill>
                  <a:schemeClr val="tx1">
                    <a:lumMod val="65000"/>
                    <a:lumOff val="35000"/>
                  </a:schemeClr>
                </a:solidFill>
                <a:highlight>
                  <a:srgbClr val="FFFF00"/>
                </a:highlight>
                <a:latin typeface="JKRGNR+Arial-BoldMT"/>
              </a:rPr>
              <a:t>Verwaltungsakt</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„auf die Stirn geschrieben“ </a:t>
            </a:r>
            <a:r>
              <a:rPr lang="de-DE" sz="2400" dirty="0">
                <a:solidFill>
                  <a:schemeClr val="tx1">
                    <a:lumMod val="65000"/>
                    <a:lumOff val="35000"/>
                  </a:schemeClr>
                </a:solidFill>
                <a:latin typeface="JKRGNR+Arial-BoldMT"/>
              </a:rPr>
              <a:t>stehen (BSG,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1989, 902 (903)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751970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40 II 2 VwGO </a:t>
            </a:r>
            <a:r>
              <a:rPr lang="de-DE" sz="2400" dirty="0">
                <a:solidFill>
                  <a:schemeClr val="tx1">
                    <a:lumMod val="65000"/>
                    <a:lumOff val="35000"/>
                  </a:schemeClr>
                </a:solidFill>
                <a:latin typeface="JKRGNR+Arial-BoldMT"/>
              </a:rPr>
              <a:t>(„bleiben unberührt“) vorrangig in den Blick zu nehmen: </a:t>
            </a:r>
            <a:r>
              <a:rPr lang="de-DE" sz="2400" b="1" dirty="0">
                <a:solidFill>
                  <a:schemeClr val="tx1">
                    <a:lumMod val="65000"/>
                    <a:lumOff val="35000"/>
                  </a:schemeClr>
                </a:solidFill>
                <a:latin typeface="JKRGNR+Arial-BoldMT"/>
              </a:rPr>
              <a:t>Aufdrängende Sonderzuweisungen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Hierbei besonders examensrelevant: Sonderzuweisungen für </a:t>
            </a:r>
            <a:r>
              <a:rPr lang="de-DE" sz="2400" b="1" dirty="0">
                <a:solidFill>
                  <a:schemeClr val="tx1">
                    <a:lumMod val="65000"/>
                    <a:lumOff val="35000"/>
                  </a:schemeClr>
                </a:solidFill>
                <a:latin typeface="JKRGNR+Arial-BoldMT"/>
              </a:rPr>
              <a:t>Bundesbeamte (§ 126 I BBG) </a:t>
            </a:r>
            <a:r>
              <a:rPr lang="de-DE" sz="2400" dirty="0">
                <a:solidFill>
                  <a:schemeClr val="tx1">
                    <a:lumMod val="65000"/>
                    <a:lumOff val="35000"/>
                  </a:schemeClr>
                </a:solidFill>
                <a:latin typeface="JKRGNR+Arial-BoldMT"/>
              </a:rPr>
              <a:t>und für </a:t>
            </a:r>
            <a:r>
              <a:rPr lang="de-DE" sz="2400" b="1" dirty="0">
                <a:solidFill>
                  <a:schemeClr val="tx1">
                    <a:lumMod val="65000"/>
                    <a:lumOff val="35000"/>
                  </a:schemeClr>
                </a:solidFill>
                <a:latin typeface="JKRGNR+Arial-BoldMT"/>
              </a:rPr>
              <a:t>Landesbeamte (§ 54 I BeamtStG) </a:t>
            </a:r>
            <a:r>
              <a:rPr lang="de-DE" sz="2400" dirty="0">
                <a:solidFill>
                  <a:schemeClr val="tx1">
                    <a:lumMod val="65000"/>
                    <a:lumOff val="35000"/>
                  </a:schemeClr>
                </a:solidFill>
                <a:latin typeface="JKRGNR+Arial-BoldMT"/>
              </a:rPr>
              <a:t>bei Klagen „aus dem Beamtenverhältnis“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ausreichend: Bezug zum Beamtenverhältnis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Kläger hier </a:t>
            </a:r>
            <a:r>
              <a:rPr lang="de-DE" sz="2400" b="1" dirty="0">
                <a:solidFill>
                  <a:schemeClr val="tx1">
                    <a:lumMod val="65000"/>
                    <a:lumOff val="35000"/>
                  </a:schemeClr>
                </a:solidFill>
                <a:latin typeface="JKRGNR+Arial-BoldMT"/>
              </a:rPr>
              <a:t>Bundesbeamter</a:t>
            </a:r>
            <a:r>
              <a:rPr lang="de-DE" sz="2400" dirty="0">
                <a:solidFill>
                  <a:schemeClr val="tx1">
                    <a:lumMod val="65000"/>
                    <a:lumOff val="35000"/>
                  </a:schemeClr>
                </a:solidFill>
                <a:latin typeface="JKRGNR+Arial-BoldMT"/>
              </a:rPr>
              <a:t> war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Rechtsstreit in diesem Beamtenverhältnis wurzelt: </a:t>
            </a:r>
            <a:r>
              <a:rPr lang="de-DE" sz="2400" b="1" dirty="0">
                <a:solidFill>
                  <a:schemeClr val="tx1">
                    <a:lumMod val="65000"/>
                    <a:lumOff val="35000"/>
                  </a:schemeClr>
                </a:solidFill>
                <a:latin typeface="JKRGNR+Arial-BoldMT"/>
              </a:rPr>
              <a:t>Aufdrängende Sonderzuweisung aus § 126 I BBG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gemäß </a:t>
            </a:r>
            <a:r>
              <a:rPr lang="de-DE" sz="2400" b="1" dirty="0">
                <a:solidFill>
                  <a:schemeClr val="tx1">
                    <a:lumMod val="65000"/>
                    <a:lumOff val="35000"/>
                  </a:schemeClr>
                </a:solidFill>
                <a:latin typeface="JKRGNR+Arial-BoldMT"/>
              </a:rPr>
              <a:t>§ 88 VwGO: „Klagebegehren“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„Festzustellen, dass die Entlassung nichtig sei“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Vielmehr naheliegend: </a:t>
            </a:r>
            <a:r>
              <a:rPr lang="de-DE" sz="2400" b="1" dirty="0">
                <a:solidFill>
                  <a:schemeClr val="tx1">
                    <a:lumMod val="65000"/>
                    <a:lumOff val="35000"/>
                  </a:schemeClr>
                </a:solidFill>
                <a:highlight>
                  <a:srgbClr val="FFFF00"/>
                </a:highlight>
                <a:latin typeface="JKRGNR+Arial-BoldMT"/>
              </a:rPr>
              <a:t>Statthaftigkeit der Nichtigkeitsfeststellungsklage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highlight>
                  <a:srgbClr val="FFFF00"/>
                </a:highlight>
                <a:latin typeface="JKRGNR+Arial-BoldMT"/>
              </a:rPr>
              <a:t>§ 43 I 3. Alt. VwGO</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mit der die „Feststellung der Nichtigkeit eines Verwaltungsaktes“ erreicht werden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Entlassung des K als Verwaltungsakt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35 S. 1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sog. </a:t>
            </a:r>
            <a:r>
              <a:rPr lang="de-DE" sz="2400" b="1" dirty="0">
                <a:solidFill>
                  <a:schemeClr val="tx1">
                    <a:lumMod val="65000"/>
                    <a:lumOff val="35000"/>
                  </a:schemeClr>
                </a:solidFill>
                <a:highlight>
                  <a:srgbClr val="FFFF00"/>
                </a:highlight>
                <a:latin typeface="JKRGNR+Arial-BoldMT"/>
              </a:rPr>
              <a:t>Sonderrechtsverhältnissen</a:t>
            </a:r>
            <a:r>
              <a:rPr lang="de-DE" sz="2400" dirty="0">
                <a:solidFill>
                  <a:schemeClr val="tx1">
                    <a:lumMod val="65000"/>
                    <a:lumOff val="35000"/>
                  </a:schemeClr>
                </a:solidFill>
                <a:latin typeface="JKRGNR+Arial-BoldMT"/>
              </a:rPr>
              <a:t> stets zu thematisieren: </a:t>
            </a:r>
            <a:r>
              <a:rPr lang="de-DE" sz="2400" b="1" dirty="0">
                <a:solidFill>
                  <a:schemeClr val="tx1">
                    <a:lumMod val="65000"/>
                    <a:lumOff val="35000"/>
                  </a:schemeClr>
                </a:solidFill>
                <a:latin typeface="JKRGNR+Arial-BoldMT"/>
              </a:rPr>
              <a:t>„Außenwirkung“ der angegriffenen Maßnahme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41571351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a:t>
            </a:r>
            <a:r>
              <a:rPr lang="de-DE" sz="2400" b="1" dirty="0">
                <a:solidFill>
                  <a:schemeClr val="tx1">
                    <a:lumMod val="65000"/>
                    <a:lumOff val="35000"/>
                  </a:schemeClr>
                </a:solidFill>
                <a:highlight>
                  <a:srgbClr val="FFFF00"/>
                </a:highlight>
                <a:latin typeface="JKRGNR+Arial-BoldMT"/>
              </a:rPr>
              <a:t>Außenwirkung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maßgeblich: dass die Maßnahme gegenüber einer außerhalb der Verwaltung stehenden Person Wirkung entfaltet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Sonderrechtsverhältnisse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Betriebsverhältni</a:t>
            </a:r>
            <a:r>
              <a:rPr lang="de-DE" sz="2400" dirty="0">
                <a:solidFill>
                  <a:schemeClr val="tx1">
                    <a:lumMod val="65000"/>
                    <a:lumOff val="35000"/>
                  </a:schemeClr>
                </a:solidFill>
                <a:highlight>
                  <a:srgbClr val="FFFF00"/>
                </a:highlight>
                <a:latin typeface="JKRGNR+Arial-BoldMT"/>
              </a:rPr>
              <a:t>s</a:t>
            </a:r>
            <a:r>
              <a:rPr lang="de-DE" sz="2400" dirty="0">
                <a:solidFill>
                  <a:schemeClr val="tx1">
                    <a:lumMod val="65000"/>
                    <a:lumOff val="35000"/>
                  </a:schemeClr>
                </a:solidFill>
                <a:latin typeface="JKRGNR+Arial-BoldMT"/>
              </a:rPr>
              <a:t>: bei bloßen Organisationsregelungen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Außenwirkung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Grundverhältnis</a:t>
            </a:r>
            <a:r>
              <a:rPr lang="de-DE" sz="2400" dirty="0">
                <a:solidFill>
                  <a:schemeClr val="tx1">
                    <a:lumMod val="65000"/>
                    <a:lumOff val="35000"/>
                  </a:schemeClr>
                </a:solidFill>
                <a:latin typeface="JKRGNR+Arial-BoldMT"/>
              </a:rPr>
              <a:t>: bei sog. Statusregelungen, insbesondere wenn subjektive Rechte des Beamten berührt werden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Außenwirkung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a:solidFill>
                  <a:srgbClr val="FF0000"/>
                </a:solidFill>
                <a:latin typeface="JKRGNR+Arial-BoldMT"/>
              </a:rPr>
              <a:t>Entlassung aus Amt = subjektive Rechtsstellung </a:t>
            </a:r>
            <a:r>
              <a:rPr lang="de-DE" sz="2400" dirty="0">
                <a:solidFill>
                  <a:schemeClr val="tx1">
                    <a:lumMod val="65000"/>
                    <a:lumOff val="35000"/>
                  </a:schemeClr>
                </a:solidFill>
                <a:latin typeface="JKRGNR+Arial-BoldMT"/>
              </a:rPr>
              <a:t>des Beamten berührt, der den Status als Beamten verliert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Grundverhältnis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Außenwirkung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Nichtigkeitsfeststellungsklage § 43 I 3. Alt.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24254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
                                            <p:txEl>
                                              <p:pRg st="9" end="9"/>
                                            </p:txEl>
                                          </p:spTgt>
                                        </p:tgtEl>
                                        <p:attrNameLst>
                                          <p:attrName>style.visibility</p:attrName>
                                        </p:attrNameLst>
                                      </p:cBhvr>
                                      <p:to>
                                        <p:strVal val="visible"/>
                                      </p:to>
                                    </p:set>
                                    <p:anim calcmode="lin" valueType="num">
                                      <p:cBhvr additive="base">
                                        <p:cTn id="5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637715"/>
          </a:xfrm>
          <a:prstGeom prst="rect">
            <a:avLst/>
          </a:prstGeom>
          <a:noFill/>
        </p:spPr>
        <p:txBody>
          <a:bodyPr wrap="square" rtlCol="0">
            <a:spAutoFit/>
          </a:bodyPr>
          <a:lstStyle/>
          <a:p>
            <a:pPr algn="ctr"/>
            <a:r>
              <a:rPr lang="de-DE" sz="1900" b="1" i="1" dirty="0">
                <a:solidFill>
                  <a:srgbClr val="000000"/>
                </a:solidFill>
                <a:latin typeface="Arial" panose="020B0604020202020204" pitchFamily="34" charset="0"/>
              </a:rPr>
              <a:t>§ 19</a:t>
            </a:r>
            <a:br>
              <a:rPr lang="de-DE" sz="1900" b="1" i="1" dirty="0">
                <a:solidFill>
                  <a:srgbClr val="000000"/>
                </a:solidFill>
                <a:latin typeface="Arial" panose="020B0604020202020204" pitchFamily="34" charset="0"/>
              </a:rPr>
            </a:br>
            <a:r>
              <a:rPr lang="de-DE" sz="1900" b="1" i="1" dirty="0">
                <a:solidFill>
                  <a:srgbClr val="000000"/>
                </a:solidFill>
                <a:latin typeface="Arial" panose="020B0604020202020204" pitchFamily="34" charset="0"/>
              </a:rPr>
              <a:t>Sondernutzungen</a:t>
            </a:r>
          </a:p>
          <a:p>
            <a:pPr algn="just"/>
            <a:r>
              <a:rPr lang="de-DE" sz="1900" i="1" dirty="0">
                <a:solidFill>
                  <a:srgbClr val="000000"/>
                </a:solidFill>
                <a:latin typeface="HamburgSans-Regular"/>
              </a:rPr>
              <a:t>(1) </a:t>
            </a:r>
            <a:r>
              <a:rPr lang="de-DE" sz="1900" i="1" baseline="30000" dirty="0">
                <a:solidFill>
                  <a:srgbClr val="000000"/>
                </a:solidFill>
                <a:latin typeface="HamburgSans-Regular"/>
              </a:rPr>
              <a:t>1</a:t>
            </a:r>
            <a:r>
              <a:rPr lang="de-DE" sz="1900" i="1" dirty="0">
                <a:solidFill>
                  <a:srgbClr val="000000"/>
                </a:solidFill>
                <a:latin typeface="HamburgSans-Regular"/>
              </a:rPr>
              <a:t>Jede Benutzung der öffentlichen Wege, die ihren Gebrauch durch andere dauernd ausschließt oder in den Wegekörper eingreift oder über die Teilnahme am allgemeinen öffentlichen Verkehr (Gemeingebrauch) oder den Anliegergebrauch hinausgeht, ist Sondernutzung. </a:t>
            </a:r>
            <a:r>
              <a:rPr lang="de-DE" sz="1900" i="1" baseline="30000" dirty="0">
                <a:solidFill>
                  <a:srgbClr val="000000"/>
                </a:solidFill>
                <a:latin typeface="HamburgSans-Regular"/>
              </a:rPr>
              <a:t>2</a:t>
            </a:r>
            <a:r>
              <a:rPr lang="de-DE" sz="1900" i="1" dirty="0">
                <a:solidFill>
                  <a:srgbClr val="000000"/>
                </a:solidFill>
                <a:latin typeface="HamburgSans-Regular"/>
              </a:rPr>
              <a:t>Sie bedarf der Erlaubnis der Wegeaufsichtsbehörde. </a:t>
            </a:r>
            <a:r>
              <a:rPr lang="de-DE" sz="1900" i="1" baseline="30000" dirty="0">
                <a:solidFill>
                  <a:srgbClr val="000000"/>
                </a:solidFill>
                <a:latin typeface="HamburgSans-Regular"/>
              </a:rPr>
              <a:t>3</a:t>
            </a:r>
            <a:r>
              <a:rPr lang="de-DE" sz="1900" i="1" dirty="0">
                <a:solidFill>
                  <a:srgbClr val="000000"/>
                </a:solidFill>
                <a:latin typeface="HamburgSans-Regular"/>
              </a:rPr>
              <a:t>Ein Anspruch auf die Erlaubnis oder auf eine erneute Erteilung der Erlaubnis besteht nicht. </a:t>
            </a:r>
            <a:r>
              <a:rPr lang="de-DE" sz="1900" i="1" baseline="30000" dirty="0">
                <a:solidFill>
                  <a:srgbClr val="000000"/>
                </a:solidFill>
                <a:latin typeface="HamburgSans-Regular"/>
              </a:rPr>
              <a:t>4</a:t>
            </a:r>
            <a:r>
              <a:rPr lang="de-DE" sz="1900" i="1" dirty="0">
                <a:solidFill>
                  <a:srgbClr val="000000"/>
                </a:solidFill>
                <a:latin typeface="HamburgSans-Regular"/>
              </a:rPr>
              <a:t>Sie kann erteilt werden, wenn</a:t>
            </a:r>
          </a:p>
          <a:p>
            <a:pPr algn="just"/>
            <a:r>
              <a:rPr lang="de-DE" sz="1900" i="1" dirty="0"/>
              <a:t>	1. die Sicherheit des Verkehrs nicht eingeschränkt und die Leichtigkeit des 	Verkehrs nicht unverhältnismäßig beeinträchtigt wird,</a:t>
            </a:r>
          </a:p>
          <a:p>
            <a:pPr algn="just"/>
            <a:r>
              <a:rPr lang="de-DE" sz="1900" i="1" dirty="0"/>
              <a:t>	2. der Gemeingebrauch entweder nicht unverhältnismäßig eingeschränkt oder 	nicht für unverhältnismäßige Dauer ausgeschlossen wird und</a:t>
            </a:r>
          </a:p>
          <a:p>
            <a:pPr algn="just"/>
            <a:r>
              <a:rPr lang="de-DE" sz="1900" i="1" dirty="0"/>
              <a:t>	3. insbesondere Wegebestandteile, Maßnahmen der Wegebaulast, die 	Umgebung oder die Umwelt, städtebauliche oder sonstige öffentliche Belange 	einschließlich der Erzielung von öffentlichen Einnahmen auf Grund der 	Wegenutzung und die öffentlichen oder privaten Rechte Dritter nicht </a:t>
            </a:r>
            <a:r>
              <a:rPr lang="de-DE" sz="1900" i="1" dirty="0" err="1"/>
              <a:t>u</a:t>
            </a:r>
            <a:r>
              <a:rPr lang="de-DE" sz="1900" i="1" dirty="0"/>
              <a:t>	</a:t>
            </a:r>
            <a:r>
              <a:rPr lang="de-DE" sz="1900" i="1" dirty="0" err="1"/>
              <a:t>nverhältnismäßig</a:t>
            </a:r>
            <a:r>
              <a:rPr lang="de-DE" sz="1900" i="1" dirty="0"/>
              <a:t> beeinträchtigt werden.</a:t>
            </a:r>
          </a:p>
          <a:p>
            <a:pPr algn="just"/>
            <a:r>
              <a:rPr lang="de-DE" sz="2200" dirty="0"/>
              <a:t>&gt; Was ist der Tatbestand für eine Sondernutzungserlaubnis?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 43 I VwGO zunächst erforderlich: „berechtigtes Interesse an der baldigen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ausreichend: Jedes als schutzwürdig anzuerkennendes </a:t>
            </a:r>
            <a:r>
              <a:rPr lang="de-DE" sz="2400" b="1" dirty="0">
                <a:solidFill>
                  <a:schemeClr val="tx1">
                    <a:lumMod val="65000"/>
                    <a:lumOff val="35000"/>
                  </a:schemeClr>
                </a:solidFill>
                <a:latin typeface="JKRGNR+Arial-BoldMT"/>
              </a:rPr>
              <a:t>Interesse rechtlicher, wirtschaftlicher oder auch ideeller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b="1" dirty="0">
                <a:solidFill>
                  <a:schemeClr val="tx1">
                    <a:lumMod val="65000"/>
                    <a:lumOff val="35000"/>
                  </a:schemeClr>
                </a:solidFill>
                <a:highlight>
                  <a:srgbClr val="FFFF00"/>
                </a:highlight>
                <a:latin typeface="JKRGNR+Arial-BoldMT"/>
              </a:rPr>
              <a:t>Rechtliches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etwaige </a:t>
            </a:r>
            <a:r>
              <a:rPr lang="de-DE" sz="2400" dirty="0">
                <a:solidFill>
                  <a:schemeClr val="tx1">
                    <a:lumMod val="65000"/>
                    <a:lumOff val="35000"/>
                  </a:schemeClr>
                </a:solidFill>
                <a:highlight>
                  <a:srgbClr val="FFFF00"/>
                </a:highlight>
                <a:latin typeface="JKRGNR+Arial-BoldMT"/>
              </a:rPr>
              <a:t>Besoldungsansprüche</a:t>
            </a:r>
            <a:r>
              <a:rPr lang="de-DE" sz="2400" dirty="0">
                <a:solidFill>
                  <a:schemeClr val="tx1">
                    <a:lumMod val="65000"/>
                    <a:lumOff val="35000"/>
                  </a:schemeClr>
                </a:solidFill>
                <a:latin typeface="JKRGNR+Arial-BoldMT"/>
              </a:rPr>
              <a:t> ebenfalls zu bejahen: </a:t>
            </a:r>
            <a:r>
              <a:rPr lang="de-DE" sz="2400" b="1" dirty="0">
                <a:solidFill>
                  <a:schemeClr val="tx1">
                    <a:lumMod val="65000"/>
                    <a:lumOff val="35000"/>
                  </a:schemeClr>
                </a:solidFill>
                <a:highlight>
                  <a:srgbClr val="FFFF00"/>
                </a:highlight>
                <a:latin typeface="JKRGNR+Arial-BoldMT"/>
              </a:rPr>
              <a:t>wirtschaftliches 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Feststellungsinteresse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7130794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strittig: Frage, ob im Rahmen der (Nichtigkeits-)Feststellungsklage zur </a:t>
            </a:r>
            <a:r>
              <a:rPr lang="de-DE" sz="2400" b="1" dirty="0">
                <a:solidFill>
                  <a:schemeClr val="tx1">
                    <a:lumMod val="65000"/>
                    <a:lumOff val="35000"/>
                  </a:schemeClr>
                </a:solidFill>
                <a:latin typeface="JKRGNR+Arial-BoldMT"/>
              </a:rPr>
              <a:t>Vermeidung von Popularklagen </a:t>
            </a:r>
            <a:r>
              <a:rPr lang="de-DE" sz="2400" dirty="0">
                <a:solidFill>
                  <a:schemeClr val="tx1">
                    <a:lumMod val="65000"/>
                    <a:lumOff val="35000"/>
                  </a:schemeClr>
                </a:solidFill>
                <a:latin typeface="JKRGNR+Arial-BoldMT"/>
              </a:rPr>
              <a:t>über das Erfordernis des Feststellungsinteresse hinaus, eine </a:t>
            </a:r>
            <a:r>
              <a:rPr lang="de-DE" sz="2400" b="1" dirty="0">
                <a:solidFill>
                  <a:schemeClr val="tx1">
                    <a:lumMod val="65000"/>
                    <a:lumOff val="35000"/>
                  </a:schemeClr>
                </a:solidFill>
                <a:latin typeface="JKRGNR+Arial-BoldMT"/>
              </a:rPr>
              <a:t>Klagebefugnis § 42 II VwGO analog </a:t>
            </a:r>
            <a:r>
              <a:rPr lang="de-DE" sz="2400" dirty="0">
                <a:solidFill>
                  <a:schemeClr val="tx1">
                    <a:lumMod val="65000"/>
                    <a:lumOff val="35000"/>
                  </a:schemeClr>
                </a:solidFill>
                <a:latin typeface="JKRGNR+Arial-BoldMT"/>
              </a:rPr>
              <a:t>zu fordern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NJW 1982, 2205 </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Berechtigung dieses Verlangens hängt vielmehr, um die dem </a:t>
            </a:r>
            <a:r>
              <a:rPr lang="de-DE" sz="2400" i="1" dirty="0" err="1">
                <a:solidFill>
                  <a:schemeClr val="tx1">
                    <a:lumMod val="65000"/>
                    <a:lumOff val="35000"/>
                  </a:schemeClr>
                </a:solidFill>
                <a:latin typeface="JKRGNR+Arial-BoldMT"/>
              </a:rPr>
              <a:t>Verwaltungsprozeß</a:t>
            </a:r>
            <a:r>
              <a:rPr lang="de-DE" sz="2400" i="1" dirty="0">
                <a:solidFill>
                  <a:schemeClr val="tx1">
                    <a:lumMod val="65000"/>
                    <a:lumOff val="35000"/>
                  </a:schemeClr>
                </a:solidFill>
                <a:latin typeface="JKRGNR+Arial-BoldMT"/>
              </a:rPr>
              <a:t> fremde Popularklage zu vermeiden, von der </a:t>
            </a:r>
            <a:r>
              <a:rPr lang="de-DE" sz="2400" b="1" i="1" dirty="0">
                <a:solidFill>
                  <a:schemeClr val="tx1">
                    <a:lumMod val="65000"/>
                    <a:lumOff val="35000"/>
                  </a:schemeClr>
                </a:solidFill>
                <a:highlight>
                  <a:srgbClr val="FFFF00"/>
                </a:highlight>
                <a:latin typeface="JKRGNR+Arial-BoldMT"/>
              </a:rPr>
              <a:t>eigenen Rechtsbetroffenheit </a:t>
            </a:r>
            <a:r>
              <a:rPr lang="de-DE" sz="2400" i="1" dirty="0">
                <a:solidFill>
                  <a:schemeClr val="tx1">
                    <a:lumMod val="65000"/>
                    <a:lumOff val="35000"/>
                  </a:schemeClr>
                </a:solidFill>
                <a:latin typeface="JKRGNR+Arial-BoldMT"/>
              </a:rPr>
              <a:t>des Kl. ab.“</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klärungsbedürftig: ob und </a:t>
            </a:r>
            <a:r>
              <a:rPr lang="de-DE" sz="2400" b="1" dirty="0">
                <a:solidFill>
                  <a:schemeClr val="tx1">
                    <a:lumMod val="65000"/>
                    <a:lumOff val="35000"/>
                  </a:schemeClr>
                </a:solidFill>
                <a:latin typeface="JKRGNR+Arial-BoldMT"/>
              </a:rPr>
              <a:t>in welchen Rechten </a:t>
            </a:r>
            <a:r>
              <a:rPr lang="de-DE" sz="2400" dirty="0">
                <a:solidFill>
                  <a:schemeClr val="tx1">
                    <a:lumMod val="65000"/>
                    <a:lumOff val="35000"/>
                  </a:schemeClr>
                </a:solidFill>
                <a:latin typeface="JKRGNR+Arial-BoldMT"/>
              </a:rPr>
              <a:t>der Kläger </a:t>
            </a:r>
            <a:r>
              <a:rPr lang="de-DE" sz="2400" b="1" dirty="0">
                <a:solidFill>
                  <a:schemeClr val="tx1">
                    <a:lumMod val="65000"/>
                    <a:lumOff val="35000"/>
                  </a:schemeClr>
                </a:solidFill>
                <a:latin typeface="JKRGNR+Arial-BoldMT"/>
              </a:rPr>
              <a:t>durch die Entlassungsverfügung „betroffen“ </a:t>
            </a:r>
            <a:r>
              <a:rPr lang="de-DE" sz="2400" dirty="0">
                <a:solidFill>
                  <a:schemeClr val="tx1">
                    <a:lumMod val="65000"/>
                    <a:lumOff val="35000"/>
                  </a:schemeClr>
                </a:solidFill>
                <a:latin typeface="JKRGNR+Arial-BoldMT"/>
              </a:rPr>
              <a:t>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subjektive Rechtsposition </a:t>
            </a:r>
            <a:r>
              <a:rPr lang="de-DE" sz="2400" dirty="0">
                <a:solidFill>
                  <a:schemeClr val="tx1">
                    <a:lumMod val="65000"/>
                    <a:lumOff val="35000"/>
                  </a:schemeClr>
                </a:solidFill>
                <a:latin typeface="JKRGNR+Arial-BoldMT"/>
              </a:rPr>
              <a:t>in Betracht kommend: Vorherige Ernennung des K zum Beamten auf Probe, mit der ihm gemäß </a:t>
            </a:r>
            <a:r>
              <a:rPr lang="de-DE" sz="2400" b="1" dirty="0">
                <a:solidFill>
                  <a:schemeClr val="tx1">
                    <a:lumMod val="65000"/>
                    <a:lumOff val="35000"/>
                  </a:schemeClr>
                </a:solidFill>
                <a:highlight>
                  <a:srgbClr val="FFFF00"/>
                </a:highlight>
                <a:latin typeface="JKRGNR+Arial-BoldMT"/>
              </a:rPr>
              <a:t>§ 10 III BBG </a:t>
            </a:r>
            <a:r>
              <a:rPr lang="de-DE" sz="2400" dirty="0">
                <a:solidFill>
                  <a:schemeClr val="tx1">
                    <a:lumMod val="65000"/>
                    <a:lumOff val="35000"/>
                  </a:schemeClr>
                </a:solidFill>
                <a:highlight>
                  <a:srgbClr val="FFFF00"/>
                </a:highlight>
                <a:latin typeface="JKRGNR+Arial-BoldMT"/>
              </a:rPr>
              <a:t>ein „Amt verliehen wird“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41539705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folgend: „</a:t>
            </a:r>
            <a:r>
              <a:rPr lang="de-DE" sz="2400" b="1" dirty="0">
                <a:solidFill>
                  <a:schemeClr val="tx1">
                    <a:lumMod val="65000"/>
                    <a:lumOff val="35000"/>
                  </a:schemeClr>
                </a:solidFill>
                <a:latin typeface="JKRGNR+Arial-BoldMT"/>
              </a:rPr>
              <a:t>Sonderbeziehung</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subjektives Recht auf Ausübung des Amtes</a:t>
            </a:r>
            <a:r>
              <a:rPr lang="de-DE" sz="2400" dirty="0">
                <a:solidFill>
                  <a:schemeClr val="tx1">
                    <a:lumMod val="65000"/>
                    <a:lumOff val="35000"/>
                  </a:schemeClr>
                </a:solidFill>
                <a:latin typeface="JKRGNR+Arial-BoldMT"/>
              </a:rPr>
              <a:t> vermittelt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ebenfalls anzunehmen: </a:t>
            </a:r>
            <a:r>
              <a:rPr lang="de-DE" sz="2400" b="1" dirty="0">
                <a:solidFill>
                  <a:schemeClr val="tx1">
                    <a:lumMod val="65000"/>
                    <a:lumOff val="35000"/>
                  </a:schemeClr>
                </a:solidFill>
                <a:latin typeface="JKRGNR+Arial-BoldMT"/>
              </a:rPr>
              <a:t>Rechtsbetroffenheit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a:t>
            </a:r>
            <a:r>
              <a:rPr lang="de-DE" sz="2400" b="1" dirty="0">
                <a:solidFill>
                  <a:schemeClr val="tx1">
                    <a:lumMod val="65000"/>
                    <a:lumOff val="35000"/>
                  </a:schemeClr>
                </a:solidFill>
                <a:latin typeface="JKRGNR+Arial-BoldMT"/>
              </a:rPr>
              <a:t>Klagebefugnis analog § 42 II VwGO jedenfalls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0757466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Keine Subsidiarität der 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43 II 1 VwGO </a:t>
            </a:r>
            <a:r>
              <a:rPr lang="de-DE" sz="2400" dirty="0">
                <a:solidFill>
                  <a:schemeClr val="tx1">
                    <a:lumMod val="65000"/>
                    <a:lumOff val="35000"/>
                  </a:schemeClr>
                </a:solidFill>
                <a:latin typeface="JKRGNR+Arial-BoldMT"/>
              </a:rPr>
              <a:t>subsidiär gegenüber Gestaltungs- oder Leistungsklage: 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in </a:t>
            </a:r>
            <a:r>
              <a:rPr lang="de-DE" sz="2400" b="1" dirty="0">
                <a:solidFill>
                  <a:schemeClr val="tx1">
                    <a:lumMod val="65000"/>
                    <a:lumOff val="35000"/>
                  </a:schemeClr>
                </a:solidFill>
                <a:latin typeface="JKRGNR+Arial-BoldMT"/>
              </a:rPr>
              <a:t>§ 43 II 2 VwGO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latin typeface="JKRGNR+Arial-BoldMT"/>
              </a:rPr>
              <a:t>Ausnahme des Subsidiaritätsgrundsatzes im Falle der Nichtigkeitsfeststellungsklage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Subsidiaritätserfordernis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0892712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Falle der Feststellungsklage nicht erforderlich: Arg. steht im 8. Abschnitt für Anfechtungs- und Verpflichtungsklagen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vorliegend zu beachten: </a:t>
            </a:r>
            <a:r>
              <a:rPr lang="de-DE" sz="2400" b="1" dirty="0">
                <a:solidFill>
                  <a:schemeClr val="tx1">
                    <a:lumMod val="65000"/>
                    <a:lumOff val="35000"/>
                  </a:schemeClr>
                </a:solidFill>
                <a:highlight>
                  <a:srgbClr val="FFFF00"/>
                </a:highlight>
                <a:latin typeface="JKRGNR+Arial-BoldMT"/>
              </a:rPr>
              <a:t>Beamtenrechtliche Besonderheiten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highlight>
                  <a:srgbClr val="FFFF00"/>
                </a:highlight>
                <a:latin typeface="JKRGNR+Arial-BoldMT"/>
              </a:rPr>
              <a:t>§ 126 II 1 BBG </a:t>
            </a:r>
            <a:r>
              <a:rPr lang="de-DE" sz="2400" dirty="0">
                <a:solidFill>
                  <a:schemeClr val="tx1">
                    <a:lumMod val="65000"/>
                    <a:lumOff val="35000"/>
                  </a:schemeClr>
                </a:solidFill>
                <a:latin typeface="JKRGNR+Arial-BoldMT"/>
              </a:rPr>
              <a:t>vor allen (!) Klagen durchzuführen: Vorverfahren nach den Vorschriften des 8. Abschnittes der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&gt; Widerspruch des K hier nicht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zu beachten: Vorgabe des </a:t>
            </a:r>
            <a:r>
              <a:rPr lang="de-DE" sz="2400" b="1" dirty="0">
                <a:solidFill>
                  <a:schemeClr val="tx1">
                    <a:lumMod val="65000"/>
                    <a:lumOff val="35000"/>
                  </a:schemeClr>
                </a:solidFill>
                <a:highlight>
                  <a:srgbClr val="FFFF00"/>
                </a:highlight>
                <a:latin typeface="JKRGNR+Arial-BoldMT"/>
              </a:rPr>
              <a:t>§ 75 S. 1 VwGO</a:t>
            </a:r>
            <a:r>
              <a:rPr lang="de-DE" sz="2400" dirty="0">
                <a:solidFill>
                  <a:schemeClr val="tx1">
                    <a:lumMod val="65000"/>
                    <a:lumOff val="35000"/>
                  </a:schemeClr>
                </a:solidFill>
                <a:latin typeface="JKRGNR+Arial-BoldMT"/>
              </a:rPr>
              <a:t>, wonach bei Untätigkeit der Behörde die Erhebung der Klage </a:t>
            </a:r>
            <a:r>
              <a:rPr lang="de-DE" sz="2400" b="1" dirty="0">
                <a:solidFill>
                  <a:schemeClr val="tx1">
                    <a:lumMod val="65000"/>
                    <a:lumOff val="35000"/>
                  </a:schemeClr>
                </a:solidFill>
                <a:latin typeface="JKRGNR+Arial-BoldMT"/>
              </a:rPr>
              <a:t>auch ohne Abschluss des Vorverfahrens </a:t>
            </a:r>
            <a:r>
              <a:rPr lang="de-DE" sz="2400" dirty="0">
                <a:solidFill>
                  <a:schemeClr val="tx1">
                    <a:lumMod val="65000"/>
                    <a:lumOff val="35000"/>
                  </a:schemeClr>
                </a:solidFill>
                <a:latin typeface="JKRGNR+Arial-BoldMT"/>
              </a:rPr>
              <a:t>zulässig ist (sog. Untätigkeitsklage)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Zeitlicher Maßstab: </a:t>
            </a:r>
            <a:r>
              <a:rPr lang="de-DE" sz="2400" b="1" dirty="0">
                <a:solidFill>
                  <a:schemeClr val="tx1">
                    <a:lumMod val="65000"/>
                    <a:lumOff val="35000"/>
                  </a:schemeClr>
                </a:solidFill>
                <a:highlight>
                  <a:srgbClr val="FFFF00"/>
                </a:highlight>
                <a:latin typeface="JKRGNR+Arial-BoldMT"/>
              </a:rPr>
              <a:t>Drei Monate</a:t>
            </a:r>
            <a:r>
              <a:rPr lang="de-DE" sz="2400"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 75 S. 2 VwGO </a:t>
            </a:r>
            <a:r>
              <a:rPr lang="de-DE" sz="2400" dirty="0">
                <a:solidFill>
                  <a:schemeClr val="tx1">
                    <a:lumMod val="65000"/>
                    <a:lumOff val="35000"/>
                  </a:schemeClr>
                </a:solidFill>
                <a:latin typeface="JKRGNR+Arial-BoldMT"/>
              </a:rPr>
              <a:t>(„kann nicht vor Ablauf von drei Monaten erhoben werden“)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2729101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verstrichen seit Einlegung des Widerspruchs: </a:t>
            </a:r>
            <a:r>
              <a:rPr lang="de-DE" sz="2400" b="1" dirty="0">
                <a:solidFill>
                  <a:schemeClr val="tx1">
                    <a:lumMod val="65000"/>
                    <a:lumOff val="35000"/>
                  </a:schemeClr>
                </a:solidFill>
                <a:latin typeface="JKRGNR+Arial-BoldMT"/>
              </a:rPr>
              <a:t>Fünf Monate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Zulässige Untätigkeitsklage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75 S. 1 VwGO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33882153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unmittelbarer Geltung (8. Abschnitt) lediglich analog anzuwenden: </a:t>
            </a:r>
            <a:r>
              <a:rPr lang="de-DE" sz="2400" b="1" dirty="0">
                <a:solidFill>
                  <a:schemeClr val="tx1">
                    <a:lumMod val="65000"/>
                    <a:lumOff val="35000"/>
                  </a:schemeClr>
                </a:solidFill>
                <a:latin typeface="JKRGNR+Arial-BoldMT"/>
              </a:rPr>
              <a:t>§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passiv prozessführungsbefugt nach § 78 I Nr. 1 VwGO analog als „Rechtsträger“ der Behörde: </a:t>
            </a:r>
            <a:r>
              <a:rPr lang="de-DE" sz="2400" b="1" dirty="0">
                <a:solidFill>
                  <a:schemeClr val="tx1">
                    <a:lumMod val="65000"/>
                    <a:lumOff val="35000"/>
                  </a:schemeClr>
                </a:solidFill>
                <a:latin typeface="JKRGNR+Arial-BoldMT"/>
              </a:rPr>
              <a:t>Bund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Für den Kläger</a:t>
            </a:r>
            <a:r>
              <a:rPr lang="de-DE" sz="2400" dirty="0">
                <a:solidFill>
                  <a:schemeClr val="tx1">
                    <a:lumMod val="65000"/>
                    <a:lumOff val="35000"/>
                  </a:schemeClr>
                </a:solidFill>
                <a:latin typeface="JKRGNR+Arial-BoldMT"/>
              </a:rPr>
              <a:t>: Beteiligungsfähig gemäß </a:t>
            </a:r>
            <a:r>
              <a:rPr lang="de-DE" sz="2400" b="1" dirty="0">
                <a:solidFill>
                  <a:schemeClr val="tx1">
                    <a:lumMod val="65000"/>
                    <a:lumOff val="35000"/>
                  </a:schemeClr>
                </a:solidFill>
                <a:latin typeface="JKRGNR+Arial-BoldMT"/>
              </a:rPr>
              <a:t>§ 62 Nr. 1 Alt. 1 VwGO</a:t>
            </a:r>
            <a:r>
              <a:rPr lang="de-DE" sz="2400" dirty="0">
                <a:solidFill>
                  <a:schemeClr val="tx1">
                    <a:lumMod val="65000"/>
                    <a:lumOff val="35000"/>
                  </a:schemeClr>
                </a:solidFill>
                <a:latin typeface="JKRGNR+Arial-BoldMT"/>
              </a:rPr>
              <a:t>; Prozessfähig gemäß </a:t>
            </a:r>
            <a:r>
              <a:rPr lang="de-DE" sz="2400" b="1" dirty="0">
                <a:solidFill>
                  <a:schemeClr val="tx1">
                    <a:lumMod val="65000"/>
                    <a:lumOff val="35000"/>
                  </a:schemeClr>
                </a:solidFill>
                <a:latin typeface="JKRGNR+Arial-BoldMT"/>
              </a:rPr>
              <a:t>§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Für die beklagte BRD </a:t>
            </a:r>
            <a:r>
              <a:rPr lang="de-DE" sz="2400" dirty="0">
                <a:solidFill>
                  <a:schemeClr val="tx1">
                    <a:lumMod val="65000"/>
                    <a:lumOff val="35000"/>
                  </a:schemeClr>
                </a:solidFill>
                <a:latin typeface="JKRGNR+Arial-BoldMT"/>
              </a:rPr>
              <a:t>als juristische Person des öffentlichen Rechts: Beteiligungsfähig gemäß </a:t>
            </a:r>
            <a:r>
              <a:rPr lang="de-DE" sz="2400" b="1" dirty="0">
                <a:solidFill>
                  <a:schemeClr val="tx1">
                    <a:lumMod val="65000"/>
                    <a:lumOff val="35000"/>
                  </a:schemeClr>
                </a:solidFill>
                <a:latin typeface="JKRGNR+Arial-BoldMT"/>
              </a:rPr>
              <a:t>§ 61 Nr. 1 Alt. 2 VwGO</a:t>
            </a:r>
            <a:r>
              <a:rPr lang="de-DE" sz="2400" dirty="0">
                <a:solidFill>
                  <a:schemeClr val="tx1">
                    <a:lumMod val="65000"/>
                    <a:lumOff val="35000"/>
                  </a:schemeClr>
                </a:solidFill>
                <a:latin typeface="JKRGNR+Arial-BoldMT"/>
              </a:rPr>
              <a:t>; Prozessfähig durch ordnungsgemäße Vertretung nach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5899001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666" y="1225208"/>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Nichtigkeitsfeststellungsklage ist begründet, soweit der Verwaltungsakt nichtig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zu prüfen: </a:t>
            </a:r>
            <a:r>
              <a:rPr lang="de-DE" sz="2400" b="1" dirty="0">
                <a:solidFill>
                  <a:schemeClr val="tx1">
                    <a:lumMod val="65000"/>
                    <a:lumOff val="35000"/>
                  </a:schemeClr>
                </a:solidFill>
                <a:latin typeface="JKRGNR+Arial-BoldMT"/>
              </a:rPr>
              <a:t>Nichtigkeit</a:t>
            </a:r>
            <a:r>
              <a:rPr lang="de-DE" sz="2400" dirty="0">
                <a:solidFill>
                  <a:schemeClr val="tx1">
                    <a:lumMod val="65000"/>
                    <a:lumOff val="35000"/>
                  </a:schemeClr>
                </a:solidFill>
                <a:latin typeface="JKRGNR+Arial-BoldMT"/>
              </a:rPr>
              <a:t> des Verwaltungsaktes, d.h. der </a:t>
            </a:r>
            <a:r>
              <a:rPr lang="de-DE" sz="2400" b="1" dirty="0">
                <a:solidFill>
                  <a:schemeClr val="tx1">
                    <a:lumMod val="65000"/>
                    <a:lumOff val="35000"/>
                  </a:schemeClr>
                </a:solidFill>
                <a:latin typeface="JKRGNR+Arial-BoldMT"/>
              </a:rPr>
              <a:t>Entlassungsverfügung</a:t>
            </a:r>
            <a:r>
              <a:rPr lang="de-DE" sz="2400" dirty="0">
                <a:solidFill>
                  <a:schemeClr val="tx1">
                    <a:lumMod val="65000"/>
                    <a:lumOff val="35000"/>
                  </a:schemeClr>
                </a:solidFill>
                <a:latin typeface="JKRGNR+Arial-BoldMT"/>
              </a:rPr>
              <a:t> gegenüber dem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Spezielle Nichtigkeitsvorschriften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13 BBG </a:t>
            </a:r>
            <a:r>
              <a:rPr lang="de-DE" sz="2400" dirty="0">
                <a:solidFill>
                  <a:schemeClr val="tx1">
                    <a:lumMod val="65000"/>
                    <a:lumOff val="35000"/>
                  </a:schemeClr>
                </a:solidFill>
                <a:latin typeface="JKRGNR+Arial-BoldMT"/>
              </a:rPr>
              <a:t>geregelt: </a:t>
            </a:r>
            <a:r>
              <a:rPr lang="de-DE" sz="2400" b="1" dirty="0">
                <a:solidFill>
                  <a:schemeClr val="tx1">
                    <a:lumMod val="65000"/>
                    <a:lumOff val="35000"/>
                  </a:schemeClr>
                </a:solidFill>
                <a:latin typeface="JKRGNR+Arial-BoldMT"/>
              </a:rPr>
              <a:t>Nichtigkeitsgründe</a:t>
            </a:r>
            <a:r>
              <a:rPr lang="de-DE" sz="2400" dirty="0">
                <a:solidFill>
                  <a:schemeClr val="tx1">
                    <a:lumMod val="65000"/>
                    <a:lumOff val="35000"/>
                  </a:schemeClr>
                </a:solidFill>
                <a:latin typeface="JKRGNR+Arial-BoldMT"/>
              </a:rPr>
              <a:t> im Zusammenhang mit der </a:t>
            </a:r>
            <a:r>
              <a:rPr lang="de-DE" sz="2400" b="1" dirty="0">
                <a:solidFill>
                  <a:schemeClr val="tx1">
                    <a:lumMod val="65000"/>
                    <a:lumOff val="35000"/>
                  </a:schemeClr>
                </a:solidFill>
                <a:latin typeface="JKRGNR+Arial-BoldMT"/>
              </a:rPr>
              <a:t>Ernennung von Bundesbeamten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Streitgegenständlich: Entlassungsverfügung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sonstige spezielle Nichtigkeitsgründe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3555131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666" y="122520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Allgemeine Nichtigkeitsgründe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Absolute Nichtigkeitsgründe, § 44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in den Blick zu nehmen: Absolute Nichtigkeitsgründe aus § 44 II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dem K ausdrücklich gerügt: </a:t>
            </a:r>
            <a:r>
              <a:rPr lang="de-DE" sz="2400" b="1" dirty="0">
                <a:solidFill>
                  <a:schemeClr val="tx1">
                    <a:lumMod val="65000"/>
                    <a:lumOff val="35000"/>
                  </a:schemeClr>
                </a:solidFill>
                <a:highlight>
                  <a:srgbClr val="FFFF00"/>
                </a:highlight>
                <a:latin typeface="JKRGNR+Arial-BoldMT"/>
              </a:rPr>
              <a:t>„Unzuständigkeit“ des 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einzig denkbar: </a:t>
            </a:r>
            <a:r>
              <a:rPr lang="de-DE" sz="2400" b="1" dirty="0">
                <a:solidFill>
                  <a:schemeClr val="tx1">
                    <a:lumMod val="65000"/>
                    <a:lumOff val="35000"/>
                  </a:schemeClr>
                </a:solidFill>
                <a:latin typeface="JKRGNR+Arial-BoldMT"/>
              </a:rPr>
              <a:t>Nichtigkeit nach § 44 II Nr. 3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Anwendungsbereich</a:t>
            </a:r>
            <a:r>
              <a:rPr lang="de-DE" sz="2400" dirty="0">
                <a:solidFill>
                  <a:schemeClr val="tx1">
                    <a:lumMod val="65000"/>
                    <a:lumOff val="35000"/>
                  </a:schemeClr>
                </a:solidFill>
                <a:latin typeface="JKRGNR+Arial-BoldMT"/>
              </a:rPr>
              <a:t> (-) </a:t>
            </a:r>
            <a:r>
              <a:rPr lang="de-DE" sz="2400" b="1" dirty="0">
                <a:solidFill>
                  <a:schemeClr val="tx1">
                    <a:lumMod val="65000"/>
                    <a:lumOff val="35000"/>
                  </a:schemeClr>
                </a:solidFill>
                <a:latin typeface="JKRGNR+Arial-BoldMT"/>
              </a:rPr>
              <a:t>§ 3 I Nr. 1 VwVfG </a:t>
            </a:r>
            <a:r>
              <a:rPr lang="de-DE" sz="2400" dirty="0">
                <a:solidFill>
                  <a:schemeClr val="tx1">
                    <a:lumMod val="65000"/>
                    <a:lumOff val="35000"/>
                  </a:schemeClr>
                </a:solidFill>
                <a:latin typeface="JKRGNR+Arial-BoldMT"/>
              </a:rPr>
              <a:t>betrifft unbewegliches Vermögen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Sonstige absolute Nichtigkeitsgründe aus § 44 II VwVfG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33124255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666" y="122520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Negativkatalog, § 44 III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Anschluss an die absoluten Nichtigkeitsgründe aus § 44 II VwVfG zu prüfen: </a:t>
            </a:r>
            <a:r>
              <a:rPr lang="de-DE" sz="2400" b="1" dirty="0">
                <a:solidFill>
                  <a:schemeClr val="tx1">
                    <a:lumMod val="65000"/>
                    <a:lumOff val="35000"/>
                  </a:schemeClr>
                </a:solidFill>
                <a:latin typeface="JKRGNR+Arial-BoldMT"/>
              </a:rPr>
              <a:t>Negativkatalog des § 44 III VwVfG</a:t>
            </a:r>
            <a:r>
              <a:rPr lang="de-DE" sz="2400" dirty="0">
                <a:solidFill>
                  <a:schemeClr val="tx1">
                    <a:lumMod val="65000"/>
                    <a:lumOff val="35000"/>
                  </a:schemeClr>
                </a:solidFill>
                <a:latin typeface="JKRGNR+Arial-BoldMT"/>
              </a:rPr>
              <a:t>, der statuiert, welche Gründe gerade nicht (!) zur Nichtigkeit eines VA führen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vorliegend nicht einschlägig: Gründe aus § 44 III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4218303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66079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VG Hamburg Urteil vom 26.02.2015 - 20 K 2855/13</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200" dirty="0">
                <a:solidFill>
                  <a:schemeClr val="tx1">
                    <a:lumMod val="65000"/>
                    <a:lumOff val="35000"/>
                  </a:schemeClr>
                </a:solidFill>
                <a:latin typeface="JKRGNR+Arial-BoldMT"/>
              </a:rPr>
              <a:t>Die in </a:t>
            </a:r>
            <a:r>
              <a:rPr lang="de-DE" sz="2200" dirty="0">
                <a:solidFill>
                  <a:schemeClr val="tx1">
                    <a:lumMod val="65000"/>
                    <a:lumOff val="35000"/>
                  </a:schemeClr>
                </a:solidFill>
                <a:highlight>
                  <a:srgbClr val="FFFF00"/>
                </a:highlight>
                <a:latin typeface="JKRGNR+Arial-BoldMT"/>
              </a:rPr>
              <a:t>§ 19 Abs. 1 Satz 4 Nr. 3 HWG aufgezählten Belange gehören zur Ermessensausübung und nicht zum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Der Wortlaut von § 19 Abs. 1 Satz 4 HWG ist zwar insoweit nicht ganz eindeutig, weil auf der einen Seite die in den einzelnen Nummern genannten Belange „</a:t>
            </a:r>
            <a:r>
              <a:rPr lang="de-DE" sz="2200" b="1" dirty="0">
                <a:solidFill>
                  <a:schemeClr val="tx1">
                    <a:lumMod val="65000"/>
                    <a:lumOff val="35000"/>
                  </a:schemeClr>
                </a:solidFill>
                <a:highlight>
                  <a:srgbClr val="FFFF00"/>
                </a:highlight>
                <a:latin typeface="JKRGNR+Arial-BoldMT"/>
              </a:rPr>
              <a:t>unverhältnismäßig</a:t>
            </a:r>
            <a:r>
              <a:rPr lang="de-DE" sz="2200" dirty="0">
                <a:solidFill>
                  <a:schemeClr val="tx1">
                    <a:lumMod val="65000"/>
                    <a:lumOff val="35000"/>
                  </a:schemeClr>
                </a:solidFill>
                <a:latin typeface="JKRGNR+Arial-BoldMT"/>
              </a:rPr>
              <a:t>“ beeinträchtigt werden müssen</a:t>
            </a:r>
            <a:r>
              <a:rPr lang="de-DE" sz="2200" dirty="0">
                <a:solidFill>
                  <a:schemeClr val="tx1">
                    <a:lumMod val="65000"/>
                    <a:lumOff val="35000"/>
                  </a:schemeClr>
                </a:solidFill>
                <a:highlight>
                  <a:srgbClr val="FFFF00"/>
                </a:highlight>
                <a:latin typeface="JKRGNR+Arial-BoldMT"/>
              </a:rPr>
              <a:t>, was auf die </a:t>
            </a:r>
            <a:r>
              <a:rPr lang="de-DE" sz="2200" b="1" dirty="0">
                <a:solidFill>
                  <a:schemeClr val="tx1">
                    <a:lumMod val="65000"/>
                    <a:lumOff val="35000"/>
                  </a:schemeClr>
                </a:solidFill>
                <a:highlight>
                  <a:srgbClr val="FFFF00"/>
                </a:highlight>
                <a:latin typeface="JKRGNR+Arial-BoldMT"/>
              </a:rPr>
              <a:t>Ermessensseite</a:t>
            </a:r>
            <a:r>
              <a:rPr lang="de-DE" sz="2200" dirty="0">
                <a:solidFill>
                  <a:schemeClr val="tx1">
                    <a:lumMod val="65000"/>
                    <a:lumOff val="35000"/>
                  </a:schemeClr>
                </a:solidFill>
                <a:highlight>
                  <a:srgbClr val="FFFF00"/>
                </a:highlight>
                <a:latin typeface="JKRGNR+Arial-BoldMT"/>
              </a:rPr>
              <a:t> </a:t>
            </a:r>
            <a:r>
              <a:rPr lang="de-DE" sz="2200" b="1" dirty="0">
                <a:solidFill>
                  <a:schemeClr val="tx1">
                    <a:lumMod val="65000"/>
                    <a:lumOff val="35000"/>
                  </a:schemeClr>
                </a:solidFill>
                <a:highlight>
                  <a:srgbClr val="FFFF00"/>
                </a:highlight>
                <a:latin typeface="JKRGNR+Arial-BoldMT"/>
              </a:rPr>
              <a:t>hindeutet</a:t>
            </a:r>
            <a:r>
              <a:rPr lang="de-DE" sz="2200" dirty="0">
                <a:solidFill>
                  <a:schemeClr val="tx1">
                    <a:lumMod val="65000"/>
                    <a:lumOff val="35000"/>
                  </a:schemeClr>
                </a:solidFill>
                <a:latin typeface="JKRGNR+Arial-BoldMT"/>
              </a:rPr>
              <a:t>, auf der anderen Seite aber die einzelnen Nummern mit </a:t>
            </a:r>
            <a:r>
              <a:rPr lang="de-DE" sz="2200" dirty="0">
                <a:solidFill>
                  <a:schemeClr val="tx1">
                    <a:lumMod val="65000"/>
                    <a:lumOff val="35000"/>
                  </a:schemeClr>
                </a:solidFill>
                <a:highlight>
                  <a:srgbClr val="FFFF00"/>
                </a:highlight>
                <a:latin typeface="JKRGNR+Arial-BoldMT"/>
              </a:rPr>
              <a:t>„</a:t>
            </a:r>
            <a:r>
              <a:rPr lang="de-DE" sz="2200" b="1" dirty="0">
                <a:solidFill>
                  <a:schemeClr val="tx1">
                    <a:lumMod val="65000"/>
                    <a:lumOff val="35000"/>
                  </a:schemeClr>
                </a:solidFill>
                <a:highlight>
                  <a:srgbClr val="FFFF00"/>
                </a:highlight>
                <a:latin typeface="JKRGNR+Arial-BoldMT"/>
              </a:rPr>
              <a:t>wenn</a:t>
            </a:r>
            <a:r>
              <a:rPr lang="de-DE" sz="2200" dirty="0">
                <a:solidFill>
                  <a:schemeClr val="tx1">
                    <a:lumMod val="65000"/>
                    <a:lumOff val="35000"/>
                  </a:schemeClr>
                </a:solidFill>
                <a:highlight>
                  <a:srgbClr val="FFFF00"/>
                </a:highlight>
                <a:latin typeface="JKRGNR+Arial-BoldMT"/>
              </a:rPr>
              <a:t>“ eingeleitet werden, </a:t>
            </a:r>
            <a:r>
              <a:rPr lang="de-DE" sz="2200" b="1" dirty="0">
                <a:solidFill>
                  <a:schemeClr val="tx1">
                    <a:lumMod val="65000"/>
                    <a:lumOff val="35000"/>
                  </a:schemeClr>
                </a:solidFill>
                <a:highlight>
                  <a:srgbClr val="FFFF00"/>
                </a:highlight>
                <a:latin typeface="JKRGNR+Arial-BoldMT"/>
              </a:rPr>
              <a:t>was eher dafür spricht</a:t>
            </a:r>
            <a:r>
              <a:rPr lang="de-DE" sz="2200" dirty="0">
                <a:solidFill>
                  <a:schemeClr val="tx1">
                    <a:lumMod val="65000"/>
                    <a:lumOff val="35000"/>
                  </a:schemeClr>
                </a:solidFill>
                <a:highlight>
                  <a:srgbClr val="FFFF00"/>
                </a:highlight>
                <a:latin typeface="JKRGNR+Arial-BoldMT"/>
              </a:rPr>
              <a:t>, dass es sich um </a:t>
            </a:r>
            <a:r>
              <a:rPr lang="de-DE" sz="2200" b="1" dirty="0">
                <a:solidFill>
                  <a:schemeClr val="tx1">
                    <a:lumMod val="65000"/>
                    <a:lumOff val="35000"/>
                  </a:schemeClr>
                </a:solidFill>
                <a:highlight>
                  <a:srgbClr val="FFFF00"/>
                </a:highlight>
                <a:latin typeface="JKRGNR+Arial-BoldMT"/>
              </a:rPr>
              <a:t>Tatbestandselemente</a:t>
            </a:r>
            <a:r>
              <a:rPr lang="de-DE" sz="2200" dirty="0">
                <a:solidFill>
                  <a:schemeClr val="tx1">
                    <a:lumMod val="65000"/>
                    <a:lumOff val="35000"/>
                  </a:schemeClr>
                </a:solidFill>
                <a:latin typeface="JKRGNR+Arial-BoldMT"/>
              </a:rPr>
              <a:t> handelt. Eine </a:t>
            </a:r>
            <a:r>
              <a:rPr lang="de-DE" sz="2200" b="1" dirty="0">
                <a:solidFill>
                  <a:schemeClr val="tx1">
                    <a:lumMod val="65000"/>
                    <a:lumOff val="35000"/>
                  </a:schemeClr>
                </a:solidFill>
                <a:latin typeface="JKRGNR+Arial-BoldMT"/>
              </a:rPr>
              <a:t>systematische Betrachtung </a:t>
            </a:r>
            <a:r>
              <a:rPr lang="de-DE" sz="2200" dirty="0">
                <a:solidFill>
                  <a:schemeClr val="tx1">
                    <a:lumMod val="65000"/>
                    <a:lumOff val="35000"/>
                  </a:schemeClr>
                </a:solidFill>
                <a:latin typeface="JKRGNR+Arial-BoldMT"/>
              </a:rPr>
              <a:t>lässt aber darauf schließen, dass es sich bei den Belangen um Ermessensbestandteile handelt. </a:t>
            </a:r>
            <a:r>
              <a:rPr lang="de-DE" sz="2200" dirty="0">
                <a:solidFill>
                  <a:schemeClr val="tx1">
                    <a:lumMod val="65000"/>
                    <a:lumOff val="35000"/>
                  </a:schemeClr>
                </a:solidFill>
                <a:highlight>
                  <a:srgbClr val="FFFF00"/>
                </a:highlight>
                <a:latin typeface="JKRGNR+Arial-BoldMT"/>
              </a:rPr>
              <a:t>Denn schon der vorangehende Satz 3 der Norm beschäftigt sich mit dem Ermessen</a:t>
            </a:r>
            <a:r>
              <a:rPr lang="de-DE" sz="2200" dirty="0">
                <a:solidFill>
                  <a:schemeClr val="tx1">
                    <a:lumMod val="65000"/>
                    <a:lumOff val="35000"/>
                  </a:schemeClr>
                </a:solidFill>
                <a:latin typeface="JKRGNR+Arial-BoldMT"/>
              </a:rPr>
              <a:t>, indem dort ein Anspruch ausgeschlossen wird. Aus diesem Grund liegt es nahe, auch den nachfolgenden Satz als ermessenslenkende Norm aufzufassen. Bestätigt wird dieses Ergebnis auch durch </a:t>
            </a:r>
            <a:r>
              <a:rPr lang="de-DE" sz="2200" b="1" dirty="0">
                <a:solidFill>
                  <a:schemeClr val="tx1">
                    <a:lumMod val="65000"/>
                    <a:lumOff val="35000"/>
                  </a:schemeClr>
                </a:solidFill>
                <a:latin typeface="JKRGNR+Arial-BoldMT"/>
              </a:rPr>
              <a:t>die historische Auslegung</a:t>
            </a:r>
            <a:r>
              <a:rPr lang="de-DE" sz="22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2410648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6666" y="122520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Generalklausel, § 44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Erst jetzt in den Blick zu nehmen: Generalklausel des § 44 I VwVfG, wonach ein Verwaltungsakt nichtig ist, „</a:t>
            </a:r>
            <a:r>
              <a:rPr lang="de-DE" sz="2400" i="1" dirty="0">
                <a:solidFill>
                  <a:schemeClr val="tx1">
                    <a:lumMod val="65000"/>
                    <a:lumOff val="35000"/>
                  </a:schemeClr>
                </a:solidFill>
                <a:latin typeface="JKRGNR+Arial-BoldMT"/>
              </a:rPr>
              <a:t>soweit er an einem </a:t>
            </a:r>
            <a:r>
              <a:rPr lang="de-DE" sz="2400" i="1" dirty="0">
                <a:solidFill>
                  <a:schemeClr val="tx1">
                    <a:lumMod val="65000"/>
                    <a:lumOff val="35000"/>
                  </a:schemeClr>
                </a:solidFill>
                <a:highlight>
                  <a:srgbClr val="FFFF00"/>
                </a:highlight>
                <a:latin typeface="JKRGNR+Arial-BoldMT"/>
              </a:rPr>
              <a:t>besonders schwerwiegenden Fehler leidet </a:t>
            </a:r>
            <a:r>
              <a:rPr lang="de-DE" sz="2400" i="1" dirty="0">
                <a:solidFill>
                  <a:schemeClr val="tx1">
                    <a:lumMod val="65000"/>
                    <a:lumOff val="35000"/>
                  </a:schemeClr>
                </a:solidFill>
                <a:latin typeface="JKRGNR+Arial-BoldMT"/>
              </a:rPr>
              <a:t>und dies bei verständiger Würdigung aller in Betracht kommender Umstände </a:t>
            </a:r>
            <a:r>
              <a:rPr lang="de-DE" sz="2400" i="1" dirty="0">
                <a:solidFill>
                  <a:schemeClr val="tx1">
                    <a:lumMod val="65000"/>
                    <a:lumOff val="35000"/>
                  </a:schemeClr>
                </a:solidFill>
                <a:highlight>
                  <a:srgbClr val="FFFF00"/>
                </a:highlight>
                <a:latin typeface="JKRGNR+Arial-BoldMT"/>
              </a:rPr>
              <a:t>offensichtlich</a:t>
            </a:r>
            <a:r>
              <a:rPr lang="de-DE" sz="2400" i="1"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erforderlich: </a:t>
            </a:r>
            <a:r>
              <a:rPr lang="de-DE" sz="2400" b="1" dirty="0">
                <a:solidFill>
                  <a:schemeClr val="tx1">
                    <a:lumMod val="65000"/>
                    <a:lumOff val="35000"/>
                  </a:schemeClr>
                </a:solidFill>
                <a:latin typeface="JKRGNR+Arial-BoldMT"/>
              </a:rPr>
              <a:t>schwerer und offensichtlicher 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Nichtigkeit wegen Verletzung von Vorschriften über die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Zuständig für die Entlassung von Bundesbeamten </a:t>
            </a: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38 S. 1 BBG</a:t>
            </a:r>
            <a:r>
              <a:rPr lang="de-DE" sz="2400" dirty="0">
                <a:solidFill>
                  <a:schemeClr val="tx1">
                    <a:lumMod val="65000"/>
                    <a:lumOff val="35000"/>
                  </a:schemeClr>
                </a:solidFill>
                <a:latin typeface="JKRGNR+Arial-BoldMT"/>
              </a:rPr>
              <a:t>: Die Stelle, die für die Ernennung zuständig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3790349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24744"/>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 für </a:t>
            </a:r>
            <a:r>
              <a:rPr lang="de-DE" sz="2400" b="1" dirty="0">
                <a:solidFill>
                  <a:schemeClr val="tx1">
                    <a:lumMod val="65000"/>
                    <a:lumOff val="35000"/>
                  </a:schemeClr>
                </a:solidFill>
                <a:latin typeface="JKRGNR+Arial-BoldMT"/>
              </a:rPr>
              <a:t>Ernennung</a:t>
            </a:r>
            <a:r>
              <a:rPr lang="de-DE" sz="2400" dirty="0">
                <a:solidFill>
                  <a:schemeClr val="tx1">
                    <a:lumMod val="65000"/>
                    <a:lumOff val="35000"/>
                  </a:schemeClr>
                </a:solidFill>
                <a:latin typeface="JKRGNR+Arial-BoldMT"/>
              </a:rPr>
              <a:t> gemäß </a:t>
            </a:r>
            <a:r>
              <a:rPr lang="de-DE" sz="2400" b="1" dirty="0">
                <a:solidFill>
                  <a:schemeClr val="tx1">
                    <a:lumMod val="65000"/>
                    <a:lumOff val="35000"/>
                  </a:schemeClr>
                </a:solidFill>
                <a:latin typeface="JKRGNR+Arial-BoldMT"/>
              </a:rPr>
              <a:t>§ 12 I BBG</a:t>
            </a:r>
            <a:r>
              <a:rPr lang="de-DE" sz="2400" dirty="0">
                <a:solidFill>
                  <a:schemeClr val="tx1">
                    <a:lumMod val="65000"/>
                    <a:lumOff val="35000"/>
                  </a:schemeClr>
                </a:solidFill>
                <a:latin typeface="JKRGNR+Arial-BoldMT"/>
              </a:rPr>
              <a:t>: „</a:t>
            </a:r>
            <a:r>
              <a:rPr lang="de-DE" sz="2400" b="1" u="sng" dirty="0">
                <a:solidFill>
                  <a:schemeClr val="tx1">
                    <a:lumMod val="65000"/>
                    <a:lumOff val="35000"/>
                  </a:schemeClr>
                </a:solidFill>
                <a:highlight>
                  <a:srgbClr val="FFFF00"/>
                </a:highlight>
                <a:latin typeface="JKRGNR+Arial-BoldMT"/>
              </a:rPr>
              <a:t>Bundespräsident</a:t>
            </a:r>
            <a:r>
              <a:rPr lang="de-DE" sz="2400" dirty="0">
                <a:solidFill>
                  <a:schemeClr val="tx1">
                    <a:lumMod val="65000"/>
                    <a:lumOff val="35000"/>
                  </a:schemeClr>
                </a:solidFill>
                <a:latin typeface="JKRGNR+Arial-BoldMT"/>
              </a:rPr>
              <a:t> oder eine von ihr oder ihm bestimmte Stelle“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Art. 1 I 1 der Anordnung vom 23.06.2004</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Übertragung</a:t>
            </a:r>
            <a:r>
              <a:rPr lang="de-DE" sz="2400" dirty="0">
                <a:solidFill>
                  <a:schemeClr val="tx1">
                    <a:lumMod val="65000"/>
                    <a:lumOff val="35000"/>
                  </a:schemeClr>
                </a:solidFill>
                <a:latin typeface="JKRGNR+Arial-BoldMT"/>
              </a:rPr>
              <a:t> des Rechts zur Entlassung von Beamten auf die obersten Bundesbehörden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t>
            </a:r>
            <a:r>
              <a:rPr lang="de-DE" sz="2400" u="sng" dirty="0">
                <a:solidFill>
                  <a:schemeClr val="tx1">
                    <a:lumMod val="65000"/>
                    <a:lumOff val="35000"/>
                  </a:schemeClr>
                </a:solidFill>
                <a:highlight>
                  <a:srgbClr val="FFFF00"/>
                </a:highlight>
                <a:latin typeface="JKRGNR+Arial-BoldMT"/>
              </a:rPr>
              <a:t>Bundesministeriums des Inneren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gemäß </a:t>
            </a:r>
            <a:r>
              <a:rPr lang="de-DE" sz="2400" b="1" dirty="0">
                <a:solidFill>
                  <a:schemeClr val="tx1">
                    <a:lumMod val="65000"/>
                    <a:lumOff val="35000"/>
                  </a:schemeClr>
                </a:solidFill>
                <a:latin typeface="JKRGNR+Arial-BoldMT"/>
              </a:rPr>
              <a:t>Art. 1 I 2 dieser Anordnung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Weiterübertragung</a:t>
            </a:r>
            <a:r>
              <a:rPr lang="de-DE" sz="2400" dirty="0">
                <a:solidFill>
                  <a:schemeClr val="tx1">
                    <a:lumMod val="65000"/>
                    <a:lumOff val="35000"/>
                  </a:schemeClr>
                </a:solidFill>
                <a:latin typeface="JKRGNR+Arial-BoldMT"/>
              </a:rPr>
              <a:t> auf die </a:t>
            </a:r>
            <a:r>
              <a:rPr lang="de-DE" sz="2400" u="sng" dirty="0">
                <a:solidFill>
                  <a:schemeClr val="tx1">
                    <a:lumMod val="65000"/>
                    <a:lumOff val="35000"/>
                  </a:schemeClr>
                </a:solidFill>
                <a:highlight>
                  <a:srgbClr val="FFFF00"/>
                </a:highlight>
                <a:latin typeface="JKRGNR+Arial-BoldMT"/>
              </a:rPr>
              <a:t>nachgeordneten Behörden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Anordnung vom 29.07.2005</a:t>
            </a:r>
            <a:r>
              <a:rPr lang="de-DE" sz="2400" dirty="0">
                <a:solidFill>
                  <a:schemeClr val="tx1">
                    <a:lumMod val="65000"/>
                    <a:lumOff val="35000"/>
                  </a:schemeClr>
                </a:solidFill>
                <a:latin typeface="JKRGNR+Arial-BoldMT"/>
              </a:rPr>
              <a:t>: Übertragung an </a:t>
            </a:r>
            <a:r>
              <a:rPr lang="de-DE" sz="2400" b="1" dirty="0">
                <a:solidFill>
                  <a:schemeClr val="tx1">
                    <a:lumMod val="65000"/>
                    <a:lumOff val="35000"/>
                  </a:schemeClr>
                </a:solidFill>
                <a:latin typeface="JKRGNR+Arial-BoldMT"/>
              </a:rPr>
              <a:t>den </a:t>
            </a:r>
            <a:r>
              <a:rPr lang="de-DE" sz="2400" b="1" u="sng" dirty="0">
                <a:solidFill>
                  <a:schemeClr val="tx1">
                    <a:lumMod val="65000"/>
                    <a:lumOff val="35000"/>
                  </a:schemeClr>
                </a:solidFill>
                <a:highlight>
                  <a:srgbClr val="FFFF00"/>
                </a:highlight>
                <a:latin typeface="JKRGNR+Arial-BoldMT"/>
              </a:rPr>
              <a:t>Präsidenten des Bundespolizeipräsidiums</a:t>
            </a:r>
            <a:r>
              <a:rPr lang="de-DE" sz="2400" dirty="0">
                <a:solidFill>
                  <a:schemeClr val="tx1">
                    <a:lumMod val="65000"/>
                    <a:lumOff val="35000"/>
                  </a:schemeClr>
                </a:solidFill>
                <a:latin typeface="JKRGNR+Arial-BoldMT"/>
              </a:rPr>
              <a:t>, welches gemäß </a:t>
            </a:r>
            <a:r>
              <a:rPr lang="de-DE" sz="2400" b="1" dirty="0">
                <a:solidFill>
                  <a:schemeClr val="tx1">
                    <a:lumMod val="65000"/>
                    <a:lumOff val="35000"/>
                  </a:schemeClr>
                </a:solidFill>
                <a:latin typeface="JKRGNR+Arial-BoldMT"/>
              </a:rPr>
              <a:t>§ 57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zu den Bundespolizeibehörden zählt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Vorliegend</a:t>
            </a:r>
            <a:r>
              <a:rPr lang="de-DE" sz="2400" dirty="0">
                <a:solidFill>
                  <a:schemeClr val="tx1">
                    <a:lumMod val="65000"/>
                    <a:lumOff val="35000"/>
                  </a:schemeClr>
                </a:solidFill>
                <a:latin typeface="JKRGNR+Arial-BoldMT"/>
              </a:rPr>
              <a:t> die Entlassung verfügt: </a:t>
            </a:r>
            <a:r>
              <a:rPr lang="de-DE" sz="2400" b="1" u="sng" dirty="0">
                <a:solidFill>
                  <a:srgbClr val="FF0000"/>
                </a:solidFill>
                <a:latin typeface="JKRGNR+Arial-BoldMT"/>
              </a:rPr>
              <a:t>Leiter der Bundespolizeidirektion</a:t>
            </a:r>
            <a:r>
              <a:rPr lang="de-DE" sz="2400" dirty="0">
                <a:solidFill>
                  <a:schemeClr val="tx1">
                    <a:lumMod val="65000"/>
                    <a:lumOff val="35000"/>
                  </a:schemeClr>
                </a:solidFill>
                <a:latin typeface="JKRGNR+Arial-BoldMT"/>
              </a:rPr>
              <a:t>, welche gem. </a:t>
            </a:r>
            <a:r>
              <a:rPr lang="de-DE" sz="2400" b="1" dirty="0">
                <a:solidFill>
                  <a:schemeClr val="tx1">
                    <a:lumMod val="65000"/>
                    <a:lumOff val="35000"/>
                  </a:schemeClr>
                </a:solidFill>
                <a:latin typeface="JKRGNR+Arial-BoldMT"/>
              </a:rPr>
              <a:t>§ 57 II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eine Unterbehörde darstellt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Sog. </a:t>
            </a:r>
            <a:r>
              <a:rPr lang="de-DE" sz="2400" b="1" dirty="0">
                <a:solidFill>
                  <a:srgbClr val="FF0000"/>
                </a:solidFill>
                <a:latin typeface="JKRGNR+Arial-BoldMT"/>
              </a:rPr>
              <a:t>Instanzielle Unzuständigkeit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3469099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428"/>
            <a:ext cx="8928992" cy="62581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Formelle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klären: Ob dieser Fehler </a:t>
            </a:r>
            <a:r>
              <a:rPr lang="de-DE" sz="2400" b="1" dirty="0">
                <a:solidFill>
                  <a:schemeClr val="tx1">
                    <a:lumMod val="65000"/>
                    <a:lumOff val="35000"/>
                  </a:schemeClr>
                </a:solidFill>
                <a:latin typeface="JKRGNR+Arial-BoldMT"/>
              </a:rPr>
              <a:t>„schwerwiegend und offensichtlich“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44 I VwVfG </a:t>
            </a:r>
            <a:r>
              <a:rPr lang="de-DE" sz="2400" dirty="0">
                <a:solidFill>
                  <a:schemeClr val="tx1">
                    <a:lumMod val="65000"/>
                    <a:lumOff val="35000"/>
                  </a:schemeClr>
                </a:solidFill>
                <a:latin typeface="JKRGNR+Arial-BoldMT"/>
              </a:rPr>
              <a:t>ist und damit die Nichtigkeit begründen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„Scherwiegender Fehler</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Ein </a:t>
            </a:r>
            <a:r>
              <a:rPr lang="de-DE" sz="2400" b="1" i="1" dirty="0">
                <a:solidFill>
                  <a:schemeClr val="tx1">
                    <a:lumMod val="65000"/>
                    <a:lumOff val="35000"/>
                  </a:schemeClr>
                </a:solidFill>
                <a:latin typeface="JKRGNR+Arial-BoldMT"/>
              </a:rPr>
              <a:t>Mangel</a:t>
            </a:r>
            <a:r>
              <a:rPr lang="de-DE" sz="2400" i="1" dirty="0">
                <a:solidFill>
                  <a:schemeClr val="tx1">
                    <a:lumMod val="65000"/>
                    <a:lumOff val="35000"/>
                  </a:schemeClr>
                </a:solidFill>
                <a:latin typeface="JKRGNR+Arial-BoldMT"/>
              </a:rPr>
              <a:t> des Verwaltungsakts, der </a:t>
            </a:r>
            <a:r>
              <a:rPr lang="de-DE" sz="2400" b="1" i="1" dirty="0">
                <a:solidFill>
                  <a:schemeClr val="tx1">
                    <a:lumMod val="65000"/>
                    <a:lumOff val="35000"/>
                  </a:schemeClr>
                </a:solidFill>
                <a:latin typeface="JKRGNR+Arial-BoldMT"/>
              </a:rPr>
              <a:t>schlechterdings unerträglich </a:t>
            </a:r>
            <a:r>
              <a:rPr lang="de-DE" sz="2400" i="1" dirty="0">
                <a:solidFill>
                  <a:schemeClr val="tx1">
                    <a:lumMod val="65000"/>
                    <a:lumOff val="35000"/>
                  </a:schemeClr>
                </a:solidFill>
                <a:latin typeface="JKRGNR+Arial-BoldMT"/>
              </a:rPr>
              <a:t>ist, der ihn mit tragenden </a:t>
            </a:r>
            <a:r>
              <a:rPr lang="de-DE" sz="2400" b="1" i="1" dirty="0">
                <a:solidFill>
                  <a:schemeClr val="tx1">
                    <a:lumMod val="65000"/>
                    <a:lumOff val="35000"/>
                  </a:schemeClr>
                </a:solidFill>
                <a:latin typeface="JKRGNR+Arial-BoldMT"/>
              </a:rPr>
              <a:t>Verfassungsprinzipien</a:t>
            </a:r>
            <a:r>
              <a:rPr lang="de-DE" sz="2400" i="1" dirty="0">
                <a:solidFill>
                  <a:schemeClr val="tx1">
                    <a:lumMod val="65000"/>
                    <a:lumOff val="35000"/>
                  </a:schemeClr>
                </a:solidFill>
                <a:latin typeface="JKRGNR+Arial-BoldMT"/>
              </a:rPr>
              <a:t> oder der Rechtsordnung immanenten </a:t>
            </a:r>
            <a:r>
              <a:rPr lang="de-DE" sz="2400" b="1" i="1" dirty="0">
                <a:solidFill>
                  <a:schemeClr val="tx1">
                    <a:lumMod val="65000"/>
                    <a:lumOff val="35000"/>
                  </a:schemeClr>
                </a:solidFill>
                <a:latin typeface="JKRGNR+Arial-BoldMT"/>
              </a:rPr>
              <a:t>Wertvorstellungen</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unvereinbar</a:t>
            </a:r>
            <a:r>
              <a:rPr lang="de-DE" sz="2400" i="1" dirty="0">
                <a:solidFill>
                  <a:schemeClr val="tx1">
                    <a:lumMod val="65000"/>
                    <a:lumOff val="35000"/>
                  </a:schemeClr>
                </a:solidFill>
                <a:latin typeface="JKRGNR+Arial-BoldMT"/>
              </a:rPr>
              <a:t> erscheinen lässt“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„Offensichtlich</a:t>
            </a:r>
            <a:r>
              <a:rPr lang="de-DE" sz="2400" dirty="0">
                <a:solidFill>
                  <a:schemeClr val="tx1">
                    <a:lumMod val="65000"/>
                    <a:lumOff val="35000"/>
                  </a:schemeClr>
                </a:solidFill>
                <a:latin typeface="JKRGNR+Arial-BoldMT"/>
              </a:rPr>
              <a:t>“ ist die </a:t>
            </a:r>
            <a:r>
              <a:rPr lang="de-DE" sz="2400" i="1" dirty="0">
                <a:solidFill>
                  <a:schemeClr val="tx1">
                    <a:lumMod val="65000"/>
                    <a:lumOff val="35000"/>
                  </a:schemeClr>
                </a:solidFill>
                <a:latin typeface="JKRGNR+Arial-BoldMT"/>
              </a:rPr>
              <a:t>„schwere Fehlerhaftigkeit einer Entscheidung nur dann, wenn sie für einen unvoreingenommenen, mit den in Betracht kommenden Umständen vertrauten, verständigen Beobachter ohne weiteres ersichtlich ist“</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483028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59529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Verletzung von Vorschriften über die Zuständigkeit notwendig: </a:t>
            </a:r>
            <a:r>
              <a:rPr lang="de-DE" sz="2400" b="1" dirty="0">
                <a:solidFill>
                  <a:schemeClr val="tx1">
                    <a:lumMod val="65000"/>
                    <a:lumOff val="35000"/>
                  </a:schemeClr>
                </a:solidFill>
                <a:latin typeface="JKRGNR+Arial-BoldMT"/>
              </a:rPr>
              <a:t>Differenzierung zwischen örtlicher, sachlicher und funktioneller Zuständigkeit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arg. </a:t>
            </a:r>
            <a:r>
              <a:rPr lang="de-DE" sz="2400" dirty="0" err="1">
                <a:solidFill>
                  <a:schemeClr val="tx1">
                    <a:lumMod val="65000"/>
                    <a:lumOff val="35000"/>
                  </a:schemeClr>
                </a:solidFill>
                <a:highlight>
                  <a:srgbClr val="FFFF00"/>
                </a:highlight>
                <a:latin typeface="JKRGNR+Arial-BoldMT"/>
              </a:rPr>
              <a:t>e</a:t>
            </a:r>
            <a:r>
              <a:rPr lang="de-DE" sz="2400" dirty="0">
                <a:solidFill>
                  <a:schemeClr val="tx1">
                    <a:lumMod val="65000"/>
                    <a:lumOff val="35000"/>
                  </a:schemeClr>
                </a:solidFill>
                <a:highlight>
                  <a:srgbClr val="FFFF00"/>
                </a:highlight>
                <a:latin typeface="JKRGNR+Arial-BoldMT"/>
              </a:rPr>
              <a:t> contrario zu </a:t>
            </a:r>
            <a:r>
              <a:rPr lang="de-DE" sz="2400" b="1" dirty="0">
                <a:solidFill>
                  <a:schemeClr val="tx1">
                    <a:lumMod val="65000"/>
                    <a:lumOff val="35000"/>
                  </a:schemeClr>
                </a:solidFill>
                <a:highlight>
                  <a:srgbClr val="FFFF00"/>
                </a:highlight>
                <a:latin typeface="JKRGNR+Arial-BoldMT"/>
              </a:rPr>
              <a:t>§ 44 II Nr. 3 VwVfG </a:t>
            </a:r>
            <a:r>
              <a:rPr lang="de-DE" sz="2400" dirty="0">
                <a:solidFill>
                  <a:schemeClr val="tx1">
                    <a:lumMod val="65000"/>
                    <a:lumOff val="35000"/>
                  </a:schemeClr>
                </a:solidFill>
                <a:latin typeface="JKRGNR+Arial-BoldMT"/>
              </a:rPr>
              <a:t>: Fehler der funktionalen und sachlichen Zuständigkeit regelmäßig nicht (!) „schwerwiegend“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Zudem nicht „offensichtlich“: </a:t>
            </a:r>
            <a:r>
              <a:rPr lang="de-DE" sz="2400" dirty="0">
                <a:solidFill>
                  <a:schemeClr val="tx1">
                    <a:lumMod val="65000"/>
                    <a:lumOff val="35000"/>
                  </a:schemeClr>
                </a:solidFill>
                <a:latin typeface="JKRGNR+Arial-BoldMT"/>
              </a:rPr>
              <a:t>Kompetenzverteilungen innerhalb einer Verwaltungseinheit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nicht „scherwiegend und offensichtlich“: Fehler im Rahmen der funktionellen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Nichtigkeit wegen Verletzung von Vorschriften über die Zuständigkeit (-)</a:t>
            </a:r>
            <a:br>
              <a:rPr lang="de-DE" sz="2400" dirty="0">
                <a:solidFill>
                  <a:schemeClr val="tx1">
                    <a:lumMod val="65000"/>
                    <a:lumOff val="35000"/>
                  </a:schemeClr>
                </a:solidFill>
                <a:latin typeface="JKRGNR+Arial-BoldMT"/>
              </a:rPr>
            </a:b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41771239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Nichtigkeit mangels Entlassungsverlangens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Vorausgesetzt für Entlassung gemäß </a:t>
            </a:r>
            <a:r>
              <a:rPr lang="de-DE" sz="2400" b="1" dirty="0">
                <a:solidFill>
                  <a:schemeClr val="tx1">
                    <a:lumMod val="65000"/>
                    <a:lumOff val="35000"/>
                  </a:schemeClr>
                </a:solidFill>
                <a:latin typeface="JKRGNR+Arial-BoldMT"/>
              </a:rPr>
              <a:t>§ 33 I 1 BBG</a:t>
            </a:r>
            <a:r>
              <a:rPr lang="de-DE" sz="2400" dirty="0">
                <a:solidFill>
                  <a:schemeClr val="tx1">
                    <a:lumMod val="65000"/>
                    <a:lumOff val="35000"/>
                  </a:schemeClr>
                </a:solidFill>
                <a:latin typeface="JKRGNR+Arial-BoldMT"/>
              </a:rPr>
              <a:t>: Dass Beamte „gegenüber der zuständigen Behörde </a:t>
            </a:r>
            <a:r>
              <a:rPr lang="de-DE" sz="2400" b="1" dirty="0">
                <a:solidFill>
                  <a:schemeClr val="tx1">
                    <a:lumMod val="65000"/>
                    <a:lumOff val="35000"/>
                  </a:schemeClr>
                </a:solidFill>
                <a:latin typeface="JKRGNR+Arial-BoldMT"/>
              </a:rPr>
              <a:t>schriftlich</a:t>
            </a:r>
            <a:r>
              <a:rPr lang="de-DE" sz="2400" dirty="0">
                <a:solidFill>
                  <a:schemeClr val="tx1">
                    <a:lumMod val="65000"/>
                    <a:lumOff val="35000"/>
                  </a:schemeClr>
                </a:solidFill>
                <a:latin typeface="JKRGNR+Arial-BoldMT"/>
              </a:rPr>
              <a:t> ihre </a:t>
            </a:r>
            <a:r>
              <a:rPr lang="de-DE" sz="2400" b="1" dirty="0">
                <a:solidFill>
                  <a:schemeClr val="tx1">
                    <a:lumMod val="65000"/>
                    <a:lumOff val="35000"/>
                  </a:schemeClr>
                </a:solidFill>
                <a:latin typeface="JKRGNR+Arial-BoldMT"/>
              </a:rPr>
              <a:t>Entlassung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verlangen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highlight>
                  <a:srgbClr val="FFFF00"/>
                </a:highlight>
                <a:latin typeface="JKRGNR+Arial-BoldMT"/>
              </a:rPr>
              <a:t>Unwirksamkeit</a:t>
            </a:r>
            <a:r>
              <a:rPr lang="de-DE" sz="2400" dirty="0">
                <a:solidFill>
                  <a:schemeClr val="tx1">
                    <a:lumMod val="65000"/>
                    <a:lumOff val="35000"/>
                  </a:schemeClr>
                </a:solidFill>
                <a:highlight>
                  <a:srgbClr val="FFFF00"/>
                </a:highlight>
                <a:latin typeface="JKRGNR+Arial-BoldMT"/>
              </a:rPr>
              <a:t> des vom Kläger eingereichten Entlassungsgesuchs wegen </a:t>
            </a:r>
            <a:r>
              <a:rPr lang="de-DE" sz="2400" b="1" dirty="0">
                <a:solidFill>
                  <a:schemeClr val="tx1">
                    <a:lumMod val="65000"/>
                    <a:lumOff val="35000"/>
                  </a:schemeClr>
                </a:solidFill>
                <a:highlight>
                  <a:srgbClr val="FFFF00"/>
                </a:highlight>
                <a:latin typeface="JKRGNR+Arial-BoldMT"/>
              </a:rPr>
              <a:t>Anfechtung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Folge einer – etwaigen – Anfechtung gemäß </a:t>
            </a:r>
            <a:r>
              <a:rPr lang="de-DE" sz="2400" b="1" dirty="0">
                <a:solidFill>
                  <a:schemeClr val="tx1">
                    <a:lumMod val="65000"/>
                    <a:lumOff val="35000"/>
                  </a:schemeClr>
                </a:solidFill>
                <a:latin typeface="JKRGNR+Arial-BoldMT"/>
              </a:rPr>
              <a:t>§ 142 I BGB</a:t>
            </a:r>
            <a:r>
              <a:rPr lang="de-DE" sz="2400" dirty="0">
                <a:solidFill>
                  <a:schemeClr val="tx1">
                    <a:lumMod val="65000"/>
                    <a:lumOff val="35000"/>
                  </a:schemeClr>
                </a:solidFill>
                <a:latin typeface="JKRGNR+Arial-BoldMT"/>
              </a:rPr>
              <a:t>: Dass das Rechtsgeschäft </a:t>
            </a:r>
            <a:r>
              <a:rPr lang="de-DE" sz="2400" b="1" dirty="0">
                <a:solidFill>
                  <a:schemeClr val="tx1">
                    <a:lumMod val="65000"/>
                    <a:lumOff val="35000"/>
                  </a:schemeClr>
                </a:solidFill>
                <a:latin typeface="JKRGNR+Arial-BoldMT"/>
              </a:rPr>
              <a:t>„als von Anfang an nichtig anzusehen“ </a:t>
            </a:r>
            <a:r>
              <a:rPr lang="de-DE" sz="2400" dirty="0">
                <a:solidFill>
                  <a:schemeClr val="tx1">
                    <a:lumMod val="65000"/>
                    <a:lumOff val="35000"/>
                  </a:schemeClr>
                </a:solidFill>
                <a:latin typeface="JKRGNR+Arial-BoldMT"/>
              </a:rPr>
              <a:t>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fraglich: </a:t>
            </a:r>
            <a:r>
              <a:rPr lang="de-DE" sz="2400" b="1" dirty="0">
                <a:solidFill>
                  <a:schemeClr val="tx1">
                    <a:lumMod val="65000"/>
                    <a:lumOff val="35000"/>
                  </a:schemeClr>
                </a:solidFill>
                <a:latin typeface="JKRGNR+Arial-BoldMT"/>
              </a:rPr>
              <a:t>Anwendbarkeit der Vorschriften </a:t>
            </a:r>
            <a:r>
              <a:rPr lang="de-DE" sz="2400" dirty="0">
                <a:solidFill>
                  <a:schemeClr val="tx1">
                    <a:lumMod val="65000"/>
                    <a:lumOff val="35000"/>
                  </a:schemeClr>
                </a:solidFill>
                <a:latin typeface="JKRGNR+Arial-BoldMT"/>
              </a:rPr>
              <a:t>über die Anfechtung in öffentlich-rechtlichen Rechtsbeziehungen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denkbar: </a:t>
            </a:r>
            <a:r>
              <a:rPr lang="de-DE" sz="2400" b="1" dirty="0">
                <a:solidFill>
                  <a:schemeClr val="tx1">
                    <a:lumMod val="65000"/>
                    <a:lumOff val="35000"/>
                  </a:schemeClr>
                </a:solidFill>
                <a:latin typeface="JKRGNR+Arial-BoldMT"/>
              </a:rPr>
              <a:t>Analoge Anwendung der §§ 119 ff. BGB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erforderlich: Planwidrige Regelungslücke und vergleichbare Interessenlage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1866729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Planwidrige Regelungslücke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Keinerlei Gestaltungsrechte im Öffentlichen Recht gesondert geregelt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Allerdings denkbar: Antrag auf Rücknahme bzw. Widerruf nach §§ 48, 49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dirty="0">
                <a:solidFill>
                  <a:schemeClr val="tx1">
                    <a:lumMod val="65000"/>
                    <a:lumOff val="35000"/>
                  </a:schemeClr>
                </a:solidFill>
                <a:highlight>
                  <a:srgbClr val="FFFF00"/>
                </a:highlight>
                <a:latin typeface="JKRGNR+Arial-BoldMT"/>
              </a:rPr>
              <a:t>Vergleichbare Interessenlage (</a:t>
            </a:r>
            <a:r>
              <a:rPr lang="de-DE" sz="2400" dirty="0" err="1">
                <a:solidFill>
                  <a:schemeClr val="tx1">
                    <a:lumMod val="65000"/>
                    <a:lumOff val="35000"/>
                  </a:schemeClr>
                </a:solidFill>
                <a:highlight>
                  <a:srgbClr val="FFFF00"/>
                </a:highlight>
                <a:latin typeface="JKRGNR+Arial-BoldMT"/>
              </a:rPr>
              <a:t>str.</a:t>
            </a:r>
            <a:r>
              <a:rPr lang="de-DE" sz="2400" dirty="0">
                <a:solidFill>
                  <a:schemeClr val="tx1">
                    <a:lumMod val="65000"/>
                    <a:lumOff val="35000"/>
                  </a:schemeClr>
                </a:solidFill>
                <a:highlight>
                  <a:srgbClr val="FFFF00"/>
                </a:highlight>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Zumindest in </a:t>
            </a:r>
            <a:r>
              <a:rPr lang="de-DE" sz="2400" b="1" dirty="0">
                <a:solidFill>
                  <a:schemeClr val="tx1">
                    <a:lumMod val="65000"/>
                    <a:lumOff val="35000"/>
                  </a:schemeClr>
                </a:solidFill>
                <a:latin typeface="JKRGNR+Arial-BoldMT"/>
              </a:rPr>
              <a:t>vertragsähnlichen Konstellationen </a:t>
            </a:r>
            <a:r>
              <a:rPr lang="de-DE" sz="2400" dirty="0">
                <a:solidFill>
                  <a:schemeClr val="tx1">
                    <a:lumMod val="65000"/>
                    <a:lumOff val="35000"/>
                  </a:schemeClr>
                </a:solidFill>
                <a:latin typeface="JKRGNR+Arial-BoldMT"/>
              </a:rPr>
              <a:t>mit Blick auf </a:t>
            </a:r>
            <a:r>
              <a:rPr lang="de-DE" sz="2400" b="1" dirty="0">
                <a:solidFill>
                  <a:schemeClr val="tx1">
                    <a:lumMod val="65000"/>
                    <a:lumOff val="35000"/>
                  </a:schemeClr>
                </a:solidFill>
                <a:latin typeface="JKRGNR+Arial-BoldMT"/>
              </a:rPr>
              <a:t>§ 62 S. 2 VwVfG </a:t>
            </a:r>
            <a:r>
              <a:rPr lang="de-DE" sz="2400" dirty="0">
                <a:solidFill>
                  <a:schemeClr val="tx1">
                    <a:lumMod val="65000"/>
                    <a:lumOff val="35000"/>
                  </a:schemeClr>
                </a:solidFill>
                <a:latin typeface="JKRGNR+Arial-BoldMT"/>
              </a:rPr>
              <a:t>anzunehmen: 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Analoge Anwendung der §§ 119 ff. BGB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3272011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7425" y="1160319"/>
            <a:ext cx="8928992" cy="84407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einer Anfechtung: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(Zulässigkeit der Anfechtung)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Vorrang der §§ 434 ff.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Anfechtungserklärung, § 143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Anfechtungsgrund, §§ 119 ff.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fraglich: </a:t>
            </a:r>
            <a:r>
              <a:rPr lang="de-DE" sz="2400" b="1" u="sng" dirty="0">
                <a:solidFill>
                  <a:schemeClr val="tx1">
                    <a:lumMod val="65000"/>
                    <a:lumOff val="35000"/>
                  </a:schemeClr>
                </a:solidFill>
                <a:latin typeface="JKRGNR+Arial-BoldMT"/>
              </a:rPr>
              <a:t>Anfechtungsgrund</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naheliegend: Dass der Kläger durch eine </a:t>
            </a:r>
            <a:r>
              <a:rPr lang="de-DE" sz="2400" b="1" dirty="0">
                <a:solidFill>
                  <a:schemeClr val="tx1">
                    <a:lumMod val="65000"/>
                    <a:lumOff val="35000"/>
                  </a:schemeClr>
                </a:solidFill>
                <a:latin typeface="JKRGNR+Arial-BoldMT"/>
              </a:rPr>
              <a:t>arglistige Täuschung des L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123 I 1. Alt. BGB </a:t>
            </a:r>
            <a:r>
              <a:rPr lang="de-DE" sz="2400" dirty="0">
                <a:solidFill>
                  <a:schemeClr val="tx1">
                    <a:lumMod val="65000"/>
                    <a:lumOff val="35000"/>
                  </a:schemeClr>
                </a:solidFill>
                <a:latin typeface="JKRGNR+Arial-BoldMT"/>
              </a:rPr>
              <a:t>zur Abgabe einer Willenserklärung bzw. zur Stellung eines Antrages auf Entlassung veranlasst wurde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den Sachverhalt einzig denkbar: </a:t>
            </a:r>
            <a:r>
              <a:rPr lang="de-DE" sz="2400" b="1" dirty="0">
                <a:solidFill>
                  <a:schemeClr val="tx1">
                    <a:lumMod val="65000"/>
                    <a:lumOff val="35000"/>
                  </a:schemeClr>
                </a:solidFill>
                <a:highlight>
                  <a:srgbClr val="FFFF00"/>
                </a:highlight>
                <a:latin typeface="JKRGNR+Arial-BoldMT"/>
              </a:rPr>
              <a:t>Arglistige Täuschung durch Unterlassen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060563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b="1" dirty="0">
                <a:solidFill>
                  <a:schemeClr val="tx1">
                    <a:lumMod val="65000"/>
                    <a:lumOff val="35000"/>
                  </a:schemeClr>
                </a:solidFill>
                <a:highlight>
                  <a:srgbClr val="FFFF00"/>
                </a:highlight>
                <a:latin typeface="JKRGNR+Arial-BoldMT"/>
              </a:rPr>
              <a:t>Pflicht zur Aufklärung</a:t>
            </a:r>
            <a:r>
              <a:rPr lang="de-DE" sz="2400"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 78 S. 1 BBG</a:t>
            </a:r>
            <a:r>
              <a:rPr lang="de-DE" sz="2400" dirty="0">
                <a:solidFill>
                  <a:schemeClr val="tx1">
                    <a:lumMod val="65000"/>
                    <a:lumOff val="35000"/>
                  </a:schemeClr>
                </a:solidFill>
                <a:latin typeface="JKRGNR+Arial-BoldMT"/>
              </a:rPr>
              <a:t>, wonach eine Fürsorgepflicht des Dienstherren besteht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in </a:t>
            </a:r>
            <a:r>
              <a:rPr lang="de-DE" sz="2400" b="1" dirty="0">
                <a:solidFill>
                  <a:schemeClr val="tx1">
                    <a:lumMod val="65000"/>
                    <a:lumOff val="35000"/>
                  </a:schemeClr>
                </a:solidFill>
                <a:highlight>
                  <a:srgbClr val="FFFF00"/>
                </a:highlight>
                <a:latin typeface="JKRGNR+Arial-BoldMT"/>
              </a:rPr>
              <a:t>§ 25 I 1 VwVfG</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vorgesehen: Pflicht der Behörden, </a:t>
            </a:r>
            <a:r>
              <a:rPr lang="de-DE" sz="2400" b="1" dirty="0">
                <a:solidFill>
                  <a:schemeClr val="tx1">
                    <a:lumMod val="65000"/>
                    <a:lumOff val="35000"/>
                  </a:schemeClr>
                </a:solidFill>
                <a:latin typeface="JKRGNR+Arial-BoldMT"/>
              </a:rPr>
              <a:t>„die Berichtigung von Anträgen“ </a:t>
            </a:r>
            <a:r>
              <a:rPr lang="de-DE" sz="2400" dirty="0">
                <a:solidFill>
                  <a:schemeClr val="tx1">
                    <a:lumMod val="65000"/>
                    <a:lumOff val="35000"/>
                  </a:schemeClr>
                </a:solidFill>
                <a:latin typeface="JKRGNR+Arial-BoldMT"/>
              </a:rPr>
              <a:t>anzuregen, die aus Unkenntnis bzw. unrichtig gestellt wurden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Anfechtungsgrund aus § 123 I 1. Alt. BGB analog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Antrag des K als „von Anfang an nichtig anzusehen“ (</a:t>
            </a:r>
            <a:r>
              <a:rPr lang="de-DE" sz="2400" b="1" dirty="0">
                <a:solidFill>
                  <a:schemeClr val="tx1">
                    <a:lumMod val="65000"/>
                    <a:lumOff val="35000"/>
                  </a:schemeClr>
                </a:solidFill>
                <a:latin typeface="JKRGNR+Arial-BoldMT"/>
              </a:rPr>
              <a:t>§ 142 I BGB analog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a:t>
            </a:r>
            <a:r>
              <a:rPr lang="de-DE" sz="2400" b="1" dirty="0">
                <a:solidFill>
                  <a:schemeClr val="tx1">
                    <a:lumMod val="65000"/>
                    <a:lumOff val="35000"/>
                  </a:schemeClr>
                </a:solidFill>
                <a:latin typeface="JKRGNR+Arial-BoldMT"/>
              </a:rPr>
              <a:t>Rechtswidrigkeit der Entlassungsverfügung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0892080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erneut fraglich: Ob </a:t>
            </a:r>
            <a:r>
              <a:rPr lang="de-DE" sz="2400" b="1" dirty="0">
                <a:solidFill>
                  <a:schemeClr val="tx1">
                    <a:lumMod val="65000"/>
                    <a:lumOff val="35000"/>
                  </a:schemeClr>
                </a:solidFill>
                <a:latin typeface="JKRGNR+Arial-BoldMT"/>
              </a:rPr>
              <a:t>Fehler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44 I VwVfG besonders „schwerwiegend und offensichtlich“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Schwerwiegend (+): Entlassungsverfügung fehlt bei rückwirkender Nichtigkeit des Antrages </a:t>
            </a:r>
            <a:r>
              <a:rPr lang="de-DE" sz="2400" b="1" dirty="0">
                <a:solidFill>
                  <a:schemeClr val="tx1">
                    <a:lumMod val="65000"/>
                    <a:lumOff val="35000"/>
                  </a:schemeClr>
                </a:solidFill>
                <a:highlight>
                  <a:srgbClr val="FFFF00"/>
                </a:highlight>
                <a:latin typeface="JKRGNR+Arial-BoldMT"/>
              </a:rPr>
              <a:t>konstituierendes Element</a:t>
            </a:r>
            <a:r>
              <a:rPr lang="de-DE" sz="2400" dirty="0">
                <a:solidFill>
                  <a:schemeClr val="tx1">
                    <a:lumMod val="65000"/>
                    <a:lumOff val="35000"/>
                  </a:schemeClr>
                </a:solidFill>
                <a:highlight>
                  <a:srgbClr val="FFFF00"/>
                </a:highlight>
                <a:latin typeface="JKRGNR+Arial-BoldMT"/>
              </a:rPr>
              <a:t>,</a:t>
            </a:r>
            <a:r>
              <a:rPr lang="de-DE" sz="2400" dirty="0">
                <a:solidFill>
                  <a:schemeClr val="tx1">
                    <a:lumMod val="65000"/>
                    <a:lumOff val="35000"/>
                  </a:schemeClr>
                </a:solidFill>
                <a:latin typeface="JKRGNR+Arial-BoldMT"/>
              </a:rPr>
              <a:t> vgl. § 33 I BBG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Offensichtlichkeit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anzunehmen: </a:t>
            </a:r>
            <a:r>
              <a:rPr lang="de-DE" sz="2400" b="1" dirty="0">
                <a:solidFill>
                  <a:schemeClr val="tx1">
                    <a:lumMod val="65000"/>
                    <a:lumOff val="35000"/>
                  </a:schemeClr>
                </a:solidFill>
                <a:latin typeface="JKRGNR+Arial-BoldMT"/>
              </a:rPr>
              <a:t>Nichtigkeit des Verwaltungsaktes gemäß § 44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6630918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Umdeutung nach § 47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ebenfalls zu „fehlerhaften“ Verwaltungsakten zu zählen: Nichtige Verwaltungsakte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Umdeutung der Entlassung auf Verlangen in eine Entlassung wegen fehlender Bewährung gemäß § 34 I 1 Nr. 2 BBG?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47 I VwVfG </a:t>
            </a:r>
            <a:r>
              <a:rPr lang="de-DE" sz="2400" dirty="0">
                <a:solidFill>
                  <a:schemeClr val="tx1">
                    <a:lumMod val="65000"/>
                    <a:lumOff val="35000"/>
                  </a:schemeClr>
                </a:solidFill>
                <a:latin typeface="JKRGNR+Arial-BoldMT"/>
              </a:rPr>
              <a:t>vorausgesetzt: Dass „anderer Verwaltungsakt (…) </a:t>
            </a:r>
            <a:r>
              <a:rPr lang="de-DE" sz="2400" dirty="0">
                <a:solidFill>
                  <a:schemeClr val="tx1">
                    <a:lumMod val="65000"/>
                    <a:lumOff val="35000"/>
                  </a:schemeClr>
                </a:solidFill>
                <a:highlight>
                  <a:srgbClr val="FFFF00"/>
                </a:highlight>
                <a:latin typeface="JKRGNR+Arial-BoldMT"/>
              </a:rPr>
              <a:t>von der </a:t>
            </a:r>
            <a:r>
              <a:rPr lang="de-DE" sz="2400" b="1" dirty="0">
                <a:solidFill>
                  <a:schemeClr val="tx1">
                    <a:lumMod val="65000"/>
                    <a:lumOff val="35000"/>
                  </a:schemeClr>
                </a:solidFill>
                <a:highlight>
                  <a:srgbClr val="FFFF00"/>
                </a:highlight>
                <a:latin typeface="JKRGNR+Arial-BoldMT"/>
              </a:rPr>
              <a:t>erlassenden Behörde </a:t>
            </a:r>
            <a:r>
              <a:rPr lang="de-DE" sz="2400" dirty="0">
                <a:solidFill>
                  <a:schemeClr val="tx1">
                    <a:lumMod val="65000"/>
                    <a:lumOff val="35000"/>
                  </a:schemeClr>
                </a:solidFill>
                <a:highlight>
                  <a:srgbClr val="FFFF00"/>
                </a:highlight>
                <a:latin typeface="JKRGNR+Arial-BoldMT"/>
              </a:rPr>
              <a:t>in der geschehenden Verfahrensweise (…) </a:t>
            </a:r>
            <a:r>
              <a:rPr lang="de-DE" sz="2400" b="1" dirty="0">
                <a:solidFill>
                  <a:schemeClr val="tx1">
                    <a:lumMod val="65000"/>
                    <a:lumOff val="35000"/>
                  </a:schemeClr>
                </a:solidFill>
                <a:highlight>
                  <a:srgbClr val="FFFF00"/>
                </a:highlight>
                <a:latin typeface="JKRGNR+Arial-BoldMT"/>
              </a:rPr>
              <a:t>rechtmäßig hätte erlassen werden können</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erneut zu bedenken: </a:t>
            </a:r>
            <a:r>
              <a:rPr lang="de-DE" sz="2400" b="1" dirty="0">
                <a:solidFill>
                  <a:srgbClr val="FF0000"/>
                </a:solidFill>
                <a:latin typeface="JKRGNR+Arial-BoldMT"/>
              </a:rPr>
              <a:t>Zuständig</a:t>
            </a:r>
            <a:r>
              <a:rPr lang="de-DE" sz="2400" dirty="0">
                <a:solidFill>
                  <a:srgbClr val="FF0000"/>
                </a:solidFill>
                <a:latin typeface="JKRGNR+Arial-BoldMT"/>
              </a:rPr>
              <a:t> für die Entlassung von Bundesbeamten ist gemäß </a:t>
            </a:r>
            <a:r>
              <a:rPr lang="de-DE" sz="2400" b="1" dirty="0">
                <a:solidFill>
                  <a:srgbClr val="FF0000"/>
                </a:solidFill>
                <a:latin typeface="JKRGNR+Arial-BoldMT"/>
              </a:rPr>
              <a:t>§ 38 S. 1 BBG </a:t>
            </a:r>
            <a:r>
              <a:rPr lang="de-DE" sz="2400" b="1" dirty="0" err="1">
                <a:solidFill>
                  <a:srgbClr val="FF0000"/>
                </a:solidFill>
                <a:latin typeface="JKRGNR+Arial-BoldMT"/>
              </a:rPr>
              <a:t>iVm</a:t>
            </a:r>
            <a:r>
              <a:rPr lang="de-DE" sz="2400" b="1" dirty="0">
                <a:solidFill>
                  <a:srgbClr val="FF0000"/>
                </a:solidFill>
                <a:latin typeface="JKRGNR+Arial-BoldMT"/>
              </a:rPr>
              <a:t> § 12 I BBG der Präsident des Bundespolizeipräsidiums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Erlassende Behörde ist auch für neue Entlassung unzuständig!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7213607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Nichtigkeit 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Begriff des Verwaltungsaktes: § 35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Probleme: Außenwirkung; Regelungswirkung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Abgrenzen insb. von Realakten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Wirksamkeit des Verwaltungsaktes: § 43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Erst mit Bekanntgabe wird VA existent!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hierzu: § 41 VwVfG; insb. 4-Tages-Fiktion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mehreren Empfängern: Bekanntgabe an jeden!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Mitbesitz an Schriftstück entscheidend</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Primär: Gemeinsame Wohnanschrift bei Eheleuten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858836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Zusätzlich zu beachten: </a:t>
            </a:r>
            <a:r>
              <a:rPr lang="de-DE" sz="2400" b="1" dirty="0">
                <a:solidFill>
                  <a:schemeClr val="tx1">
                    <a:lumMod val="65000"/>
                    <a:lumOff val="35000"/>
                  </a:schemeClr>
                </a:solidFill>
                <a:highlight>
                  <a:srgbClr val="FFFF00"/>
                </a:highlight>
                <a:latin typeface="JKRGNR+Arial-BoldMT"/>
              </a:rPr>
              <a:t>§ 47 Abs. 3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Umdeutung nicht möglich von gebundener Entscheidung in Ermessensentscheidung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soll in Entlassung wegen fehlender „Bewährung“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34 BBG umgedeutet werden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34 BBG enthält Ermessen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33 BBG Entlassung auf Verlangen = gebundene Entscheidung </a:t>
            </a:r>
            <a:r>
              <a:rPr lang="de-DE" sz="2400" dirty="0">
                <a:solidFill>
                  <a:schemeClr val="tx1">
                    <a:lumMod val="65000"/>
                    <a:lumOff val="35000"/>
                  </a:schemeClr>
                </a:solidFill>
                <a:latin typeface="JKRGNR+Arial-BoldMT"/>
              </a:rPr>
              <a:t>(„sind zu entlassen“)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highlight>
                  <a:srgbClr val="FFFF00"/>
                </a:highlight>
                <a:latin typeface="JKRGNR+Arial-BoldMT"/>
              </a:rPr>
              <a:t>fehlende Bewährung“ als Tatbestandsmerkmal</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ist durch wertende Entscheidung des Dienstherren geprägt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Beurteilungsspielraum</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13136708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229" y="1240304"/>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Unzuständigkeit mithin nicht möglich: Umdeutung nach § 47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festzuhalten: </a:t>
            </a:r>
            <a:r>
              <a:rPr lang="de-DE" sz="2400" b="1" dirty="0">
                <a:solidFill>
                  <a:schemeClr val="tx1">
                    <a:lumMod val="65000"/>
                    <a:lumOff val="35000"/>
                  </a:schemeClr>
                </a:solidFill>
                <a:latin typeface="JKRGNR+Arial-BoldMT"/>
              </a:rPr>
              <a:t>Nichtigkeit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a:solidFill>
                  <a:schemeClr val="tx1">
                    <a:lumMod val="65000"/>
                    <a:lumOff val="35000"/>
                  </a:schemeClr>
                </a:solidFill>
                <a:latin typeface="JKRGNR+Arial-BoldMT"/>
              </a:rPr>
              <a:t>C</a:t>
            </a:r>
            <a:r>
              <a:rPr lang="de-DE" sz="2400" b="1" dirty="0">
                <a:solidFill>
                  <a:schemeClr val="tx1">
                    <a:lumMod val="65000"/>
                    <a:lumOff val="35000"/>
                  </a:schemeClr>
                </a:solidFill>
                <a:latin typeface="JKRGNR+Arial-BoldMT"/>
              </a:rPr>
              <a:t>)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zulässig und 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24</a:t>
            </a:r>
          </a:p>
        </p:txBody>
      </p:sp>
    </p:spTree>
    <p:extLst>
      <p:ext uri="{BB962C8B-B14F-4D97-AF65-F5344CB8AC3E}">
        <p14:creationId xmlns:p14="http://schemas.microsoft.com/office/powerpoint/2010/main" val="27904706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18.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Unwirksamkeit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t>
            </a:r>
            <a:r>
              <a:rPr lang="de-DE" sz="2400" b="1" dirty="0">
                <a:solidFill>
                  <a:schemeClr val="tx1">
                    <a:lumMod val="65000"/>
                    <a:lumOff val="35000"/>
                  </a:schemeClr>
                </a:solidFill>
                <a:highlight>
                  <a:srgbClr val="FFFF00"/>
                </a:highlight>
                <a:latin typeface="JKRGNR+Arial-BoldMT"/>
              </a:rPr>
              <a:t>Rechtswirkungen der „Bestandskraft“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Bestandskraft: mit Ablauf der Rechtsmittelfristen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gegeben: </a:t>
            </a:r>
            <a:r>
              <a:rPr lang="de-DE" sz="2400" b="1" dirty="0">
                <a:solidFill>
                  <a:schemeClr val="tx1">
                    <a:lumMod val="65000"/>
                    <a:lumOff val="35000"/>
                  </a:schemeClr>
                </a:solidFill>
                <a:latin typeface="JKRGNR+Arial-BoldMT"/>
              </a:rPr>
              <a:t>Punktuelle Rechtssetzung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rgbClr val="FF0000"/>
                </a:solidFill>
                <a:latin typeface="JKRGNR+Arial-BoldMT"/>
              </a:rPr>
              <a:t>Fehlerfolge von Verwaltungsakten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u="sng" dirty="0">
                <a:solidFill>
                  <a:schemeClr val="tx1">
                    <a:lumMod val="65000"/>
                    <a:lumOff val="35000"/>
                  </a:schemeClr>
                </a:solidFill>
                <a:latin typeface="JKRGNR+Arial-BoldMT"/>
              </a:rPr>
              <a:t>Rechtsvorschriften</a:t>
            </a:r>
            <a:r>
              <a:rPr lang="de-DE" sz="2400" dirty="0">
                <a:solidFill>
                  <a:schemeClr val="tx1">
                    <a:lumMod val="65000"/>
                    <a:lumOff val="35000"/>
                  </a:schemeClr>
                </a:solidFill>
                <a:latin typeface="JKRGNR+Arial-BoldMT"/>
              </a:rPr>
              <a:t> geltend: sog. </a:t>
            </a:r>
            <a:r>
              <a:rPr lang="de-DE" sz="2400" b="1" dirty="0">
                <a:solidFill>
                  <a:schemeClr val="tx1">
                    <a:lumMod val="65000"/>
                    <a:lumOff val="35000"/>
                  </a:schemeClr>
                </a:solidFill>
                <a:latin typeface="JKRGNR+Arial-BoldMT"/>
              </a:rPr>
              <a:t>Nichtigkeitsdogma</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Inhalt: </a:t>
            </a:r>
            <a:r>
              <a:rPr lang="de-DE" sz="2400" dirty="0">
                <a:solidFill>
                  <a:schemeClr val="tx1">
                    <a:lumMod val="65000"/>
                    <a:lumOff val="35000"/>
                  </a:schemeClr>
                </a:solidFill>
                <a:latin typeface="JKRGNR+Arial-BoldMT"/>
              </a:rPr>
              <a:t>Verstößt eine Norm gegen höherrangiges Recht ist sie grundsätzlich nichtig und entfaltet keine (!) Wirkungen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31028762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Für </a:t>
            </a:r>
            <a:r>
              <a:rPr lang="de-DE" sz="2400" b="1" u="sng" dirty="0">
                <a:solidFill>
                  <a:schemeClr val="tx1">
                    <a:lumMod val="65000"/>
                    <a:lumOff val="35000"/>
                  </a:schemeClr>
                </a:solidFill>
                <a:latin typeface="JKRGNR+Arial-BoldMT"/>
              </a:rPr>
              <a:t>Verwaltungsakt</a:t>
            </a:r>
            <a:r>
              <a:rPr lang="de-DE" sz="2400" b="1" dirty="0">
                <a:solidFill>
                  <a:schemeClr val="tx1">
                    <a:lumMod val="65000"/>
                    <a:lumOff val="35000"/>
                  </a:schemeClr>
                </a:solidFill>
                <a:latin typeface="JKRGNR+Arial-BoldMT"/>
              </a:rPr>
              <a:t> zu beachten </a:t>
            </a:r>
            <a:r>
              <a:rPr lang="de-DE" sz="2400" dirty="0">
                <a:solidFill>
                  <a:schemeClr val="tx1">
                    <a:lumMod val="65000"/>
                    <a:lumOff val="35000"/>
                  </a:schemeClr>
                </a:solidFill>
                <a:latin typeface="JKRGNR+Arial-BoldMT"/>
              </a:rPr>
              <a:t>: VA „bleibt wirksam </a:t>
            </a:r>
            <a:r>
              <a:rPr lang="de-DE" sz="2400" i="1" dirty="0">
                <a:solidFill>
                  <a:schemeClr val="tx1">
                    <a:lumMod val="65000"/>
                    <a:lumOff val="35000"/>
                  </a:schemeClr>
                </a:solidFill>
                <a:latin typeface="JKRGNR+Arial-BoldMT"/>
              </a:rPr>
              <a:t>solange und soweit er nicht </a:t>
            </a:r>
            <a:r>
              <a:rPr lang="de-DE" sz="2400" b="1" i="1" dirty="0">
                <a:solidFill>
                  <a:schemeClr val="tx1">
                    <a:lumMod val="65000"/>
                    <a:lumOff val="35000"/>
                  </a:schemeClr>
                </a:solidFill>
                <a:latin typeface="JKRGNR+Arial-BoldMT"/>
              </a:rPr>
              <a:t>zurückgenommen</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widerrufen</a:t>
            </a:r>
            <a:r>
              <a:rPr lang="de-DE" sz="2400" i="1" dirty="0">
                <a:solidFill>
                  <a:schemeClr val="tx1">
                    <a:lumMod val="65000"/>
                    <a:lumOff val="35000"/>
                  </a:schemeClr>
                </a:solidFill>
                <a:latin typeface="JKRGNR+Arial-BoldMT"/>
              </a:rPr>
              <a:t>, anderweitig </a:t>
            </a:r>
            <a:r>
              <a:rPr lang="de-DE" sz="2400" b="1" i="1" dirty="0">
                <a:solidFill>
                  <a:schemeClr val="tx1">
                    <a:lumMod val="65000"/>
                    <a:lumOff val="35000"/>
                  </a:schemeClr>
                </a:solidFill>
                <a:latin typeface="JKRGNR+Arial-BoldMT"/>
              </a:rPr>
              <a:t>aufgehoben</a:t>
            </a:r>
            <a:r>
              <a:rPr lang="de-DE" sz="2400" i="1" dirty="0">
                <a:solidFill>
                  <a:schemeClr val="tx1">
                    <a:lumMod val="65000"/>
                    <a:lumOff val="35000"/>
                  </a:schemeClr>
                </a:solidFill>
                <a:latin typeface="JKRGNR+Arial-BoldMT"/>
              </a:rPr>
              <a:t> oder durch Zeitablauf oder auf andere Weise </a:t>
            </a:r>
            <a:r>
              <a:rPr lang="de-DE" sz="2400" b="1" i="1" dirty="0">
                <a:solidFill>
                  <a:schemeClr val="tx1">
                    <a:lumMod val="65000"/>
                    <a:lumOff val="35000"/>
                  </a:schemeClr>
                </a:solidFill>
                <a:latin typeface="JKRGNR+Arial-BoldMT"/>
              </a:rPr>
              <a:t>erledigt</a:t>
            </a:r>
            <a:r>
              <a:rPr lang="de-DE" sz="2400" i="1" dirty="0">
                <a:solidFill>
                  <a:schemeClr val="tx1">
                    <a:lumMod val="65000"/>
                    <a:lumOff val="35000"/>
                  </a:schemeClr>
                </a:solidFill>
                <a:latin typeface="JKRGNR+Arial-BoldMT"/>
              </a:rPr>
              <a:t> ist“ </a:t>
            </a:r>
            <a:r>
              <a:rPr lang="de-DE" sz="2400" b="1" i="1" dirty="0">
                <a:solidFill>
                  <a:schemeClr val="tx1">
                    <a:lumMod val="65000"/>
                    <a:lumOff val="35000"/>
                  </a:schemeClr>
                </a:solidFill>
                <a:latin typeface="JKRGNR+Arial-BoldMT"/>
              </a:rPr>
              <a:t>(§ 43 II VwVfG</a:t>
            </a:r>
            <a:r>
              <a:rPr lang="de-DE" sz="2400" i="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Argumentum </a:t>
            </a:r>
            <a:r>
              <a:rPr lang="de-DE" sz="2400" dirty="0" err="1">
                <a:solidFill>
                  <a:schemeClr val="tx1">
                    <a:lumMod val="65000"/>
                    <a:lumOff val="35000"/>
                  </a:schemeClr>
                </a:solidFill>
                <a:highlight>
                  <a:srgbClr val="FFFF00"/>
                </a:highlight>
                <a:latin typeface="JKRGNR+Arial-BoldMT"/>
              </a:rPr>
              <a:t>e</a:t>
            </a:r>
            <a:r>
              <a:rPr lang="de-DE" sz="2400" dirty="0">
                <a:solidFill>
                  <a:schemeClr val="tx1">
                    <a:lumMod val="65000"/>
                    <a:lumOff val="35000"/>
                  </a:schemeClr>
                </a:solidFill>
                <a:highlight>
                  <a:srgbClr val="FFFF00"/>
                </a:highlight>
                <a:latin typeface="JKRGNR+Arial-BoldMT"/>
              </a:rPr>
              <a:t> contrario: </a:t>
            </a:r>
            <a:r>
              <a:rPr lang="de-DE" sz="2400" b="1" dirty="0">
                <a:solidFill>
                  <a:schemeClr val="tx1">
                    <a:lumMod val="65000"/>
                    <a:lumOff val="35000"/>
                  </a:schemeClr>
                </a:solidFill>
                <a:highlight>
                  <a:srgbClr val="FFFF00"/>
                </a:highlight>
                <a:latin typeface="JKRGNR+Arial-BoldMT"/>
              </a:rPr>
              <a:t>Rechtswidriger Verwaltungsakt </a:t>
            </a:r>
            <a:r>
              <a:rPr lang="de-DE" sz="2400" dirty="0">
                <a:solidFill>
                  <a:schemeClr val="tx1">
                    <a:lumMod val="65000"/>
                    <a:lumOff val="35000"/>
                  </a:schemeClr>
                </a:solidFill>
                <a:highlight>
                  <a:srgbClr val="FFFF00"/>
                </a:highlight>
                <a:latin typeface="JKRGNR+Arial-BoldMT"/>
              </a:rPr>
              <a:t>bleibt wirksam!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zudem § 43 III VwVfG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Fehlerhaftigkeit eines VA </a:t>
            </a:r>
            <a:r>
              <a:rPr lang="de-DE" sz="2400" dirty="0">
                <a:solidFill>
                  <a:schemeClr val="tx1">
                    <a:lumMod val="65000"/>
                    <a:lumOff val="35000"/>
                  </a:schemeClr>
                </a:solidFill>
                <a:latin typeface="JKRGNR+Arial-BoldMT"/>
              </a:rPr>
              <a:t>führt nur dann zu seiner </a:t>
            </a:r>
            <a:r>
              <a:rPr lang="de-DE" sz="2400" b="1" dirty="0">
                <a:solidFill>
                  <a:schemeClr val="tx1">
                    <a:lumMod val="65000"/>
                    <a:lumOff val="35000"/>
                  </a:schemeClr>
                </a:solidFill>
                <a:latin typeface="JKRGNR+Arial-BoldMT"/>
              </a:rPr>
              <a:t>Unwirksamkeit</a:t>
            </a:r>
            <a:r>
              <a:rPr lang="de-DE" sz="2400" dirty="0">
                <a:solidFill>
                  <a:schemeClr val="tx1">
                    <a:lumMod val="65000"/>
                    <a:lumOff val="35000"/>
                  </a:schemeClr>
                </a:solidFill>
                <a:latin typeface="JKRGNR+Arial-BoldMT"/>
              </a:rPr>
              <a:t>, wenn dieser </a:t>
            </a:r>
            <a:r>
              <a:rPr lang="de-DE" sz="2400" b="1" dirty="0">
                <a:solidFill>
                  <a:schemeClr val="tx1">
                    <a:lumMod val="65000"/>
                    <a:lumOff val="35000"/>
                  </a:schemeClr>
                </a:solidFill>
                <a:latin typeface="JKRGNR+Arial-BoldMT"/>
              </a:rPr>
              <a:t>„</a:t>
            </a:r>
            <a:r>
              <a:rPr lang="de-DE" sz="2400" b="1" u="sng" dirty="0">
                <a:solidFill>
                  <a:schemeClr val="tx1">
                    <a:lumMod val="65000"/>
                    <a:lumOff val="35000"/>
                  </a:schemeClr>
                </a:solidFill>
                <a:latin typeface="JKRGNR+Arial-BoldMT"/>
              </a:rPr>
              <a:t>nichtig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maßgeblich: besondere </a:t>
            </a:r>
            <a:r>
              <a:rPr lang="de-DE" sz="2400" b="1" dirty="0">
                <a:solidFill>
                  <a:schemeClr val="tx1">
                    <a:lumMod val="65000"/>
                    <a:lumOff val="35000"/>
                  </a:schemeClr>
                </a:solidFill>
                <a:latin typeface="JKRGNR+Arial-BoldMT"/>
              </a:rPr>
              <a:t>gesetzliche Anordnung der </a:t>
            </a:r>
            <a:r>
              <a:rPr lang="de-DE" sz="2400" b="1" u="sng" dirty="0">
                <a:solidFill>
                  <a:srgbClr val="FF0000"/>
                </a:solidFill>
                <a:latin typeface="JKRGNR+Arial-BoldMT"/>
              </a:rPr>
              <a:t>Nichtigkeit</a:t>
            </a:r>
            <a:r>
              <a:rPr lang="de-DE" sz="2400" b="1" dirty="0">
                <a:solidFill>
                  <a:srgbClr val="FF0000"/>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Vorrangig: Spezialgesetzliche Nichtigkeitsgründe (vgl. § 11 BBG, § 18 DRiG)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Allgemein: </a:t>
            </a:r>
            <a:r>
              <a:rPr lang="de-DE" sz="2400" b="1" u="sng" dirty="0">
                <a:solidFill>
                  <a:srgbClr val="FF0000"/>
                </a:solidFill>
                <a:latin typeface="JKRGNR+Arial-BoldMT"/>
              </a:rPr>
              <a:t>Katalog des § 44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6933339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0324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 Nichtigkeit des Verwaltungsaktes nach § 44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im Rahmen einer </a:t>
            </a:r>
            <a:r>
              <a:rPr lang="de-DE" sz="2400" b="1" dirty="0">
                <a:solidFill>
                  <a:schemeClr val="tx1">
                    <a:lumMod val="65000"/>
                    <a:lumOff val="35000"/>
                  </a:schemeClr>
                </a:solidFill>
                <a:latin typeface="JKRGNR+Arial-BoldMT"/>
              </a:rPr>
              <a:t>Vorprüfung</a:t>
            </a:r>
            <a:r>
              <a:rPr lang="de-DE" sz="2400" dirty="0">
                <a:solidFill>
                  <a:schemeClr val="tx1">
                    <a:lumMod val="65000"/>
                    <a:lumOff val="35000"/>
                  </a:schemeClr>
                </a:solidFill>
                <a:latin typeface="JKRGNR+Arial-BoldMT"/>
              </a:rPr>
              <a:t> vom (ggf.) nichtigen Verwaltungsakt abzugrenzen: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Schein- bzw. Nichtakte, die schon keine VA-Qualität aufweisen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a:t>
            </a:r>
            <a:r>
              <a:rPr lang="de-DE" sz="2400" b="1" dirty="0">
                <a:solidFill>
                  <a:schemeClr val="tx1">
                    <a:lumMod val="65000"/>
                    <a:lumOff val="35000"/>
                  </a:schemeClr>
                </a:solidFill>
                <a:latin typeface="JKRGNR+Arial-BoldMT"/>
              </a:rPr>
              <a:t>§ 44 VwVfG</a:t>
            </a:r>
            <a:r>
              <a:rPr lang="de-DE" sz="2400" dirty="0">
                <a:solidFill>
                  <a:schemeClr val="tx1">
                    <a:lumMod val="65000"/>
                    <a:lumOff val="35000"/>
                  </a:schemeClr>
                </a:solidFill>
                <a:latin typeface="JKRGNR+Arial-BoldMT"/>
              </a:rPr>
              <a:t> zu beachten: besondere Systematik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44 Abs. 1 VwVfG: </a:t>
            </a:r>
            <a:r>
              <a:rPr lang="de-DE" sz="2400" dirty="0">
                <a:solidFill>
                  <a:schemeClr val="tx1">
                    <a:lumMod val="65000"/>
                    <a:lumOff val="35000"/>
                  </a:schemeClr>
                </a:solidFill>
                <a:latin typeface="JKRGNR+Arial-BoldMT"/>
              </a:rPr>
              <a:t>Generalklausel</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44 Abs. 2 VwVfG: </a:t>
            </a:r>
            <a:r>
              <a:rPr lang="de-DE" sz="2400" dirty="0">
                <a:solidFill>
                  <a:schemeClr val="tx1">
                    <a:lumMod val="65000"/>
                    <a:lumOff val="35000"/>
                  </a:schemeClr>
                </a:solidFill>
                <a:latin typeface="JKRGNR+Arial-BoldMT"/>
              </a:rPr>
              <a:t>Absolute Nichtigkeitsgründe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44 Abs. 3 VwVfG: </a:t>
            </a:r>
            <a:r>
              <a:rPr lang="de-DE" sz="2400" dirty="0">
                <a:solidFill>
                  <a:schemeClr val="tx1">
                    <a:lumMod val="65000"/>
                    <a:lumOff val="35000"/>
                  </a:schemeClr>
                </a:solidFill>
                <a:latin typeface="JKRGNR+Arial-BoldMT"/>
              </a:rPr>
              <a:t>sog. Negativkatalog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highlight>
                  <a:srgbClr val="FFFF00"/>
                </a:highlight>
                <a:latin typeface="JKRGNR+Arial-BoldMT"/>
              </a:rPr>
              <a:t>Prüfungsreihenfolge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44 Abs. 2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44 Abs. 3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44 Abs.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2072345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
                                            <p:txEl>
                                              <p:pRg st="11" end="11"/>
                                            </p:txEl>
                                          </p:spTgt>
                                        </p:tgtEl>
                                        <p:attrNameLst>
                                          <p:attrName>style.visibility</p:attrName>
                                        </p:attrNameLst>
                                      </p:cBhvr>
                                      <p:to>
                                        <p:strVal val="visible"/>
                                      </p:to>
                                    </p:set>
                                    <p:anim calcmode="lin" valueType="num">
                                      <p:cBhvr additive="base">
                                        <p:cTn id="6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I. Absolute Nichtigkeitsgründe nach § 44 Abs.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Katalog der absoluten Nichtigkeitsgründe aus § </a:t>
            </a:r>
            <a:r>
              <a:rPr lang="de-DE" sz="2400" b="1" dirty="0">
                <a:solidFill>
                  <a:schemeClr val="tx1">
                    <a:lumMod val="65000"/>
                    <a:lumOff val="35000"/>
                  </a:schemeClr>
                </a:solidFill>
                <a:latin typeface="JKRGNR+Arial-BoldMT"/>
              </a:rPr>
              <a:t>44 Abs. 2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Hierin enthalten: </a:t>
            </a:r>
            <a:r>
              <a:rPr lang="de-DE" sz="2400" b="1" dirty="0" err="1">
                <a:solidFill>
                  <a:schemeClr val="tx1">
                    <a:lumMod val="65000"/>
                    <a:lumOff val="35000"/>
                  </a:schemeClr>
                </a:solidFill>
                <a:highlight>
                  <a:srgbClr val="FFFF00"/>
                </a:highlight>
                <a:latin typeface="JKRGNR+Arial-BoldMT"/>
              </a:rPr>
              <a:t>vertypte</a:t>
            </a:r>
            <a:r>
              <a:rPr lang="de-DE" sz="2400" b="1" dirty="0">
                <a:solidFill>
                  <a:schemeClr val="tx1">
                    <a:lumMod val="65000"/>
                    <a:lumOff val="35000"/>
                  </a:schemeClr>
                </a:solidFill>
                <a:highlight>
                  <a:srgbClr val="FFFF00"/>
                </a:highlight>
                <a:latin typeface="JKRGNR+Arial-BoldMT"/>
              </a:rPr>
              <a:t> Nichtigkeitsgründe</a:t>
            </a:r>
            <a:r>
              <a:rPr lang="de-DE" sz="2400" dirty="0">
                <a:solidFill>
                  <a:schemeClr val="tx1">
                    <a:lumMod val="65000"/>
                    <a:lumOff val="35000"/>
                  </a:schemeClr>
                </a:solidFill>
                <a:latin typeface="JKRGNR+Arial-BoldMT"/>
              </a:rPr>
              <a:t>, die Mindestanforderungen an eine rechtsstaatliche Verwaltung widerspiegeln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Anwendungsfälle: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1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der schriftlich oder elektronisch erlassen worden ist, die erlassende Behörde aber nicht erkennen lässt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Spiegelbildlich zur Pflicht aus </a:t>
            </a:r>
            <a:r>
              <a:rPr lang="de-DE" sz="2400" b="1" dirty="0">
                <a:solidFill>
                  <a:schemeClr val="tx1">
                    <a:lumMod val="65000"/>
                    <a:lumOff val="35000"/>
                  </a:schemeClr>
                </a:solidFill>
                <a:latin typeface="JKRGNR+Arial-BoldMT"/>
              </a:rPr>
              <a:t>§ 37 III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a:t>
            </a:r>
            <a:r>
              <a:rPr lang="de-DE" sz="2400" dirty="0">
                <a:solidFill>
                  <a:schemeClr val="tx1">
                    <a:lumMod val="65000"/>
                    <a:lumOff val="35000"/>
                  </a:schemeClr>
                </a:solidFill>
                <a:latin typeface="JKRGNR+Arial-BoldMT"/>
              </a:rPr>
              <a:t>: Rechtsschutzgesichtspunkte und Zurechenbarkeit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36556501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2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der nach einer Rechtsvorschrift </a:t>
            </a:r>
            <a:r>
              <a:rPr lang="de-DE" sz="2400" b="1" i="1" dirty="0">
                <a:solidFill>
                  <a:schemeClr val="tx1">
                    <a:lumMod val="65000"/>
                    <a:lumOff val="35000"/>
                  </a:schemeClr>
                </a:solidFill>
                <a:latin typeface="JKRGNR+Arial-BoldMT"/>
              </a:rPr>
              <a:t>nur durch die Aushändigung einer Urkunde </a:t>
            </a:r>
            <a:r>
              <a:rPr lang="de-DE" sz="2400" i="1" dirty="0">
                <a:solidFill>
                  <a:schemeClr val="tx1">
                    <a:lumMod val="65000"/>
                    <a:lumOff val="35000"/>
                  </a:schemeClr>
                </a:solidFill>
                <a:latin typeface="JKRGNR+Arial-BoldMT"/>
              </a:rPr>
              <a:t>erlassen werden kann, aber dieser Form nicht genügt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Beispiel</a:t>
            </a:r>
            <a:r>
              <a:rPr lang="de-DE" sz="2400" dirty="0">
                <a:solidFill>
                  <a:schemeClr val="tx1">
                    <a:lumMod val="65000"/>
                    <a:lumOff val="35000"/>
                  </a:schemeClr>
                </a:solidFill>
                <a:latin typeface="JKRGNR+Arial-BoldMT"/>
              </a:rPr>
              <a:t>: Einbürgerungsurkunde, § 16 StAG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 44 I Nr. 2 VwVfG im </a:t>
            </a:r>
            <a:r>
              <a:rPr lang="de-DE" sz="2400" b="1" dirty="0">
                <a:solidFill>
                  <a:schemeClr val="tx1">
                    <a:lumMod val="65000"/>
                    <a:lumOff val="35000"/>
                  </a:schemeClr>
                </a:solidFill>
                <a:latin typeface="JKRGNR+Arial-BoldMT"/>
              </a:rPr>
              <a:t>Umkehrschluss</a:t>
            </a:r>
            <a:r>
              <a:rPr lang="de-DE" sz="2400" dirty="0">
                <a:solidFill>
                  <a:schemeClr val="tx1">
                    <a:lumMod val="65000"/>
                    <a:lumOff val="35000"/>
                  </a:schemeClr>
                </a:solidFill>
                <a:latin typeface="JKRGNR+Arial-BoldMT"/>
              </a:rPr>
              <a:t> zu folgern: aus allen übrigen Formfehlern folgt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nicht die Nichtigkeit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u="sng" dirty="0">
                <a:solidFill>
                  <a:schemeClr val="tx1">
                    <a:lumMod val="65000"/>
                    <a:lumOff val="35000"/>
                  </a:schemeClr>
                </a:solidFill>
                <a:latin typeface="JKRGNR+Arial-BoldMT"/>
              </a:rPr>
              <a:t>§ 44 I Nr. 3 VwVfG </a:t>
            </a:r>
            <a:r>
              <a:rPr lang="de-DE" sz="2400" dirty="0">
                <a:solidFill>
                  <a:schemeClr val="tx1">
                    <a:lumMod val="65000"/>
                    <a:lumOff val="35000"/>
                  </a:schemeClr>
                </a:solidFill>
                <a:latin typeface="JKRGNR+Arial-BoldMT"/>
              </a:rPr>
              <a:t>ist ein Verwaltungsakt nichtig, </a:t>
            </a:r>
            <a:r>
              <a:rPr lang="de-DE" sz="2400" i="1" dirty="0">
                <a:solidFill>
                  <a:schemeClr val="tx1">
                    <a:lumMod val="65000"/>
                    <a:lumOff val="35000"/>
                  </a:schemeClr>
                </a:solidFill>
                <a:latin typeface="JKRGNR+Arial-BoldMT"/>
              </a:rPr>
              <a:t>den eine Behörde außerhalb ihrer durch § 3 I Nr. 1 VwVfG begründeten </a:t>
            </a:r>
            <a:r>
              <a:rPr lang="de-DE" sz="2400" b="1" i="1" dirty="0">
                <a:solidFill>
                  <a:schemeClr val="tx1">
                    <a:lumMod val="65000"/>
                    <a:lumOff val="35000"/>
                  </a:schemeClr>
                </a:solidFill>
                <a:latin typeface="JKRGNR+Arial-BoldMT"/>
              </a:rPr>
              <a:t>Zuständigkeit</a:t>
            </a:r>
            <a:r>
              <a:rPr lang="de-DE" sz="2400" i="1" dirty="0">
                <a:solidFill>
                  <a:schemeClr val="tx1">
                    <a:lumMod val="65000"/>
                    <a:lumOff val="35000"/>
                  </a:schemeClr>
                </a:solidFill>
                <a:latin typeface="JKRGNR+Arial-BoldMT"/>
              </a:rPr>
              <a:t> erlassen hat, ohne dazu ermächtigt zu 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3 I Nr. 1 VwVfG </a:t>
            </a:r>
            <a:r>
              <a:rPr lang="de-DE" sz="2400" dirty="0">
                <a:solidFill>
                  <a:schemeClr val="tx1">
                    <a:lumMod val="65000"/>
                    <a:lumOff val="35000"/>
                  </a:schemeClr>
                </a:solidFill>
                <a:latin typeface="JKRGNR+Arial-BoldMT"/>
              </a:rPr>
              <a:t>normiert: örtliche Zuständigkeit in Angelegenheiten, die sich auf unbewegliches Vermögen oder ein ortsgebundenes Recht oder Rechtsverhältnisse bezieht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Bsp</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Abbruchverfügung</a:t>
            </a:r>
            <a:r>
              <a:rPr lang="de-DE" sz="2400" dirty="0">
                <a:solidFill>
                  <a:schemeClr val="tx1">
                    <a:lumMod val="65000"/>
                    <a:lumOff val="35000"/>
                  </a:schemeClr>
                </a:solidFill>
                <a:latin typeface="JKRGNR+Arial-BoldMT"/>
              </a:rPr>
              <a:t> einer unzuständigen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18. Woche</a:t>
            </a:r>
          </a:p>
        </p:txBody>
      </p:sp>
    </p:spTree>
    <p:extLst>
      <p:ext uri="{BB962C8B-B14F-4D97-AF65-F5344CB8AC3E}">
        <p14:creationId xmlns:p14="http://schemas.microsoft.com/office/powerpoint/2010/main" val="15354437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3430</Words>
  <Application>Microsoft Macintosh PowerPoint</Application>
  <PresentationFormat>Bildschirmpräsentation (4:3)</PresentationFormat>
  <Paragraphs>341</Paragraphs>
  <Slides>42</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42</vt:i4>
      </vt:variant>
    </vt:vector>
  </HeadingPairs>
  <TitlesOfParts>
    <vt:vector size="51" baseType="lpstr">
      <vt:lpstr>Arial</vt:lpstr>
      <vt:lpstr>Calibri</vt:lpstr>
      <vt:lpstr>Courier New</vt:lpstr>
      <vt:lpstr>Frutiger Linotype</vt:lpstr>
      <vt:lpstr>Frutiger LT 57 Cn</vt:lpstr>
      <vt:lpstr>HamburgSans-Regular</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67</cp:revision>
  <dcterms:created xsi:type="dcterms:W3CDTF">2023-10-19T08:58:07Z</dcterms:created>
  <dcterms:modified xsi:type="dcterms:W3CDTF">2026-03-08T16:06:32Z</dcterms:modified>
</cp:coreProperties>
</file>