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3"/>
  </p:notesMasterIdLst>
  <p:sldIdLst>
    <p:sldId id="256" r:id="rId2"/>
    <p:sldId id="455" r:id="rId3"/>
    <p:sldId id="558" r:id="rId4"/>
    <p:sldId id="559" r:id="rId5"/>
    <p:sldId id="560" r:id="rId6"/>
    <p:sldId id="567" r:id="rId7"/>
    <p:sldId id="568" r:id="rId8"/>
    <p:sldId id="561" r:id="rId9"/>
    <p:sldId id="562" r:id="rId10"/>
    <p:sldId id="563" r:id="rId11"/>
    <p:sldId id="564" r:id="rId12"/>
    <p:sldId id="569" r:id="rId13"/>
    <p:sldId id="570" r:id="rId14"/>
    <p:sldId id="571" r:id="rId15"/>
    <p:sldId id="572" r:id="rId16"/>
    <p:sldId id="573" r:id="rId17"/>
    <p:sldId id="276" r:id="rId18"/>
    <p:sldId id="535" r:id="rId19"/>
    <p:sldId id="536" r:id="rId20"/>
    <p:sldId id="537" r:id="rId21"/>
    <p:sldId id="538" r:id="rId22"/>
    <p:sldId id="565" r:id="rId23"/>
    <p:sldId id="539" r:id="rId24"/>
    <p:sldId id="540" r:id="rId25"/>
    <p:sldId id="541" r:id="rId26"/>
    <p:sldId id="543" r:id="rId27"/>
    <p:sldId id="544" r:id="rId28"/>
    <p:sldId id="545" r:id="rId29"/>
    <p:sldId id="546" r:id="rId30"/>
    <p:sldId id="547" r:id="rId31"/>
    <p:sldId id="548" r:id="rId32"/>
    <p:sldId id="550" r:id="rId33"/>
    <p:sldId id="551" r:id="rId34"/>
    <p:sldId id="552" r:id="rId35"/>
    <p:sldId id="553" r:id="rId36"/>
    <p:sldId id="566" r:id="rId37"/>
    <p:sldId id="554" r:id="rId38"/>
    <p:sldId id="555" r:id="rId39"/>
    <p:sldId id="556" r:id="rId40"/>
    <p:sldId id="557" r:id="rId41"/>
    <p:sldId id="439" r:id="rId4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755" autoAdjust="0"/>
    <p:restoredTop sz="92969"/>
  </p:normalViewPr>
  <p:slideViewPr>
    <p:cSldViewPr>
      <p:cViewPr varScale="1">
        <p:scale>
          <a:sx n="96" d="100"/>
          <a:sy n="96" d="100"/>
        </p:scale>
        <p:origin x="184" y="4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15.03.26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19.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503" y="1240304"/>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highlight>
                  <a:srgbClr val="FFFF00"/>
                </a:highlight>
                <a:latin typeface="JKRGNR+Arial-BoldMT"/>
              </a:rPr>
              <a:t>II. Widerruf rechtmäßiger Verwaltungsakte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highlight>
                  <a:srgbClr val="FFFF00"/>
                </a:highlight>
                <a:latin typeface="JKRGNR+Arial-BoldMT"/>
              </a:rPr>
              <a:t>§ 49 I VwVfG </a:t>
            </a:r>
            <a:r>
              <a:rPr lang="de-DE" sz="2400" dirty="0">
                <a:solidFill>
                  <a:schemeClr val="tx1">
                    <a:lumMod val="65000"/>
                    <a:lumOff val="35000"/>
                  </a:schemeClr>
                </a:solidFill>
                <a:latin typeface="JKRGNR+Arial-BoldMT"/>
              </a:rPr>
              <a:t>enthalten: Rechtsgrundlage für Widerruf rechtmäßiger Verwaltungsakte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Ratio</a:t>
            </a:r>
            <a:r>
              <a:rPr lang="de-DE" sz="2400" dirty="0">
                <a:solidFill>
                  <a:schemeClr val="tx1">
                    <a:lumMod val="65000"/>
                    <a:lumOff val="35000"/>
                  </a:schemeClr>
                </a:solidFill>
                <a:latin typeface="JKRGNR+Arial-BoldMT"/>
              </a:rPr>
              <a:t>: Reaktionsmöglichkeiten der Verwaltung im Falle von </a:t>
            </a:r>
            <a:r>
              <a:rPr lang="de-DE" sz="2400" b="1" dirty="0">
                <a:solidFill>
                  <a:schemeClr val="tx1">
                    <a:lumMod val="65000"/>
                    <a:lumOff val="35000"/>
                  </a:schemeClr>
                </a:solidFill>
                <a:latin typeface="JKRGNR+Arial-BoldMT"/>
              </a:rPr>
              <a:t>veränderten Umstände </a:t>
            </a:r>
            <a:r>
              <a:rPr lang="de-DE" sz="2400" dirty="0">
                <a:solidFill>
                  <a:schemeClr val="tx1">
                    <a:lumMod val="65000"/>
                    <a:lumOff val="35000"/>
                  </a:schemeClr>
                </a:solidFill>
                <a:latin typeface="JKRGNR+Arial-BoldMT"/>
              </a:rPr>
              <a:t>nach VA-Erlass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Interessenlage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Reaktionsmöglichkeit der Verwaltung vs. Vertrauensschutz, Gesetzmäßigkeit und Gebot der Rechtssicherheit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7690406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503" y="1240304"/>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Systematik: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49 I 1 VwVfG</a:t>
            </a:r>
            <a:r>
              <a:rPr lang="de-DE" sz="2400" dirty="0">
                <a:solidFill>
                  <a:schemeClr val="tx1">
                    <a:lumMod val="65000"/>
                    <a:lumOff val="35000"/>
                  </a:schemeClr>
                </a:solidFill>
                <a:latin typeface="JKRGNR+Arial-BoldMT"/>
              </a:rPr>
              <a:t>: Widerruf </a:t>
            </a:r>
            <a:r>
              <a:rPr lang="de-DE" sz="2400" u="sng" dirty="0">
                <a:solidFill>
                  <a:schemeClr val="tx1">
                    <a:lumMod val="65000"/>
                    <a:lumOff val="35000"/>
                  </a:schemeClr>
                </a:solidFill>
                <a:latin typeface="JKRGNR+Arial-BoldMT"/>
              </a:rPr>
              <a:t>nicht begünstigender </a:t>
            </a:r>
            <a:r>
              <a:rPr lang="de-DE" sz="2400" dirty="0">
                <a:solidFill>
                  <a:schemeClr val="tx1">
                    <a:lumMod val="65000"/>
                    <a:lumOff val="35000"/>
                  </a:schemeClr>
                </a:solidFill>
                <a:latin typeface="JKRGNR+Arial-BoldMT"/>
              </a:rPr>
              <a:t>Verwaltungsakte unter Beachtung der </a:t>
            </a:r>
            <a:r>
              <a:rPr lang="de-DE" sz="2400" b="1" dirty="0">
                <a:solidFill>
                  <a:schemeClr val="tx1">
                    <a:lumMod val="65000"/>
                    <a:lumOff val="35000"/>
                  </a:schemeClr>
                </a:solidFill>
                <a:latin typeface="JKRGNR+Arial-BoldMT"/>
              </a:rPr>
              <a:t>Negativvoraussetzungen</a:t>
            </a:r>
            <a:r>
              <a:rPr lang="de-DE" sz="2400" dirty="0">
                <a:solidFill>
                  <a:schemeClr val="tx1">
                    <a:lumMod val="65000"/>
                    <a:lumOff val="35000"/>
                  </a:schemeClr>
                </a:solidFill>
                <a:latin typeface="JKRGNR+Arial-BoldMT"/>
              </a:rPr>
              <a:t> („außer wenn…“)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49 II VwVfG</a:t>
            </a:r>
            <a:r>
              <a:rPr lang="de-DE" sz="2400" dirty="0">
                <a:solidFill>
                  <a:schemeClr val="tx1">
                    <a:lumMod val="65000"/>
                    <a:lumOff val="35000"/>
                  </a:schemeClr>
                </a:solidFill>
                <a:latin typeface="JKRGNR+Arial-BoldMT"/>
              </a:rPr>
              <a:t>: Widerruf </a:t>
            </a:r>
            <a:r>
              <a:rPr lang="de-DE" sz="2400" u="sng" dirty="0">
                <a:solidFill>
                  <a:schemeClr val="tx1">
                    <a:lumMod val="65000"/>
                    <a:lumOff val="35000"/>
                  </a:schemeClr>
                </a:solidFill>
                <a:latin typeface="JKRGNR+Arial-BoldMT"/>
              </a:rPr>
              <a:t>begünstigender</a:t>
            </a:r>
            <a:r>
              <a:rPr lang="de-DE" sz="2400" dirty="0">
                <a:solidFill>
                  <a:schemeClr val="tx1">
                    <a:lumMod val="65000"/>
                    <a:lumOff val="35000"/>
                  </a:schemeClr>
                </a:solidFill>
                <a:latin typeface="JKRGNR+Arial-BoldMT"/>
              </a:rPr>
              <a:t> Verwaltungsakte, die keine Leistung enthalten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Von besonderer Klausurrelevanz: Nichterfüllung von Auflagen nach § 49 II 1 Nr. 2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49 III VwVfG</a:t>
            </a:r>
            <a:r>
              <a:rPr lang="de-DE" sz="2400" dirty="0">
                <a:solidFill>
                  <a:schemeClr val="tx1">
                    <a:lumMod val="65000"/>
                    <a:lumOff val="35000"/>
                  </a:schemeClr>
                </a:solidFill>
                <a:latin typeface="JKRGNR+Arial-BoldMT"/>
              </a:rPr>
              <a:t>: Widerruf begünstigender Verwaltungsakte, die eine Leistung gewähren (</a:t>
            </a:r>
            <a:r>
              <a:rPr lang="de-DE" sz="2400" b="1" u="sng" dirty="0">
                <a:solidFill>
                  <a:schemeClr val="tx1">
                    <a:lumMod val="65000"/>
                    <a:lumOff val="35000"/>
                  </a:schemeClr>
                </a:solidFill>
                <a:latin typeface="JKRGNR+Arial-BoldMT"/>
              </a:rPr>
              <a:t>Leistungsbescheide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30073120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503" y="1240304"/>
            <a:ext cx="8928992" cy="63222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Fallbeispiel: </a:t>
            </a:r>
            <a:r>
              <a:rPr lang="de-DE" sz="2400" i="1" dirty="0">
                <a:solidFill>
                  <a:schemeClr val="tx1">
                    <a:lumMod val="65000"/>
                    <a:lumOff val="35000"/>
                  </a:schemeClr>
                </a:solidFill>
                <a:latin typeface="JKRGNR+Arial-BoldMT"/>
              </a:rPr>
              <a:t>Student A meldet bei der Polizei, dass sein hochwertiges Fahrrad vor der Universität gestohlen wurde.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Zwei Tage später entdeckt ein Polizeibeamter B ein Fahrrad, das exakt der Beschreibung entspricht, bei Student C vor einem Café. C kann vor Ort keinen Eigentumsnachweis erbringen. Da der Verdacht besteht, dass es sich um das gestohlene Fahrrad des A handelt, erlässt die Polizei gegenüber C eine Sicherstellungsverfügung und nimmt das Fahrrad mit, um die Eigentumsverhältnisse zu klären.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Einige Wochen später meldet sich A erneut und erklärt, er habe sein Fahrrad wieder aufgefunden. C legt der Polizei kurz darauf eine Rechnung vor, die beweist, dass er rechtmäßiger Eigentümer des sichergestellten Fahrrads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C verlangt nun die Aufhebung der Sicherstellungsverfügung und Herausgabe seines Fahrrads.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3714628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503" y="1240304"/>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Lösung: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beachte: </a:t>
            </a:r>
            <a:r>
              <a:rPr lang="de-DE" sz="2400" dirty="0">
                <a:solidFill>
                  <a:schemeClr val="tx1">
                    <a:lumMod val="65000"/>
                    <a:lumOff val="35000"/>
                  </a:schemeClr>
                </a:solidFill>
                <a:latin typeface="JKRGNR+Arial-BoldMT"/>
              </a:rPr>
              <a:t>Rücknahme- und Widerrufsverfahren sind eigenständige Verwaltungsverfahren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9 ff.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Verfahren wird </a:t>
            </a:r>
            <a:r>
              <a:rPr lang="de-DE" sz="2400" dirty="0" err="1">
                <a:solidFill>
                  <a:schemeClr val="tx1">
                    <a:lumMod val="65000"/>
                    <a:lumOff val="35000"/>
                  </a:schemeClr>
                </a:solidFill>
                <a:latin typeface="JKRGNR+Arial-BoldMT"/>
              </a:rPr>
              <a:t>idR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von Amts wegen </a:t>
            </a:r>
            <a:r>
              <a:rPr lang="de-DE" sz="2400" dirty="0">
                <a:solidFill>
                  <a:schemeClr val="tx1">
                    <a:lumMod val="65000"/>
                    <a:lumOff val="35000"/>
                  </a:schemeClr>
                </a:solidFill>
                <a:latin typeface="JKRGNR+Arial-BoldMT"/>
              </a:rPr>
              <a:t>eingeleitet, § 22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1. Problem: </a:t>
            </a:r>
            <a:r>
              <a:rPr lang="de-DE" sz="2400" b="1" dirty="0">
                <a:solidFill>
                  <a:schemeClr val="tx1">
                    <a:lumMod val="65000"/>
                    <a:lumOff val="35000"/>
                  </a:schemeClr>
                </a:solidFill>
                <a:latin typeface="JKRGNR+Arial-BoldMT"/>
              </a:rPr>
              <a:t>Kann der Betroffene die Durchführung des Verfahrens verlangen?!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Anspruch auf ermessensfehlerfreie </a:t>
            </a: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(Aufhebungs-)Entscheidung, soweit Aufhebung einer Belastung begehrt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Ermessensreduktion bei Vorliegen eines rechtswidrigen VA?</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36259893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928" y="1183469"/>
            <a:ext cx="8928992" cy="582467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Dazu 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2008, 326: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in § 48 I 1 </a:t>
            </a:r>
            <a:r>
              <a:rPr lang="de-DE" sz="2400" i="1" dirty="0" err="1">
                <a:solidFill>
                  <a:schemeClr val="tx1">
                    <a:lumMod val="65000"/>
                    <a:lumOff val="35000"/>
                  </a:schemeClr>
                </a:solidFill>
                <a:latin typeface="JKRGNR+Arial-BoldMT"/>
              </a:rPr>
              <a:t>BadWürttVwVfG</a:t>
            </a:r>
            <a:r>
              <a:rPr lang="de-DE" sz="2400" i="1" dirty="0">
                <a:solidFill>
                  <a:schemeClr val="tx1">
                    <a:lumMod val="65000"/>
                    <a:lumOff val="35000"/>
                  </a:schemeClr>
                </a:solidFill>
                <a:latin typeface="JKRGNR+Arial-BoldMT"/>
              </a:rPr>
              <a:t> eröffnete Rücknahmeermessen belegt, dass </a:t>
            </a:r>
            <a:r>
              <a:rPr lang="de-DE" sz="2400" b="1" i="1" dirty="0">
                <a:solidFill>
                  <a:schemeClr val="tx1">
                    <a:lumMod val="65000"/>
                    <a:lumOff val="35000"/>
                  </a:schemeClr>
                </a:solidFill>
                <a:latin typeface="JKRGNR+Arial-BoldMT"/>
              </a:rPr>
              <a:t>ein zur Rechtswidrigkeit des Verwaltungsakts führender Rechtsverstoß nur eine notwendige, nicht aber hinreichende Voraussetzung für die Rücknahme und einen darauf zielenden Anspruch des Betroffenen bildet</a:t>
            </a:r>
            <a:r>
              <a:rPr lang="de-DE" sz="2400" i="1" dirty="0">
                <a:solidFill>
                  <a:schemeClr val="tx1">
                    <a:lumMod val="65000"/>
                    <a:lumOff val="35000"/>
                  </a:schemeClr>
                </a:solidFill>
                <a:latin typeface="JKRGNR+Arial-BoldMT"/>
              </a:rPr>
              <a:t>. Der Gesetzgeber räumt bei der Aufhebung bestandskräftiger belastender Verwaltungsakte in verfassungsrechtlich nicht zu beanstandender Weise weder dem Vorrang des Gesetzes noch der Rechtssicherheit als Facetten des Rechtsstaatsprinzips einen generellen Vorrang ein.“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Ermessensreduktion (+), </a:t>
            </a:r>
            <a:r>
              <a:rPr lang="de-DE" sz="2400" i="1" dirty="0">
                <a:solidFill>
                  <a:schemeClr val="tx1">
                    <a:lumMod val="65000"/>
                    <a:lumOff val="35000"/>
                  </a:schemeClr>
                </a:solidFill>
                <a:latin typeface="JKRGNR+Arial-BoldMT"/>
              </a:rPr>
              <a:t>wenn dessen Aufrechterhaltung „schlechthin unerträglich” erscheint, was von den Umständen des Einzelfalles und einer Gewichtung der einschlägigen Gesichtspunkte abhängt (BVerwG,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2007, 709 </a:t>
            </a:r>
            <a:r>
              <a:rPr lang="de-DE" sz="2400" i="1" dirty="0" err="1">
                <a:solidFill>
                  <a:schemeClr val="tx1">
                    <a:lumMod val="65000"/>
                    <a:lumOff val="35000"/>
                  </a:schemeClr>
                </a:solidFill>
                <a:latin typeface="JKRGNR+Arial-BoldMT"/>
              </a:rPr>
              <a:t>m.w.</a:t>
            </a:r>
            <a:r>
              <a:rPr lang="de-DE" sz="2400" i="1" dirty="0">
                <a:solidFill>
                  <a:schemeClr val="tx1">
                    <a:lumMod val="65000"/>
                    <a:lumOff val="35000"/>
                  </a:schemeClr>
                </a:solidFill>
                <a:latin typeface="JKRGNR+Arial-BoldMT"/>
              </a:rPr>
              <a:t> Nachw.).</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34040623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86990"/>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Zum Fall: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Aufhebung der Sicherstellungsverfügung nach § 48 VwVfG oder § 49 VwVfG?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Rechtswidrigkeit der Sicherstellungsverfügung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Maßgeblicher Zeitpunkt?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Erlasszeitpunkt </a:t>
            </a:r>
          </a:p>
          <a:p>
            <a:pPr marL="2171700" lvl="4"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Sicherstellung war im Erlasszeitpunkt rechtmäßig, sodass § 49 VwVfG anzuwenden wäre!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Problem: Dauerverwaltungsakte </a:t>
            </a:r>
          </a:p>
          <a:p>
            <a:pPr marL="2171700" lvl="4"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VA muss dauerhaft rechtmäßig sein! </a:t>
            </a:r>
          </a:p>
          <a:p>
            <a:pPr marL="2171700" lvl="4"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Wird Dauer VA rechtswidrig, ist § 48 VwVfG anzuwenden!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Daher hier anzuwenden: § 48 VwVfG, da Grund für Sicherstellung nachträglich entfallen!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6123691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86990"/>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Ebenfalls neben §§ 48, 49 VwVfG denkbar: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Wiederaufgreifen des Verfahrens nach § 51 VwVfG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 stehen selbständig nebeneinander, vgl. § 51 Abs. 5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22112040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25</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aber vorliegend nicht ersichtlich: Aufdrängende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maßgeblich: </a:t>
            </a:r>
            <a:r>
              <a:rPr lang="de-DE" sz="2400" b="1" dirty="0">
                <a:solidFill>
                  <a:schemeClr val="tx1">
                    <a:lumMod val="65000"/>
                    <a:lumOff val="35000"/>
                  </a:schemeClr>
                </a:solidFill>
                <a:latin typeface="JKRGNR+Arial-BoldMT"/>
              </a:rPr>
              <a:t>Generalklausel des § 40 I 1 VwGO</a:t>
            </a:r>
            <a:r>
              <a:rPr lang="de-DE" sz="2400" dirty="0">
                <a:solidFill>
                  <a:schemeClr val="tx1">
                    <a:lumMod val="65000"/>
                    <a:lumOff val="35000"/>
                  </a:schemeClr>
                </a:solidFill>
                <a:latin typeface="JKRGNR+Arial-BoldMT"/>
              </a:rPr>
              <a:t>, wonach es sich um eine </a:t>
            </a:r>
            <a:r>
              <a:rPr lang="de-DE" sz="2400" b="1" dirty="0">
                <a:solidFill>
                  <a:schemeClr val="tx1">
                    <a:lumMod val="65000"/>
                    <a:lumOff val="35000"/>
                  </a:schemeClr>
                </a:solidFill>
                <a:latin typeface="JKRGNR+Arial-BoldMT"/>
              </a:rPr>
              <a:t>öffentlich-rechtliche Streitigkeit, nichtverfassungsrechtlicher Art</a:t>
            </a:r>
            <a:r>
              <a:rPr lang="de-DE" sz="2400" dirty="0">
                <a:solidFill>
                  <a:schemeClr val="tx1">
                    <a:lumMod val="65000"/>
                    <a:lumOff val="35000"/>
                  </a:schemeClr>
                </a:solidFill>
                <a:latin typeface="JKRGNR+Arial-BoldMT"/>
              </a:rPr>
              <a:t> handeln muss, für die </a:t>
            </a:r>
            <a:r>
              <a:rPr lang="de-DE" sz="2400" b="1" dirty="0">
                <a:solidFill>
                  <a:schemeClr val="tx1">
                    <a:lumMod val="65000"/>
                    <a:lumOff val="35000"/>
                  </a:schemeClr>
                </a:solidFill>
                <a:latin typeface="JKRGNR+Arial-BoldMT"/>
              </a:rPr>
              <a:t>keine abdrängende Sonderzuweisung </a:t>
            </a:r>
            <a:r>
              <a:rPr lang="de-DE" sz="2400" dirty="0">
                <a:solidFill>
                  <a:schemeClr val="tx1">
                    <a:lumMod val="65000"/>
                    <a:lumOff val="35000"/>
                  </a:schemeClr>
                </a:solidFill>
                <a:latin typeface="JKRGNR+Arial-BoldMT"/>
              </a:rPr>
              <a:t>einschlägig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Bestimmung des Rechtsverhältnisses – soweit vorhanden – vorrangig heranzuziehen: </a:t>
            </a:r>
            <a:r>
              <a:rPr lang="de-DE" sz="2400" b="1" dirty="0">
                <a:solidFill>
                  <a:schemeClr val="tx1">
                    <a:lumMod val="65000"/>
                    <a:lumOff val="35000"/>
                  </a:schemeClr>
                </a:solidFill>
                <a:latin typeface="JKRGNR+Arial-BoldMT"/>
              </a:rPr>
              <a:t>streitentenscheidende Norm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Streitgegenstand: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Vorgehen gegen Aufhebungsbescheid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Vorgehen gegen Rückforderungsbescheid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Streitentscheidend hinsichtlich </a:t>
            </a:r>
            <a:r>
              <a:rPr lang="de-DE" sz="2400" b="1" dirty="0">
                <a:solidFill>
                  <a:schemeClr val="tx1">
                    <a:lumMod val="65000"/>
                    <a:lumOff val="35000"/>
                  </a:schemeClr>
                </a:solidFill>
                <a:latin typeface="JKRGNR+Arial-BoldMT"/>
              </a:rPr>
              <a:t>Aufhebungsbescheid</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48, 49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Streitentscheidend hinsichtlich </a:t>
            </a:r>
            <a:r>
              <a:rPr lang="de-DE" sz="2400" b="1" dirty="0">
                <a:solidFill>
                  <a:schemeClr val="tx1">
                    <a:lumMod val="65000"/>
                    <a:lumOff val="35000"/>
                  </a:schemeClr>
                </a:solidFill>
                <a:latin typeface="JKRGNR+Arial-BoldMT"/>
              </a:rPr>
              <a:t>Rückforderungsbescheid</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49a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Vorschriften des Verwaltungsverfahrensgesetzes ausschließlich Hoheitsträger zum Tätigwerden berechtigen: </a:t>
            </a:r>
            <a:r>
              <a:rPr lang="de-DE" sz="2400" b="1" dirty="0">
                <a:solidFill>
                  <a:schemeClr val="tx1">
                    <a:lumMod val="65000"/>
                    <a:lumOff val="35000"/>
                  </a:schemeClr>
                </a:solidFill>
                <a:latin typeface="JKRGNR+Arial-BoldMT"/>
              </a:rPr>
              <a:t>öffentlich-rechtliche Streitigkeit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40507208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Aufhebung von Verwaltungsakten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Allgemeines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Mitunter notwendig: Aufhebung wirksamer bzw. bestandskräftiger Verwaltungsakte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Spezialgesetzlich geregelt u.a. in</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Sicherheits- und Ordnungsrecht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Rücknahme/ Widerruf von Waffenerlaubnis, § 45 I WaffG</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Entziehung der Fahrerlaubnis, § 3 I 1 StVG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Beamtenrecht</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Rücknahme der Ernennung eines Beamten, § 12 BBG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Gewerberecht</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Rücknahme einer Gaststättenerlaubnis, § 15 Gast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719183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einschlägig: Abdrängende Sonderzuweisung (Art. 34 S. 3 GG, Art. 14 III 4 GG, § 40 II 1 VwGO oder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39043331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60120"/>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Klagebegehren: Vorgehen gegen Aufhebungs- sowie Rückerstattungsbescheid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naheliegend: </a:t>
            </a:r>
            <a:r>
              <a:rPr lang="de-DE" sz="2400" b="1" dirty="0">
                <a:solidFill>
                  <a:schemeClr val="tx1">
                    <a:lumMod val="65000"/>
                    <a:lumOff val="35000"/>
                  </a:schemeClr>
                </a:solidFill>
                <a:latin typeface="JKRGNR+Arial-BoldMT"/>
              </a:rPr>
              <a:t>Anfechtungsklage</a:t>
            </a:r>
            <a:r>
              <a:rPr lang="de-DE" sz="2400" dirty="0">
                <a:solidFill>
                  <a:schemeClr val="tx1">
                    <a:lumMod val="65000"/>
                    <a:lumOff val="35000"/>
                  </a:schemeClr>
                </a:solidFill>
                <a:latin typeface="JKRGNR+Arial-BoldMT"/>
              </a:rPr>
              <a:t> nach § 42 I 1. Alt.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vorausgesetzt: Aufhebung eines Verwaltungsaktes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Zur rechtlichen Einordnung des </a:t>
            </a:r>
            <a:r>
              <a:rPr lang="de-DE" sz="2400" b="1" dirty="0">
                <a:solidFill>
                  <a:schemeClr val="tx1">
                    <a:lumMod val="65000"/>
                    <a:lumOff val="35000"/>
                  </a:schemeClr>
                </a:solidFill>
                <a:latin typeface="JKRGNR+Arial-BoldMT"/>
              </a:rPr>
              <a:t>Aufhebungsbescheides</a:t>
            </a:r>
            <a:r>
              <a:rPr lang="de-DE" sz="2400" dirty="0">
                <a:solidFill>
                  <a:schemeClr val="tx1">
                    <a:lumMod val="65000"/>
                    <a:lumOff val="35000"/>
                  </a:schemeClr>
                </a:solidFill>
                <a:latin typeface="JKRGNR+Arial-BoldMT"/>
              </a:rPr>
              <a:t> hilfreich: sog. </a:t>
            </a:r>
            <a:r>
              <a:rPr lang="de-DE" sz="2400" b="1" dirty="0">
                <a:solidFill>
                  <a:schemeClr val="tx1">
                    <a:lumMod val="65000"/>
                    <a:lumOff val="35000"/>
                  </a:schemeClr>
                </a:solidFill>
                <a:highlight>
                  <a:srgbClr val="FFFF00"/>
                </a:highlight>
                <a:latin typeface="JKRGNR+Arial-BoldMT"/>
              </a:rPr>
              <a:t>Actus-contrarius-Gedanke</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Umkehrung einer vorherigen Rechtshandlung teilt den Rechtscharakter der Ausgangsmaßnahme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Festsetzung einer Subvention = 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Konsequenz: Aufhebung des Bescheides ebenfalls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22036057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für </a:t>
            </a:r>
            <a:r>
              <a:rPr lang="de-DE" sz="2400" b="1" dirty="0">
                <a:solidFill>
                  <a:schemeClr val="tx1">
                    <a:lumMod val="65000"/>
                    <a:lumOff val="35000"/>
                  </a:schemeClr>
                </a:solidFill>
                <a:latin typeface="JKRGNR+Arial-BoldMT"/>
              </a:rPr>
              <a:t>Rückerstattungsbescheid</a:t>
            </a:r>
            <a:r>
              <a:rPr lang="de-DE" sz="2400" dirty="0">
                <a:solidFill>
                  <a:schemeClr val="tx1">
                    <a:lumMod val="65000"/>
                    <a:lumOff val="35000"/>
                  </a:schemeClr>
                </a:solidFill>
                <a:latin typeface="JKRGNR+Arial-BoldMT"/>
              </a:rPr>
              <a:t> zu beachten:</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 49a I 2 VwVfG</a:t>
            </a:r>
            <a:r>
              <a:rPr lang="de-DE" sz="2400" dirty="0">
                <a:solidFill>
                  <a:schemeClr val="tx1">
                    <a:lumMod val="65000"/>
                    <a:lumOff val="35000"/>
                  </a:schemeClr>
                </a:solidFill>
                <a:highlight>
                  <a:srgbClr val="FFFF00"/>
                </a:highlight>
                <a:latin typeface="JKRGNR+Arial-BoldMT"/>
              </a:rPr>
              <a:t>, wonach die zu erstattende Leistung durch </a:t>
            </a:r>
            <a:r>
              <a:rPr lang="de-DE" sz="2400" b="1" dirty="0">
                <a:solidFill>
                  <a:schemeClr val="tx1">
                    <a:lumMod val="65000"/>
                    <a:lumOff val="35000"/>
                  </a:schemeClr>
                </a:solidFill>
                <a:highlight>
                  <a:srgbClr val="FFFF00"/>
                </a:highlight>
                <a:latin typeface="JKRGNR+Arial-BoldMT"/>
              </a:rPr>
              <a:t>schriftlichen Verwaltungsakt festgesetzt</a:t>
            </a:r>
            <a:r>
              <a:rPr lang="de-DE" sz="2400" dirty="0">
                <a:solidFill>
                  <a:schemeClr val="tx1">
                    <a:lumMod val="65000"/>
                    <a:lumOff val="35000"/>
                  </a:schemeClr>
                </a:solidFill>
                <a:highlight>
                  <a:srgbClr val="FFFF00"/>
                </a:highlight>
                <a:latin typeface="JKRGNR+Arial-BoldMT"/>
              </a:rPr>
              <a: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für beide Bescheide festzuhalten: VA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S.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Statthafte Klageart: Anfechtungsklage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38026131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 42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für Zulässigkeit der Anfechtungs- und Verpflichtungsklage gem. § 42 II VwGO: </a:t>
            </a:r>
            <a:r>
              <a:rPr lang="de-DE" sz="2400" b="1" dirty="0">
                <a:solidFill>
                  <a:schemeClr val="tx1">
                    <a:lumMod val="65000"/>
                    <a:lumOff val="35000"/>
                  </a:schemeClr>
                </a:solidFill>
                <a:latin typeface="JKRGNR+Arial-BoldMT"/>
              </a:rPr>
              <a:t>Klagebefugnis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 prüfen </a:t>
            </a:r>
            <a:r>
              <a:rPr lang="de-DE" sz="2400" dirty="0">
                <a:solidFill>
                  <a:schemeClr val="tx1">
                    <a:lumMod val="65000"/>
                    <a:lumOff val="35000"/>
                  </a:schemeClr>
                </a:solidFill>
                <a:latin typeface="JKRGNR+Arial-BoldMT"/>
              </a:rPr>
              <a:t>mithin: Ob sich aus dem Sachvortrag des Klägers zumindest die </a:t>
            </a:r>
            <a:r>
              <a:rPr lang="de-DE" sz="2400" b="1" dirty="0">
                <a:solidFill>
                  <a:schemeClr val="tx1">
                    <a:lumMod val="65000"/>
                    <a:lumOff val="35000"/>
                  </a:schemeClr>
                </a:solidFill>
                <a:latin typeface="JKRGNR+Arial-BoldMT"/>
              </a:rPr>
              <a:t>„Möglichkeit“ eines nicht zu rechtfertigenden Eingriffs in ein subjektiv öffentliches Recht des Klägers </a:t>
            </a:r>
            <a:r>
              <a:rPr lang="de-DE" sz="2400" dirty="0">
                <a:solidFill>
                  <a:schemeClr val="tx1">
                    <a:lumMod val="65000"/>
                    <a:lumOff val="35000"/>
                  </a:schemeClr>
                </a:solidFill>
                <a:latin typeface="JKRGNR+Arial-BoldMT"/>
              </a:rPr>
              <a:t>ergibt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Vertretbar: Anwendung der Adressatentheorie!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Durchaus fraglich, ob </a:t>
            </a:r>
            <a:r>
              <a:rPr lang="de-DE" sz="2400" b="1" dirty="0">
                <a:solidFill>
                  <a:schemeClr val="tx1">
                    <a:lumMod val="65000"/>
                    <a:lumOff val="35000"/>
                  </a:schemeClr>
                </a:solidFill>
                <a:latin typeface="JKRGNR+Arial-BoldMT"/>
              </a:rPr>
              <a:t>Rückforderung</a:t>
            </a:r>
            <a:r>
              <a:rPr lang="de-DE" sz="2400" dirty="0">
                <a:solidFill>
                  <a:schemeClr val="tx1">
                    <a:lumMod val="65000"/>
                    <a:lumOff val="35000"/>
                  </a:schemeClr>
                </a:solidFill>
                <a:latin typeface="JKRGNR+Arial-BoldMT"/>
              </a:rPr>
              <a:t> einer zuvor gewährten </a:t>
            </a:r>
            <a:r>
              <a:rPr lang="de-DE" sz="2400" b="1" dirty="0">
                <a:solidFill>
                  <a:schemeClr val="tx1">
                    <a:lumMod val="65000"/>
                    <a:lumOff val="35000"/>
                  </a:schemeClr>
                </a:solidFill>
                <a:latin typeface="JKRGNR+Arial-BoldMT"/>
              </a:rPr>
              <a:t>staatlichen Leistung</a:t>
            </a:r>
            <a:r>
              <a:rPr lang="de-DE" sz="2400" dirty="0">
                <a:solidFill>
                  <a:schemeClr val="tx1">
                    <a:lumMod val="65000"/>
                    <a:lumOff val="35000"/>
                  </a:schemeClr>
                </a:solidFill>
                <a:latin typeface="JKRGNR+Arial-BoldMT"/>
              </a:rPr>
              <a:t> einen </a:t>
            </a:r>
            <a:r>
              <a:rPr lang="de-DE" sz="2400" b="1" dirty="0">
                <a:solidFill>
                  <a:schemeClr val="tx1">
                    <a:lumMod val="65000"/>
                    <a:lumOff val="35000"/>
                  </a:schemeClr>
                </a:solidFill>
                <a:latin typeface="JKRGNR+Arial-BoldMT"/>
              </a:rPr>
              <a:t>Eingriff in Grundrechte </a:t>
            </a:r>
            <a:r>
              <a:rPr lang="de-DE" sz="2400" dirty="0">
                <a:solidFill>
                  <a:schemeClr val="tx1">
                    <a:lumMod val="65000"/>
                    <a:lumOff val="35000"/>
                  </a:schemeClr>
                </a:solidFill>
                <a:latin typeface="JKRGNR+Arial-BoldMT"/>
              </a:rPr>
              <a:t>begründet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zu bedenken: </a:t>
            </a:r>
            <a:r>
              <a:rPr lang="de-DE" sz="2400" b="1" dirty="0">
                <a:solidFill>
                  <a:schemeClr val="tx1">
                    <a:lumMod val="65000"/>
                    <a:lumOff val="35000"/>
                  </a:schemeClr>
                </a:solidFill>
                <a:latin typeface="JKRGNR+Arial-BoldMT"/>
              </a:rPr>
              <a:t>Sonderbeziehung begründet subjektive öffentliche Rechtsposition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Sonderbeziehung hier: Subventionsverhältnis!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34176205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(Erfolgloses) Vorverfahren,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vor Erhebung der Anfechtungsklage notwendig gemäß </a:t>
            </a:r>
            <a:r>
              <a:rPr lang="de-DE" sz="2400" b="1" dirty="0">
                <a:solidFill>
                  <a:schemeClr val="tx1">
                    <a:lumMod val="65000"/>
                    <a:lumOff val="35000"/>
                  </a:schemeClr>
                </a:solidFill>
                <a:latin typeface="JKRGNR+Arial-BoldMT"/>
              </a:rPr>
              <a:t>§ 68 I 1 VwGO</a:t>
            </a:r>
            <a:r>
              <a:rPr lang="de-DE" sz="2400" dirty="0">
                <a:solidFill>
                  <a:schemeClr val="tx1">
                    <a:lumMod val="65000"/>
                    <a:lumOff val="35000"/>
                  </a:schemeClr>
                </a:solidFill>
                <a:latin typeface="JKRGNR+Arial-BoldMT"/>
              </a:rPr>
              <a:t>: Erfolglose Durchführung eines Vorverfahrens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unterstellen: Erfolgloses Vorverfahren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Klagefrist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74 I VwGO </a:t>
            </a:r>
            <a:r>
              <a:rPr lang="de-DE" sz="2400" dirty="0">
                <a:solidFill>
                  <a:schemeClr val="tx1">
                    <a:lumMod val="65000"/>
                    <a:lumOff val="35000"/>
                  </a:schemeClr>
                </a:solidFill>
                <a:latin typeface="JKRGNR+Arial-BoldMT"/>
              </a:rPr>
              <a:t>maßgeblich: Einmonatige Klagefrist ab Zustellung des Widerspruchsbescheids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zu unterstellen: Einhaltung der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7171075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 grundsätzlich – heranzuziehen: </a:t>
            </a:r>
            <a:r>
              <a:rPr lang="de-DE" sz="2400" b="1" dirty="0">
                <a:solidFill>
                  <a:schemeClr val="tx1">
                    <a:lumMod val="65000"/>
                    <a:lumOff val="35000"/>
                  </a:schemeClr>
                </a:solidFill>
                <a:latin typeface="JKRGNR+Arial-BoldMT"/>
              </a:rPr>
              <a:t>Rechtsträgerprinzip</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78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passiv prozessführungsbefugt: Stadt 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Beteiligten- und Prozessfähigkeit, §§ 61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Kläger</a:t>
            </a:r>
            <a:r>
              <a:rPr lang="de-DE" sz="2400" dirty="0">
                <a:solidFill>
                  <a:schemeClr val="tx1">
                    <a:lumMod val="65000"/>
                    <a:lumOff val="35000"/>
                  </a:schemeClr>
                </a:solidFill>
                <a:latin typeface="JKRGNR+Arial-BoldMT"/>
              </a:rPr>
              <a:t>: als natürliche, geschäftsfähige Person nach </a:t>
            </a:r>
            <a:r>
              <a:rPr lang="de-DE" sz="2400" b="1" dirty="0">
                <a:solidFill>
                  <a:schemeClr val="tx1">
                    <a:lumMod val="65000"/>
                    <a:lumOff val="35000"/>
                  </a:schemeClr>
                </a:solidFill>
                <a:latin typeface="JKRGNR+Arial-BoldMT"/>
              </a:rPr>
              <a:t>§ 61 Nr. 1 Alt. 1 VwGO</a:t>
            </a:r>
            <a:r>
              <a:rPr lang="de-DE" sz="2400" dirty="0">
                <a:solidFill>
                  <a:schemeClr val="tx1">
                    <a:lumMod val="65000"/>
                    <a:lumOff val="35000"/>
                  </a:schemeClr>
                </a:solidFill>
                <a:latin typeface="JKRGNR+Arial-BoldMT"/>
              </a:rPr>
              <a:t> beteiligten- und nach </a:t>
            </a:r>
            <a:r>
              <a:rPr lang="de-DE" sz="2400" b="1" dirty="0">
                <a:solidFill>
                  <a:schemeClr val="tx1">
                    <a:lumMod val="65000"/>
                    <a:lumOff val="35000"/>
                  </a:schemeClr>
                </a:solidFill>
                <a:latin typeface="JKRGNR+Arial-BoldMT"/>
              </a:rPr>
              <a:t>§ 62 I Nr. 1 VwGO </a:t>
            </a:r>
            <a:r>
              <a:rPr lang="de-DE" sz="2400" dirty="0">
                <a:solidFill>
                  <a:schemeClr val="tx1">
                    <a:lumMod val="65000"/>
                    <a:lumOff val="35000"/>
                  </a:schemeClr>
                </a:solidFill>
                <a:latin typeface="JKRGNR+Arial-BoldMT"/>
              </a:rPr>
              <a:t>prozessfähig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Stadt L</a:t>
            </a:r>
            <a:r>
              <a:rPr lang="de-DE" sz="2400" dirty="0">
                <a:solidFill>
                  <a:schemeClr val="tx1">
                    <a:lumMod val="65000"/>
                    <a:lumOff val="35000"/>
                  </a:schemeClr>
                </a:solidFill>
                <a:latin typeface="JKRGNR+Arial-BoldMT"/>
              </a:rPr>
              <a:t>: als juristische Person des öffentlichen Rechts nach </a:t>
            </a:r>
            <a:r>
              <a:rPr lang="de-DE" sz="2400" b="1" dirty="0">
                <a:solidFill>
                  <a:schemeClr val="tx1">
                    <a:lumMod val="65000"/>
                    <a:lumOff val="35000"/>
                  </a:schemeClr>
                </a:solidFill>
                <a:latin typeface="JKRGNR+Arial-BoldMT"/>
              </a:rPr>
              <a:t>§ 61 Nr. 1 Alt. 2 VwGO</a:t>
            </a:r>
            <a:r>
              <a:rPr lang="de-DE" sz="2400" dirty="0">
                <a:solidFill>
                  <a:schemeClr val="tx1">
                    <a:lumMod val="65000"/>
                    <a:lumOff val="35000"/>
                  </a:schemeClr>
                </a:solidFill>
                <a:latin typeface="JKRGNR+Arial-BoldMT"/>
              </a:rPr>
              <a:t> beteiligtenfähig und nach </a:t>
            </a:r>
            <a:r>
              <a:rPr lang="de-DE" sz="2400" b="1" dirty="0">
                <a:solidFill>
                  <a:schemeClr val="tx1">
                    <a:lumMod val="65000"/>
                    <a:lumOff val="35000"/>
                  </a:schemeClr>
                </a:solidFill>
                <a:latin typeface="JKRGNR+Arial-BoldMT"/>
              </a:rPr>
              <a:t>§ 62 III VwGO </a:t>
            </a:r>
            <a:r>
              <a:rPr lang="de-DE" sz="2400" dirty="0">
                <a:solidFill>
                  <a:schemeClr val="tx1">
                    <a:lumMod val="65000"/>
                    <a:lumOff val="35000"/>
                  </a:schemeClr>
                </a:solidFill>
                <a:latin typeface="JKRGNR+Arial-BoldMT"/>
              </a:rPr>
              <a:t>prozessfähig durch ordnungsgemäße Vertretung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Beteiligten-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 Sachentscheidungsvoraussetzungen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6303444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Objektive Klagehäufung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Ferner zu prüfen: Zulässigkeit der objektiven Klagehäufung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erfüllt, weil Klage sich gegen denselben Beklagten richtet, Begehren im Zusammenhang stehen und dasselbe Gericht zuständig ist: Voraussetzungen des § 44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Damit zulässig: Objektive Klagehäufung („kumulative Klagehäufung“)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18361091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Klage ist begründet, soweit die angegriffenen Verwaltungsakte sich als rechtswidrig erweisen und der Kläger hierdurch in seinen Rechten verletzt ist, </a:t>
            </a:r>
            <a:r>
              <a:rPr lang="de-DE" sz="2400" b="1" dirty="0">
                <a:solidFill>
                  <a:schemeClr val="tx1">
                    <a:lumMod val="65000"/>
                    <a:lumOff val="35000"/>
                  </a:schemeClr>
                </a:solidFill>
                <a:latin typeface="JKRGNR+Arial-BoldMT"/>
              </a:rPr>
              <a:t>§ 113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erforderlich: Differenzierung im Rahmen der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Rechtmäßigkeit des Aufhebungsbescheides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es um behördliche „Aufhebung“ von Verwaltungsakten geht, sinnvollerweise zuerst zu prüfen: </a:t>
            </a:r>
            <a:r>
              <a:rPr lang="de-DE" sz="2400" b="1" dirty="0">
                <a:solidFill>
                  <a:schemeClr val="tx1">
                    <a:lumMod val="65000"/>
                    <a:lumOff val="35000"/>
                  </a:schemeClr>
                </a:solidFill>
                <a:latin typeface="JKRGNR+Arial-BoldMT"/>
              </a:rPr>
              <a:t>Rücknahme eines rechtswidrigen Verwaltungsaktes nach § 48 I 1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42924698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Rechtmäßigkeit als Rücknahme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zu prüfen: Rechtmäßigkeit als „Rücknahme“ nach </a:t>
            </a:r>
            <a:r>
              <a:rPr lang="de-DE" sz="2400" b="1" dirty="0">
                <a:solidFill>
                  <a:schemeClr val="tx1">
                    <a:lumMod val="65000"/>
                    <a:lumOff val="35000"/>
                  </a:schemeClr>
                </a:solidFill>
                <a:latin typeface="JKRGNR+Arial-BoldMT"/>
              </a:rPr>
              <a:t>§ 48 I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Formulierungsvorschlag: </a:t>
            </a:r>
            <a:r>
              <a:rPr lang="de-DE" sz="2400" i="1" dirty="0">
                <a:solidFill>
                  <a:schemeClr val="tx1">
                    <a:lumMod val="65000"/>
                    <a:lumOff val="35000"/>
                  </a:schemeClr>
                </a:solidFill>
                <a:latin typeface="JKRGNR+Arial-BoldMT"/>
              </a:rPr>
              <a:t>„Sollte es sich vorliegend um die Rücknahme eines rechtswidrigen Verwaltungsaktes handeln, wäre § 48 I 1 VwVfG die taugliche Rechtsgrundlage für den Aufhebungsbescheid…“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unterstellen: Zuständigkeit des Bürgermeisters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durchgeführt: Anhörung nach </a:t>
            </a:r>
            <a:r>
              <a:rPr lang="de-DE" sz="2400" b="1" dirty="0">
                <a:solidFill>
                  <a:schemeClr val="tx1">
                    <a:lumMod val="65000"/>
                    <a:lumOff val="35000"/>
                  </a:schemeClr>
                </a:solidFill>
                <a:latin typeface="JKRGNR+Arial-BoldMT"/>
              </a:rPr>
              <a:t>§ 28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unterstellen: Ordnungsgemäße Begründung </a:t>
            </a:r>
            <a:r>
              <a:rPr lang="de-DE" sz="2400" b="1" dirty="0">
                <a:solidFill>
                  <a:schemeClr val="tx1">
                    <a:lumMod val="65000"/>
                    <a:lumOff val="35000"/>
                  </a:schemeClr>
                </a:solidFill>
                <a:latin typeface="JKRGNR+Arial-BoldMT"/>
              </a:rPr>
              <a:t>§ 39 I 1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10835443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 48 I 1 VwVfG </a:t>
            </a:r>
            <a:r>
              <a:rPr lang="de-DE" sz="2400" dirty="0">
                <a:solidFill>
                  <a:schemeClr val="tx1">
                    <a:lumMod val="65000"/>
                    <a:lumOff val="35000"/>
                  </a:schemeClr>
                </a:solidFill>
                <a:latin typeface="JKRGNR+Arial-BoldMT"/>
              </a:rPr>
              <a:t>einzig vorausgesetzt: Rechtswidrigkeit des „aufgehobenen“ Verwaltungsaktes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Nunmehr inzident zu prüfen</a:t>
            </a:r>
            <a:r>
              <a:rPr lang="de-DE" sz="2400" dirty="0">
                <a:solidFill>
                  <a:schemeClr val="tx1">
                    <a:lumMod val="65000"/>
                    <a:lumOff val="35000"/>
                  </a:schemeClr>
                </a:solidFill>
                <a:latin typeface="JKRGNR+Arial-BoldMT"/>
              </a:rPr>
              <a:t>: Rechtmäßigkeit des Bewilligungsbescheides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Typisches Klausurproblem</a:t>
            </a:r>
            <a:r>
              <a:rPr lang="de-DE" sz="2400" dirty="0">
                <a:solidFill>
                  <a:schemeClr val="tx1">
                    <a:lumMod val="65000"/>
                    <a:lumOff val="35000"/>
                  </a:schemeClr>
                </a:solidFill>
                <a:highlight>
                  <a:srgbClr val="FFFF00"/>
                </a:highlight>
                <a:latin typeface="JKRGNR+Arial-BoldMT"/>
              </a:rPr>
              <a:t>: </a:t>
            </a:r>
            <a:r>
              <a:rPr lang="de-DE" sz="2400" b="1" dirty="0">
                <a:solidFill>
                  <a:schemeClr val="tx1">
                    <a:lumMod val="65000"/>
                    <a:lumOff val="35000"/>
                  </a:schemeClr>
                </a:solidFill>
                <a:highlight>
                  <a:srgbClr val="FFFF00"/>
                </a:highlight>
                <a:latin typeface="JKRGNR+Arial-BoldMT"/>
              </a:rPr>
              <a:t>Rechtmäßigkeitsmaßstab</a:t>
            </a:r>
            <a:r>
              <a:rPr lang="de-DE" sz="2400" dirty="0">
                <a:solidFill>
                  <a:schemeClr val="tx1">
                    <a:lumMod val="65000"/>
                    <a:lumOff val="35000"/>
                  </a:schemeClr>
                </a:solidFill>
                <a:highlight>
                  <a:srgbClr val="FFFF00"/>
                </a:highlight>
                <a:latin typeface="JKRGNR+Arial-BoldMT"/>
              </a:rPr>
              <a:t> für Verwaltungsakte, mit denen </a:t>
            </a:r>
            <a:r>
              <a:rPr lang="de-DE" sz="2400" b="1" dirty="0">
                <a:solidFill>
                  <a:schemeClr val="tx1">
                    <a:lumMod val="65000"/>
                    <a:lumOff val="35000"/>
                  </a:schemeClr>
                </a:solidFill>
                <a:highlight>
                  <a:srgbClr val="FFFF00"/>
                </a:highlight>
                <a:latin typeface="JKRGNR+Arial-BoldMT"/>
              </a:rPr>
              <a:t>staatliche Leistungen </a:t>
            </a:r>
            <a:r>
              <a:rPr lang="de-DE" sz="2400" dirty="0">
                <a:solidFill>
                  <a:schemeClr val="tx1">
                    <a:lumMod val="65000"/>
                    <a:lumOff val="35000"/>
                  </a:schemeClr>
                </a:solidFill>
                <a:highlight>
                  <a:srgbClr val="FFFF00"/>
                </a:highlight>
                <a:latin typeface="JKRGNR+Arial-BoldMT"/>
              </a:rPr>
              <a:t>bewilligt werden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Vorbehalt oder Vorrang des Gesetzes?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Vorbehalt des Gesetzes soweit (!) die in Rede stehende Maßnahme für die </a:t>
            </a:r>
            <a:r>
              <a:rPr lang="de-DE" sz="2400" b="1" dirty="0">
                <a:solidFill>
                  <a:schemeClr val="tx1">
                    <a:lumMod val="65000"/>
                    <a:lumOff val="35000"/>
                  </a:schemeClr>
                </a:solidFill>
                <a:latin typeface="JKRGNR+Arial-BoldMT"/>
              </a:rPr>
              <a:t>Verwirklichung von Grundrechten wesentlich </a:t>
            </a:r>
            <a:r>
              <a:rPr lang="de-DE" sz="2400" dirty="0">
                <a:solidFill>
                  <a:schemeClr val="tx1">
                    <a:lumMod val="65000"/>
                    <a:lumOff val="35000"/>
                  </a:schemeClr>
                </a:solidFill>
                <a:latin typeface="JKRGNR+Arial-BoldMT"/>
              </a:rPr>
              <a:t>ist (sog. Wesentlichkeitstheorie)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 im Falle der </a:t>
            </a:r>
            <a:r>
              <a:rPr lang="de-DE" sz="2400" b="1" dirty="0">
                <a:solidFill>
                  <a:schemeClr val="tx1">
                    <a:lumMod val="65000"/>
                    <a:lumOff val="35000"/>
                  </a:schemeClr>
                </a:solidFill>
                <a:latin typeface="JKRGNR+Arial-BoldMT"/>
              </a:rPr>
              <a:t>Eingriffsverwaltung</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9077495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 Vorschriften</a:t>
            </a:r>
            <a:r>
              <a:rPr lang="de-DE" sz="2400" dirty="0">
                <a:solidFill>
                  <a:schemeClr val="tx1">
                    <a:lumMod val="65000"/>
                    <a:lumOff val="35000"/>
                  </a:schemeClr>
                </a:solidFill>
                <a:latin typeface="JKRGNR+Arial-BoldMT"/>
              </a:rPr>
              <a:t>: </a:t>
            </a:r>
            <a:r>
              <a:rPr lang="de-DE" sz="2400" dirty="0">
                <a:solidFill>
                  <a:schemeClr val="tx1">
                    <a:lumMod val="65000"/>
                    <a:lumOff val="35000"/>
                  </a:schemeClr>
                </a:solidFill>
                <a:highlight>
                  <a:srgbClr val="FFFF00"/>
                </a:highlight>
                <a:latin typeface="JKRGNR+Arial-BoldMT"/>
              </a:rPr>
              <a:t>Rücknahme bzw. Widerruf von Verwaltungsakten nach </a:t>
            </a:r>
            <a:r>
              <a:rPr lang="de-DE" sz="2400" b="1" dirty="0">
                <a:solidFill>
                  <a:schemeClr val="tx1">
                    <a:lumMod val="65000"/>
                    <a:lumOff val="35000"/>
                  </a:schemeClr>
                </a:solidFill>
                <a:highlight>
                  <a:srgbClr val="FFFF00"/>
                </a:highlight>
                <a:latin typeface="JKRGNR+Arial-BoldMT"/>
              </a:rPr>
              <a:t>§§ 48, 49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die </a:t>
            </a:r>
            <a:r>
              <a:rPr lang="de-DE" sz="2400" b="1" dirty="0">
                <a:solidFill>
                  <a:schemeClr val="tx1">
                    <a:lumMod val="65000"/>
                    <a:lumOff val="35000"/>
                  </a:schemeClr>
                </a:solidFill>
                <a:latin typeface="JKRGNR+Arial-BoldMT"/>
              </a:rPr>
              <a:t>Systematik der §§ 43 ff. VwVfG </a:t>
            </a:r>
            <a:r>
              <a:rPr lang="de-DE" sz="2400" dirty="0">
                <a:solidFill>
                  <a:schemeClr val="tx1">
                    <a:lumMod val="65000"/>
                    <a:lumOff val="35000"/>
                  </a:schemeClr>
                </a:solidFill>
                <a:latin typeface="JKRGNR+Arial-BoldMT"/>
              </a:rPr>
              <a:t>echte </a:t>
            </a:r>
            <a:r>
              <a:rPr lang="de-DE" sz="2400" b="1" u="sng" dirty="0">
                <a:solidFill>
                  <a:schemeClr val="tx1">
                    <a:lumMod val="65000"/>
                    <a:lumOff val="35000"/>
                  </a:schemeClr>
                </a:solidFill>
                <a:latin typeface="JKRGNR+Arial-BoldMT"/>
              </a:rPr>
              <a:t>Besonderheit: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Aufhebung von </a:t>
            </a:r>
            <a:r>
              <a:rPr lang="de-DE" sz="2400" b="1" dirty="0">
                <a:solidFill>
                  <a:schemeClr val="tx1">
                    <a:lumMod val="65000"/>
                    <a:lumOff val="35000"/>
                  </a:schemeClr>
                </a:solidFill>
                <a:latin typeface="JKRGNR+Arial-BoldMT"/>
              </a:rPr>
              <a:t>bestandskräftigen Verwaltungsakten</a:t>
            </a:r>
            <a:r>
              <a:rPr lang="de-DE" sz="2400" dirty="0">
                <a:solidFill>
                  <a:schemeClr val="tx1">
                    <a:lumMod val="65000"/>
                    <a:lumOff val="35000"/>
                  </a:schemeClr>
                </a:solidFill>
                <a:latin typeface="JKRGNR+Arial-BoldMT"/>
              </a:rPr>
              <a:t>, die grundsätzlich </a:t>
            </a:r>
            <a:r>
              <a:rPr lang="de-DE" sz="2400" b="1" dirty="0">
                <a:solidFill>
                  <a:schemeClr val="tx1">
                    <a:lumMod val="65000"/>
                    <a:lumOff val="35000"/>
                  </a:schemeClr>
                </a:solidFill>
                <a:latin typeface="JKRGNR+Arial-BoldMT"/>
              </a:rPr>
              <a:t>Tatbestandswirkung</a:t>
            </a:r>
            <a:r>
              <a:rPr lang="de-DE" sz="2400" dirty="0">
                <a:solidFill>
                  <a:schemeClr val="tx1">
                    <a:lumMod val="65000"/>
                    <a:lumOff val="35000"/>
                  </a:schemeClr>
                </a:solidFill>
                <a:latin typeface="JKRGNR+Arial-BoldMT"/>
              </a:rPr>
              <a:t> entfalten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aus unterschiedlichen Gründen zulässig: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Rücknahme von rechtswidrigen Verwaltungsakten, § 48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Widerruf von rechtmäßigen Verwaltungsakten, § 49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225495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9529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Sehr fraglich: </a:t>
            </a:r>
            <a:r>
              <a:rPr lang="de-DE" sz="2400" b="1" dirty="0">
                <a:solidFill>
                  <a:schemeClr val="tx1">
                    <a:lumMod val="65000"/>
                    <a:lumOff val="35000"/>
                  </a:schemeClr>
                </a:solidFill>
                <a:highlight>
                  <a:srgbClr val="FFFF00"/>
                </a:highlight>
                <a:latin typeface="JKRGNR+Arial-BoldMT"/>
              </a:rPr>
              <a:t>Parlamentsvorbehalt</a:t>
            </a:r>
            <a:r>
              <a:rPr lang="de-DE" sz="2400" dirty="0">
                <a:solidFill>
                  <a:schemeClr val="tx1">
                    <a:lumMod val="65000"/>
                    <a:lumOff val="35000"/>
                  </a:schemeClr>
                </a:solidFill>
                <a:highlight>
                  <a:srgbClr val="FFFF00"/>
                </a:highlight>
                <a:latin typeface="JKRGNR+Arial-BoldMT"/>
              </a:rPr>
              <a:t> im Bereich der </a:t>
            </a:r>
            <a:r>
              <a:rPr lang="de-DE" sz="2400" b="1" u="sng" dirty="0">
                <a:solidFill>
                  <a:schemeClr val="tx1">
                    <a:lumMod val="65000"/>
                    <a:lumOff val="35000"/>
                  </a:schemeClr>
                </a:solidFill>
                <a:highlight>
                  <a:srgbClr val="FFFF00"/>
                </a:highlight>
                <a:latin typeface="JKRGNR+Arial-BoldMT"/>
              </a:rPr>
              <a:t>Leistungsverwaltung</a:t>
            </a:r>
            <a:r>
              <a:rPr lang="de-DE" sz="2400" dirty="0">
                <a:solidFill>
                  <a:schemeClr val="tx1">
                    <a:lumMod val="65000"/>
                    <a:lumOff val="35000"/>
                  </a:schemeClr>
                </a:solidFill>
                <a:highlight>
                  <a:srgbClr val="FFFF00"/>
                </a:highlight>
                <a:latin typeface="JKRGNR+Arial-BoldMT"/>
              </a:rPr>
              <a:t>, da für Betroffenen nur </a:t>
            </a:r>
            <a:r>
              <a:rPr lang="de-DE" sz="2400" b="1" u="sng" dirty="0">
                <a:solidFill>
                  <a:schemeClr val="tx1">
                    <a:lumMod val="65000"/>
                    <a:lumOff val="35000"/>
                  </a:schemeClr>
                </a:solidFill>
                <a:highlight>
                  <a:srgbClr val="FFFF00"/>
                </a:highlight>
                <a:latin typeface="JKRGNR+Arial-BoldMT"/>
              </a:rPr>
              <a:t>Begünstigungen</a:t>
            </a:r>
            <a:r>
              <a:rPr lang="de-DE" sz="2400" dirty="0">
                <a:solidFill>
                  <a:schemeClr val="tx1">
                    <a:lumMod val="65000"/>
                    <a:lumOff val="35000"/>
                  </a:schemeClr>
                </a:solidFill>
                <a:highlight>
                  <a:srgbClr val="FFFF00"/>
                </a:highlight>
                <a:latin typeface="JKRGNR+Arial-BoldMT"/>
              </a:rPr>
              <a:t> eintreten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 insofern ein formelles Parlamentsgesetz erforderlich ist, ist umstritten: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Lehre vom Totalvorbehalt</a:t>
            </a:r>
            <a:r>
              <a:rPr lang="de-DE" sz="2400" dirty="0">
                <a:solidFill>
                  <a:schemeClr val="tx1">
                    <a:lumMod val="65000"/>
                    <a:lumOff val="35000"/>
                  </a:schemeClr>
                </a:solidFill>
                <a:latin typeface="JKRGNR+Arial-BoldMT"/>
              </a:rPr>
              <a:t>: auch im Bereich der Leistungsverwaltung sei ein Parlamentsgesetz erforderlich, da die Begünstigung des einen, </a:t>
            </a:r>
            <a:r>
              <a:rPr lang="de-DE" sz="2400" b="1" dirty="0">
                <a:solidFill>
                  <a:schemeClr val="tx1">
                    <a:lumMod val="65000"/>
                    <a:lumOff val="35000"/>
                  </a:schemeClr>
                </a:solidFill>
                <a:latin typeface="JKRGNR+Arial-BoldMT"/>
              </a:rPr>
              <a:t>mittelbar in die Grundrechte eines anderen eingreife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highlight>
                  <a:srgbClr val="FFFF00"/>
                </a:highlight>
                <a:latin typeface="JKRGNR+Arial-BoldMT"/>
              </a:rPr>
              <a:t>hM</a:t>
            </a:r>
            <a:r>
              <a:rPr lang="de-DE" sz="2400" b="1" dirty="0">
                <a:solidFill>
                  <a:schemeClr val="tx1">
                    <a:lumMod val="65000"/>
                    <a:lumOff val="35000"/>
                  </a:schemeClr>
                </a:solidFill>
                <a:highlight>
                  <a:srgbClr val="FFFF00"/>
                </a:highlight>
                <a:latin typeface="JKRGNR+Arial-BoldMT"/>
              </a:rPr>
              <a:t> in </a:t>
            </a:r>
            <a:r>
              <a:rPr lang="de-DE" sz="2400" b="1" dirty="0" err="1">
                <a:solidFill>
                  <a:schemeClr val="tx1">
                    <a:lumMod val="65000"/>
                    <a:lumOff val="35000"/>
                  </a:schemeClr>
                </a:solidFill>
                <a:highlight>
                  <a:srgbClr val="FFFF00"/>
                </a:highlight>
                <a:latin typeface="JKRGNR+Arial-BoldMT"/>
              </a:rPr>
              <a:t>Lit</a:t>
            </a:r>
            <a:r>
              <a:rPr lang="de-DE" sz="2400" b="1" dirty="0">
                <a:solidFill>
                  <a:schemeClr val="tx1">
                    <a:lumMod val="65000"/>
                    <a:lumOff val="35000"/>
                  </a:schemeClr>
                </a:solidFill>
                <a:highlight>
                  <a:srgbClr val="FFFF00"/>
                </a:highlight>
                <a:latin typeface="JKRGNR+Arial-BoldMT"/>
              </a:rPr>
              <a:t>./ </a:t>
            </a:r>
            <a:r>
              <a:rPr lang="de-DE" sz="2400" b="1" dirty="0" err="1">
                <a:solidFill>
                  <a:schemeClr val="tx1">
                    <a:lumMod val="65000"/>
                    <a:lumOff val="35000"/>
                  </a:schemeClr>
                </a:solidFill>
                <a:highlight>
                  <a:srgbClr val="FFFF00"/>
                </a:highlight>
                <a:latin typeface="JKRGNR+Arial-BoldMT"/>
              </a:rPr>
              <a:t>Rspr</a:t>
            </a:r>
            <a:r>
              <a:rPr lang="de-DE" sz="2400" b="1"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highlight>
                  <a:srgbClr val="FFFF00"/>
                </a:highlight>
                <a:latin typeface="JKRGNR+Arial-BoldMT"/>
              </a:rPr>
              <a:t>ausreichend aber auch erforderlich sei im Bereich der Leistungsverwaltung irgendeine </a:t>
            </a:r>
            <a:r>
              <a:rPr lang="de-DE" sz="2400" b="1" dirty="0">
                <a:solidFill>
                  <a:schemeClr val="tx1">
                    <a:lumMod val="65000"/>
                    <a:lumOff val="35000"/>
                  </a:schemeClr>
                </a:solidFill>
                <a:highlight>
                  <a:srgbClr val="FFFF00"/>
                </a:highlight>
                <a:latin typeface="JKRGNR+Arial-BoldMT"/>
              </a:rPr>
              <a:t>parlamentarische Willensäußerung</a:t>
            </a:r>
            <a:r>
              <a:rPr lang="de-DE" sz="2400" dirty="0">
                <a:solidFill>
                  <a:schemeClr val="tx1">
                    <a:lumMod val="65000"/>
                    <a:lumOff val="35000"/>
                  </a:schemeClr>
                </a:solidFill>
                <a:highlight>
                  <a:srgbClr val="FFFF00"/>
                </a:highlight>
                <a:latin typeface="JKRGNR+Arial-BoldMT"/>
              </a:rPr>
              <a:t> (regelmäßig: Haushaltsplan)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Anders nur: in besonders „</a:t>
            </a:r>
            <a:r>
              <a:rPr lang="de-DE" sz="2400" b="1" dirty="0">
                <a:solidFill>
                  <a:schemeClr val="tx1">
                    <a:lumMod val="65000"/>
                    <a:lumOff val="35000"/>
                  </a:schemeClr>
                </a:solidFill>
                <a:latin typeface="JKRGNR+Arial-BoldMT"/>
              </a:rPr>
              <a:t>grundrechtssensiblen</a:t>
            </a:r>
            <a:r>
              <a:rPr lang="de-DE" sz="2400" dirty="0">
                <a:solidFill>
                  <a:schemeClr val="tx1">
                    <a:lumMod val="65000"/>
                    <a:lumOff val="35000"/>
                  </a:schemeClr>
                </a:solidFill>
                <a:latin typeface="JKRGNR+Arial-BoldMT"/>
              </a:rPr>
              <a:t>“ Bereichen (bspw. </a:t>
            </a:r>
            <a:r>
              <a:rPr lang="de-DE" sz="2400" b="1" dirty="0">
                <a:solidFill>
                  <a:schemeClr val="tx1">
                    <a:lumMod val="65000"/>
                    <a:lumOff val="35000"/>
                  </a:schemeClr>
                </a:solidFill>
                <a:latin typeface="JKRGNR+Arial-BoldMT"/>
              </a:rPr>
              <a:t>Pressesubventionen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36757722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70121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Contra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„Lehre vom Totalvorbehalt“: </a:t>
            </a:r>
            <a:r>
              <a:rPr lang="de-DE" sz="2400" dirty="0">
                <a:solidFill>
                  <a:schemeClr val="tx1">
                    <a:lumMod val="65000"/>
                    <a:lumOff val="35000"/>
                  </a:schemeClr>
                </a:solidFill>
                <a:latin typeface="JKRGNR+Arial-BoldMT"/>
              </a:rPr>
              <a:t>Fehlende Flexibilität in Krisenfällen (siehe Corona-Pandemie)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highlight>
                <a:srgbClr val="FFFF00"/>
              </a:highlight>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Nach </a:t>
            </a:r>
            <a:r>
              <a:rPr lang="de-DE" sz="2400" dirty="0" err="1">
                <a:solidFill>
                  <a:schemeClr val="tx1">
                    <a:lumMod val="65000"/>
                    <a:lumOff val="35000"/>
                  </a:schemeClr>
                </a:solidFill>
                <a:highlight>
                  <a:srgbClr val="FFFF00"/>
                </a:highlight>
                <a:latin typeface="JKRGNR+Arial-BoldMT"/>
              </a:rPr>
              <a:t>hM</a:t>
            </a:r>
            <a:r>
              <a:rPr lang="de-DE" sz="2400" dirty="0">
                <a:solidFill>
                  <a:schemeClr val="tx1">
                    <a:lumMod val="65000"/>
                    <a:lumOff val="35000"/>
                  </a:schemeClr>
                </a:solidFill>
                <a:highlight>
                  <a:srgbClr val="FFFF00"/>
                </a:highlight>
                <a:latin typeface="JKRGNR+Arial-BoldMT"/>
              </a:rPr>
              <a:t> ausreichend für Subventionen: </a:t>
            </a:r>
            <a:r>
              <a:rPr lang="de-DE" sz="2400" b="1" dirty="0">
                <a:solidFill>
                  <a:schemeClr val="tx1">
                    <a:lumMod val="65000"/>
                    <a:lumOff val="35000"/>
                  </a:schemeClr>
                </a:solidFill>
                <a:highlight>
                  <a:srgbClr val="FFFF00"/>
                </a:highlight>
                <a:latin typeface="JKRGNR+Arial-BoldMT"/>
              </a:rPr>
              <a:t>Mittelbereitstellung in Haushaltsplan (</a:t>
            </a:r>
            <a:r>
              <a:rPr lang="de-DE" sz="2400" b="1" dirty="0" err="1">
                <a:solidFill>
                  <a:schemeClr val="tx1">
                    <a:lumMod val="65000"/>
                    <a:lumOff val="35000"/>
                  </a:schemeClr>
                </a:solidFill>
                <a:highlight>
                  <a:srgbClr val="FFFF00"/>
                </a:highlight>
                <a:latin typeface="JKRGNR+Arial-BoldMT"/>
              </a:rPr>
              <a:t>hM</a:t>
            </a:r>
            <a:r>
              <a:rPr lang="de-DE" sz="2400" b="1" dirty="0">
                <a:solidFill>
                  <a:schemeClr val="tx1">
                    <a:lumMod val="65000"/>
                    <a:lumOff val="35000"/>
                  </a:schemeClr>
                </a:solidFill>
                <a:highlight>
                  <a:srgbClr val="FFFF00"/>
                </a:highlight>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rgbClr val="FF0000"/>
                </a:solidFill>
                <a:latin typeface="JKRGNR+Arial-BoldMT"/>
              </a:rPr>
              <a:t>OVG hat die Haushaltssatzung für nichtig erklärt</a:t>
            </a:r>
            <a:r>
              <a:rPr lang="de-DE" sz="2400" dirty="0">
                <a:solidFill>
                  <a:schemeClr val="tx1">
                    <a:lumMod val="65000"/>
                    <a:lumOff val="35000"/>
                  </a:schemeClr>
                </a:solidFill>
                <a:latin typeface="JKRGNR+Arial-BoldMT"/>
              </a:rPr>
              <a:t>, die gemäß </a:t>
            </a:r>
            <a:r>
              <a:rPr lang="de-DE" sz="2400" b="1" dirty="0">
                <a:solidFill>
                  <a:schemeClr val="tx1">
                    <a:lumMod val="65000"/>
                    <a:lumOff val="35000"/>
                  </a:schemeClr>
                </a:solidFill>
                <a:latin typeface="JKRGNR+Arial-BoldMT"/>
              </a:rPr>
              <a:t>§ 80 I 1 GO</a:t>
            </a:r>
            <a:r>
              <a:rPr lang="de-DE" sz="2400" dirty="0">
                <a:solidFill>
                  <a:schemeClr val="tx1">
                    <a:lumMod val="65000"/>
                    <a:lumOff val="35000"/>
                  </a:schemeClr>
                </a:solidFill>
                <a:latin typeface="JKRGNR+Arial-BoldMT"/>
              </a:rPr>
              <a:t> auch den </a:t>
            </a:r>
            <a:r>
              <a:rPr lang="de-DE" sz="2400" b="1" dirty="0">
                <a:solidFill>
                  <a:schemeClr val="tx1">
                    <a:lumMod val="65000"/>
                    <a:lumOff val="35000"/>
                  </a:schemeClr>
                </a:solidFill>
                <a:latin typeface="JKRGNR+Arial-BoldMT"/>
              </a:rPr>
              <a:t>Haushaltsplan</a:t>
            </a:r>
            <a:r>
              <a:rPr lang="de-DE" sz="2400" dirty="0">
                <a:solidFill>
                  <a:schemeClr val="tx1">
                    <a:lumMod val="65000"/>
                    <a:lumOff val="35000"/>
                  </a:schemeClr>
                </a:solidFill>
                <a:latin typeface="JKRGNR+Arial-BoldMT"/>
              </a:rPr>
              <a:t> mitumfasst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mangels wirksamen Haushaltsplans nicht vorhanden: parlamentarische Willensäußerung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Haushaltsplans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Damit </a:t>
            </a:r>
            <a:r>
              <a:rPr lang="de-DE" sz="2400" b="1" dirty="0">
                <a:solidFill>
                  <a:srgbClr val="FF0000"/>
                </a:solidFill>
                <a:latin typeface="JKRGNR+Arial-BoldMT"/>
              </a:rPr>
              <a:t>von Anfang an rechtswidrig</a:t>
            </a:r>
            <a:r>
              <a:rPr lang="de-DE" sz="2400" dirty="0">
                <a:solidFill>
                  <a:srgbClr val="FF0000"/>
                </a:solidFill>
                <a:latin typeface="JKRGNR+Arial-BoldMT"/>
              </a:rPr>
              <a:t>: Subventionen aufgrund des Haushaltsplans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Folge</a:t>
            </a:r>
            <a:r>
              <a:rPr lang="de-DE" sz="2400" dirty="0">
                <a:solidFill>
                  <a:schemeClr val="tx1">
                    <a:lumMod val="65000"/>
                    <a:lumOff val="35000"/>
                  </a:schemeClr>
                </a:solidFill>
                <a:latin typeface="JKRGNR+Arial-BoldMT"/>
              </a:rPr>
              <a:t>: Rechtswidrigkeit des verfahrensgegenständlichen Subventionsbescheides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22170922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Anwendungsbereich des § 48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berücksichtigen: </a:t>
            </a:r>
            <a:r>
              <a:rPr lang="de-DE" sz="2400" b="1" dirty="0">
                <a:solidFill>
                  <a:schemeClr val="tx1">
                    <a:lumMod val="65000"/>
                    <a:lumOff val="35000"/>
                  </a:schemeClr>
                </a:solidFill>
                <a:latin typeface="JKRGNR+Arial-BoldMT"/>
              </a:rPr>
              <a:t>§ 48 I 2 VwVfG, </a:t>
            </a:r>
            <a:r>
              <a:rPr lang="de-DE" sz="2400" dirty="0">
                <a:solidFill>
                  <a:schemeClr val="tx1">
                    <a:lumMod val="65000"/>
                    <a:lumOff val="35000"/>
                  </a:schemeClr>
                </a:solidFill>
                <a:latin typeface="JKRGNR+Arial-BoldMT"/>
              </a:rPr>
              <a:t>wonach ein begünstigender Verwaltungsakt </a:t>
            </a:r>
            <a:r>
              <a:rPr lang="de-DE" sz="2400" b="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nur unter den Einschränkungen der Absätze 2 bis 4 zurückgenommen werden“ </a:t>
            </a:r>
            <a:r>
              <a:rPr lang="de-DE" sz="2400" dirty="0">
                <a:solidFill>
                  <a:schemeClr val="tx1">
                    <a:lumMod val="65000"/>
                    <a:lumOff val="35000"/>
                  </a:schemeClr>
                </a:solidFill>
                <a:latin typeface="JKRGNR+Arial-BoldMT"/>
              </a:rPr>
              <a:t>darf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48 II 1 VwVfG </a:t>
            </a:r>
            <a:r>
              <a:rPr lang="de-DE" sz="2400" dirty="0">
                <a:solidFill>
                  <a:schemeClr val="tx1">
                    <a:lumMod val="65000"/>
                    <a:lumOff val="35000"/>
                  </a:schemeClr>
                </a:solidFill>
                <a:latin typeface="JKRGNR+Arial-BoldMT"/>
              </a:rPr>
              <a:t>bei rechtswidrigen </a:t>
            </a:r>
            <a:r>
              <a:rPr lang="de-DE" sz="2400" i="1" dirty="0">
                <a:solidFill>
                  <a:schemeClr val="tx1">
                    <a:lumMod val="65000"/>
                    <a:lumOff val="35000"/>
                  </a:schemeClr>
                </a:solidFill>
                <a:latin typeface="JKRGNR+Arial-BoldMT"/>
              </a:rPr>
              <a:t>„Verwaltungsakt, der eine einmalige Geldleistung gewährt“ </a:t>
            </a:r>
            <a:r>
              <a:rPr lang="de-DE" sz="2400" dirty="0">
                <a:solidFill>
                  <a:schemeClr val="tx1">
                    <a:lumMod val="65000"/>
                    <a:lumOff val="35000"/>
                  </a:schemeClr>
                </a:solidFill>
                <a:latin typeface="JKRGNR+Arial-BoldMT"/>
              </a:rPr>
              <a:t>notwendig: </a:t>
            </a:r>
            <a:r>
              <a:rPr lang="de-DE" sz="2400" b="1" dirty="0">
                <a:solidFill>
                  <a:schemeClr val="tx1">
                    <a:lumMod val="65000"/>
                    <a:lumOff val="35000"/>
                  </a:schemeClr>
                </a:solidFill>
                <a:latin typeface="JKRGNR+Arial-BoldMT"/>
              </a:rPr>
              <a:t>Interessenabwägung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48 II 2 VwVfG Regelfälle </a:t>
            </a:r>
            <a:r>
              <a:rPr lang="de-DE" sz="2400" dirty="0">
                <a:solidFill>
                  <a:schemeClr val="tx1">
                    <a:lumMod val="65000"/>
                    <a:lumOff val="35000"/>
                  </a:schemeClr>
                </a:solidFill>
                <a:latin typeface="JKRGNR+Arial-BoldMT"/>
              </a:rPr>
              <a:t>schutzwürdigen Vertrauens: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Leistungsverbrauch</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Praktisch irreversible Vermögensdisposition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vorgetragen und objektiv zutreffend: Leistungsverbrauch durch den 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14896203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in </a:t>
            </a:r>
            <a:r>
              <a:rPr lang="de-DE" sz="2400" b="1" dirty="0">
                <a:solidFill>
                  <a:schemeClr val="tx1">
                    <a:lumMod val="65000"/>
                    <a:lumOff val="35000"/>
                  </a:schemeClr>
                </a:solidFill>
                <a:latin typeface="JKRGNR+Arial-BoldMT"/>
              </a:rPr>
              <a:t>§ 48 II 3 VwVfG </a:t>
            </a:r>
            <a:r>
              <a:rPr lang="de-DE" sz="2400" dirty="0">
                <a:solidFill>
                  <a:schemeClr val="tx1">
                    <a:lumMod val="65000"/>
                    <a:lumOff val="35000"/>
                  </a:schemeClr>
                </a:solidFill>
                <a:latin typeface="JKRGNR+Arial-BoldMT"/>
              </a:rPr>
              <a:t>vorgesehen: Ausschlussgründe für Vertrauensschutz (nicht abschließend!)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Hierin vorgesehen: Fälle der </a:t>
            </a:r>
            <a:r>
              <a:rPr lang="de-DE" sz="2400" b="1" dirty="0">
                <a:solidFill>
                  <a:schemeClr val="tx1">
                    <a:lumMod val="65000"/>
                    <a:lumOff val="35000"/>
                  </a:schemeClr>
                </a:solidFill>
                <a:latin typeface="JKRGNR+Arial-BoldMT"/>
              </a:rPr>
              <a:t>Bösgläubigkeit des Begünstigten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einzig denkbar, aber abzulehnen: </a:t>
            </a:r>
            <a:r>
              <a:rPr lang="de-DE" sz="2400" b="1" dirty="0">
                <a:solidFill>
                  <a:schemeClr val="tx1">
                    <a:lumMod val="65000"/>
                    <a:lumOff val="35000"/>
                  </a:schemeClr>
                </a:solidFill>
                <a:latin typeface="JKRGNR+Arial-BoldMT"/>
              </a:rPr>
              <a:t>§ 48 II 3 Nr. 3 VwVfG</a:t>
            </a:r>
            <a:r>
              <a:rPr lang="de-DE" sz="2400" dirty="0">
                <a:solidFill>
                  <a:schemeClr val="tx1">
                    <a:lumMod val="65000"/>
                    <a:lumOff val="35000"/>
                  </a:schemeClr>
                </a:solidFill>
                <a:latin typeface="JKRGNR+Arial-BoldMT"/>
              </a:rPr>
              <a:t>, da </a:t>
            </a:r>
            <a:r>
              <a:rPr lang="de-DE" sz="2400" b="1" dirty="0">
                <a:solidFill>
                  <a:schemeClr val="tx1">
                    <a:lumMod val="65000"/>
                    <a:lumOff val="35000"/>
                  </a:schemeClr>
                </a:solidFill>
                <a:latin typeface="JKRGNR+Arial-BoldMT"/>
              </a:rPr>
              <a:t>Rechtskenntnis im Zeitpunkt des Erlasses des VA </a:t>
            </a:r>
            <a:r>
              <a:rPr lang="de-DE" sz="2400" dirty="0">
                <a:solidFill>
                  <a:schemeClr val="tx1">
                    <a:lumMod val="65000"/>
                    <a:lumOff val="35000"/>
                  </a:schemeClr>
                </a:solidFill>
                <a:latin typeface="JKRGNR+Arial-BoldMT"/>
              </a:rPr>
              <a:t>erforderlich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 Schutzwürdiges Vertrauen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Voraussetzungen für Rücknahme nach § 48 I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 verneinen</a:t>
            </a:r>
            <a:r>
              <a:rPr lang="de-DE" sz="2400" dirty="0">
                <a:solidFill>
                  <a:schemeClr val="tx1">
                    <a:lumMod val="65000"/>
                    <a:lumOff val="35000"/>
                  </a:schemeClr>
                </a:solidFill>
                <a:latin typeface="JKRGNR+Arial-BoldMT"/>
              </a:rPr>
              <a:t>: Rechtmäßigkeit des Aufhebungsbescheides als Rücknahme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31774219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Rechtmäßigkeit als Widerruf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des eindeutigen Wortlautes des </a:t>
            </a:r>
            <a:r>
              <a:rPr lang="de-DE" sz="2400" b="1" dirty="0">
                <a:solidFill>
                  <a:schemeClr val="tx1">
                    <a:lumMod val="65000"/>
                    <a:lumOff val="35000"/>
                  </a:schemeClr>
                </a:solidFill>
                <a:latin typeface="JKRGNR+Arial-BoldMT"/>
              </a:rPr>
              <a:t>§ 49 I VwVfG </a:t>
            </a:r>
            <a:r>
              <a:rPr lang="de-DE" sz="2400" dirty="0">
                <a:solidFill>
                  <a:schemeClr val="tx1">
                    <a:lumMod val="65000"/>
                    <a:lumOff val="35000"/>
                  </a:schemeClr>
                </a:solidFill>
                <a:latin typeface="JKRGNR+Arial-BoldMT"/>
              </a:rPr>
              <a:t>für dessen Anwendbarkeit zu fordern: Vorliegen eines </a:t>
            </a:r>
            <a:r>
              <a:rPr lang="de-DE" sz="2400" b="1" dirty="0">
                <a:solidFill>
                  <a:schemeClr val="tx1">
                    <a:lumMod val="65000"/>
                    <a:lumOff val="35000"/>
                  </a:schemeClr>
                </a:solidFill>
                <a:latin typeface="JKRGNR+Arial-BoldMT"/>
              </a:rPr>
              <a:t>rechtmäßigen Verwaltungsaktes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Analoge Anwendung des § 49 VwVfG auf rechtswidrige VA?</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Argumente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Gesetzgeber hat übersehen</a:t>
            </a:r>
            <a:r>
              <a:rPr lang="de-DE" sz="2400" dirty="0">
                <a:solidFill>
                  <a:schemeClr val="tx1">
                    <a:lumMod val="65000"/>
                    <a:lumOff val="35000"/>
                  </a:schemeClr>
                </a:solidFill>
                <a:latin typeface="JKRGNR+Arial-BoldMT"/>
              </a:rPr>
              <a:t>, dass es ggf. aufgrund des Vertrauensschutzes (§ 48 II 1 VwVfG) zur </a:t>
            </a:r>
            <a:r>
              <a:rPr lang="de-DE" sz="2400" b="1" dirty="0">
                <a:solidFill>
                  <a:schemeClr val="tx1">
                    <a:lumMod val="65000"/>
                    <a:lumOff val="35000"/>
                  </a:schemeClr>
                </a:solidFill>
                <a:highlight>
                  <a:srgbClr val="FFFF00"/>
                </a:highlight>
                <a:latin typeface="JKRGNR+Arial-BoldMT"/>
              </a:rPr>
              <a:t>Besserstellung </a:t>
            </a:r>
            <a:r>
              <a:rPr lang="de-DE" sz="2400" dirty="0">
                <a:solidFill>
                  <a:schemeClr val="tx1">
                    <a:lumMod val="65000"/>
                    <a:lumOff val="35000"/>
                  </a:schemeClr>
                </a:solidFill>
                <a:highlight>
                  <a:srgbClr val="FFFF00"/>
                </a:highlight>
                <a:latin typeface="JKRGNR+Arial-BoldMT"/>
              </a:rPr>
              <a:t>desjenigen kommt, der einen </a:t>
            </a:r>
            <a:r>
              <a:rPr lang="de-DE" sz="2400" b="1" dirty="0">
                <a:solidFill>
                  <a:schemeClr val="tx1">
                    <a:lumMod val="65000"/>
                    <a:lumOff val="35000"/>
                  </a:schemeClr>
                </a:solidFill>
                <a:highlight>
                  <a:srgbClr val="FFFF00"/>
                </a:highlight>
                <a:latin typeface="JKRGNR+Arial-BoldMT"/>
              </a:rPr>
              <a:t>rechtswidrigen VA erhalten </a:t>
            </a:r>
            <a:r>
              <a:rPr lang="de-DE" sz="2400" dirty="0">
                <a:solidFill>
                  <a:schemeClr val="tx1">
                    <a:lumMod val="65000"/>
                    <a:lumOff val="35000"/>
                  </a:schemeClr>
                </a:solidFill>
                <a:highlight>
                  <a:srgbClr val="FFFF00"/>
                </a:highlight>
                <a:latin typeface="JKRGNR+Arial-BoldMT"/>
              </a:rPr>
              <a:t>hat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Rechtswidriger VA verdient keinen Schutz </a:t>
            </a:r>
            <a:r>
              <a:rPr lang="de-DE" sz="2400" dirty="0">
                <a:solidFill>
                  <a:schemeClr val="tx1">
                    <a:lumMod val="65000"/>
                    <a:lumOff val="35000"/>
                  </a:schemeClr>
                </a:solidFill>
                <a:latin typeface="JKRGNR+Arial-BoldMT"/>
              </a:rPr>
              <a:t>vor behördlicher Aufhebung, wenn der VA im Falle seiner Rechtmäßigkeit widerrufen werden könnte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23744336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herausgearbeitet: § 49 I VwVfG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für § 49 I VwVfG anzunehmen: Einhaltung der formellen Voraussetzungen (s.o.)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 49 III 1 VwVfG zunächst vorausgesetzt: </a:t>
            </a:r>
            <a:r>
              <a:rPr lang="de-DE" sz="2400" b="1" dirty="0">
                <a:solidFill>
                  <a:schemeClr val="tx1">
                    <a:lumMod val="65000"/>
                    <a:lumOff val="35000"/>
                  </a:schemeClr>
                </a:solidFill>
                <a:latin typeface="JKRGNR+Arial-BoldMT"/>
              </a:rPr>
              <a:t>Widerrufsgrund</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Anzunehmen nach den Umständen des Falles: Dass die Leistungen „nicht für den in dem Verwaltungsakt bestimmten Zweck verwendet wird“ (</a:t>
            </a:r>
            <a:r>
              <a:rPr lang="de-DE" sz="2400" b="1" dirty="0">
                <a:solidFill>
                  <a:schemeClr val="tx1">
                    <a:lumMod val="65000"/>
                    <a:lumOff val="35000"/>
                  </a:schemeClr>
                </a:solidFill>
                <a:latin typeface="JKRGNR+Arial-BoldMT"/>
              </a:rPr>
              <a:t>Zweckentfremdung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Widerrufsgrund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28232750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Schließlich zu beachten: </a:t>
            </a:r>
            <a:r>
              <a:rPr lang="de-DE" sz="2400" b="1" dirty="0">
                <a:solidFill>
                  <a:schemeClr val="tx1">
                    <a:lumMod val="65000"/>
                    <a:lumOff val="35000"/>
                  </a:schemeClr>
                </a:solidFill>
                <a:latin typeface="JKRGNR+Arial-BoldMT"/>
              </a:rPr>
              <a:t>§ 49 III 2 VwVfG</a:t>
            </a:r>
            <a:r>
              <a:rPr lang="de-DE" sz="2400" dirty="0">
                <a:solidFill>
                  <a:schemeClr val="tx1">
                    <a:lumMod val="65000"/>
                    <a:lumOff val="35000"/>
                  </a:schemeClr>
                </a:solidFill>
                <a:latin typeface="JKRGNR+Arial-BoldMT"/>
              </a:rPr>
              <a:t>, wonach die </a:t>
            </a:r>
            <a:r>
              <a:rPr lang="de-DE" sz="2400" b="1" u="sng" dirty="0">
                <a:solidFill>
                  <a:schemeClr val="tx1">
                    <a:lumMod val="65000"/>
                    <a:lumOff val="35000"/>
                  </a:schemeClr>
                </a:solidFill>
                <a:latin typeface="JKRGNR+Arial-BoldMT"/>
              </a:rPr>
              <a:t>Ausschlussfrist</a:t>
            </a:r>
            <a:r>
              <a:rPr lang="de-DE" sz="2400" dirty="0">
                <a:solidFill>
                  <a:schemeClr val="tx1">
                    <a:lumMod val="65000"/>
                    <a:lumOff val="35000"/>
                  </a:schemeClr>
                </a:solidFill>
                <a:latin typeface="JKRGNR+Arial-BoldMT"/>
              </a:rPr>
              <a:t> aus </a:t>
            </a:r>
            <a:r>
              <a:rPr lang="de-DE" sz="2400" b="1" dirty="0">
                <a:solidFill>
                  <a:schemeClr val="tx1">
                    <a:lumMod val="65000"/>
                    <a:lumOff val="35000"/>
                  </a:schemeClr>
                </a:solidFill>
                <a:latin typeface="JKRGNR+Arial-BoldMT"/>
              </a:rPr>
              <a:t>§ 48 IV 1 VwVfG </a:t>
            </a:r>
            <a:r>
              <a:rPr lang="de-DE" sz="2400" dirty="0">
                <a:solidFill>
                  <a:schemeClr val="tx1">
                    <a:lumMod val="65000"/>
                    <a:lumOff val="35000"/>
                  </a:schemeClr>
                </a:solidFill>
                <a:latin typeface="JKRGNR+Arial-BoldMT"/>
              </a:rPr>
              <a:t>„entsprechend“ gilt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Rücknahme (bzw. Widerruf) nur möglich: </a:t>
            </a:r>
            <a:r>
              <a:rPr lang="de-DE" sz="2400" b="1" dirty="0">
                <a:solidFill>
                  <a:schemeClr val="tx1">
                    <a:lumMod val="65000"/>
                    <a:lumOff val="35000"/>
                  </a:schemeClr>
                </a:solidFill>
                <a:highlight>
                  <a:srgbClr val="FFFF00"/>
                </a:highlight>
                <a:latin typeface="JKRGNR+Arial-BoldMT"/>
              </a:rPr>
              <a:t>„innerhalb eines Jahres“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Fristbeginn: </a:t>
            </a:r>
            <a:r>
              <a:rPr lang="de-DE" sz="2400" i="1" dirty="0">
                <a:solidFill>
                  <a:schemeClr val="tx1">
                    <a:lumMod val="65000"/>
                    <a:lumOff val="35000"/>
                  </a:schemeClr>
                </a:solidFill>
                <a:latin typeface="JKRGNR+Arial-BoldMT"/>
              </a:rPr>
              <a:t>„seit dem </a:t>
            </a:r>
            <a:r>
              <a:rPr lang="de-DE" sz="2400" b="1" i="1" dirty="0">
                <a:solidFill>
                  <a:schemeClr val="tx1">
                    <a:lumMod val="65000"/>
                    <a:lumOff val="35000"/>
                  </a:schemeClr>
                </a:solidFill>
                <a:latin typeface="JKRGNR+Arial-BoldMT"/>
              </a:rPr>
              <a:t>Zeitpunkt der Kenntnisnahme </a:t>
            </a:r>
            <a:r>
              <a:rPr lang="de-DE" sz="2400" i="1" dirty="0">
                <a:solidFill>
                  <a:schemeClr val="tx1">
                    <a:lumMod val="65000"/>
                    <a:lumOff val="35000"/>
                  </a:schemeClr>
                </a:solidFill>
                <a:latin typeface="JKRGNR+Arial-BoldMT"/>
              </a:rPr>
              <a:t>von </a:t>
            </a:r>
            <a:r>
              <a:rPr lang="de-DE" sz="2400" b="1" i="1" dirty="0">
                <a:solidFill>
                  <a:schemeClr val="tx1">
                    <a:lumMod val="65000"/>
                    <a:lumOff val="35000"/>
                  </a:schemeClr>
                </a:solidFill>
                <a:latin typeface="JKRGNR+Arial-BoldMT"/>
              </a:rPr>
              <a:t>Tatsachen</a:t>
            </a:r>
            <a:r>
              <a:rPr lang="de-DE" sz="2400" i="1" dirty="0">
                <a:solidFill>
                  <a:schemeClr val="tx1">
                    <a:lumMod val="65000"/>
                    <a:lumOff val="35000"/>
                  </a:schemeClr>
                </a:solidFill>
                <a:latin typeface="JKRGNR+Arial-BoldMT"/>
              </a:rPr>
              <a:t>, welche die Rücknahme (bzw. Widerruf) des Verwaltungsaktes rechtfertigen“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BVerwG NJW 1985, 819 </a:t>
            </a:r>
            <a:r>
              <a:rPr lang="de-DE" sz="2400" dirty="0">
                <a:solidFill>
                  <a:schemeClr val="tx1">
                    <a:lumMod val="65000"/>
                    <a:lumOff val="35000"/>
                  </a:schemeClr>
                </a:solidFill>
                <a:latin typeface="JKRGNR+Arial-BoldMT"/>
              </a:rPr>
              <a:t>hierfür verlangt: </a:t>
            </a:r>
            <a:r>
              <a:rPr lang="de-DE" sz="2400" b="1" dirty="0">
                <a:solidFill>
                  <a:schemeClr val="tx1">
                    <a:lumMod val="65000"/>
                    <a:lumOff val="35000"/>
                  </a:schemeClr>
                </a:solidFill>
                <a:highlight>
                  <a:srgbClr val="FFFF00"/>
                </a:highlight>
                <a:latin typeface="JKRGNR+Arial-BoldMT"/>
              </a:rPr>
              <a:t>Positive Kenntnis </a:t>
            </a:r>
            <a:r>
              <a:rPr lang="de-DE" sz="2400" dirty="0">
                <a:solidFill>
                  <a:schemeClr val="tx1">
                    <a:lumMod val="65000"/>
                    <a:lumOff val="35000"/>
                  </a:schemeClr>
                </a:solidFill>
                <a:highlight>
                  <a:srgbClr val="FFFF00"/>
                </a:highlight>
                <a:latin typeface="JKRGNR+Arial-BoldMT"/>
              </a:rPr>
              <a:t>sämtlicher für die Rücknahmeentscheidung maßgeblicher Tatsachen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Rücknahmeentscheidung erforderlich: </a:t>
            </a:r>
            <a:r>
              <a:rPr lang="de-DE" sz="2400" b="1" dirty="0">
                <a:solidFill>
                  <a:schemeClr val="tx1">
                    <a:lumMod val="65000"/>
                    <a:lumOff val="35000"/>
                  </a:schemeClr>
                </a:solidFill>
                <a:highlight>
                  <a:srgbClr val="FFFF00"/>
                </a:highlight>
                <a:latin typeface="JKRGNR+Arial-BoldMT"/>
              </a:rPr>
              <a:t>Rechts- und Tatsachenkenntnis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nicht (!) ausreichend: bloßes „Kennenmüssen“ (vgl. § 48 II 3 Nr. 3 VwVfG für den Betroffenen)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20170972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in </a:t>
            </a:r>
            <a:r>
              <a:rPr lang="de-DE" sz="2400" b="1" dirty="0">
                <a:solidFill>
                  <a:schemeClr val="tx1">
                    <a:lumMod val="65000"/>
                    <a:lumOff val="35000"/>
                  </a:schemeClr>
                </a:solidFill>
                <a:latin typeface="JKRGNR+Arial-BoldMT"/>
              </a:rPr>
              <a:t>§ 48 IV VwVfG </a:t>
            </a:r>
            <a:r>
              <a:rPr lang="de-DE" sz="2400" dirty="0">
                <a:solidFill>
                  <a:schemeClr val="tx1">
                    <a:lumMod val="65000"/>
                    <a:lumOff val="35000"/>
                  </a:schemeClr>
                </a:solidFill>
                <a:latin typeface="JKRGNR+Arial-BoldMT"/>
              </a:rPr>
              <a:t>enthalten: sog. </a:t>
            </a:r>
            <a:r>
              <a:rPr lang="de-DE" sz="2400" b="1" dirty="0">
                <a:solidFill>
                  <a:schemeClr val="tx1">
                    <a:lumMod val="65000"/>
                    <a:lumOff val="35000"/>
                  </a:schemeClr>
                </a:solidFill>
                <a:latin typeface="JKRGNR+Arial-BoldMT"/>
              </a:rPr>
              <a:t>Entscheidungsfrist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Anwendung auf den Fall: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Umfassende Rechts- und Tatsachenkenntnis der Gemeinde: nach Erhalt der „abschließenden Feststellung“ durch Rechtsamt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diesen Maßstäben gewahrt: </a:t>
            </a:r>
            <a:r>
              <a:rPr lang="de-DE" sz="2400" b="1" dirty="0">
                <a:solidFill>
                  <a:schemeClr val="tx1">
                    <a:lumMod val="65000"/>
                    <a:lumOff val="35000"/>
                  </a:schemeClr>
                </a:solidFill>
                <a:latin typeface="JKRGNR+Arial-BoldMT"/>
              </a:rPr>
              <a:t>Jahresfrist aus § 48 IV 1 VwVfG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49 III 2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Voraussetzungen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2070020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 49 III 1 VwVfG </a:t>
            </a:r>
            <a:r>
              <a:rPr lang="de-DE" sz="2400" dirty="0">
                <a:solidFill>
                  <a:schemeClr val="tx1">
                    <a:lumMod val="65000"/>
                    <a:lumOff val="35000"/>
                  </a:schemeClr>
                </a:solidFill>
                <a:latin typeface="JKRGNR+Arial-BoldMT"/>
              </a:rPr>
              <a:t>vorgesehen: </a:t>
            </a:r>
            <a:r>
              <a:rPr lang="de-DE" sz="2400" b="1" dirty="0">
                <a:solidFill>
                  <a:schemeClr val="tx1">
                    <a:lumMod val="65000"/>
                    <a:lumOff val="35000"/>
                  </a:schemeClr>
                </a:solidFill>
                <a:latin typeface="JKRGNR+Arial-BoldMT"/>
              </a:rPr>
              <a:t>„Kann-Vorschrift“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grundsätzlich vorgesehen: Entschließungs- und Auswahlermessen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bei der Aufhebung von Zuwendungsbescheiden zu beachten: </a:t>
            </a:r>
            <a:r>
              <a:rPr lang="de-DE" sz="2400" b="1" dirty="0">
                <a:solidFill>
                  <a:schemeClr val="tx1">
                    <a:lumMod val="65000"/>
                    <a:lumOff val="35000"/>
                  </a:schemeClr>
                </a:solidFill>
                <a:latin typeface="JKRGNR+Arial-BoldMT"/>
              </a:rPr>
              <a:t>Grundsätze der Wirtschaftlichkeit und Sparsamkeit </a:t>
            </a:r>
            <a:r>
              <a:rPr lang="de-DE" sz="2400" dirty="0">
                <a:solidFill>
                  <a:schemeClr val="tx1">
                    <a:lumMod val="65000"/>
                    <a:lumOff val="35000"/>
                  </a:schemeClr>
                </a:solidFill>
                <a:latin typeface="JKRGNR+Arial-BoldMT"/>
              </a:rPr>
              <a:t>(§ 7 I BHO)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Insofern </a:t>
            </a:r>
            <a:r>
              <a:rPr lang="de-DE" sz="2400" dirty="0" err="1">
                <a:solidFill>
                  <a:schemeClr val="tx1">
                    <a:lumMod val="65000"/>
                    <a:lumOff val="35000"/>
                  </a:schemeClr>
                </a:solidFill>
                <a:highlight>
                  <a:srgbClr val="FFFF00"/>
                </a:highlight>
                <a:latin typeface="JKRGNR+Arial-BoldMT"/>
              </a:rPr>
              <a:t>hM</a:t>
            </a:r>
            <a:r>
              <a:rPr lang="de-DE" sz="2400" dirty="0">
                <a:solidFill>
                  <a:schemeClr val="tx1">
                    <a:lumMod val="65000"/>
                    <a:lumOff val="35000"/>
                  </a:schemeClr>
                </a:solidFill>
                <a:highlight>
                  <a:srgbClr val="FFFF00"/>
                </a:highlight>
                <a:latin typeface="JKRGNR+Arial-BoldMT"/>
              </a:rPr>
              <a:t>: </a:t>
            </a:r>
            <a:r>
              <a:rPr lang="de-DE" sz="2400" b="1" dirty="0">
                <a:solidFill>
                  <a:schemeClr val="tx1">
                    <a:lumMod val="65000"/>
                    <a:lumOff val="35000"/>
                  </a:schemeClr>
                </a:solidFill>
                <a:highlight>
                  <a:srgbClr val="FFFF00"/>
                </a:highlight>
                <a:latin typeface="JKRGNR+Arial-BoldMT"/>
              </a:rPr>
              <a:t>Intendiertes Ermessen</a:t>
            </a:r>
            <a:r>
              <a:rPr lang="de-DE" sz="2400" dirty="0">
                <a:solidFill>
                  <a:schemeClr val="tx1">
                    <a:lumMod val="65000"/>
                    <a:lumOff val="35000"/>
                  </a:schemeClr>
                </a:solidFill>
                <a:highlight>
                  <a:srgbClr val="FFFF00"/>
                </a:highlight>
                <a:latin typeface="JKRGNR+Arial-BoldMT"/>
              </a:rPr>
              <a:t>, wonach </a:t>
            </a:r>
            <a:r>
              <a:rPr lang="de-DE" sz="2400" b="1" dirty="0">
                <a:solidFill>
                  <a:schemeClr val="tx1">
                    <a:lumMod val="65000"/>
                    <a:lumOff val="35000"/>
                  </a:schemeClr>
                </a:solidFill>
                <a:highlight>
                  <a:srgbClr val="FFFF00"/>
                </a:highlight>
                <a:latin typeface="JKRGNR+Arial-BoldMT"/>
              </a:rPr>
              <a:t>nur in atypischen Ausnahmefällen</a:t>
            </a:r>
            <a:r>
              <a:rPr lang="de-DE" sz="2400" dirty="0">
                <a:solidFill>
                  <a:schemeClr val="tx1">
                    <a:lumMod val="65000"/>
                    <a:lumOff val="35000"/>
                  </a:schemeClr>
                </a:solidFill>
                <a:highlight>
                  <a:srgbClr val="FFFF00"/>
                </a:highlight>
                <a:latin typeface="JKRGNR+Arial-BoldMT"/>
              </a:rPr>
              <a:t> eine Aufhebung nicht vorzunehmen 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Atypischer Sonderfall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Ermessensfehler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Konsequenz: Rechtmäßigkeit des Aufhebungsbescheides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16114817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Rechtmäßigkeit des Rückforderungsbescheides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Rechtmäßigkeit des Rückforderungsbescheides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Einschlägige Rechtsgrundlage: </a:t>
            </a:r>
            <a:r>
              <a:rPr lang="de-DE" sz="2400" b="1" dirty="0">
                <a:solidFill>
                  <a:schemeClr val="tx1">
                    <a:lumMod val="65000"/>
                    <a:lumOff val="35000"/>
                  </a:schemeClr>
                </a:solidFill>
                <a:highlight>
                  <a:srgbClr val="FFFF00"/>
                </a:highlight>
                <a:latin typeface="JKRGNR+Arial-BoldMT"/>
              </a:rPr>
              <a:t>§ 49a I 1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Voraussetzungen (+), </a:t>
            </a:r>
            <a:r>
              <a:rPr lang="de-DE" sz="2400" dirty="0">
                <a:solidFill>
                  <a:schemeClr val="tx1">
                    <a:lumMod val="65000"/>
                    <a:lumOff val="35000"/>
                  </a:schemeClr>
                </a:solidFill>
                <a:latin typeface="JKRGNR+Arial-BoldMT"/>
              </a:rPr>
              <a:t>insbesondere Anhörung (§ 28 I VwVfG) erfolgt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materieller Hinsicht </a:t>
            </a:r>
            <a:r>
              <a:rPr lang="de-DE" sz="2400" dirty="0">
                <a:solidFill>
                  <a:schemeClr val="tx1">
                    <a:lumMod val="65000"/>
                    <a:lumOff val="35000"/>
                  </a:schemeClr>
                </a:solidFill>
                <a:latin typeface="JKRGNR+Arial-BoldMT"/>
              </a:rPr>
              <a:t>verlangt, aber ebenfalls anzunehmen: Dass Verwaltungsakt (gemäß § 49 III 1 VwVfG) mit </a:t>
            </a:r>
            <a:r>
              <a:rPr lang="de-DE" sz="2400" b="1" dirty="0">
                <a:solidFill>
                  <a:schemeClr val="tx1">
                    <a:lumMod val="65000"/>
                    <a:lumOff val="35000"/>
                  </a:schemeClr>
                </a:solidFill>
                <a:latin typeface="JKRGNR+Arial-BoldMT"/>
              </a:rPr>
              <a:t>Wirkung für die Vergangenheit widerrufen und Leistungen erbracht </a:t>
            </a:r>
            <a:r>
              <a:rPr lang="de-DE" sz="2400" dirty="0">
                <a:solidFill>
                  <a:schemeClr val="tx1">
                    <a:lumMod val="65000"/>
                    <a:lumOff val="35000"/>
                  </a:schemeClr>
                </a:solidFill>
                <a:latin typeface="JKRGNR+Arial-BoldMT"/>
              </a:rPr>
              <a:t>sind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Rechtsfolge</a:t>
            </a:r>
            <a:r>
              <a:rPr lang="de-DE" sz="2400" dirty="0">
                <a:solidFill>
                  <a:schemeClr val="tx1">
                    <a:lumMod val="65000"/>
                    <a:lumOff val="35000"/>
                  </a:schemeClr>
                </a:solidFill>
                <a:latin typeface="JKRGNR+Arial-BoldMT"/>
              </a:rPr>
              <a:t>: Gebundene Entscheidung („sind“)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 49a II 1 VwVfG </a:t>
            </a:r>
            <a:r>
              <a:rPr lang="de-DE" sz="2400" dirty="0">
                <a:solidFill>
                  <a:schemeClr val="tx1">
                    <a:lumMod val="65000"/>
                    <a:lumOff val="35000"/>
                  </a:schemeClr>
                </a:solidFill>
                <a:latin typeface="JKRGNR+Arial-BoldMT"/>
              </a:rPr>
              <a:t>enthalten: Rechtsfolgenverweisung in die </a:t>
            </a:r>
            <a:r>
              <a:rPr lang="de-DE" sz="2400" b="1" dirty="0">
                <a:solidFill>
                  <a:schemeClr val="tx1">
                    <a:lumMod val="65000"/>
                    <a:lumOff val="35000"/>
                  </a:schemeClr>
                </a:solidFill>
                <a:latin typeface="JKRGNR+Arial-BoldMT"/>
              </a:rPr>
              <a:t>§§ 812, 818, 819 BGB</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fraglich insofern: Umfang der Erstattung gemäß § 49a II 1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26724064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 Systematik der §§ 48, 49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Rücknahme von rechtswidrigen Verwaltungsakten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Ratio</a:t>
            </a:r>
            <a:r>
              <a:rPr lang="de-DE" sz="2400" dirty="0">
                <a:solidFill>
                  <a:schemeClr val="tx1">
                    <a:lumMod val="65000"/>
                    <a:lumOff val="35000"/>
                  </a:schemeClr>
                </a:solidFill>
                <a:latin typeface="JKRGNR+Arial-BoldMT"/>
              </a:rPr>
              <a:t>: Gesetzmäßigkeit der Verwaltung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u="sng"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Wichtige Unterscheidung </a:t>
            </a:r>
            <a:r>
              <a:rPr lang="de-DE" sz="2400" b="1" u="sng" dirty="0" err="1">
                <a:solidFill>
                  <a:schemeClr val="tx1">
                    <a:lumMod val="65000"/>
                    <a:lumOff val="35000"/>
                  </a:schemeClr>
                </a:solidFill>
                <a:latin typeface="JKRGNR+Arial-BoldMT"/>
              </a:rPr>
              <a:t>iRv</a:t>
            </a:r>
            <a:r>
              <a:rPr lang="de-DE" sz="2400" b="1" u="sng" dirty="0">
                <a:solidFill>
                  <a:schemeClr val="tx1">
                    <a:lumMod val="65000"/>
                    <a:lumOff val="35000"/>
                  </a:schemeClr>
                </a:solidFill>
                <a:latin typeface="JKRGNR+Arial-BoldMT"/>
              </a:rPr>
              <a:t>. § 48 VwVfG</a:t>
            </a:r>
            <a:r>
              <a:rPr lang="de-DE" sz="2400" u="sng"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Rücknahme von </a:t>
            </a:r>
            <a:r>
              <a:rPr lang="de-DE" sz="2400" b="1" dirty="0">
                <a:solidFill>
                  <a:schemeClr val="tx1">
                    <a:lumMod val="65000"/>
                    <a:lumOff val="35000"/>
                  </a:schemeClr>
                </a:solidFill>
                <a:highlight>
                  <a:srgbClr val="FFFF00"/>
                </a:highlight>
                <a:latin typeface="JKRGNR+Arial-BoldMT"/>
              </a:rPr>
              <a:t>begünstigenden</a:t>
            </a:r>
            <a:r>
              <a:rPr lang="de-DE" sz="2400" dirty="0">
                <a:solidFill>
                  <a:schemeClr val="tx1">
                    <a:lumMod val="65000"/>
                    <a:lumOff val="35000"/>
                  </a:schemeClr>
                </a:solidFill>
                <a:latin typeface="JKRGNR+Arial-BoldMT"/>
              </a:rPr>
              <a:t> rechtswidrigen Verwaltungsakten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Rücknahme von </a:t>
            </a:r>
            <a:r>
              <a:rPr lang="de-DE" sz="2400" b="1" dirty="0">
                <a:solidFill>
                  <a:schemeClr val="tx1">
                    <a:lumMod val="65000"/>
                    <a:lumOff val="35000"/>
                  </a:schemeClr>
                </a:solidFill>
                <a:highlight>
                  <a:srgbClr val="FFFF00"/>
                </a:highlight>
                <a:latin typeface="JKRGNR+Arial-BoldMT"/>
              </a:rPr>
              <a:t>nicht begünstigenden</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rechtswidrigen Verwaltungsakten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8133919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Zwar denkbar aber vorliegend unbeachtlich: etwaige Entreicherung gemäß </a:t>
            </a:r>
            <a:r>
              <a:rPr lang="de-DE" sz="2400" b="1" dirty="0">
                <a:solidFill>
                  <a:schemeClr val="tx1">
                    <a:lumMod val="65000"/>
                    <a:lumOff val="35000"/>
                  </a:schemeClr>
                </a:solidFill>
                <a:highlight>
                  <a:srgbClr val="FFFF00"/>
                </a:highlight>
                <a:latin typeface="JKRGNR+Arial-BoldMT"/>
              </a:rPr>
              <a:t>§ 818 III BGB </a:t>
            </a:r>
            <a:r>
              <a:rPr lang="de-DE" sz="2400" dirty="0">
                <a:solidFill>
                  <a:schemeClr val="tx1">
                    <a:lumMod val="65000"/>
                    <a:lumOff val="35000"/>
                  </a:schemeClr>
                </a:solidFill>
                <a:latin typeface="JKRGNR+Arial-BoldMT"/>
              </a:rPr>
              <a:t>aufgrund sog. </a:t>
            </a:r>
            <a:r>
              <a:rPr lang="de-DE" sz="2400" dirty="0">
                <a:solidFill>
                  <a:schemeClr val="tx1">
                    <a:lumMod val="65000"/>
                    <a:lumOff val="35000"/>
                  </a:schemeClr>
                </a:solidFill>
                <a:highlight>
                  <a:srgbClr val="FFFF00"/>
                </a:highlight>
                <a:latin typeface="JKRGNR+Arial-BoldMT"/>
              </a:rPr>
              <a:t>„</a:t>
            </a:r>
            <a:r>
              <a:rPr lang="de-DE" sz="2400" b="1" dirty="0">
                <a:solidFill>
                  <a:schemeClr val="tx1">
                    <a:lumMod val="65000"/>
                    <a:lumOff val="35000"/>
                  </a:schemeClr>
                </a:solidFill>
                <a:highlight>
                  <a:srgbClr val="FFFF00"/>
                </a:highlight>
                <a:latin typeface="JKRGNR+Arial-BoldMT"/>
              </a:rPr>
              <a:t>Luxusaufwendungen</a:t>
            </a:r>
            <a:r>
              <a:rPr lang="de-DE" sz="2400" dirty="0">
                <a:solidFill>
                  <a:schemeClr val="tx1">
                    <a:lumMod val="65000"/>
                    <a:lumOff val="35000"/>
                  </a:schemeClr>
                </a:solidFill>
                <a:highlight>
                  <a:srgbClr val="FFFF00"/>
                </a:highlight>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Denn zu bedenken: nach § 49a II 2 VwVfG kann sich der Begünstigte hierauf nicht berufen, </a:t>
            </a:r>
            <a:r>
              <a:rPr lang="de-DE" sz="2400" i="1" dirty="0">
                <a:solidFill>
                  <a:schemeClr val="tx1">
                    <a:lumMod val="65000"/>
                    <a:lumOff val="35000"/>
                  </a:schemeClr>
                </a:solidFill>
                <a:latin typeface="JKRGNR+Arial-BoldMT"/>
              </a:rPr>
              <a:t>„soweit er die </a:t>
            </a:r>
            <a:r>
              <a:rPr lang="de-DE" sz="2400" b="1" i="1" dirty="0">
                <a:solidFill>
                  <a:schemeClr val="tx1">
                    <a:lumMod val="65000"/>
                    <a:lumOff val="35000"/>
                  </a:schemeClr>
                </a:solidFill>
                <a:latin typeface="JKRGNR+Arial-BoldMT"/>
              </a:rPr>
              <a:t>Umstände</a:t>
            </a:r>
            <a:r>
              <a:rPr lang="de-DE" sz="2400" i="1" dirty="0">
                <a:solidFill>
                  <a:schemeClr val="tx1">
                    <a:lumMod val="65000"/>
                    <a:lumOff val="35000"/>
                  </a:schemeClr>
                </a:solidFill>
                <a:latin typeface="JKRGNR+Arial-BoldMT"/>
              </a:rPr>
              <a:t> kannte oder infolge grober Fahrlässigkeit nicht kannte, die zur Rücknahme, zum Widerruf oder zur Unwirksamkeit des Verwaltungsaktes geführt haben“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Blick auf den Sachverhalt anzunehmen: </a:t>
            </a:r>
            <a:r>
              <a:rPr lang="de-DE" sz="2400" b="1" dirty="0">
                <a:solidFill>
                  <a:schemeClr val="tx1">
                    <a:lumMod val="65000"/>
                    <a:lumOff val="35000"/>
                  </a:schemeClr>
                </a:solidFill>
                <a:latin typeface="JKRGNR+Arial-BoldMT"/>
              </a:rPr>
              <a:t>grob fahrlässige Unkenntnis von Zweckentfremdung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49 III 1 Nr.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Vom Kläger daher nach § 818 II BGB geschuldet: Wertersatz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 des Rückforderungsbescheides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 zulässig aber unbegründet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25</a:t>
            </a:r>
          </a:p>
        </p:txBody>
      </p:sp>
    </p:spTree>
    <p:extLst>
      <p:ext uri="{BB962C8B-B14F-4D97-AF65-F5344CB8AC3E}">
        <p14:creationId xmlns:p14="http://schemas.microsoft.com/office/powerpoint/2010/main" val="15096553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a:solidFill>
                  <a:schemeClr val="bg1"/>
                </a:solidFill>
                <a:latin typeface="Frutiger LT 57 Cn" pitchFamily="34" charset="0"/>
              </a:rPr>
              <a:t>19. </a:t>
            </a:r>
            <a:r>
              <a:rPr lang="de-DE" sz="3200" dirty="0">
                <a:solidFill>
                  <a:schemeClr val="bg1"/>
                </a:solidFill>
                <a:latin typeface="Frutiger LT 57 Cn" pitchFamily="34" charset="0"/>
              </a:rPr>
              <a:t>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503" y="1240304"/>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Rücknahme von „begünstigenden Verwaltungsakten“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„begünstigender Verwaltungsakt“: </a:t>
            </a:r>
            <a:r>
              <a:rPr lang="de-DE" sz="2400" dirty="0">
                <a:solidFill>
                  <a:schemeClr val="tx1">
                    <a:lumMod val="65000"/>
                    <a:lumOff val="35000"/>
                  </a:schemeClr>
                </a:solidFill>
                <a:latin typeface="JKRGNR+Arial-BoldMT"/>
              </a:rPr>
              <a:t>solcher, „der ein Recht oder einen rechtlich erheblichen Vorteil begründet oder bestätigt hat“ (vgl. § 48 I 2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vorgesehen: </a:t>
            </a:r>
            <a:r>
              <a:rPr lang="de-DE" sz="2400" b="1" dirty="0">
                <a:solidFill>
                  <a:schemeClr val="tx1">
                    <a:lumMod val="65000"/>
                    <a:lumOff val="35000"/>
                  </a:schemeClr>
                </a:solidFill>
                <a:highlight>
                  <a:srgbClr val="FFFF00"/>
                </a:highlight>
                <a:latin typeface="JKRGNR+Arial-BoldMT"/>
              </a:rPr>
              <a:t>Einschränkungen</a:t>
            </a:r>
            <a:r>
              <a:rPr lang="de-DE" sz="2400" dirty="0">
                <a:solidFill>
                  <a:schemeClr val="tx1">
                    <a:lumMod val="65000"/>
                    <a:lumOff val="35000"/>
                  </a:schemeClr>
                </a:solidFill>
                <a:highlight>
                  <a:srgbClr val="FFFF00"/>
                </a:highlight>
                <a:latin typeface="JKRGNR+Arial-BoldMT"/>
              </a:rPr>
              <a:t> der Rücknehmbarkeit in</a:t>
            </a:r>
            <a:r>
              <a:rPr lang="de-DE" sz="2400" b="1" dirty="0">
                <a:solidFill>
                  <a:schemeClr val="tx1">
                    <a:lumMod val="65000"/>
                    <a:lumOff val="35000"/>
                  </a:schemeClr>
                </a:solidFill>
                <a:highlight>
                  <a:srgbClr val="FFFF00"/>
                </a:highlight>
                <a:latin typeface="JKRGNR+Arial-BoldMT"/>
              </a:rPr>
              <a:t> § 48 II bis IV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Interessenlage: </a:t>
            </a:r>
            <a:r>
              <a:rPr lang="de-DE" sz="2400" b="1" dirty="0">
                <a:solidFill>
                  <a:schemeClr val="tx1">
                    <a:lumMod val="65000"/>
                    <a:lumOff val="35000"/>
                  </a:schemeClr>
                </a:solidFill>
                <a:latin typeface="JKRGNR+Arial-BoldMT"/>
              </a:rPr>
              <a:t>Vertrauensschutz vs. Gesetzmäßigkeitsprinzip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1527667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503" y="1240304"/>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a) Rücknahme von Leistungsbescheiden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Hierbei zu beachten: </a:t>
            </a:r>
            <a:r>
              <a:rPr lang="de-DE" sz="2400" b="1" dirty="0">
                <a:solidFill>
                  <a:schemeClr val="tx1">
                    <a:lumMod val="65000"/>
                    <a:lumOff val="35000"/>
                  </a:schemeClr>
                </a:solidFill>
                <a:latin typeface="JKRGNR+Arial-BoldMT"/>
              </a:rPr>
              <a:t>§ 48 II VwVfG</a:t>
            </a:r>
            <a:r>
              <a:rPr lang="de-DE" sz="2400" dirty="0">
                <a:solidFill>
                  <a:schemeClr val="tx1">
                    <a:lumMod val="65000"/>
                    <a:lumOff val="35000"/>
                  </a:schemeClr>
                </a:solidFill>
                <a:latin typeface="JKRGNR+Arial-BoldMT"/>
              </a:rPr>
              <a:t>, der eine besondere </a:t>
            </a:r>
            <a:r>
              <a:rPr lang="de-DE" sz="2400" b="1" dirty="0">
                <a:solidFill>
                  <a:schemeClr val="tx1">
                    <a:lumMod val="65000"/>
                    <a:lumOff val="35000"/>
                  </a:schemeClr>
                </a:solidFill>
                <a:latin typeface="JKRGNR+Arial-BoldMT"/>
              </a:rPr>
              <a:t>Abwägung</a:t>
            </a:r>
            <a:r>
              <a:rPr lang="de-DE" sz="2400" dirty="0">
                <a:solidFill>
                  <a:schemeClr val="tx1">
                    <a:lumMod val="65000"/>
                    <a:lumOff val="35000"/>
                  </a:schemeClr>
                </a:solidFill>
                <a:latin typeface="JKRGNR+Arial-BoldMT"/>
              </a:rPr>
              <a:t> voraussetzt (insb. bei </a:t>
            </a:r>
            <a:r>
              <a:rPr lang="de-DE" sz="2400" dirty="0">
                <a:solidFill>
                  <a:schemeClr val="tx1">
                    <a:lumMod val="65000"/>
                    <a:lumOff val="35000"/>
                  </a:schemeClr>
                </a:solidFill>
                <a:highlight>
                  <a:srgbClr val="FFFF00"/>
                </a:highlight>
                <a:latin typeface="JKRGNR+Arial-BoldMT"/>
              </a:rPr>
              <a:t>Subventionen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Abzuwägen: Individualinteresse und öffentliches 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dirty="0">
                <a:solidFill>
                  <a:schemeClr val="tx1">
                    <a:lumMod val="65000"/>
                    <a:lumOff val="35000"/>
                  </a:schemeClr>
                </a:solidFill>
                <a:latin typeface="JKRGNR+Arial-BoldMT"/>
              </a:rPr>
              <a:t>Vertrauensschutz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48 II 1 VwVfG </a:t>
            </a:r>
            <a:r>
              <a:rPr lang="de-DE" sz="2400" dirty="0">
                <a:solidFill>
                  <a:schemeClr val="tx1">
                    <a:lumMod val="65000"/>
                    <a:lumOff val="35000"/>
                  </a:schemeClr>
                </a:solidFill>
                <a:latin typeface="JKRGNR+Arial-BoldMT"/>
              </a:rPr>
              <a:t>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Subjektiver Vertrauenstatbestand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Objektive Schutzwürdigkeit des Vertrauens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in Klausuren einschlägig: </a:t>
            </a:r>
            <a:r>
              <a:rPr lang="de-DE" sz="2400" b="1" dirty="0">
                <a:solidFill>
                  <a:schemeClr val="tx1">
                    <a:lumMod val="65000"/>
                    <a:lumOff val="35000"/>
                  </a:schemeClr>
                </a:solidFill>
                <a:latin typeface="JKRGNR+Arial-BoldMT"/>
              </a:rPr>
              <a:t>Regelbeispiele des § 48 II 2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Vertrauensbetätigung durch Leistungsverbrauch oder Vermögensdisposition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 vorstrukturierte Abwägung!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42658598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503" y="1240304"/>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Rückausnahme: </a:t>
            </a:r>
            <a:r>
              <a:rPr lang="de-DE" sz="2400" b="1" dirty="0">
                <a:solidFill>
                  <a:srgbClr val="FF0000"/>
                </a:solidFill>
                <a:latin typeface="JKRGNR+Arial-BoldMT"/>
              </a:rPr>
              <a:t>Ausschluss des Vertrauensschutzes nach § 48 II 3 Nr. 1-3 VwVfG</a:t>
            </a:r>
            <a:r>
              <a:rPr lang="de-DE" sz="2400" dirty="0">
                <a:solidFill>
                  <a:srgbClr val="FF0000"/>
                </a:solidFill>
                <a:latin typeface="JKRGNR+Arial-BoldMT"/>
              </a:rPr>
              <a:t> </a:t>
            </a:r>
            <a:r>
              <a:rPr lang="de-DE" sz="2400" dirty="0">
                <a:solidFill>
                  <a:schemeClr val="tx1">
                    <a:lumMod val="65000"/>
                    <a:lumOff val="35000"/>
                  </a:schemeClr>
                </a:solidFill>
                <a:latin typeface="JKRGNR+Arial-BoldMT"/>
              </a:rPr>
              <a:t>(nicht abschließend!)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Fallgruppen: </a:t>
            </a:r>
            <a:r>
              <a:rPr lang="de-DE" sz="2400" b="1" dirty="0">
                <a:solidFill>
                  <a:srgbClr val="FF0000"/>
                </a:solidFill>
                <a:latin typeface="JKRGNR+Arial-BoldMT"/>
              </a:rPr>
              <a:t>Bösgläubigkeit</a:t>
            </a:r>
            <a:r>
              <a:rPr lang="de-DE" sz="2400" dirty="0">
                <a:solidFill>
                  <a:srgbClr val="FF0000"/>
                </a:solidFill>
                <a:latin typeface="JKRGNR+Arial-BoldMT"/>
              </a:rPr>
              <a:t> des Begünstigten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 48 II VwVfG normiert: </a:t>
            </a:r>
            <a:r>
              <a:rPr lang="de-DE" sz="2400" b="1" dirty="0">
                <a:solidFill>
                  <a:schemeClr val="tx1">
                    <a:lumMod val="65000"/>
                    <a:lumOff val="35000"/>
                  </a:schemeClr>
                </a:solidFill>
                <a:latin typeface="JKRGNR+Arial-BoldMT"/>
              </a:rPr>
              <a:t>Vertrauensschutz als „Bestandsschutz“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344566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503" y="1240304"/>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b) Sonstige „begünstigende“ Verwaltungsakte, § 48 III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Hierunter zu subsumieren:</a:t>
            </a:r>
            <a:r>
              <a:rPr lang="de-DE" sz="2400" b="1" dirty="0">
                <a:solidFill>
                  <a:schemeClr val="tx1">
                    <a:lumMod val="65000"/>
                    <a:lumOff val="35000"/>
                  </a:schemeClr>
                </a:solidFill>
                <a:latin typeface="JKRGNR+Arial-BoldMT"/>
              </a:rPr>
              <a:t> </a:t>
            </a:r>
            <a:r>
              <a:rPr lang="de-DE" sz="2400" b="1" dirty="0">
                <a:solidFill>
                  <a:schemeClr val="tx1">
                    <a:lumMod val="65000"/>
                    <a:lumOff val="35000"/>
                  </a:schemeClr>
                </a:solidFill>
                <a:highlight>
                  <a:srgbClr val="FFFF00"/>
                </a:highlight>
                <a:latin typeface="JKRGNR+Arial-BoldMT"/>
              </a:rPr>
              <a:t>Genehmigungen, Bescheinigungen über gewisse Tatsachen </a:t>
            </a:r>
            <a:r>
              <a:rPr lang="de-DE" sz="2400" dirty="0">
                <a:solidFill>
                  <a:schemeClr val="tx1">
                    <a:lumMod val="65000"/>
                    <a:lumOff val="35000"/>
                  </a:schemeClr>
                </a:solidFill>
                <a:latin typeface="JKRGNR+Arial-BoldMT"/>
              </a:rPr>
              <a:t>(vgl. BVerfG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-RR 2015, 753)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 Rücknahme dieser VA maßgeblich: </a:t>
            </a:r>
            <a:r>
              <a:rPr lang="de-DE" sz="2400" b="1" dirty="0">
                <a:solidFill>
                  <a:schemeClr val="tx1">
                    <a:lumMod val="65000"/>
                    <a:lumOff val="35000"/>
                  </a:schemeClr>
                </a:solidFill>
                <a:latin typeface="JKRGNR+Arial-BoldMT"/>
              </a:rPr>
              <a:t>§ 48 III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 48 III VwVfG </a:t>
            </a:r>
            <a:r>
              <a:rPr lang="de-DE" sz="2400" dirty="0">
                <a:solidFill>
                  <a:schemeClr val="tx1">
                    <a:lumMod val="65000"/>
                    <a:lumOff val="35000"/>
                  </a:schemeClr>
                </a:solidFill>
                <a:latin typeface="JKRGNR+Arial-BoldMT"/>
              </a:rPr>
              <a:t>lediglich vorgesehen: </a:t>
            </a:r>
            <a:r>
              <a:rPr lang="de-DE" sz="2400" b="1" dirty="0">
                <a:solidFill>
                  <a:schemeClr val="tx1">
                    <a:lumMod val="65000"/>
                    <a:lumOff val="35000"/>
                  </a:schemeClr>
                </a:solidFill>
                <a:highlight>
                  <a:srgbClr val="FFFF00"/>
                </a:highlight>
                <a:latin typeface="JKRGNR+Arial-BoldMT"/>
              </a:rPr>
              <a:t>Ausgleichsanspruch </a:t>
            </a:r>
            <a:r>
              <a:rPr lang="de-DE" sz="2400" dirty="0">
                <a:solidFill>
                  <a:schemeClr val="tx1">
                    <a:lumMod val="65000"/>
                    <a:lumOff val="35000"/>
                  </a:schemeClr>
                </a:solidFill>
                <a:highlight>
                  <a:srgbClr val="FFFF00"/>
                </a:highlight>
                <a:latin typeface="JKRGNR+Arial-BoldMT"/>
              </a:rPr>
              <a:t>auf Sekundärebene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statuiert: </a:t>
            </a:r>
            <a:r>
              <a:rPr lang="de-DE" sz="2400" b="1" dirty="0">
                <a:solidFill>
                  <a:schemeClr val="tx1">
                    <a:lumMod val="65000"/>
                    <a:lumOff val="35000"/>
                  </a:schemeClr>
                </a:solidFill>
                <a:latin typeface="JKRGNR+Arial-BoldMT"/>
              </a:rPr>
              <a:t>Vertrauensschutz als „Vermögensschutz“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Prüfungsmaßstab</a:t>
            </a:r>
            <a:r>
              <a:rPr lang="de-DE" sz="2400" dirty="0">
                <a:solidFill>
                  <a:schemeClr val="tx1">
                    <a:lumMod val="65000"/>
                    <a:lumOff val="35000"/>
                  </a:schemeClr>
                </a:solidFill>
                <a:latin typeface="JKRGNR+Arial-BoldMT"/>
              </a:rPr>
              <a:t>: § 48 I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5427849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503" y="1240304"/>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highlight>
                  <a:srgbClr val="FFFF00"/>
                </a:highlight>
                <a:latin typeface="JKRGNR+Arial-BoldMT"/>
              </a:rPr>
              <a:t>2. Rücknahme von nicht begünstigenden Verwaltungsakt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„nicht begünstigend“: </a:t>
            </a:r>
            <a:r>
              <a:rPr lang="de-DE" sz="2400" dirty="0">
                <a:solidFill>
                  <a:schemeClr val="tx1">
                    <a:lumMod val="65000"/>
                    <a:lumOff val="35000"/>
                  </a:schemeClr>
                </a:solidFill>
                <a:latin typeface="JKRGNR+Arial-BoldMT"/>
              </a:rPr>
              <a:t>sind zum einen </a:t>
            </a:r>
            <a:r>
              <a:rPr lang="de-DE" sz="2400" b="1" u="sng" dirty="0">
                <a:solidFill>
                  <a:schemeClr val="tx1">
                    <a:lumMod val="65000"/>
                    <a:lumOff val="35000"/>
                  </a:schemeClr>
                </a:solidFill>
                <a:latin typeface="JKRGNR+Arial-BoldMT"/>
              </a:rPr>
              <a:t>belastende Verwaltungsakte </a:t>
            </a:r>
            <a:r>
              <a:rPr lang="de-DE" sz="2400" dirty="0">
                <a:solidFill>
                  <a:schemeClr val="tx1">
                    <a:lumMod val="65000"/>
                    <a:lumOff val="35000"/>
                  </a:schemeClr>
                </a:solidFill>
                <a:latin typeface="JKRGNR+Arial-BoldMT"/>
              </a:rPr>
              <a:t>und zum anderen </a:t>
            </a:r>
            <a:r>
              <a:rPr lang="de-DE" sz="2400" b="1" dirty="0">
                <a:solidFill>
                  <a:schemeClr val="tx1">
                    <a:lumMod val="65000"/>
                    <a:lumOff val="35000"/>
                  </a:schemeClr>
                </a:solidFill>
                <a:latin typeface="JKRGNR+Arial-BoldMT"/>
              </a:rPr>
              <a:t>neutrale Verwaltungsakte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 </a:t>
            </a:r>
            <a:r>
              <a:rPr lang="de-DE" sz="2400" dirty="0">
                <a:solidFill>
                  <a:schemeClr val="tx1">
                    <a:lumMod val="65000"/>
                    <a:lumOff val="35000"/>
                  </a:schemeClr>
                </a:solidFill>
                <a:latin typeface="JKRGNR+Arial-BoldMT"/>
              </a:rPr>
              <a:t>Zuteilung einer Hausnummer, Straßenumbenennung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nicht tangiert: Vertrauensschutzgesichtspunkte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Prüfungsmaßstab</a:t>
            </a:r>
            <a:r>
              <a:rPr lang="de-DE" sz="2400" dirty="0">
                <a:solidFill>
                  <a:schemeClr val="tx1">
                    <a:lumMod val="65000"/>
                    <a:lumOff val="35000"/>
                  </a:schemeClr>
                </a:solidFill>
                <a:latin typeface="JKRGNR+Arial-BoldMT"/>
              </a:rPr>
              <a:t>: § 48 I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19. Woche</a:t>
            </a:r>
          </a:p>
        </p:txBody>
      </p:sp>
    </p:spTree>
    <p:extLst>
      <p:ext uri="{BB962C8B-B14F-4D97-AF65-F5344CB8AC3E}">
        <p14:creationId xmlns:p14="http://schemas.microsoft.com/office/powerpoint/2010/main" val="7773120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2962</Words>
  <Application>Microsoft Macintosh PowerPoint</Application>
  <PresentationFormat>Bildschirmpräsentation (4:3)</PresentationFormat>
  <Paragraphs>346</Paragraphs>
  <Slides>41</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41</vt:i4>
      </vt:variant>
    </vt:vector>
  </HeadingPairs>
  <TitlesOfParts>
    <vt:vector size="49"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72</cp:revision>
  <dcterms:created xsi:type="dcterms:W3CDTF">2023-10-19T08:58:07Z</dcterms:created>
  <dcterms:modified xsi:type="dcterms:W3CDTF">2026-03-15T16:14:27Z</dcterms:modified>
</cp:coreProperties>
</file>