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8"/>
  </p:notesMasterIdLst>
  <p:sldIdLst>
    <p:sldId id="256" r:id="rId2"/>
    <p:sldId id="535" r:id="rId3"/>
    <p:sldId id="563" r:id="rId4"/>
    <p:sldId id="564" r:id="rId5"/>
    <p:sldId id="565" r:id="rId6"/>
    <p:sldId id="566" r:id="rId7"/>
    <p:sldId id="276" r:id="rId8"/>
    <p:sldId id="562" r:id="rId9"/>
    <p:sldId id="536" r:id="rId10"/>
    <p:sldId id="568" r:id="rId11"/>
    <p:sldId id="537" r:id="rId12"/>
    <p:sldId id="567" r:id="rId13"/>
    <p:sldId id="538" r:id="rId14"/>
    <p:sldId id="539" r:id="rId15"/>
    <p:sldId id="540" r:id="rId16"/>
    <p:sldId id="541" r:id="rId17"/>
    <p:sldId id="569" r:id="rId18"/>
    <p:sldId id="543" r:id="rId19"/>
    <p:sldId id="544" r:id="rId20"/>
    <p:sldId id="545" r:id="rId21"/>
    <p:sldId id="547" r:id="rId22"/>
    <p:sldId id="548" r:id="rId23"/>
    <p:sldId id="549" r:id="rId24"/>
    <p:sldId id="550" r:id="rId25"/>
    <p:sldId id="551" r:id="rId26"/>
    <p:sldId id="552" r:id="rId27"/>
    <p:sldId id="553" r:id="rId28"/>
    <p:sldId id="554" r:id="rId29"/>
    <p:sldId id="555" r:id="rId30"/>
    <p:sldId id="556" r:id="rId31"/>
    <p:sldId id="557" r:id="rId32"/>
    <p:sldId id="558" r:id="rId33"/>
    <p:sldId id="559" r:id="rId34"/>
    <p:sldId id="560" r:id="rId35"/>
    <p:sldId id="561" r:id="rId36"/>
    <p:sldId id="439" r:id="rId37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F5F5F"/>
    <a:srgbClr val="F775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603" autoAdjust="0"/>
    <p:restoredTop sz="92969"/>
  </p:normalViewPr>
  <p:slideViewPr>
    <p:cSldViewPr>
      <p:cViewPr varScale="1">
        <p:scale>
          <a:sx n="111" d="100"/>
          <a:sy n="111" d="100"/>
        </p:scale>
        <p:origin x="1336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514C6A-EB18-46A0-A612-B77105F60B9D}" type="datetimeFigureOut">
              <a:rPr lang="de-DE" smtClean="0"/>
              <a:t>29.03.26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A97353-07D3-4549-9212-8D4A78C4474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88716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00808"/>
            <a:ext cx="7956376" cy="4068601"/>
          </a:xfrm>
          <a:prstGeom prst="rect">
            <a:avLst/>
          </a:prstGeom>
        </p:spPr>
      </p:pic>
      <p:sp>
        <p:nvSpPr>
          <p:cNvPr id="3" name="Rechteck 2"/>
          <p:cNvSpPr/>
          <p:nvPr userDrawn="1"/>
        </p:nvSpPr>
        <p:spPr>
          <a:xfrm>
            <a:off x="7020272" y="1700808"/>
            <a:ext cx="2123728" cy="4068601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Rechteck 3"/>
          <p:cNvSpPr/>
          <p:nvPr userDrawn="1"/>
        </p:nvSpPr>
        <p:spPr>
          <a:xfrm>
            <a:off x="4860032" y="2069232"/>
            <a:ext cx="2123728" cy="2511896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4582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9571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Henning\Desktop\Unbenannt-1.jpg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116632"/>
            <a:ext cx="2424081" cy="1147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128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Char char="•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1pPr>
      <a:lvl2pPr marL="0" indent="0" algn="l" defTabSz="914400" rtl="0" eaLnBrk="1" latinLnBrk="0" hangingPunct="1">
        <a:spcBef>
          <a:spcPts val="0"/>
        </a:spcBef>
        <a:buFont typeface="Arial" pitchFamily="34" charset="0"/>
        <a:buChar char="–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2pPr>
      <a:lvl3pPr marL="0" indent="0" algn="l" defTabSz="914400" rtl="0" eaLnBrk="1" latinLnBrk="0" hangingPunct="1">
        <a:spcBef>
          <a:spcPts val="0"/>
        </a:spcBef>
        <a:buFont typeface="Arial" pitchFamily="34" charset="0"/>
        <a:buChar char="•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3pPr>
      <a:lvl4pPr marL="0" indent="0" algn="l" defTabSz="914400" rtl="0" eaLnBrk="1" latinLnBrk="0" hangingPunct="1">
        <a:spcBef>
          <a:spcPts val="0"/>
        </a:spcBef>
        <a:buFont typeface="Arial" pitchFamily="34" charset="0"/>
        <a:buChar char="–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4pPr>
      <a:lvl5pPr marL="0" indent="0" algn="l" defTabSz="914400" rtl="0" eaLnBrk="1" latinLnBrk="0" hangingPunct="1">
        <a:spcBef>
          <a:spcPts val="0"/>
        </a:spcBef>
        <a:buFont typeface="Arial" pitchFamily="34" charset="0"/>
        <a:buChar char="»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5148064" y="3284984"/>
            <a:ext cx="39959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21. Woche</a:t>
            </a:r>
          </a:p>
        </p:txBody>
      </p:sp>
    </p:spTree>
    <p:extLst>
      <p:ext uri="{BB962C8B-B14F-4D97-AF65-F5344CB8AC3E}">
        <p14:creationId xmlns:p14="http://schemas.microsoft.com/office/powerpoint/2010/main" val="569267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0768"/>
            <a:ext cx="8928992" cy="31752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Dabei von besonderer Bedeutung: </a:t>
            </a:r>
          </a:p>
          <a:p>
            <a:pPr algn="ctr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9 VwVfG Begriff des Verwaltungsverfahrens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„Das Verwaltungsverfahren im Sinne dieses Gesetzes ist die nach außen wirkende Tätigkeit der Behörden, die auf die Prüfung der Voraussetzungen, die Vorbereitung und den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Erlass eines Verwaltungsaktes oder auf den Abschluss eines öffentlich-rechtlichen Vertrags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gerichtet ist; es schließt den Erlass des Verwaltungsaktes oder den Abschluss des öffentlich-rechtlichen Vertrags ein.“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27</a:t>
            </a:r>
          </a:p>
        </p:txBody>
      </p:sp>
    </p:spTree>
    <p:extLst>
      <p:ext uri="{BB962C8B-B14F-4D97-AF65-F5344CB8AC3E}">
        <p14:creationId xmlns:p14="http://schemas.microsoft.com/office/powerpoint/2010/main" val="1470111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0768"/>
            <a:ext cx="8928992" cy="33675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Zunächst erforderlich: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Abgrenzung Vertrag zu Verwaltungsakt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Wesentlicher Unterschied: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Verwaltungsakt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meint einseitige Regelung von Rechtsverhältnissen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Vertrag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kooperative Regelung von Rechtsverhältnissen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Wesentlicher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Sinn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von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öffentlich-rechtlichen Verträgen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Akzeptanzsteigerung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und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Beschleunigung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des Verfahrens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27</a:t>
            </a:r>
          </a:p>
        </p:txBody>
      </p:sp>
    </p:spTree>
    <p:extLst>
      <p:ext uri="{BB962C8B-B14F-4D97-AF65-F5344CB8AC3E}">
        <p14:creationId xmlns:p14="http://schemas.microsoft.com/office/powerpoint/2010/main" val="1043161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0768"/>
            <a:ext cx="8928992" cy="38010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Vorliegend denkbar: Erlass eines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Subventionsbescheides (Verwaltungsakt)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verbunden mit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Nebenbestimmungen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Zweckbindung,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Arbeitsplätze sichern,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Verzichtserklärung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b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</a:b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maßgeblich allerdings: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Subjektiver Wille der Parteien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hier: Vereinbarung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ausdrücklich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als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„Vertrag“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bezeichnet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Nach den Umständen des Einzelfalls anzunehmen: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Vertrag (+)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27</a:t>
            </a:r>
          </a:p>
        </p:txBody>
      </p:sp>
    </p:spTree>
    <p:extLst>
      <p:ext uri="{BB962C8B-B14F-4D97-AF65-F5344CB8AC3E}">
        <p14:creationId xmlns:p14="http://schemas.microsoft.com/office/powerpoint/2010/main" val="50412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0768"/>
            <a:ext cx="8928992" cy="52142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II. Öffentlich-rechtlicher Vertrag?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Nunmehr erforderlich: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Abgrenzung zum Privatrecht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Nach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54 S. 1 VwVfG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vorausgesetzt: dass das Rechtsverhältnis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„auf dem Gebiet des öffentlichen Rechts“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durch Vertrag begründet, geändert oder aufgehoben wird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Dafür maßgeblich: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Gegenstand des Vertrages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BVerwG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NVwZ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2018, 993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„Ein Vertrag ist dem öffentlichen Recht zuzuordnen, wenn sein Gegenstand sich auf von der gesetzlichen Ordnung öffentlich-rechtlich geregelte Sachverhalte bezieht oder, wenn eine gesetzliche Verordnung des Vertragsgegenstandes fehlt, wenn er nach seinem Zweck in enger, unlösbarer Beziehung zur Erfüllung öffentlicher Aufgaben steht.“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27</a:t>
            </a:r>
          </a:p>
        </p:txBody>
      </p:sp>
    </p:spTree>
    <p:extLst>
      <p:ext uri="{BB962C8B-B14F-4D97-AF65-F5344CB8AC3E}">
        <p14:creationId xmlns:p14="http://schemas.microsoft.com/office/powerpoint/2010/main" val="4281908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0768"/>
            <a:ext cx="8928992" cy="58400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Gegenstand des Vertrages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vorliegend: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Gewährung von (finanziellen) Hilfen seitens des Landes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Als Gegenleistung für Erhalt von Arbeitsplätzen und Verpflichtung keine türkischen Kriegsschiffe zu sanieren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Bei der Bestimmung der Rechtsnatur von Subventionen zu unterscheiden: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1. Stufe („Ob“):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Erfolgt durch Festsetzung der Subvention im Wege eines VA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2. Stufe („Wie“):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Fragen der Durchführung des Vertrages können privatrechtlich ausgestaltet sein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hier: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1. Stufe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öffentlich-rechtlicher Charakter des Vertrages (+)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27</a:t>
            </a:r>
          </a:p>
        </p:txBody>
      </p:sp>
    </p:spTree>
    <p:extLst>
      <p:ext uri="{BB962C8B-B14F-4D97-AF65-F5344CB8AC3E}">
        <p14:creationId xmlns:p14="http://schemas.microsoft.com/office/powerpoint/2010/main" val="1562773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0768"/>
            <a:ext cx="8928992" cy="47320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III. Gültigkeit des Vertrages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Nunmehr zu prüfen: Gültigkeit des öffentlich-rechtlichen Vertrages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Dabei hilfreich: Unterscheidung in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formelle und materielle Unwirksamkeitsgründe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1. Unwirksamkeit aus formellen Gründen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 formeller Hinsicht zu beachten: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Vertragsformverbote, § 54 S. 1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Hs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2 VwVfG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Schriftformerfordernis, § 57 VwVfG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Zustimmung von Dritten und Behörden, § 58 VwVfG 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27</a:t>
            </a:r>
          </a:p>
        </p:txBody>
      </p:sp>
    </p:spTree>
    <p:extLst>
      <p:ext uri="{BB962C8B-B14F-4D97-AF65-F5344CB8AC3E}">
        <p14:creationId xmlns:p14="http://schemas.microsoft.com/office/powerpoint/2010/main" val="2784301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0768"/>
            <a:ext cx="8928992" cy="32393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a) Vertragsformverbot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Gegenstand eines solchen „Vertragsformverbotes“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§ 54 I 1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2 VwVfG: Vorschriften, die zwingend eine bestimmte Handlungsform vorschreiben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Beispiel: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1 III 2 BauGB („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Auf die Aufstellung von Bauleitplänen und städtebaulichen Satzungen besteht kein Anspruch; ein Anspruch kann auch nicht durch Vertrag begründet werden.“)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27</a:t>
            </a:r>
          </a:p>
        </p:txBody>
      </p:sp>
    </p:spTree>
    <p:extLst>
      <p:ext uri="{BB962C8B-B14F-4D97-AF65-F5344CB8AC3E}">
        <p14:creationId xmlns:p14="http://schemas.microsoft.com/office/powerpoint/2010/main" val="822988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0768"/>
            <a:ext cx="8928992" cy="28700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b) Zustimmungserfordernis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58 VwVfG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normiert: Zustimmungserfordernis für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Dritte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(und Behörden), soweit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 deren Rechte durch den Vertrag eingriffen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wird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soweit notwendig: Vertrag bis zur schriftlichen Zustimmung „schwebend unwirksam“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158 BGB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Insofern hier zu prüfen: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Ob die vorliegende Vereinbarung „in die Rechte eines Dritten eingreift“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27</a:t>
            </a:r>
          </a:p>
        </p:txBody>
      </p:sp>
    </p:spTree>
    <p:extLst>
      <p:ext uri="{BB962C8B-B14F-4D97-AF65-F5344CB8AC3E}">
        <p14:creationId xmlns:p14="http://schemas.microsoft.com/office/powerpoint/2010/main" val="25155362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0768"/>
            <a:ext cx="8928992" cy="52142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Ratio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: Verbot eines Vertrages zu Lasten Dritter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Bereits nach Wortlaut notwendig: „Eingriff in die Rechte des Dritten“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Insofern denkbar: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Eingriff in die Rechte des G aus Art. 12 I GG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durch Gewährung einer finanziellen Hilfe für den Konkurrenten K 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Dafür zunächst erforderlich: Eröffnung des Schutzbereichs von Art. 12 I GG </a:t>
            </a:r>
          </a:p>
          <a:p>
            <a:pPr marL="2171700" lvl="4" indent="-342900">
              <a:spcAft>
                <a:spcPts val="500"/>
              </a:spcAft>
              <a:buFont typeface="Wingdings" pitchFamily="2" charset="2"/>
              <a:buChar char="v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Ohne weiteres eröffnet: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Persönlicher Schutzbereich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da die Berufsfreiheit 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wesensgemäß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auf juristische Personen anwendbar ist (vgl. Art. 19 III GG) </a:t>
            </a:r>
          </a:p>
          <a:p>
            <a:pPr marL="2171700" lvl="4" indent="-342900">
              <a:spcAft>
                <a:spcPts val="500"/>
              </a:spcAft>
              <a:buFont typeface="Wingdings" pitchFamily="2" charset="2"/>
              <a:buChar char="v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 sachlicher Hinsicht von Art. 12 I GG umfasst: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Einheitliches Grundrecht auf Berufsfreiheit (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27</a:t>
            </a:r>
          </a:p>
        </p:txBody>
      </p:sp>
    </p:spTree>
    <p:extLst>
      <p:ext uri="{BB962C8B-B14F-4D97-AF65-F5344CB8AC3E}">
        <p14:creationId xmlns:p14="http://schemas.microsoft.com/office/powerpoint/2010/main" val="1064009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0768"/>
            <a:ext cx="8928992" cy="53424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„Beruf“: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alle auf den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Erwerb gerichteten Tätigkeiten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die auf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Dauer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angelegt sind und der Schaffung oder Aufrechterhaltung einer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Lebensgrundlage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dienen (und nicht schlechthin gemeinschädlich sind)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 diesem Sinne ein „Beruf“ darstellend: Betrieb einer Werft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Sachlicher Schutzbereich (+)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Nunmehr zu klären: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Eingriff in den Schutzbereich des Art. 12 I GG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Klassischer Eingriff (-)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Gewährung der finanziellen Hilfen für den Konkurrenten K als sog. 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mittelbar-faktischen Eingriff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“?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Für Eingriff einzig vorausgesetzt, dass es zu einer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Verkürzung grundrechtlicher Freiheiten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kommt und diese dem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Staat zurechenbar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ist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27</a:t>
            </a:r>
          </a:p>
        </p:txBody>
      </p:sp>
    </p:spTree>
    <p:extLst>
      <p:ext uri="{BB962C8B-B14F-4D97-AF65-F5344CB8AC3E}">
        <p14:creationId xmlns:p14="http://schemas.microsoft.com/office/powerpoint/2010/main" val="1953065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0768"/>
            <a:ext cx="8928992" cy="47961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Wiederholung: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Verwaltungsprozessrecht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Klagearten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Anfechtungsklage, § 42 I Alt. 1 VwGO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Leistungsklagen </a:t>
            </a:r>
          </a:p>
          <a:p>
            <a:pPr marL="1257300" lvl="2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Verpflichtungsklage, § 42 I Alt. 2 VwGO </a:t>
            </a:r>
          </a:p>
          <a:p>
            <a:pPr marL="1257300" lvl="2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Allgemeine Leistungsklage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Feststellungsklagen </a:t>
            </a:r>
          </a:p>
          <a:p>
            <a:pPr marL="1257300" lvl="2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Allgemeine Feststellungsklage, § 43 I VwGO </a:t>
            </a:r>
          </a:p>
          <a:p>
            <a:pPr marL="1257300" lvl="2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Fortsetzungsfeststellungsklage, § 113 I 4 VwGO</a:t>
            </a:r>
          </a:p>
          <a:p>
            <a:pPr marL="1257300" lvl="2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Normenkontrolle, § 47 VwGO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27</a:t>
            </a:r>
          </a:p>
        </p:txBody>
      </p:sp>
    </p:spTree>
    <p:extLst>
      <p:ext uri="{BB962C8B-B14F-4D97-AF65-F5344CB8AC3E}">
        <p14:creationId xmlns:p14="http://schemas.microsoft.com/office/powerpoint/2010/main" val="221318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2921" y="1240304"/>
            <a:ext cx="8928992" cy="55348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iRv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12 I GG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„speziell“ erforderlich: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Berufsbezug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der Maßnahme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Berufsbezug (+)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wenn die staatliche Maßnahme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auf die Berufsregelung unmittelbar abzielt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(subjektiv berufsregelnde Tendenz) oder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sie in ihren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mittelbaren Auswirkungen von einigem Gewicht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ist (objektiv berufsregelnde Tendenz)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bedenke: Subventionsvergabe als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Leistungsverwaltung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Dabei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strittig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Grundrechtsrelevanz für Konkurrenten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Eingriff in Art. 12 I GG (+/-)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Zustimmungserfordernis (+/-)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Formelle Unwirksamkeit (+/-)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27</a:t>
            </a:r>
          </a:p>
        </p:txBody>
      </p:sp>
    </p:spTree>
    <p:extLst>
      <p:ext uri="{BB962C8B-B14F-4D97-AF65-F5344CB8AC3E}">
        <p14:creationId xmlns:p14="http://schemas.microsoft.com/office/powerpoint/2010/main" val="1303036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2921" y="1240304"/>
            <a:ext cx="8928992" cy="5742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c) Schriftformerfordernis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 formeller Hinsicht zudem zu beachten: Schriftformerfordernis des § 57 VwVfG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Insoweit zu beachten: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126 BGB </a:t>
            </a:r>
          </a:p>
          <a:p>
            <a:pPr algn="ctr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2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126 Schriftform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(1) Ist durch Gesetz schriftliche Form vorgeschrieben, so muss die Urkunde von dem Aussteller </a:t>
            </a:r>
            <a:r>
              <a:rPr lang="de-DE" sz="22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eigenhändig durch Namensunterschrift oder mittels notariell beglaubigten Handzeichens unterzeichnet werden</a:t>
            </a:r>
            <a:r>
              <a:rPr lang="de-DE" sz="2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(2) </a:t>
            </a:r>
            <a:r>
              <a:rPr lang="de-DE" sz="22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1Bei einem Vertrag muss die Unterzeichnung der Parteien auf derselben Urkunde erfolgen</a:t>
            </a:r>
            <a:r>
              <a:rPr lang="de-DE" sz="2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.2Werden über den Vertrag mehrere gleichlautende Urkunden aufgenommen, so genügt es, wenn jede Partei die für die andere Partei bestimmte Urkunde unterzeichnet.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(3) Die schriftliche Form kann durch die elektronische Form ersetzt werden, wenn sich nicht aus dem Gesetz ein anderes ergibt.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27</a:t>
            </a:r>
          </a:p>
        </p:txBody>
      </p:sp>
    </p:spTree>
    <p:extLst>
      <p:ext uri="{BB962C8B-B14F-4D97-AF65-F5344CB8AC3E}">
        <p14:creationId xmlns:p14="http://schemas.microsoft.com/office/powerpoint/2010/main" val="581141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2921" y="1240304"/>
            <a:ext cx="8928992" cy="16979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Anwendbarkeit des § 126 BGB (+): vgl.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62 S. 2 VwVfG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wonach die Vorschriften des BGB entsprechend gelten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Vorliegend zu unterstellen: Unterschrift auf derselben Urkunde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Schriftformerfordernis aus § 57 VwVfG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iVm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§ 126 BGB (+)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27</a:t>
            </a:r>
          </a:p>
        </p:txBody>
      </p:sp>
    </p:spTree>
    <p:extLst>
      <p:ext uri="{BB962C8B-B14F-4D97-AF65-F5344CB8AC3E}">
        <p14:creationId xmlns:p14="http://schemas.microsoft.com/office/powerpoint/2010/main" val="294611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2921" y="1240304"/>
            <a:ext cx="8928992" cy="37369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2. Unwirksamkeit aus materiellen Gründen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Dabei zu beachten: Regelung des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59 VwVfG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der die Nichtigkeit von öffentlich-rechtlichen Verträgen in den Blick nimmt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iRd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59 VwVfG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zu unterscheiden: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Generalklausel des § 59 I VwVfG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der für alle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öR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Verträge gilt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Spezielle Nichtigkeitsgründe aus § 59 II VwVfG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die nur für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öR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Verträge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54 S. 2 VwVfG gelten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Im Hinblick auf den in Rede stehenden Vertrag zu bejahen: Subordinationsrechtlicher Vertrag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54 S. 2 VwVfG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27</a:t>
            </a:r>
          </a:p>
        </p:txBody>
      </p:sp>
    </p:spTree>
    <p:extLst>
      <p:ext uri="{BB962C8B-B14F-4D97-AF65-F5344CB8AC3E}">
        <p14:creationId xmlns:p14="http://schemas.microsoft.com/office/powerpoint/2010/main" val="2261076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2921" y="1240304"/>
            <a:ext cx="8928992" cy="53424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a) Spezielle Nichtigkeitsgründe gemäß § 59 II VwVfG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Insofern vorrangig zu prüfen: Spezielle Nichtigkeitsgründe aus § 59 II VwVfG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aa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Nichtigkeit gemäß § 59 II Nr. 1 VwVfG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Nichtig (+), soweit Verwaltungsakt mit entsprechendem Inhalt nichtig wäre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Maßstab insoweit: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44 VwVfG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Indes nicht ersichtlich: Spezielle Nichtigkeitsgründe aus § 44 II VwVfG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Generalklausel des § 44 I VwVfG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(+): soweit der Subventionsbescheid unter einem „offensichtlichen und schwerwiegenden Fehler“ leiden würde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27</a:t>
            </a:r>
          </a:p>
        </p:txBody>
      </p:sp>
    </p:spTree>
    <p:extLst>
      <p:ext uri="{BB962C8B-B14F-4D97-AF65-F5344CB8AC3E}">
        <p14:creationId xmlns:p14="http://schemas.microsoft.com/office/powerpoint/2010/main" val="3068839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2921" y="1240304"/>
            <a:ext cx="8928992" cy="60170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Denkbare Fehlerquellen: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Verstoß gegen Unionsrecht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Fehlen einer Rechtsgrundlage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Besonders schwerwiegender Fehler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(+): bei einem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Mangel des Verwaltungsakts, der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schlechterdings unerträglich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ist, der ihn mit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tragenden Verfassungsprinzipien 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oder der Rechtsordnung immanenten Wertvorstellungen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unvereinbar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erscheinen lässt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Zu bedenken: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Nichtigkeit als absolute Ausnahme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„Die Nichtigkeit eines Verwaltungsaktes ist daher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nicht schon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deswegen anzunehmen,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weil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er einer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gesetzlichen Grundlage entbehrt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oder die in Frage kommenden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Rechtsvorschriften unrichtig angewendet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worden sind (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st.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Rspr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., vgl. nur BVerwG, Urt. v. 16.07.1970 - VIII C 23/68 - NJW 1971, 578; Urt. v. 17.10.1997 - 8 C 1/96 - 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NVwZ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1998, 1061, 1062; je 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m.w.N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.).“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27</a:t>
            </a:r>
          </a:p>
        </p:txBody>
      </p:sp>
    </p:spTree>
    <p:extLst>
      <p:ext uri="{BB962C8B-B14F-4D97-AF65-F5344CB8AC3E}">
        <p14:creationId xmlns:p14="http://schemas.microsoft.com/office/powerpoint/2010/main" val="2284930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2921" y="1240304"/>
            <a:ext cx="8928992" cy="41703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Nichtigkeit des Vertrages wegen Verstoßes gegen Art. 107 ff. AEUV?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Arg.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Effektivitätsgrundsatz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(Art. 4 III EUV)? </a:t>
            </a:r>
          </a:p>
          <a:p>
            <a:pPr marL="1257300" lvl="2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Zwingende Nichtigkeit nach § 44 Abs. 1 VwVfG bei unionsrechtswidrigen VA (-) </a:t>
            </a:r>
          </a:p>
          <a:p>
            <a:pPr marL="1257300" lvl="2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Andernfalls drohend: Vollständige Aufhebung der Unterscheidung zwischen Rechtswidrigkeit und Nichtigkeit im Bereich des Unionsrechts </a:t>
            </a:r>
          </a:p>
          <a:p>
            <a:pPr marL="1714500" lvl="3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Schwerer Eingriff in Verfahrensautonomie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!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Nichtigkeit gemäß § 44 I VwVfG (-)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Nichtigkeit gemäß § 59 II Nr. 1 VwVfG (-)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27</a:t>
            </a:r>
          </a:p>
        </p:txBody>
      </p:sp>
    </p:spTree>
    <p:extLst>
      <p:ext uri="{BB962C8B-B14F-4D97-AF65-F5344CB8AC3E}">
        <p14:creationId xmlns:p14="http://schemas.microsoft.com/office/powerpoint/2010/main" val="1600015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2921" y="1240304"/>
            <a:ext cx="8928992" cy="60811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bb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Nichtigkeit gemäß § 59 II Nr. 4 VwVfG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Nunmehr fraglich: ob sich die Behörde in dem Vertrag „eine nach § 56 unzulässige Gegenleistung versprechen lässt“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Nach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56 I 2 VwVfG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muss „die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Gegenleistung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den gesamten Umständen nach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angemessen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sein und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im sachlichen Zusammenhang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mit der vertraglichen Leistung stehen“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Ratio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Schutz des Bürgers vor Machtmissbrauch der Behörde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Dabei insbesondere zu prüfen: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Wirtschaftliche Angemessenheit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des Vertrages im Hinblick auf die Gegenleistung des Vertragspartners der Behörde 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Hier (-): Subventionsvergabe steht zur Gegenleistung des K wirtschaftlich nicht außer Verhältnis 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Daneben von Bedeutung: sog.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Koppelungsverbot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(Sachlicher Zusammenhang)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27</a:t>
            </a:r>
          </a:p>
        </p:txBody>
      </p:sp>
    </p:spTree>
    <p:extLst>
      <p:ext uri="{BB962C8B-B14F-4D97-AF65-F5344CB8AC3E}">
        <p14:creationId xmlns:p14="http://schemas.microsoft.com/office/powerpoint/2010/main" val="1402526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2921" y="1240304"/>
            <a:ext cx="8928992" cy="5775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Maßstab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Die vom Bürger zu erbringende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Gegenleistung muss denselben öffentlichen Interessen zu dienen bestimmt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sein, wie die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Rechtsvorschriften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welche die Behörde zu ihrer Leistung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ermächtigen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(VGH BW, NJOZ 2015, 1344 (1346))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Zweck der Zuwendung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„Strukturförderung und Arbeitsbeschaffungsmaßnahmen“</a:t>
            </a:r>
          </a:p>
          <a:p>
            <a:pPr marL="1257300" lvl="2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Insofern zu differenzieren: 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Erhalt der Arbeitsplätze: Sachzusammenhang (+) 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Verbot der Sanierung von türkischen Kriegsschiffen: Sachzusammenhang (-)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mithin: Verstoß gegen Koppelungsverbot aus § 56 I 2 VwVfG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Nichtigkeit gemäß § 59 II Nr. 4 VwVfG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27</a:t>
            </a:r>
          </a:p>
        </p:txBody>
      </p:sp>
    </p:spTree>
    <p:extLst>
      <p:ext uri="{BB962C8B-B14F-4D97-AF65-F5344CB8AC3E}">
        <p14:creationId xmlns:p14="http://schemas.microsoft.com/office/powerpoint/2010/main" val="587589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2921" y="1240304"/>
            <a:ext cx="8928992" cy="49090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b) Nichtigkeit nach der Generalklausel des § 59 I VwVfG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Nach § 59 I VwVfG wäre der Vertrag ferner nichtig, wenn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„sich die Nichtigkeit aus der entsprechenden Anwendung von Vorschriften des Bürgerlichen Gesetzbuchs ergibt“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denkbar: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Verstoß gegen ein gesetzliches Verbot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§ 134 BGB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Mit Blick auf die Systematik des § 59 I, II Nr. 1 VwVfG nicht (!) ausreichend: jedweder Gesetzesverstoß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Vielmehr erforderlich: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Qualifizierter Rechtsverstoß“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Indiz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Art und Gewicht des berührten öffentlichen Interesses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Mit Blick auf die Bedeutung des Unionsrechts insoweit in den Blick zu nehmen: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Unionsrechtliches Beihilfeverbot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Art. 107 I AEUV sowie Art. 108 III 1, 3 AEUV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27</a:t>
            </a:r>
          </a:p>
        </p:txBody>
      </p:sp>
    </p:spTree>
    <p:extLst>
      <p:ext uri="{BB962C8B-B14F-4D97-AF65-F5344CB8AC3E}">
        <p14:creationId xmlns:p14="http://schemas.microsoft.com/office/powerpoint/2010/main" val="355174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0768"/>
            <a:ext cx="8928992" cy="33675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Wiederholung: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Verwaltungsprozessrecht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Weitere Möglichkeit: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Antrag auf vorläufigen Rechtsschutz </a:t>
            </a:r>
          </a:p>
          <a:p>
            <a:pPr marL="1257300" lvl="2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Antrag auf Anordnung bzw. Wiederherstellung der aufschiebenden Wirkung nach § 80 V 1 VwGO </a:t>
            </a:r>
          </a:p>
          <a:p>
            <a:pPr marL="1257300" lvl="2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Antrag auf Erlass einer Regelungs- bzw. Sicherungsanordnung nach § 123 I VwGO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27</a:t>
            </a:r>
          </a:p>
        </p:txBody>
      </p:sp>
    </p:spTree>
    <p:extLst>
      <p:ext uri="{BB962C8B-B14F-4D97-AF65-F5344CB8AC3E}">
        <p14:creationId xmlns:p14="http://schemas.microsoft.com/office/powerpoint/2010/main" val="1990968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2921" y="1240304"/>
            <a:ext cx="8928992" cy="5775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Durch den Sachverhalt belegt: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Verstoß gegen die Vorgaben der Art. 107, 108 AEUV (+)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Insbesondere zu unterstellen: dass Beihilfe zu einer „Beeinträchtigung des Handels zwischen den Mitgliedstaaten“ führt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Insofern (+): Verstoß gegen ein gesetzliches Verbot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§ 134 BGB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Qualifizierter Rechtsverstoß (+)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Nichtigkeit wegen § 59 I VwVfG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Ebenfalls vertretbar: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Schwebende Unwirksamkeit des Vertrages bis zur Entscheidung der Kommission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iSv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. § 58 II VwVfG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IV. Ergebnis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Vertrag (schwebend) unwirksam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27</a:t>
            </a:r>
          </a:p>
        </p:txBody>
      </p:sp>
    </p:spTree>
    <p:extLst>
      <p:ext uri="{BB962C8B-B14F-4D97-AF65-F5344CB8AC3E}">
        <p14:creationId xmlns:p14="http://schemas.microsoft.com/office/powerpoint/2010/main" val="1781541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240304"/>
            <a:ext cx="8928992" cy="4603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Zweiter Teil: Rückabwicklung des Vertrages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 Vertrag unwirksam und Geld bereits ausgezahlt ist, naheliegend: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Rückabwicklung nach bereicherungsrechtlichen Grundsätzen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Insoweit wegen § 62 S. 2 VwVfG heranzuziehen: Vorschriften der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§§ 812 ff. BGB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Anspruchsgrundlage hier: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812 I 1 1. Alt. BGB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Vermögensverschiebung innerhalb einer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öR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Rechtsbeziehung (+) s.o.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Ohne rechtlichen Grund (+), s.o.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Rechtsfolge: Herausgabe des Erlangten, §§ 818 ff. BGB 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27</a:t>
            </a:r>
          </a:p>
        </p:txBody>
      </p:sp>
    </p:spTree>
    <p:extLst>
      <p:ext uri="{BB962C8B-B14F-4D97-AF65-F5344CB8AC3E}">
        <p14:creationId xmlns:p14="http://schemas.microsoft.com/office/powerpoint/2010/main" val="1042588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9355" y="1225208"/>
            <a:ext cx="8928992" cy="4973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Der Sache nach hier geschuldet: Wertersatz, § 818 II BGB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Letztlich stets denkbar: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Entreicherung des Kondiktionsschuldners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Nicht unmittelbar anwendbar: Entreicherungseinwand aus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818 III BGB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Vielmehr heranzuziehen: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Grundsatz des Vertrauensschutzes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(Art. 20 III GG), sodass Einwand der Entreicherung auf diesem Wege denkbar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Dabei erforderlich: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Interessenabwägung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Vorliegend gegen ein schützenswertes Interesse des K anzuführen: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Anwendungsvorrang des Unionsrechts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27</a:t>
            </a:r>
          </a:p>
        </p:txBody>
      </p:sp>
    </p:spTree>
    <p:extLst>
      <p:ext uri="{BB962C8B-B14F-4D97-AF65-F5344CB8AC3E}">
        <p14:creationId xmlns:p14="http://schemas.microsoft.com/office/powerpoint/2010/main" val="1027934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9355" y="1225208"/>
            <a:ext cx="8928992" cy="5391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EuGH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EuZW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1997, 276: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„Die </a:t>
            </a:r>
            <a:r>
              <a:rPr lang="de-DE" sz="2400" b="1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Rückforderung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der Beihilfe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findet 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grundsätzlich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nach Maßgabe des 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einschlägigen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nationalen Rechts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statt; jedoch darf dessen Anwendung die gemeinschaftsrechtlich vorgeschriebene 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Rückforderung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nicht praktisch </a:t>
            </a:r>
            <a:r>
              <a:rPr lang="de-DE" sz="2400" b="1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unmöglich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machen. Insbesondere muss das Interesse der Gemeinschaft in vollem Umfang 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berücksichtigt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werden. So kann die Rechtswidrigkeit einer 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Rücknahmeentscheidung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wegen Verstoßes gegen Treu und Glauben mit dem in der Rechtsprechung des EuGH entwickelten gemeinschaftsrechtlichen Wirksamkeitsgebots unvereinbar sein.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Das gleiche hat auch </a:t>
            </a:r>
            <a:r>
              <a:rPr lang="de-DE" sz="2400" b="1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für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den Einwand des Wegfalls der Bereicherung zu gelten, weil das sonst dazu </a:t>
            </a:r>
            <a:r>
              <a:rPr lang="de-DE" sz="2400" b="1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führen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b="1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würde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die gemeinschaftsrechtlich gebotene </a:t>
            </a:r>
            <a:r>
              <a:rPr lang="de-DE" sz="2400" b="1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Rückforderung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praktisch </a:t>
            </a:r>
            <a:r>
              <a:rPr lang="de-DE" sz="2400" b="1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unmöglich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zu machen.”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27</a:t>
            </a:r>
          </a:p>
        </p:txBody>
      </p:sp>
    </p:spTree>
    <p:extLst>
      <p:ext uri="{BB962C8B-B14F-4D97-AF65-F5344CB8AC3E}">
        <p14:creationId xmlns:p14="http://schemas.microsoft.com/office/powerpoint/2010/main" val="1297548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-36512" y="1225208"/>
            <a:ext cx="8928992" cy="6450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Dritter Teil: Rechtsschutzmöglichkeiten der Werft 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Einzig denkbar: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Allgemeine Feststellungsklage nach § 43 I Alt. 1 VwGO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gerichtet auf die Feststellung der Nichtigkeit des Vertrages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Rechtsverhältnis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Die sich aus einem konkreten Sachverhalt aufgrund einer Norm des öffentlichen Rechts ergebende rechtliche Beziehung einer Person zu einer anderen Person oder zu einer Sache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Nicht erforderlich: dass Kläger an dem streitigen Subventionsverhältnis beteiligt ist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BVerwG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EuZW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2017, 355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„Art. 108 III 3 AEUV vermittelt Kläger ein subjektives Recht darauf, dass die nationalen Gerichte aus der Verletzung des Durchführungsverbotes die die erforderlichen Konsequenzen ziehen“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27</a:t>
            </a:r>
          </a:p>
        </p:txBody>
      </p:sp>
    </p:spTree>
    <p:extLst>
      <p:ext uri="{BB962C8B-B14F-4D97-AF65-F5344CB8AC3E}">
        <p14:creationId xmlns:p14="http://schemas.microsoft.com/office/powerpoint/2010/main" val="97866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-36512" y="1225208"/>
            <a:ext cx="8928992" cy="53424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Feststellungsinteresse (+):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wirtschaftliches bzw. rechtliches Interesse an Feststellung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Im Falle von sog. 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Drittrechtsverhältnissen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indes regelmäßig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problematisch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Annahme einer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Klagebefugnis analog § 42 II VwGO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Nach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BVerwG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hierfür erforderlich: dass Kläger geltend machen kann, dass er an dem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festzustellenden Rechtsverhältnis selbst beteiligt ist oder dass vom Rechtsverhältnis eigene Rechte abhängen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hier: Rechte aus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108 III 3 AEUV sowie Art. 12 GG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Klagebefugnis § 42 II VwGO analog (+)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Somit als prozessuales Vorgehen zweckmäßig: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Erhebung einer negativen Feststellungsklage gemäß § 43 I 1. Alt. VwGO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27</a:t>
            </a:r>
          </a:p>
        </p:txBody>
      </p:sp>
    </p:spTree>
    <p:extLst>
      <p:ext uri="{BB962C8B-B14F-4D97-AF65-F5344CB8AC3E}">
        <p14:creationId xmlns:p14="http://schemas.microsoft.com/office/powerpoint/2010/main" val="3217475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5148064" y="3284984"/>
            <a:ext cx="237626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Ende</a:t>
            </a:r>
          </a:p>
          <a:p>
            <a:r>
              <a:rPr lang="de-DE" sz="3200">
                <a:solidFill>
                  <a:schemeClr val="bg1"/>
                </a:solidFill>
                <a:latin typeface="Frutiger LT 57 Cn" pitchFamily="34" charset="0"/>
              </a:rPr>
              <a:t>21. </a:t>
            </a:r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Woche</a:t>
            </a:r>
          </a:p>
        </p:txBody>
      </p:sp>
    </p:spTree>
    <p:extLst>
      <p:ext uri="{BB962C8B-B14F-4D97-AF65-F5344CB8AC3E}">
        <p14:creationId xmlns:p14="http://schemas.microsoft.com/office/powerpoint/2010/main" val="1707742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0768"/>
            <a:ext cx="8928992" cy="47320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Wiederholung: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Verwaltungsprozessrecht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Für Bestimmung der Klageart von besonderer Bedeutung: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Geht es in der Sache um einen Verwaltungsakt? 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Begriffsmerkmale: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35 S. 1 VwVfG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Regelung? </a:t>
            </a:r>
          </a:p>
          <a:p>
            <a:pPr marL="1257300" lvl="2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Wenn (-):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Realakt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Außenwirkung? </a:t>
            </a:r>
          </a:p>
          <a:p>
            <a:pPr marL="1257300" lvl="2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Stichwort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Sonderrechtsverhältnisse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Letztlich denkbar: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Verwaltungsakt kraft Form 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27</a:t>
            </a:r>
          </a:p>
        </p:txBody>
      </p:sp>
    </p:spTree>
    <p:extLst>
      <p:ext uri="{BB962C8B-B14F-4D97-AF65-F5344CB8AC3E}">
        <p14:creationId xmlns:p14="http://schemas.microsoft.com/office/powerpoint/2010/main" val="1475237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0768"/>
            <a:ext cx="8928992" cy="4603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Wiederholung: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Verwaltungsprozessrecht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Hat sich der Verwaltungsakt 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erledigt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einzig denkbar: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Feststellungsklage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Erledigung nach Klageerhebung: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Fortsetzungsfeststellungsklage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nach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113 I 4 VwGO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Problem: 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Erledigung vor Klageerhebung </a:t>
            </a:r>
          </a:p>
          <a:p>
            <a:pPr marL="1257300" lvl="2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§ 113 I 4 analog </a:t>
            </a:r>
          </a:p>
          <a:p>
            <a:pPr marL="1257300" lvl="2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Anwendung der allgemeinen Feststellungsklage, § 43 I 1 VwGO </a:t>
            </a:r>
          </a:p>
          <a:p>
            <a:pPr lvl="1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27</a:t>
            </a:r>
          </a:p>
        </p:txBody>
      </p:sp>
    </p:spTree>
    <p:extLst>
      <p:ext uri="{BB962C8B-B14F-4D97-AF65-F5344CB8AC3E}">
        <p14:creationId xmlns:p14="http://schemas.microsoft.com/office/powerpoint/2010/main" val="2815682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0768"/>
            <a:ext cx="8928992" cy="5406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Wiederholung: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Verwaltungsprozessrecht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Nach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für alle Klagearten vorausgesetzt: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Geltendmachung einer Verletzung subjektiver Rechte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Ausgangspunkt: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Klagebefugnis, § 42 II VwGO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1257300" lvl="2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Anwendungsbereich zu eng</a:t>
            </a:r>
          </a:p>
          <a:p>
            <a:pPr marL="1257300" lvl="2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Gedanke des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Ausschlusses von Popularklagen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auf alle Klagearten zu erweitern (vgl. auch Art. 19 IV GG)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Ausreichend: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Möglichkeit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einer Verletzung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subjektiver öffentlicher Rechte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Im Falle einer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Leistungsklage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herauszuarbeiten: Möglichkeit eines Anspruchs </a:t>
            </a:r>
          </a:p>
          <a:p>
            <a:pPr marL="1257300" lvl="2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Problem: Anspruch auf ordnungsbehördliches Einschreiten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27</a:t>
            </a:r>
          </a:p>
        </p:txBody>
      </p:sp>
    </p:spTree>
    <p:extLst>
      <p:ext uri="{BB962C8B-B14F-4D97-AF65-F5344CB8AC3E}">
        <p14:creationId xmlns:p14="http://schemas.microsoft.com/office/powerpoint/2010/main" val="3838863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5148064" y="3284984"/>
            <a:ext cx="39959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Fall 27</a:t>
            </a:r>
          </a:p>
        </p:txBody>
      </p:sp>
    </p:spTree>
    <p:extLst>
      <p:ext uri="{BB962C8B-B14F-4D97-AF65-F5344CB8AC3E}">
        <p14:creationId xmlns:p14="http://schemas.microsoft.com/office/powerpoint/2010/main" val="942551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0768"/>
            <a:ext cx="8928992" cy="4973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Erster Teil der Aufgabe: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Gültigkeit der Vereinbarung?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Ausweislich der Fragenstellung zunächst zu thematisieren: Gültigkeit der Vereinbarung zwischen den Beteiligten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I. Rechtsnatur der Vereinbarung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Daher klärungsbedürftig: Rechtsnatur der Vereinbarung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Denkbare Rechtsform: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Vertrag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(zwischen K und dem Bundesland SH)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Vertrag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setzt das Vorliegen (mindestens) zweier korrespondierender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Willenserklärungen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(Annahme und Angebot) voraus, die auf die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Herbeiführung eines rechtlichen Erfolges gerichtet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sind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27</a:t>
            </a:r>
          </a:p>
        </p:txBody>
      </p:sp>
    </p:spTree>
    <p:extLst>
      <p:ext uri="{BB962C8B-B14F-4D97-AF65-F5344CB8AC3E}">
        <p14:creationId xmlns:p14="http://schemas.microsoft.com/office/powerpoint/2010/main" val="2540417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0768"/>
            <a:ext cx="8928992" cy="30623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Hauptanwendungsfälle der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Handlungsformen der Verwaltung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Verwaltungsakt, § 35 VwVfG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Öffentlich-rechtlicher Vertrag, § 54 S. 1 VwVfG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Satzung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Rechtsverordnung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Privatrechtlicher Vertrag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Realakt 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27</a:t>
            </a:r>
          </a:p>
        </p:txBody>
      </p:sp>
    </p:spTree>
    <p:extLst>
      <p:ext uri="{BB962C8B-B14F-4D97-AF65-F5344CB8AC3E}">
        <p14:creationId xmlns:p14="http://schemas.microsoft.com/office/powerpoint/2010/main" val="1175145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theme/theme1.xml><?xml version="1.0" encoding="utf-8"?>
<a:theme xmlns:a="http://schemas.openxmlformats.org/drawingml/2006/main" name="Repetitorium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orlage_PPTX" id="{20EF44A1-9CCB-4FDF-80AC-F4ABCF6AD68B}" vid="{75BB5563-0F98-406E-898E-E499F06E5443}"/>
    </a:ext>
  </a:ext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Vorlage_PPTX</Template>
  <TotalTime>0</TotalTime>
  <Words>2713</Words>
  <Application>Microsoft Macintosh PowerPoint</Application>
  <PresentationFormat>Bildschirmpräsentation (4:3)</PresentationFormat>
  <Paragraphs>298</Paragraphs>
  <Slides>36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36</vt:i4>
      </vt:variant>
    </vt:vector>
  </HeadingPairs>
  <TitlesOfParts>
    <vt:vector size="44" baseType="lpstr">
      <vt:lpstr>Arial</vt:lpstr>
      <vt:lpstr>Calibri</vt:lpstr>
      <vt:lpstr>Courier New</vt:lpstr>
      <vt:lpstr>Frutiger Linotype</vt:lpstr>
      <vt:lpstr>Frutiger LT 57 Cn</vt:lpstr>
      <vt:lpstr>JKRGNR+Arial-BoldMT</vt:lpstr>
      <vt:lpstr>Wingdings</vt:lpstr>
      <vt:lpstr>Repetitorium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Jana Panten</dc:creator>
  <cp:lastModifiedBy>Thure Höre</cp:lastModifiedBy>
  <cp:revision>72</cp:revision>
  <dcterms:created xsi:type="dcterms:W3CDTF">2023-10-19T08:58:07Z</dcterms:created>
  <dcterms:modified xsi:type="dcterms:W3CDTF">2026-03-29T15:02:35Z</dcterms:modified>
</cp:coreProperties>
</file>