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1"/>
  </p:notesMasterIdLst>
  <p:sldIdLst>
    <p:sldId id="256" r:id="rId2"/>
    <p:sldId id="305" r:id="rId3"/>
    <p:sldId id="405" r:id="rId4"/>
    <p:sldId id="406" r:id="rId5"/>
    <p:sldId id="407" r:id="rId6"/>
    <p:sldId id="408" r:id="rId7"/>
    <p:sldId id="404" r:id="rId8"/>
    <p:sldId id="401" r:id="rId9"/>
    <p:sldId id="308" r:id="rId10"/>
    <p:sldId id="389" r:id="rId11"/>
    <p:sldId id="403" r:id="rId12"/>
    <p:sldId id="311" r:id="rId13"/>
    <p:sldId id="312" r:id="rId14"/>
    <p:sldId id="314" r:id="rId15"/>
    <p:sldId id="316" r:id="rId16"/>
    <p:sldId id="391" r:id="rId17"/>
    <p:sldId id="276" r:id="rId18"/>
    <p:sldId id="304" r:id="rId19"/>
    <p:sldId id="323" r:id="rId20"/>
    <p:sldId id="324" r:id="rId21"/>
    <p:sldId id="326" r:id="rId22"/>
    <p:sldId id="328" r:id="rId23"/>
    <p:sldId id="336" r:id="rId24"/>
    <p:sldId id="393" r:id="rId25"/>
    <p:sldId id="394" r:id="rId26"/>
    <p:sldId id="402" r:id="rId27"/>
    <p:sldId id="332" r:id="rId28"/>
    <p:sldId id="395" r:id="rId29"/>
    <p:sldId id="396" r:id="rId30"/>
    <p:sldId id="397" r:id="rId31"/>
    <p:sldId id="398" r:id="rId32"/>
    <p:sldId id="399" r:id="rId33"/>
    <p:sldId id="354" r:id="rId34"/>
    <p:sldId id="355" r:id="rId35"/>
    <p:sldId id="356" r:id="rId36"/>
    <p:sldId id="357" r:id="rId37"/>
    <p:sldId id="358" r:id="rId38"/>
    <p:sldId id="360" r:id="rId39"/>
    <p:sldId id="363" r:id="rId40"/>
    <p:sldId id="365" r:id="rId41"/>
    <p:sldId id="369" r:id="rId42"/>
    <p:sldId id="370" r:id="rId43"/>
    <p:sldId id="400" r:id="rId44"/>
    <p:sldId id="371" r:id="rId45"/>
    <p:sldId id="373" r:id="rId46"/>
    <p:sldId id="379" r:id="rId47"/>
    <p:sldId id="385" r:id="rId48"/>
    <p:sldId id="387" r:id="rId49"/>
    <p:sldId id="303" r:id="rId50"/>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16" autoAdjust="0"/>
    <p:restoredTop sz="92969"/>
  </p:normalViewPr>
  <p:slideViewPr>
    <p:cSldViewPr>
      <p:cViewPr varScale="1">
        <p:scale>
          <a:sx n="111" d="100"/>
          <a:sy n="111" d="100"/>
        </p:scale>
        <p:origin x="163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17.11.25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Voraussetzungen eines </a:t>
            </a:r>
            <a:r>
              <a:rPr lang="de-DE" sz="2400" b="1" dirty="0">
                <a:solidFill>
                  <a:schemeClr val="tx1">
                    <a:lumMod val="65000"/>
                    <a:lumOff val="35000"/>
                  </a:schemeClr>
                </a:solidFill>
                <a:latin typeface="JKRGNR+Arial-BoldMT"/>
              </a:rPr>
              <a:t>Erstattungsanspruchs</a:t>
            </a:r>
            <a:r>
              <a:rPr lang="de-DE" sz="2400" dirty="0">
                <a:solidFill>
                  <a:schemeClr val="tx1">
                    <a:lumMod val="65000"/>
                    <a:lumOff val="35000"/>
                  </a:schemeClr>
                </a:solidFill>
                <a:latin typeface="JKRGNR+Arial-BoldMT"/>
              </a:rPr>
              <a:t> nach § 49a I 1 VwVfG: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als Rechtsgrund der Leistung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Leistungserbringung durch </a:t>
            </a:r>
            <a:r>
              <a:rPr lang="de-DE" sz="2400" b="1" dirty="0">
                <a:solidFill>
                  <a:schemeClr val="tx1">
                    <a:lumMod val="65000"/>
                    <a:lumOff val="35000"/>
                  </a:schemeClr>
                </a:solidFill>
                <a:latin typeface="JKRGNR+Arial-BoldMT"/>
              </a:rPr>
              <a:t>begünstigenden VA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Leistung eines Verwaltungsträgers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Unwirksamkeit des VA </a:t>
            </a:r>
            <a:r>
              <a:rPr lang="de-DE" sz="2400" dirty="0">
                <a:solidFill>
                  <a:schemeClr val="tx1">
                    <a:lumMod val="65000"/>
                    <a:lumOff val="35000"/>
                  </a:schemeClr>
                </a:solidFill>
                <a:latin typeface="JKRGNR+Arial-BoldMT"/>
              </a:rPr>
              <a:t>aufgrund einer der </a:t>
            </a:r>
            <a:r>
              <a:rPr lang="de-DE" sz="2400" b="1" dirty="0">
                <a:solidFill>
                  <a:schemeClr val="tx1">
                    <a:lumMod val="65000"/>
                    <a:lumOff val="35000"/>
                  </a:schemeClr>
                </a:solidFill>
                <a:latin typeface="JKRGNR+Arial-BoldMT"/>
              </a:rPr>
              <a:t>in § 49a I 1 VwVfG genannten Gründe</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Wegfall des Rechtsgrundes </a:t>
            </a:r>
            <a:r>
              <a:rPr lang="de-DE" sz="2400" b="1" dirty="0">
                <a:solidFill>
                  <a:schemeClr val="tx1">
                    <a:lumMod val="65000"/>
                    <a:lumOff val="35000"/>
                  </a:schemeClr>
                </a:solidFill>
                <a:latin typeface="JKRGNR+Arial-BoldMT"/>
              </a:rPr>
              <a:t>mit Wirkung für die Vergangenheit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fraglich</a:t>
            </a:r>
            <a:r>
              <a:rPr lang="de-DE" sz="2400" dirty="0">
                <a:solidFill>
                  <a:schemeClr val="tx1">
                    <a:lumMod val="65000"/>
                    <a:lumOff val="35000"/>
                  </a:schemeClr>
                </a:solidFill>
                <a:latin typeface="JKRGNR+Arial-BoldMT"/>
              </a:rPr>
              <a:t>: Anspruchsgrundlage in sonstigen Fällen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Bsp.: Überhöhte Zahlung für Klassenreise (siehe soeben)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4975307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 </a:t>
            </a:r>
            <a:r>
              <a:rPr lang="de-DE" sz="2400" b="1" dirty="0">
                <a:solidFill>
                  <a:schemeClr val="tx1">
                    <a:lumMod val="65000"/>
                    <a:lumOff val="35000"/>
                  </a:schemeClr>
                </a:solidFill>
                <a:latin typeface="JKRGNR+Arial-BoldMT"/>
              </a:rPr>
              <a:t>Analoge Anwendung der in §§ 812 ff. BGB</a:t>
            </a:r>
            <a:r>
              <a:rPr lang="de-DE" sz="2400" dirty="0">
                <a:solidFill>
                  <a:schemeClr val="tx1">
                    <a:lumMod val="65000"/>
                    <a:lumOff val="35000"/>
                  </a:schemeClr>
                </a:solidFill>
                <a:latin typeface="JKRGNR+Arial-BoldMT"/>
              </a:rPr>
              <a:t> zu findenden - bürgerlich-rechtlichen - </a:t>
            </a:r>
            <a:r>
              <a:rPr lang="de-DE" sz="2400" b="1" dirty="0">
                <a:solidFill>
                  <a:schemeClr val="tx1">
                    <a:lumMod val="65000"/>
                    <a:lumOff val="35000"/>
                  </a:schemeClr>
                </a:solidFill>
                <a:latin typeface="JKRGNR+Arial-BoldMT"/>
              </a:rPr>
              <a:t>Vorschriften des Bereicherungsrechts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Wohl naheliegender: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Grundsatz der Gesetzmäßigkeit der Verwaltung Art. 20 III GG und Rechtsstaatsprinzip</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a:t>
            </a:r>
            <a:r>
              <a:rPr lang="de-DE" sz="2400" b="1" dirty="0">
                <a:solidFill>
                  <a:schemeClr val="tx1">
                    <a:lumMod val="65000"/>
                    <a:lumOff val="35000"/>
                  </a:schemeClr>
                </a:solidFill>
                <a:latin typeface="JKRGNR+Arial-BoldMT"/>
              </a:rPr>
              <a:t>BVerwG, NJW 2008, 601</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„dass es sich bei dem allgemeinen öffentlich-rechtlichen Erstattungsanspruch um ein (…) </a:t>
            </a:r>
            <a:r>
              <a:rPr lang="de-DE" sz="2400" b="1" i="1" dirty="0">
                <a:solidFill>
                  <a:schemeClr val="tx1">
                    <a:lumMod val="65000"/>
                    <a:lumOff val="35000"/>
                  </a:schemeClr>
                </a:solidFill>
                <a:latin typeface="JKRGNR+Arial-BoldMT"/>
              </a:rPr>
              <a:t>eigenständiges</a:t>
            </a:r>
            <a:r>
              <a:rPr lang="de-DE" sz="2400" i="1" dirty="0">
                <a:solidFill>
                  <a:schemeClr val="tx1">
                    <a:lumMod val="65000"/>
                    <a:lumOff val="35000"/>
                  </a:schemeClr>
                </a:solidFill>
                <a:latin typeface="JKRGNR+Arial-BoldMT"/>
              </a:rPr>
              <a:t> </a:t>
            </a:r>
            <a:r>
              <a:rPr lang="de-DE" sz="2400" b="1" i="1" dirty="0">
                <a:solidFill>
                  <a:schemeClr val="tx1">
                    <a:lumMod val="65000"/>
                    <a:lumOff val="35000"/>
                  </a:schemeClr>
                </a:solidFill>
                <a:latin typeface="JKRGNR+Arial-BoldMT"/>
              </a:rPr>
              <a:t>Rechtsinstitut</a:t>
            </a:r>
            <a:r>
              <a:rPr lang="de-DE" sz="2400" i="1" dirty="0">
                <a:solidFill>
                  <a:schemeClr val="tx1">
                    <a:lumMod val="65000"/>
                    <a:lumOff val="35000"/>
                  </a:schemeClr>
                </a:solidFill>
                <a:latin typeface="JKRGNR+Arial-BoldMT"/>
              </a:rPr>
              <a:t> des öffentlichen Rechts handelt, dessen </a:t>
            </a:r>
            <a:r>
              <a:rPr lang="de-DE" sz="2400" b="1" i="1" dirty="0">
                <a:solidFill>
                  <a:schemeClr val="tx1">
                    <a:lumMod val="65000"/>
                    <a:lumOff val="35000"/>
                  </a:schemeClr>
                </a:solidFill>
                <a:latin typeface="JKRGNR+Arial-BoldMT"/>
              </a:rPr>
              <a:t>Anspruchsvoraussetzungen</a:t>
            </a:r>
            <a:r>
              <a:rPr lang="de-DE" sz="2400" i="1" dirty="0">
                <a:solidFill>
                  <a:schemeClr val="tx1">
                    <a:lumMod val="65000"/>
                    <a:lumOff val="35000"/>
                  </a:schemeClr>
                </a:solidFill>
                <a:latin typeface="JKRGNR+Arial-BoldMT"/>
              </a:rPr>
              <a:t> und </a:t>
            </a:r>
            <a:r>
              <a:rPr lang="de-DE" sz="2400" b="1" i="1" dirty="0">
                <a:solidFill>
                  <a:schemeClr val="tx1">
                    <a:lumMod val="65000"/>
                    <a:lumOff val="35000"/>
                  </a:schemeClr>
                </a:solidFill>
                <a:latin typeface="JKRGNR+Arial-BoldMT"/>
              </a:rPr>
              <a:t>Rechtsfolgen</a:t>
            </a:r>
            <a:r>
              <a:rPr lang="de-DE" sz="2400" i="1" dirty="0">
                <a:solidFill>
                  <a:schemeClr val="tx1">
                    <a:lumMod val="65000"/>
                    <a:lumOff val="35000"/>
                  </a:schemeClr>
                </a:solidFill>
                <a:latin typeface="JKRGNR+Arial-BoldMT"/>
              </a:rPr>
              <a:t>, (…), </a:t>
            </a:r>
            <a:r>
              <a:rPr lang="de-DE" sz="2400" b="1" i="1" dirty="0">
                <a:solidFill>
                  <a:schemeClr val="tx1">
                    <a:lumMod val="65000"/>
                    <a:lumOff val="35000"/>
                  </a:schemeClr>
                </a:solidFill>
                <a:latin typeface="JKRGNR+Arial-BoldMT"/>
              </a:rPr>
              <a:t>denen des zivilrechtlichen Bereicherungsanspruchs entsprechen</a:t>
            </a:r>
            <a:r>
              <a:rPr lang="de-DE" sz="2400" i="1"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5701861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der Aussagen des BVerwG maßgeblich: Anspruchsvoraussetzungen des </a:t>
            </a:r>
            <a:r>
              <a:rPr lang="de-DE" sz="2400" b="1" dirty="0">
                <a:solidFill>
                  <a:schemeClr val="tx1">
                    <a:lumMod val="65000"/>
                    <a:lumOff val="35000"/>
                  </a:schemeClr>
                </a:solidFill>
                <a:latin typeface="JKRGNR+Arial-BoldMT"/>
              </a:rPr>
              <a:t>§ 812 I 1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die </a:t>
            </a:r>
            <a:r>
              <a:rPr lang="de-DE" sz="2400" b="1" dirty="0">
                <a:solidFill>
                  <a:schemeClr val="tx1">
                    <a:lumMod val="65000"/>
                    <a:lumOff val="35000"/>
                  </a:schemeClr>
                </a:solidFill>
                <a:latin typeface="JKRGNR+Arial-BoldMT"/>
              </a:rPr>
              <a:t>Anspruchsvoraussetzungen</a:t>
            </a:r>
            <a:r>
              <a:rPr lang="de-DE" sz="2400" dirty="0">
                <a:solidFill>
                  <a:schemeClr val="tx1">
                    <a:lumMod val="65000"/>
                    <a:lumOff val="35000"/>
                  </a:schemeClr>
                </a:solidFill>
                <a:latin typeface="JKRGNR+Arial-BoldMT"/>
              </a:rPr>
              <a:t> für öffentlich-rechtlichen Erstattungsanspruch bildend: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Vermögensverschiebung in öffentlich-rechtlicher Rechtsbeziehung, die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ohne Rechtsgrund erfolgte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790046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9036496"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Vermögensverschiebung in öffentlich-rechtlicher Rechtsbeziehung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Zwingend vorausgesetzt: öffentlich-rechtliche Rechtsbeziehung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als Parallele in </a:t>
            </a:r>
            <a:r>
              <a:rPr lang="de-DE" sz="2400" b="1" dirty="0">
                <a:solidFill>
                  <a:schemeClr val="tx1">
                    <a:lumMod val="65000"/>
                    <a:lumOff val="35000"/>
                  </a:schemeClr>
                </a:solidFill>
                <a:latin typeface="JKRGNR+Arial-BoldMT"/>
              </a:rPr>
              <a:t>§ 812 I 1 BGB </a:t>
            </a:r>
            <a:r>
              <a:rPr lang="de-DE" sz="2400" dirty="0">
                <a:solidFill>
                  <a:schemeClr val="tx1">
                    <a:lumMod val="65000"/>
                    <a:lumOff val="35000"/>
                  </a:schemeClr>
                </a:solidFill>
                <a:latin typeface="JKRGNR+Arial-BoldMT"/>
              </a:rPr>
              <a:t>dienend: „… </a:t>
            </a:r>
            <a:r>
              <a:rPr lang="de-DE" sz="2400" b="1" dirty="0">
                <a:solidFill>
                  <a:schemeClr val="tx1">
                    <a:lumMod val="65000"/>
                    <a:lumOff val="35000"/>
                  </a:schemeClr>
                </a:solidFill>
                <a:latin typeface="JKRGNR+Arial-BoldMT"/>
              </a:rPr>
              <a:t>durch</a:t>
            </a:r>
            <a:r>
              <a:rPr lang="de-DE" sz="2400" dirty="0">
                <a:solidFill>
                  <a:schemeClr val="tx1">
                    <a:lumMod val="65000"/>
                    <a:lumOff val="35000"/>
                  </a:schemeClr>
                </a:solidFill>
                <a:latin typeface="JKRGNR+Arial-BoldMT"/>
              </a:rPr>
              <a:t> die </a:t>
            </a:r>
            <a:r>
              <a:rPr lang="de-DE" sz="2400" b="1" dirty="0">
                <a:solidFill>
                  <a:schemeClr val="tx1">
                    <a:lumMod val="65000"/>
                    <a:lumOff val="35000"/>
                  </a:schemeClr>
                </a:solidFill>
                <a:latin typeface="JKRGNR+Arial-BoldMT"/>
              </a:rPr>
              <a:t>Leistung</a:t>
            </a:r>
            <a:r>
              <a:rPr lang="de-DE" sz="2400" dirty="0">
                <a:solidFill>
                  <a:schemeClr val="tx1">
                    <a:lumMod val="65000"/>
                    <a:lumOff val="35000"/>
                  </a:schemeClr>
                </a:solidFill>
                <a:latin typeface="JKRGNR+Arial-BoldMT"/>
              </a:rPr>
              <a:t> eines anderen </a:t>
            </a:r>
            <a:r>
              <a:rPr lang="de-DE" sz="2400" b="1" dirty="0">
                <a:solidFill>
                  <a:schemeClr val="tx1">
                    <a:lumMod val="65000"/>
                    <a:lumOff val="35000"/>
                  </a:schemeClr>
                </a:solidFill>
                <a:latin typeface="JKRGNR+Arial-BoldMT"/>
              </a:rPr>
              <a:t>oder in sonstiger Weise </a:t>
            </a:r>
            <a:r>
              <a:rPr lang="de-DE" sz="2400" dirty="0">
                <a:solidFill>
                  <a:schemeClr val="tx1">
                    <a:lumMod val="65000"/>
                    <a:lumOff val="35000"/>
                  </a:schemeClr>
                </a:solidFill>
                <a:latin typeface="JKRGNR+Arial-BoldMT"/>
              </a:rPr>
              <a:t>auf dessen Kosten etwas (…) erlangt“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Vermögensverschiebung </a:t>
            </a:r>
            <a:r>
              <a:rPr lang="de-DE" sz="2400" b="1" dirty="0">
                <a:solidFill>
                  <a:schemeClr val="tx1">
                    <a:lumMod val="65000"/>
                    <a:lumOff val="35000"/>
                  </a:schemeClr>
                </a:solidFill>
                <a:latin typeface="JKRGNR+Arial-BoldMT"/>
              </a:rPr>
              <a:t>„durch Leistung“ </a:t>
            </a:r>
            <a:r>
              <a:rPr lang="de-DE" sz="2400" dirty="0">
                <a:solidFill>
                  <a:schemeClr val="tx1">
                    <a:lumMod val="65000"/>
                    <a:lumOff val="35000"/>
                  </a:schemeClr>
                </a:solidFill>
                <a:latin typeface="JKRGNR+Arial-BoldMT"/>
              </a:rPr>
              <a:t>maßgeblich: </a:t>
            </a:r>
            <a:r>
              <a:rPr lang="de-DE" sz="2400" b="1" dirty="0">
                <a:solidFill>
                  <a:schemeClr val="tx1">
                    <a:lumMod val="65000"/>
                    <a:lumOff val="35000"/>
                  </a:schemeClr>
                </a:solidFill>
                <a:latin typeface="JKRGNR+Arial-BoldMT"/>
              </a:rPr>
              <a:t>Rechtsnatur </a:t>
            </a:r>
            <a:r>
              <a:rPr lang="de-DE" sz="2400" dirty="0">
                <a:solidFill>
                  <a:schemeClr val="tx1">
                    <a:lumMod val="65000"/>
                    <a:lumOff val="35000"/>
                  </a:schemeClr>
                </a:solidFill>
                <a:latin typeface="JKRGNR+Arial-BoldMT"/>
              </a:rPr>
              <a:t>des </a:t>
            </a:r>
            <a:r>
              <a:rPr lang="de-DE" sz="2400" b="1" dirty="0">
                <a:solidFill>
                  <a:schemeClr val="tx1">
                    <a:lumMod val="65000"/>
                    <a:lumOff val="35000"/>
                  </a:schemeClr>
                </a:solidFill>
                <a:latin typeface="JKRGNR+Arial-BoldMT"/>
              </a:rPr>
              <a:t>ursprünglichen</a:t>
            </a:r>
            <a:r>
              <a:rPr lang="de-DE" sz="2400" dirty="0">
                <a:solidFill>
                  <a:schemeClr val="tx1">
                    <a:lumMod val="65000"/>
                    <a:lumOff val="35000"/>
                  </a:schemeClr>
                </a:solidFill>
                <a:latin typeface="JKRGNR+Arial-BoldMT"/>
              </a:rPr>
              <a:t> oder </a:t>
            </a:r>
            <a:r>
              <a:rPr lang="de-DE" sz="2400" b="1" dirty="0">
                <a:solidFill>
                  <a:schemeClr val="tx1">
                    <a:lumMod val="65000"/>
                    <a:lumOff val="35000"/>
                  </a:schemeClr>
                </a:solidFill>
                <a:latin typeface="JKRGNR+Arial-BoldMT"/>
              </a:rPr>
              <a:t>vermeintlichen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Leistungsanspruchs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 sonstiger Weise“</a:t>
            </a:r>
            <a:r>
              <a:rPr lang="de-DE" sz="2400" dirty="0">
                <a:solidFill>
                  <a:schemeClr val="tx1">
                    <a:lumMod val="65000"/>
                    <a:lumOff val="35000"/>
                  </a:schemeClr>
                </a:solidFill>
                <a:latin typeface="JKRGNR+Arial-BoldMT"/>
              </a:rPr>
              <a:t>: Rechtsnatur wird danach beurteilt, ob die </a:t>
            </a:r>
            <a:r>
              <a:rPr lang="de-DE" sz="2400" b="1" dirty="0">
                <a:solidFill>
                  <a:schemeClr val="tx1">
                    <a:lumMod val="65000"/>
                    <a:lumOff val="35000"/>
                  </a:schemeClr>
                </a:solidFill>
                <a:latin typeface="JKRGNR+Arial-BoldMT"/>
              </a:rPr>
              <a:t>staatliche Handlung, die zur Vermögensverschiebung</a:t>
            </a:r>
            <a:r>
              <a:rPr lang="de-DE" sz="2400" dirty="0">
                <a:solidFill>
                  <a:schemeClr val="tx1">
                    <a:lumMod val="65000"/>
                    <a:lumOff val="35000"/>
                  </a:schemeClr>
                </a:solidFill>
                <a:latin typeface="JKRGNR+Arial-BoldMT"/>
              </a:rPr>
              <a:t> führte, auf Grund </a:t>
            </a:r>
            <a:r>
              <a:rPr lang="de-DE" sz="2400" b="1" dirty="0">
                <a:solidFill>
                  <a:schemeClr val="tx1">
                    <a:lumMod val="65000"/>
                    <a:lumOff val="35000"/>
                  </a:schemeClr>
                </a:solidFill>
                <a:latin typeface="JKRGNR+Arial-BoldMT"/>
              </a:rPr>
              <a:t>öffentlich-rechtlicher Vorschriften</a:t>
            </a:r>
            <a:r>
              <a:rPr lang="de-DE" sz="2400" dirty="0">
                <a:solidFill>
                  <a:schemeClr val="tx1">
                    <a:lumMod val="65000"/>
                    <a:lumOff val="35000"/>
                  </a:schemeClr>
                </a:solidFill>
                <a:latin typeface="JKRGNR+Arial-BoldMT"/>
              </a:rPr>
              <a:t> erfolgte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4160069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640960" cy="670696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Ohne Rechtsgrund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als Parallele in </a:t>
            </a:r>
            <a:r>
              <a:rPr lang="de-DE" sz="2400" b="1" dirty="0">
                <a:solidFill>
                  <a:schemeClr val="tx1">
                    <a:lumMod val="65000"/>
                    <a:lumOff val="35000"/>
                  </a:schemeClr>
                </a:solidFill>
                <a:latin typeface="JKRGNR+Arial-BoldMT"/>
              </a:rPr>
              <a:t>§ 812 I 1 BGB </a:t>
            </a:r>
            <a:r>
              <a:rPr lang="de-DE" sz="2400" dirty="0">
                <a:solidFill>
                  <a:schemeClr val="tx1">
                    <a:lumMod val="65000"/>
                    <a:lumOff val="35000"/>
                  </a:schemeClr>
                </a:solidFill>
                <a:latin typeface="JKRGNR+Arial-BoldMT"/>
              </a:rPr>
              <a:t>dienend: „… ohne rechtlichen 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Besonders häufig vorkommend: Dass </a:t>
            </a:r>
            <a:r>
              <a:rPr lang="de-DE" sz="2400" b="1" dirty="0">
                <a:solidFill>
                  <a:schemeClr val="tx1">
                    <a:lumMod val="65000"/>
                    <a:lumOff val="35000"/>
                  </a:schemeClr>
                </a:solidFill>
                <a:latin typeface="JKRGNR+Arial-BoldMT"/>
              </a:rPr>
              <a:t>Vermögensverschiebung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auf </a:t>
            </a:r>
            <a:r>
              <a:rPr lang="de-DE" sz="2400" b="1" u="sng" dirty="0">
                <a:solidFill>
                  <a:schemeClr val="tx1">
                    <a:lumMod val="65000"/>
                    <a:lumOff val="35000"/>
                  </a:schemeClr>
                </a:solidFill>
                <a:latin typeface="JKRGNR+Arial-BoldMT"/>
              </a:rPr>
              <a:t>Grund eines Verwaltungsaktes</a:t>
            </a:r>
            <a:r>
              <a:rPr lang="de-DE" sz="2400" u="sng"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stattgefunden hat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 Wirksamer (!) Verwaltungsakt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Dabei unerheblich: Rechtmäßigkeit des Verwaltungsaktes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„ohne Rechtsgrund“ idF. nur dann (+), wenn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Verwaltungsakt dadurch unwirksam wird, dass sich dieser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43 II VwVfG „erledigt“ </a:t>
            </a:r>
            <a:r>
              <a:rPr lang="de-DE" sz="2400" dirty="0">
                <a:solidFill>
                  <a:schemeClr val="tx1">
                    <a:lumMod val="65000"/>
                    <a:lumOff val="35000"/>
                  </a:schemeClr>
                </a:solidFill>
                <a:latin typeface="JKRGNR+Arial-BoldMT"/>
              </a:rPr>
              <a:t>oder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43 III VwVfG nichtig </a:t>
            </a:r>
            <a:r>
              <a:rPr lang="de-DE" sz="2400" dirty="0">
                <a:solidFill>
                  <a:schemeClr val="tx1">
                    <a:lumMod val="65000"/>
                    <a:lumOff val="35000"/>
                  </a:schemeClr>
                </a:solidFill>
                <a:latin typeface="JKRGNR+Arial-BoldMT"/>
              </a:rPr>
              <a:t>ist oder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113 I 1 VwGO </a:t>
            </a:r>
            <a:r>
              <a:rPr lang="de-DE" sz="2400" dirty="0">
                <a:solidFill>
                  <a:schemeClr val="tx1">
                    <a:lumMod val="65000"/>
                    <a:lumOff val="35000"/>
                  </a:schemeClr>
                </a:solidFill>
                <a:latin typeface="JKRGNR+Arial-BoldMT"/>
              </a:rPr>
              <a:t>durch das Gericht aufgehoben wurde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9327573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Parallel zu § 812 I BGB den Anspruchsinhalt beim öffentlich-rechtlichen Erstattungsanspruch bildend: </a:t>
            </a:r>
            <a:r>
              <a:rPr lang="de-DE" sz="2400" b="1" dirty="0">
                <a:solidFill>
                  <a:schemeClr val="tx1">
                    <a:lumMod val="65000"/>
                    <a:lumOff val="35000"/>
                  </a:schemeClr>
                </a:solidFill>
                <a:latin typeface="JKRGNR+Arial-BoldMT"/>
              </a:rPr>
              <a:t>Herausgabe des „Erlangten“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ebenfalls umfasst: </a:t>
            </a:r>
            <a:r>
              <a:rPr lang="de-DE" sz="2400" b="1" dirty="0">
                <a:solidFill>
                  <a:schemeClr val="tx1">
                    <a:lumMod val="65000"/>
                    <a:lumOff val="35000"/>
                  </a:schemeClr>
                </a:solidFill>
                <a:latin typeface="JKRGNR+Arial-BoldMT"/>
              </a:rPr>
              <a:t>„Gezogene Nutzungen“ </a:t>
            </a:r>
            <a:r>
              <a:rPr lang="de-DE" sz="2400" dirty="0">
                <a:solidFill>
                  <a:schemeClr val="tx1">
                    <a:lumMod val="65000"/>
                    <a:lumOff val="35000"/>
                  </a:schemeClr>
                </a:solidFill>
                <a:latin typeface="JKRGNR+Arial-BoldMT"/>
              </a:rPr>
              <a:t>(</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Sofern </a:t>
            </a:r>
            <a:r>
              <a:rPr lang="de-DE" sz="2400" i="1" dirty="0">
                <a:solidFill>
                  <a:schemeClr val="tx1">
                    <a:lumMod val="65000"/>
                    <a:lumOff val="35000"/>
                  </a:schemeClr>
                </a:solidFill>
                <a:latin typeface="JKRGNR+Arial-BoldMT"/>
              </a:rPr>
              <a:t>„Herausgabe wegen der Beschaffenheit des Erlangten nicht möglich oder der Empfänger aus einem anderen Grunde zur Herausgabe außerstande“ </a:t>
            </a:r>
            <a:r>
              <a:rPr lang="de-DE" sz="2400" dirty="0">
                <a:solidFill>
                  <a:schemeClr val="tx1">
                    <a:lumMod val="65000"/>
                    <a:lumOff val="35000"/>
                  </a:schemeClr>
                </a:solidFill>
                <a:latin typeface="JKRGNR+Arial-BoldMT"/>
              </a:rPr>
              <a:t>ist, nach dem </a:t>
            </a:r>
            <a:r>
              <a:rPr lang="de-DE" sz="2400" b="1" dirty="0">
                <a:solidFill>
                  <a:schemeClr val="tx1">
                    <a:lumMod val="65000"/>
                    <a:lumOff val="35000"/>
                  </a:schemeClr>
                </a:solidFill>
                <a:latin typeface="JKRGNR+Arial-BoldMT"/>
              </a:rPr>
              <a:t>Vorbild des § 818 II BGB </a:t>
            </a:r>
            <a:r>
              <a:rPr lang="de-DE" sz="2400" dirty="0">
                <a:solidFill>
                  <a:schemeClr val="tx1">
                    <a:lumMod val="65000"/>
                    <a:lumOff val="35000"/>
                  </a:schemeClr>
                </a:solidFill>
                <a:latin typeface="JKRGNR+Arial-BoldMT"/>
              </a:rPr>
              <a:t>zu leisten: </a:t>
            </a:r>
            <a:r>
              <a:rPr lang="de-DE" sz="2400" b="1" dirty="0">
                <a:solidFill>
                  <a:schemeClr val="tx1">
                    <a:lumMod val="65000"/>
                    <a:lumOff val="35000"/>
                  </a:schemeClr>
                </a:solidFill>
                <a:latin typeface="JKRGNR+Arial-BoldMT"/>
              </a:rPr>
              <a:t>Wertersatz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4482761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4420"/>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Sehr viel problematischer: </a:t>
            </a:r>
            <a:r>
              <a:rPr lang="de-DE" sz="2400" b="1" dirty="0">
                <a:solidFill>
                  <a:schemeClr val="tx1">
                    <a:lumMod val="65000"/>
                    <a:lumOff val="35000"/>
                  </a:schemeClr>
                </a:solidFill>
                <a:latin typeface="JKRGNR+Arial-BoldMT"/>
              </a:rPr>
              <a:t>Entreicherungseinwand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818 III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818 III BGB </a:t>
            </a:r>
            <a:r>
              <a:rPr lang="de-DE" sz="2400" dirty="0">
                <a:solidFill>
                  <a:schemeClr val="tx1">
                    <a:lumMod val="65000"/>
                    <a:lumOff val="35000"/>
                  </a:schemeClr>
                </a:solidFill>
                <a:latin typeface="JKRGNR+Arial-BoldMT"/>
              </a:rPr>
              <a:t>(grundsätzlich) </a:t>
            </a:r>
            <a:r>
              <a:rPr lang="de-DE" sz="2400" b="1" dirty="0">
                <a:solidFill>
                  <a:schemeClr val="tx1">
                    <a:lumMod val="65000"/>
                    <a:lumOff val="35000"/>
                  </a:schemeClr>
                </a:solidFill>
                <a:latin typeface="JKRGNR+Arial-BoldMT"/>
              </a:rPr>
              <a:t>ausgeschlossen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auf </a:t>
            </a:r>
            <a:r>
              <a:rPr lang="de-DE" sz="2400" b="1" dirty="0">
                <a:solidFill>
                  <a:schemeClr val="tx1">
                    <a:lumMod val="65000"/>
                    <a:lumOff val="35000"/>
                  </a:schemeClr>
                </a:solidFill>
                <a:latin typeface="JKRGNR+Arial-BoldMT"/>
              </a:rPr>
              <a:t>Herausgabe (-)</a:t>
            </a:r>
            <a:r>
              <a:rPr lang="de-DE" sz="2400" dirty="0">
                <a:solidFill>
                  <a:schemeClr val="tx1">
                    <a:lumMod val="65000"/>
                    <a:lumOff val="35000"/>
                  </a:schemeClr>
                </a:solidFill>
                <a:latin typeface="JKRGNR+Arial-BoldMT"/>
              </a:rPr>
              <a:t>, soweit das </a:t>
            </a:r>
            <a:r>
              <a:rPr lang="de-DE" sz="2400" b="1" dirty="0">
                <a:solidFill>
                  <a:schemeClr val="tx1">
                    <a:lumMod val="65000"/>
                    <a:lumOff val="35000"/>
                  </a:schemeClr>
                </a:solidFill>
                <a:latin typeface="JKRGNR+Arial-BoldMT"/>
              </a:rPr>
              <a:t>„Erlangte“ weder gegenständlich, noch dem Werte nach im Vermögen </a:t>
            </a:r>
            <a:r>
              <a:rPr lang="de-DE" sz="2400" dirty="0">
                <a:solidFill>
                  <a:schemeClr val="tx1">
                    <a:lumMod val="65000"/>
                    <a:lumOff val="35000"/>
                  </a:schemeClr>
                </a:solidFill>
                <a:latin typeface="JKRGNR+Arial-BoldMT"/>
              </a:rPr>
              <a:t>des Bereicherungsschuldner vorhanden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Ratio: </a:t>
            </a:r>
            <a:r>
              <a:rPr lang="de-DE" sz="2400" dirty="0">
                <a:solidFill>
                  <a:schemeClr val="tx1">
                    <a:lumMod val="65000"/>
                    <a:lumOff val="35000"/>
                  </a:schemeClr>
                </a:solidFill>
                <a:latin typeface="JKRGNR+Arial-BoldMT"/>
              </a:rPr>
              <a:t>Schutz des gutgläubigen Bereicherungsschuldners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 beachten</a:t>
            </a:r>
            <a:r>
              <a:rPr lang="de-DE" sz="2400" dirty="0">
                <a:solidFill>
                  <a:schemeClr val="tx1">
                    <a:lumMod val="65000"/>
                    <a:lumOff val="35000"/>
                  </a:schemeClr>
                </a:solidFill>
                <a:latin typeface="JKRGNR+Arial-BoldMT"/>
              </a:rPr>
              <a:t>: Diese Wertung kann vor dem Hintergrund der </a:t>
            </a:r>
            <a:r>
              <a:rPr lang="de-DE" sz="2400" b="1" dirty="0">
                <a:solidFill>
                  <a:schemeClr val="tx1">
                    <a:lumMod val="65000"/>
                    <a:lumOff val="35000"/>
                  </a:schemeClr>
                </a:solidFill>
                <a:latin typeface="JKRGNR+Arial-BoldMT"/>
              </a:rPr>
              <a:t>Gesetzmäßigkeit der Verwaltung </a:t>
            </a:r>
            <a:r>
              <a:rPr lang="de-DE" sz="2400" dirty="0">
                <a:solidFill>
                  <a:schemeClr val="tx1">
                    <a:lumMod val="65000"/>
                    <a:lumOff val="35000"/>
                  </a:schemeClr>
                </a:solidFill>
                <a:latin typeface="JKRGNR+Arial-BoldMT"/>
              </a:rPr>
              <a:t>(Art. 20 III GG) </a:t>
            </a:r>
            <a:r>
              <a:rPr lang="de-DE" sz="2400" b="1" dirty="0">
                <a:solidFill>
                  <a:schemeClr val="tx1">
                    <a:lumMod val="65000"/>
                    <a:lumOff val="35000"/>
                  </a:schemeClr>
                </a:solidFill>
                <a:latin typeface="JKRGNR+Arial-BoldMT"/>
              </a:rPr>
              <a:t>nicht</a:t>
            </a:r>
            <a:r>
              <a:rPr lang="de-DE" sz="2400" dirty="0">
                <a:solidFill>
                  <a:schemeClr val="tx1">
                    <a:lumMod val="65000"/>
                    <a:lumOff val="35000"/>
                  </a:schemeClr>
                </a:solidFill>
                <a:latin typeface="JKRGNR+Arial-BoldMT"/>
              </a:rPr>
              <a:t> auf das </a:t>
            </a:r>
            <a:r>
              <a:rPr lang="de-DE" sz="2400" b="1" dirty="0">
                <a:solidFill>
                  <a:schemeClr val="tx1">
                    <a:lumMod val="65000"/>
                    <a:lumOff val="35000"/>
                  </a:schemeClr>
                </a:solidFill>
                <a:latin typeface="JKRGNR+Arial-BoldMT"/>
              </a:rPr>
              <a:t>Verhältnis Bürger – Staat </a:t>
            </a:r>
            <a:r>
              <a:rPr lang="de-DE" sz="2400" dirty="0">
                <a:solidFill>
                  <a:schemeClr val="tx1">
                    <a:lumMod val="65000"/>
                    <a:lumOff val="35000"/>
                  </a:schemeClr>
                </a:solidFill>
                <a:latin typeface="JKRGNR+Arial-BoldMT"/>
              </a:rPr>
              <a:t>übertragen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indes: </a:t>
            </a:r>
            <a:r>
              <a:rPr lang="de-DE" sz="2400" dirty="0">
                <a:solidFill>
                  <a:schemeClr val="tx1">
                    <a:lumMod val="65000"/>
                    <a:lumOff val="35000"/>
                  </a:schemeClr>
                </a:solidFill>
                <a:latin typeface="JKRGNR+Arial-BoldMT"/>
              </a:rPr>
              <a:t>keine Analoge Anwendung von § 818 III BGB, sondern Anwendung des </a:t>
            </a:r>
            <a:r>
              <a:rPr lang="de-DE" sz="2400" b="1" dirty="0">
                <a:solidFill>
                  <a:schemeClr val="tx1">
                    <a:lumMod val="65000"/>
                    <a:lumOff val="35000"/>
                  </a:schemeClr>
                </a:solidFill>
                <a:latin typeface="JKRGNR+Arial-BoldMT"/>
              </a:rPr>
              <a:t>Vertrauensschutzgedankens</a:t>
            </a:r>
            <a:r>
              <a:rPr lang="de-DE" sz="2400" dirty="0">
                <a:solidFill>
                  <a:schemeClr val="tx1">
                    <a:lumMod val="65000"/>
                    <a:lumOff val="35000"/>
                  </a:schemeClr>
                </a:solidFill>
                <a:latin typeface="JKRGNR+Arial-BoldMT"/>
              </a:rPr>
              <a:t> (vgl. § 48 II 1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2696493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4</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Aufgabenstellung zu prüfen: </a:t>
            </a:r>
            <a:r>
              <a:rPr lang="de-DE" sz="2400" b="1" dirty="0">
                <a:solidFill>
                  <a:schemeClr val="tx1">
                    <a:lumMod val="65000"/>
                    <a:lumOff val="35000"/>
                  </a:schemeClr>
                </a:solidFill>
                <a:latin typeface="JKRGNR+Arial-BoldMT"/>
              </a:rPr>
              <a:t>Erfolgsaussichten der vor dem Verwaltungsgericht erhobenen 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Als einleitender Obersatz dienend, da Klage vor Verwaltungsgericht erhoben ist: </a:t>
            </a:r>
            <a:r>
              <a:rPr lang="de-DE" sz="2400" b="1" dirty="0">
                <a:solidFill>
                  <a:schemeClr val="tx1">
                    <a:lumMod val="65000"/>
                    <a:lumOff val="35000"/>
                  </a:schemeClr>
                </a:solidFill>
                <a:latin typeface="JKRGNR+Arial-BoldMT"/>
              </a:rPr>
              <a:t>Die Klage hat Erfolg, soweit die Sachentscheidungsvoraussetzungen erfüllt sind und die Klage begründet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nicht gegeben: aufdrängende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erforderlich: Eröffnung des Verwaltungsrechtsweges über die Generalklausel des § 40 I 1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9917404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die </a:t>
            </a:r>
            <a:r>
              <a:rPr lang="de-DE" sz="2400" b="1" dirty="0">
                <a:solidFill>
                  <a:schemeClr val="tx1">
                    <a:lumMod val="65000"/>
                    <a:lumOff val="35000"/>
                  </a:schemeClr>
                </a:solidFill>
                <a:latin typeface="JKRGNR+Arial-BoldMT"/>
              </a:rPr>
              <a:t>Rechtsnatur der Streitigkeit </a:t>
            </a:r>
            <a:r>
              <a:rPr lang="de-DE" sz="2400" dirty="0">
                <a:solidFill>
                  <a:schemeClr val="tx1">
                    <a:lumMod val="65000"/>
                    <a:lumOff val="35000"/>
                  </a:schemeClr>
                </a:solidFill>
                <a:latin typeface="JKRGNR+Arial-BoldMT"/>
              </a:rPr>
              <a:t>prägend: </a:t>
            </a:r>
            <a:r>
              <a:rPr lang="de-DE" sz="2400" b="1" dirty="0">
                <a:solidFill>
                  <a:schemeClr val="tx1">
                    <a:lumMod val="65000"/>
                    <a:lumOff val="35000"/>
                  </a:schemeClr>
                </a:solidFill>
                <a:latin typeface="JKRGNR+Arial-BoldMT"/>
              </a:rPr>
              <a:t>Rechtsnatur des Rechtsverhältnisses, aus dem der Klageanspruch hergeleitet </a:t>
            </a:r>
            <a:r>
              <a:rPr lang="de-DE" sz="2400" dirty="0">
                <a:solidFill>
                  <a:schemeClr val="tx1">
                    <a:lumMod val="65000"/>
                    <a:lumOff val="35000"/>
                  </a:schemeClr>
                </a:solidFill>
                <a:latin typeface="JKRGNR+Arial-BoldMT"/>
              </a:rPr>
              <a:t>wird (BVerwG)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Rückzahlung des ggf. überzahlten Betrages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Streitscheidende Norm </a:t>
            </a:r>
            <a:r>
              <a:rPr lang="de-DE" sz="2400" dirty="0">
                <a:solidFill>
                  <a:schemeClr val="tx1">
                    <a:lumMod val="65000"/>
                    <a:lumOff val="35000"/>
                  </a:schemeClr>
                </a:solidFill>
                <a:latin typeface="JKRGNR+Arial-BoldMT"/>
              </a:rPr>
              <a:t>für die von der Klägerin begehrte Rückzahlung von Geld</a:t>
            </a:r>
            <a:r>
              <a:rPr lang="de-DE" sz="2400" b="1" dirty="0">
                <a:solidFill>
                  <a:schemeClr val="tx1">
                    <a:lumMod val="65000"/>
                    <a:lumOff val="35000"/>
                  </a:schemeClr>
                </a:solidFill>
                <a:latin typeface="JKRGNR+Arial-BoldMT"/>
              </a:rPr>
              <a: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diesen Fällen maßgeblich: </a:t>
            </a:r>
            <a:r>
              <a:rPr lang="de-DE" sz="2400" b="1" dirty="0">
                <a:solidFill>
                  <a:schemeClr val="tx1">
                    <a:lumMod val="65000"/>
                    <a:lumOff val="35000"/>
                  </a:schemeClr>
                </a:solidFill>
                <a:latin typeface="JKRGNR+Arial-BoldMT"/>
              </a:rPr>
              <a:t>Sachzusammenhang</a:t>
            </a:r>
            <a:r>
              <a:rPr lang="de-DE" sz="2400" dirty="0">
                <a:solidFill>
                  <a:schemeClr val="tx1">
                    <a:lumMod val="65000"/>
                    <a:lumOff val="35000"/>
                  </a:schemeClr>
                </a:solidFill>
                <a:latin typeface="JKRGNR+Arial-BoldMT"/>
              </a:rPr>
              <a:t> des Lebenssachverhaltes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Sachzusammenhang zum öffentlichen Recht (+), wenn der </a:t>
            </a:r>
            <a:r>
              <a:rPr lang="de-DE" sz="2400" b="1" dirty="0">
                <a:solidFill>
                  <a:schemeClr val="tx1">
                    <a:lumMod val="65000"/>
                    <a:lumOff val="35000"/>
                  </a:schemeClr>
                </a:solidFill>
                <a:latin typeface="JKRGNR+Arial-BoldMT"/>
              </a:rPr>
              <a:t>streitgegenständliche Lebenssachverhalt im Zusammenhang mit öffentlich-rechtlicher Aufgabenerfüllung </a:t>
            </a:r>
            <a:r>
              <a:rPr lang="de-DE" sz="2400" dirty="0">
                <a:solidFill>
                  <a:schemeClr val="tx1">
                    <a:lumMod val="65000"/>
                    <a:lumOff val="35000"/>
                  </a:schemeClr>
                </a:solidFill>
                <a:latin typeface="JKRGNR+Arial-BoldMT"/>
              </a:rPr>
              <a:t>steht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0308034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Probleme in der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Anfechtungsklagen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Adressatengedanke (Art. 2 I GG)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nur, wenn Kläger Adressat des belastenden VA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Ausnahme: Drittanfechtungsklage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Klage durch Nachbarn gegen einen drittbegünstigenden VA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Beispiel: Bauherr erhält eine Baugenehmigung; Nachbar ist der Meinung, die Abstandsflächen zu seinem Grundstück werden nicht eingehalten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376400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344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Lebenssachverhalt hier: </a:t>
            </a:r>
            <a:r>
              <a:rPr lang="de-DE" sz="2400" dirty="0">
                <a:solidFill>
                  <a:schemeClr val="tx1">
                    <a:lumMod val="65000"/>
                    <a:lumOff val="35000"/>
                  </a:schemeClr>
                </a:solidFill>
                <a:latin typeface="JKRGNR+Arial-BoldMT"/>
              </a:rPr>
              <a:t>Zahlungen von Abgaben im Zusammenhang mit der </a:t>
            </a:r>
            <a:r>
              <a:rPr lang="de-DE" sz="2400" b="1" dirty="0">
                <a:solidFill>
                  <a:schemeClr val="tx1">
                    <a:lumMod val="65000"/>
                    <a:lumOff val="35000"/>
                  </a:schemeClr>
                </a:solidFill>
                <a:latin typeface="JKRGNR+Arial-BoldMT"/>
              </a:rPr>
              <a:t>Nutzung der Kanalisation </a:t>
            </a:r>
            <a:r>
              <a:rPr lang="de-DE" sz="2400" dirty="0">
                <a:solidFill>
                  <a:schemeClr val="tx1">
                    <a:lumMod val="65000"/>
                    <a:lumOff val="35000"/>
                  </a:schemeClr>
                </a:solidFill>
                <a:latin typeface="JKRGNR+Arial-BoldMT"/>
              </a:rPr>
              <a:t>durch die K-AG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Indiz für Sachzusammenhang zum öffentlichen Recht: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Zusammenhang zur </a:t>
            </a:r>
            <a:r>
              <a:rPr lang="de-DE" sz="2400" b="1" dirty="0">
                <a:solidFill>
                  <a:schemeClr val="tx1">
                    <a:lumMod val="65000"/>
                    <a:lumOff val="35000"/>
                  </a:schemeClr>
                </a:solidFill>
                <a:latin typeface="JKRGNR+Arial-BoldMT"/>
              </a:rPr>
              <a:t>Daseinsvorsorge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Ursprüngliche Zahlung der K-AG beruhte auf einem </a:t>
            </a:r>
            <a:r>
              <a:rPr lang="de-DE" sz="2400" b="1" dirty="0">
                <a:solidFill>
                  <a:schemeClr val="tx1">
                    <a:lumMod val="65000"/>
                    <a:lumOff val="35000"/>
                  </a:schemeClr>
                </a:solidFill>
                <a:latin typeface="JKRGNR+Arial-BoldMT"/>
              </a:rPr>
              <a:t>Abgabenbescheid</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begründet: </a:t>
            </a:r>
            <a:r>
              <a:rPr lang="de-DE" sz="2400" b="1" dirty="0">
                <a:solidFill>
                  <a:schemeClr val="tx1">
                    <a:lumMod val="65000"/>
                    <a:lumOff val="35000"/>
                  </a:schemeClr>
                </a:solidFill>
                <a:latin typeface="JKRGNR+Arial-BoldMT"/>
              </a:rPr>
              <a:t>öffentlich-rechtliche Rechtsbeziehung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Sachzusammenhang zum öffentlichen Recht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öffentlich-rechtliche Streitigkeit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1669783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 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Falle </a:t>
            </a:r>
            <a:r>
              <a:rPr lang="de-DE" sz="2400" b="1" dirty="0">
                <a:solidFill>
                  <a:schemeClr val="tx1">
                    <a:lumMod val="65000"/>
                    <a:lumOff val="35000"/>
                  </a:schemeClr>
                </a:solidFill>
                <a:latin typeface="JKRGNR+Arial-BoldMT"/>
              </a:rPr>
              <a:t>nicht erfüllt</a:t>
            </a:r>
            <a:r>
              <a:rPr lang="de-DE" sz="2400" dirty="0">
                <a:solidFill>
                  <a:schemeClr val="tx1">
                    <a:lumMod val="65000"/>
                    <a:lumOff val="35000"/>
                  </a:schemeClr>
                </a:solidFill>
                <a:latin typeface="JKRGNR+Arial-BoldMT"/>
              </a:rPr>
              <a:t>, da Parteien zumindest nicht über Rechte und Pflichte streiten, die unmittelbar (!) in der Verfassung geregelt sind: </a:t>
            </a:r>
            <a:r>
              <a:rPr lang="de-DE" sz="2400" b="1" dirty="0">
                <a:solidFill>
                  <a:schemeClr val="tx1">
                    <a:lumMod val="65000"/>
                    <a:lumOff val="35000"/>
                  </a:schemeClr>
                </a:solidFill>
                <a:latin typeface="JKRGNR+Arial-BoldMT"/>
              </a:rPr>
              <a:t>Grundsatz doppelter Verfassungsunmittelbarkeit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Konstellationen, in denen ein Bürger (oder hier: juristische Person des Privatrechts) Zahlung vom Staat verlangt, immer im Blick haben: abdrängende Sonderzuweisungen des § 40 II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Vorliegend einzig erwähnenswert: </a:t>
            </a:r>
            <a:r>
              <a:rPr lang="de-DE" sz="2400" dirty="0">
                <a:solidFill>
                  <a:schemeClr val="tx1">
                    <a:lumMod val="65000"/>
                    <a:lumOff val="35000"/>
                  </a:schemeClr>
                </a:solidFill>
                <a:latin typeface="JKRGNR+Arial-BoldMT"/>
              </a:rPr>
              <a:t>§ 40 II 1 Alt. 3 VwGO, soweit „Schadensersatzansprüche aus der Verletzung öffentlich-rechtlicher Pflichten“ in Streit stehen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17329092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beachten: Kläger </a:t>
            </a:r>
            <a:r>
              <a:rPr lang="de-DE" sz="2400" b="1" dirty="0">
                <a:solidFill>
                  <a:schemeClr val="tx1">
                    <a:lumMod val="65000"/>
                    <a:lumOff val="35000"/>
                  </a:schemeClr>
                </a:solidFill>
                <a:latin typeface="JKRGNR+Arial-BoldMT"/>
              </a:rPr>
              <a:t>will keinen Schadensersatz, sondern „Rückerstattung“</a:t>
            </a:r>
            <a:r>
              <a:rPr lang="de-DE" sz="2400" dirty="0">
                <a:solidFill>
                  <a:schemeClr val="tx1">
                    <a:lumMod val="65000"/>
                    <a:lumOff val="35000"/>
                  </a:schemeClr>
                </a:solidFill>
                <a:latin typeface="JKRGNR+Arial-BoldMT"/>
              </a:rPr>
              <a:t> wegen Doppelzahlung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abdrängende Sonderzuweisung des § 40 II 1 Alt. 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Keine abdrängende Sonderzuweisung: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71517896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180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88 VwGO </a:t>
            </a:r>
            <a:r>
              <a:rPr lang="de-DE" sz="2400" dirty="0">
                <a:solidFill>
                  <a:schemeClr val="tx1">
                    <a:lumMod val="65000"/>
                    <a:lumOff val="35000"/>
                  </a:schemeClr>
                </a:solidFill>
                <a:latin typeface="JKRGNR+Arial-BoldMT"/>
              </a:rPr>
              <a:t>die statthafte Klageart prägend: „Klagebegehren“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Rückzahlung des zu viel gezahlten Betrages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begehrt: </a:t>
            </a:r>
            <a:r>
              <a:rPr lang="de-DE" sz="2400" b="1" dirty="0">
                <a:solidFill>
                  <a:schemeClr val="tx1">
                    <a:lumMod val="65000"/>
                    <a:lumOff val="35000"/>
                  </a:schemeClr>
                </a:solidFill>
                <a:latin typeface="JKRGNR+Arial-BoldMT"/>
              </a:rPr>
              <a:t>Leistung </a:t>
            </a:r>
            <a:r>
              <a:rPr lang="de-DE" sz="2400" dirty="0">
                <a:solidFill>
                  <a:schemeClr val="tx1">
                    <a:lumMod val="65000"/>
                    <a:lumOff val="35000"/>
                  </a:schemeClr>
                </a:solidFill>
                <a:latin typeface="JKRGNR+Arial-BoldMT"/>
              </a:rPr>
              <a:t>des Staates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unterscheiden: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Vorrangig</a:t>
            </a:r>
            <a:r>
              <a:rPr lang="de-DE" sz="2400" dirty="0">
                <a:solidFill>
                  <a:schemeClr val="tx1">
                    <a:lumMod val="65000"/>
                    <a:lumOff val="35000"/>
                  </a:schemeClr>
                </a:solidFill>
                <a:latin typeface="JKRGNR+Arial-BoldMT"/>
              </a:rPr>
              <a:t>: Verpflichtungsklage, soweit Erlass eines VA begehrt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Subsidiär</a:t>
            </a:r>
            <a:r>
              <a:rPr lang="de-DE" sz="2400" dirty="0">
                <a:solidFill>
                  <a:schemeClr val="tx1">
                    <a:lumMod val="65000"/>
                    <a:lumOff val="35000"/>
                  </a:schemeClr>
                </a:solidFill>
                <a:latin typeface="JKRGNR+Arial-BoldMT"/>
              </a:rPr>
              <a:t>: allgemeine Leistungsklage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fraglich: ob K-AG Erlass eines VA begehrt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7150599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grundsätzlich als „Realleistung“ zu qualifizieren: </a:t>
            </a:r>
            <a:r>
              <a:rPr lang="de-DE" sz="2400" b="1" dirty="0">
                <a:solidFill>
                  <a:schemeClr val="tx1">
                    <a:lumMod val="65000"/>
                    <a:lumOff val="35000"/>
                  </a:schemeClr>
                </a:solidFill>
                <a:latin typeface="JKRGNR+Arial-BoldMT"/>
                <a:sym typeface="Wingdings" pitchFamily="2" charset="2"/>
              </a:rPr>
              <a:t>Zahlung von 37.000,-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Einzig fraglich in diesen Konstellationen: ob der realen Leistungsbewirkung durch die Behörde eine vorherige </a:t>
            </a:r>
            <a:r>
              <a:rPr lang="de-DE" sz="2400" b="1" dirty="0">
                <a:solidFill>
                  <a:schemeClr val="tx1">
                    <a:lumMod val="65000"/>
                    <a:lumOff val="35000"/>
                  </a:schemeClr>
                </a:solidFill>
                <a:latin typeface="JKRGNR+Arial-BoldMT"/>
                <a:sym typeface="Wingdings" pitchFamily="2" charset="2"/>
              </a:rPr>
              <a:t>„Festsetzung“ </a:t>
            </a:r>
            <a:r>
              <a:rPr lang="de-DE" sz="2400" dirty="0">
                <a:solidFill>
                  <a:schemeClr val="tx1">
                    <a:lumMod val="65000"/>
                    <a:lumOff val="35000"/>
                  </a:schemeClr>
                </a:solidFill>
                <a:latin typeface="JKRGNR+Arial-BoldMT"/>
                <a:sym typeface="Wingdings" pitchFamily="2" charset="2"/>
              </a:rPr>
              <a:t>vorausgehen muss, wobei </a:t>
            </a:r>
            <a:r>
              <a:rPr lang="de-DE" sz="2400" b="1" dirty="0">
                <a:solidFill>
                  <a:schemeClr val="tx1">
                    <a:lumMod val="65000"/>
                    <a:lumOff val="35000"/>
                  </a:schemeClr>
                </a:solidFill>
                <a:latin typeface="JKRGNR+Arial-BoldMT"/>
                <a:sym typeface="Wingdings" pitchFamily="2" charset="2"/>
              </a:rPr>
              <a:t>diese als VA zu qualifizieren </a:t>
            </a:r>
            <a:r>
              <a:rPr lang="de-DE" sz="2400" dirty="0">
                <a:solidFill>
                  <a:schemeClr val="tx1">
                    <a:lumMod val="65000"/>
                    <a:lumOff val="35000"/>
                  </a:schemeClr>
                </a:solidFill>
                <a:latin typeface="JKRGNR+Arial-BoldMT"/>
                <a:sym typeface="Wingdings" pitchFamily="2" charset="2"/>
              </a:rPr>
              <a:t>wäre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Eine vorherige Festsetzung verlangend: </a:t>
            </a:r>
            <a:r>
              <a:rPr lang="de-DE" sz="2400" b="1" dirty="0">
                <a:solidFill>
                  <a:schemeClr val="tx1">
                    <a:lumMod val="65000"/>
                    <a:lumOff val="35000"/>
                  </a:schemeClr>
                </a:solidFill>
                <a:latin typeface="JKRGNR+Arial-BoldMT"/>
                <a:sym typeface="Wingdings" pitchFamily="2" charset="2"/>
              </a:rPr>
              <a:t>§ 49a I 2 VwVfG</a:t>
            </a:r>
            <a:r>
              <a:rPr lang="de-DE" sz="2400" dirty="0">
                <a:solidFill>
                  <a:schemeClr val="tx1">
                    <a:lumMod val="65000"/>
                    <a:lumOff val="35000"/>
                  </a:schemeClr>
                </a:solidFill>
                <a:latin typeface="JKRGNR+Arial-BoldMT"/>
                <a:sym typeface="Wingdings" pitchFamily="2" charset="2"/>
              </a:rPr>
              <a:t>, soweit Rückerstattung gemäß § 49a I 1 VwVfG erfolgt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Hier nicht einschlägig: § 49a VwVfG, da dieser eine Rückforderung des Staates </a:t>
            </a:r>
            <a:r>
              <a:rPr lang="de-DE" sz="2400" dirty="0" err="1">
                <a:solidFill>
                  <a:schemeClr val="tx1">
                    <a:lumMod val="65000"/>
                    <a:lumOff val="35000"/>
                  </a:schemeClr>
                </a:solidFill>
                <a:latin typeface="JKRGNR+Arial-BoldMT"/>
                <a:sym typeface="Wingdings" pitchFamily="2" charset="2"/>
              </a:rPr>
              <a:t>ggü</a:t>
            </a:r>
            <a:r>
              <a:rPr lang="de-DE" sz="2400" dirty="0">
                <a:solidFill>
                  <a:schemeClr val="tx1">
                    <a:lumMod val="65000"/>
                    <a:lumOff val="35000"/>
                  </a:schemeClr>
                </a:solidFill>
                <a:latin typeface="JKRGNR+Arial-BoldMT"/>
                <a:sym typeface="Wingdings" pitchFamily="2" charset="2"/>
              </a:rPr>
              <a:t>. Bürger regelt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Von dem K in der Sache geltend gemacht: </a:t>
            </a:r>
            <a:r>
              <a:rPr lang="de-DE" sz="2400" b="1" dirty="0">
                <a:solidFill>
                  <a:schemeClr val="tx1">
                    <a:lumMod val="65000"/>
                    <a:lumOff val="35000"/>
                  </a:schemeClr>
                </a:solidFill>
                <a:latin typeface="JKRGNR+Arial-BoldMT"/>
                <a:sym typeface="Wingdings" pitchFamily="2" charset="2"/>
              </a:rPr>
              <a:t>öffentlich-rechtlicher Erstattungsanspruch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4769586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Insoweit </a:t>
            </a:r>
            <a:r>
              <a:rPr lang="de-DE" sz="2400" dirty="0" err="1">
                <a:solidFill>
                  <a:schemeClr val="tx1">
                    <a:lumMod val="65000"/>
                    <a:lumOff val="35000"/>
                  </a:schemeClr>
                </a:solidFill>
                <a:latin typeface="JKRGNR+Arial-BoldMT"/>
                <a:sym typeface="Wingdings" pitchFamily="2" charset="2"/>
              </a:rPr>
              <a:t>hM</a:t>
            </a:r>
            <a:r>
              <a:rPr lang="de-DE" sz="2400" dirty="0">
                <a:solidFill>
                  <a:schemeClr val="tx1">
                    <a:lumMod val="65000"/>
                    <a:lumOff val="35000"/>
                  </a:schemeClr>
                </a:solidFill>
                <a:latin typeface="JKRGNR+Arial-BoldMT"/>
                <a:sym typeface="Wingdings" pitchFamily="2" charset="2"/>
              </a:rPr>
              <a:t>: </a:t>
            </a:r>
            <a:r>
              <a:rPr lang="de-DE" sz="2400" b="1" dirty="0">
                <a:solidFill>
                  <a:schemeClr val="tx1">
                    <a:lumMod val="65000"/>
                    <a:lumOff val="35000"/>
                  </a:schemeClr>
                </a:solidFill>
                <a:latin typeface="JKRGNR+Arial-BoldMT"/>
                <a:sym typeface="Wingdings" pitchFamily="2" charset="2"/>
              </a:rPr>
              <a:t>öffentlich-rechtliche Schuldverhältnisse begründen eigenständig und unmittelbar den Leistungsgrund!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Daher </a:t>
            </a:r>
            <a:r>
              <a:rPr lang="de-DE" sz="2400" b="1" dirty="0">
                <a:solidFill>
                  <a:schemeClr val="tx1">
                    <a:lumMod val="65000"/>
                    <a:lumOff val="35000"/>
                  </a:schemeClr>
                </a:solidFill>
                <a:latin typeface="JKRGNR+Arial-BoldMT"/>
                <a:sym typeface="Wingdings" pitchFamily="2" charset="2"/>
              </a:rPr>
              <a:t>nicht erforderlich</a:t>
            </a:r>
            <a:r>
              <a:rPr lang="de-DE" sz="2400" dirty="0">
                <a:solidFill>
                  <a:schemeClr val="tx1">
                    <a:lumMod val="65000"/>
                    <a:lumOff val="35000"/>
                  </a:schemeClr>
                </a:solidFill>
                <a:latin typeface="JKRGNR+Arial-BoldMT"/>
                <a:sym typeface="Wingdings" pitchFamily="2" charset="2"/>
              </a:rPr>
              <a:t>: Erlass eines </a:t>
            </a:r>
            <a:r>
              <a:rPr lang="de-DE" sz="2400" b="1" dirty="0">
                <a:solidFill>
                  <a:schemeClr val="tx1">
                    <a:lumMod val="65000"/>
                    <a:lumOff val="35000"/>
                  </a:schemeClr>
                </a:solidFill>
                <a:latin typeface="JKRGNR+Arial-BoldMT"/>
                <a:sym typeface="Wingdings" pitchFamily="2" charset="2"/>
              </a:rPr>
              <a:t>vorherigen Verwaltungsaktes</a:t>
            </a:r>
            <a:r>
              <a:rPr lang="de-DE" sz="2400" dirty="0">
                <a:solidFill>
                  <a:schemeClr val="tx1">
                    <a:lumMod val="65000"/>
                    <a:lumOff val="35000"/>
                  </a:schemeClr>
                </a:solidFill>
                <a:latin typeface="JKRGNR+Arial-BoldMT"/>
                <a:sym typeface="Wingdings" pitchFamily="2" charset="2"/>
              </a:rPr>
              <a:t>, der die Schuld des Staates festsetzt (</a:t>
            </a:r>
            <a:r>
              <a:rPr lang="de-DE" sz="2400" dirty="0" err="1">
                <a:solidFill>
                  <a:schemeClr val="tx1">
                    <a:lumMod val="65000"/>
                    <a:lumOff val="35000"/>
                  </a:schemeClr>
                </a:solidFill>
                <a:latin typeface="JKRGNR+Arial-BoldMT"/>
                <a:sym typeface="Wingdings" pitchFamily="2" charset="2"/>
              </a:rPr>
              <a:t>hM</a:t>
            </a:r>
            <a:r>
              <a:rPr lang="de-DE" sz="2400" dirty="0">
                <a:solidFill>
                  <a:schemeClr val="tx1">
                    <a:lumMod val="65000"/>
                    <a:lumOff val="35000"/>
                  </a:schemeClr>
                </a:solidFill>
                <a:latin typeface="JKRGNR+Arial-BoldMT"/>
                <a:sym typeface="Wingdings" pitchFamily="2" charset="2"/>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Mangels VA-Erfordernis mithin statthaft: </a:t>
            </a:r>
            <a:r>
              <a:rPr lang="de-DE" sz="2400" b="1" dirty="0">
                <a:solidFill>
                  <a:schemeClr val="tx1">
                    <a:lumMod val="65000"/>
                    <a:lumOff val="35000"/>
                  </a:schemeClr>
                </a:solidFill>
                <a:latin typeface="JKRGNR+Arial-BoldMT"/>
                <a:sym typeface="Wingdings" pitchFamily="2" charset="2"/>
              </a:rPr>
              <a:t>Allgemeine Leistungsklage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Herleitung: Allgemeine Leistungsklage ist nicht ausdrücklich geregelt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Existenz indes in </a:t>
            </a:r>
            <a:r>
              <a:rPr lang="de-DE" sz="2400" b="1" dirty="0">
                <a:solidFill>
                  <a:schemeClr val="tx1">
                    <a:lumMod val="65000"/>
                    <a:lumOff val="35000"/>
                  </a:schemeClr>
                </a:solidFill>
                <a:latin typeface="JKRGNR+Arial-BoldMT"/>
                <a:sym typeface="Wingdings" pitchFamily="2" charset="2"/>
              </a:rPr>
              <a:t>§ 43 II, 113 IV, 169 II VwGO</a:t>
            </a:r>
            <a:r>
              <a:rPr lang="de-DE" sz="2400" dirty="0">
                <a:solidFill>
                  <a:schemeClr val="tx1">
                    <a:lumMod val="65000"/>
                    <a:lumOff val="35000"/>
                  </a:schemeClr>
                </a:solidFill>
                <a:latin typeface="JKRGNR+Arial-BoldMT"/>
                <a:sym typeface="Wingdings" pitchFamily="2" charset="2"/>
              </a:rPr>
              <a:t> vorausgesetzt</a:t>
            </a:r>
            <a:r>
              <a:rPr lang="de-DE" sz="2400" b="1" dirty="0">
                <a:solidFill>
                  <a:schemeClr val="tx1">
                    <a:lumMod val="65000"/>
                    <a:lumOff val="35000"/>
                  </a:schemeClr>
                </a:solidFill>
                <a:latin typeface="JKRGNR+Arial-BoldMT"/>
                <a:sym typeface="Wingdings" pitchFamily="2" charset="2"/>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Nunmehr zu klären: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Sachentscheidungsvoraussetzungen der allgemeinen Leistungsklage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2553384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anim calcmode="lin" valueType="num">
                                      <p:cBhvr additive="base">
                                        <p:cTn id="2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55989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Sachentscheidungsvoraussetzungen: Anfechtungs- und Verpflichtungsklage _________________________________________________________</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II. Allgemeine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	</a:t>
            </a:r>
            <a:r>
              <a:rPr lang="de-DE" sz="2400" dirty="0">
                <a:solidFill>
                  <a:schemeClr val="tx1">
                    <a:lumMod val="65000"/>
                    <a:lumOff val="35000"/>
                  </a:schemeClr>
                </a:solidFill>
                <a:latin typeface="JKRGNR+Arial-BoldMT"/>
                <a:sym typeface="Wingdings" pitchFamily="2" charset="2"/>
              </a:rPr>
              <a:t>1. Zuständiges Gericht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2. Beteiligten- und Prozessfähigkeit der Beteiligten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III.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IV. Besondere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1. Klagebefugnis, § 42 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2. Erfolgloses Vorverfahren,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3. Klagefrist, § 74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	4. Passive Prozessführungsbefugnis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6122925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anim calcmode="lin" valueType="num">
                                      <p:cBhvr additive="base">
                                        <p:cTn id="3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anim calcmode="lin" valueType="num">
                                      <p:cBhvr additive="base">
                                        <p:cTn id="4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 42 II (analog)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allgemeinen Leistungsklage unmittelbar nicht anwendbar, da </a:t>
            </a:r>
            <a:r>
              <a:rPr lang="de-DE" sz="2400" b="1" dirty="0">
                <a:solidFill>
                  <a:schemeClr val="tx1">
                    <a:lumMod val="65000"/>
                    <a:lumOff val="35000"/>
                  </a:schemeClr>
                </a:solidFill>
                <a:latin typeface="JKRGNR+Arial-BoldMT"/>
              </a:rPr>
              <a:t>besondere Vorschrift für Anfechtungs- und Verpflichtungsklage: § 42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fraglich</a:t>
            </a:r>
            <a:r>
              <a:rPr lang="de-DE" sz="2400" dirty="0">
                <a:solidFill>
                  <a:schemeClr val="tx1">
                    <a:lumMod val="65000"/>
                    <a:lumOff val="35000"/>
                  </a:schemeClr>
                </a:solidFill>
                <a:latin typeface="JKRGNR+Arial-BoldMT"/>
              </a:rPr>
              <a:t>: analoge Anwendung des § 42 II VwGO auf die allgemeine Leistungsklage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Analogie</a:t>
            </a:r>
            <a:r>
              <a:rPr lang="de-DE" sz="2400" dirty="0">
                <a:solidFill>
                  <a:schemeClr val="tx1">
                    <a:lumMod val="65000"/>
                    <a:lumOff val="35000"/>
                  </a:schemeClr>
                </a:solidFill>
                <a:latin typeface="JKRGNR+Arial-BoldMT"/>
              </a:rPr>
              <a:t>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Planwidrige Regelungslücke </a:t>
            </a:r>
            <a:r>
              <a:rPr lang="de-DE" sz="2400" dirty="0">
                <a:solidFill>
                  <a:schemeClr val="tx1">
                    <a:lumMod val="65000"/>
                    <a:lumOff val="35000"/>
                  </a:schemeClr>
                </a:solidFill>
                <a:latin typeface="JKRGNR+Arial-BoldMT"/>
              </a:rPr>
              <a:t>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Vergleichbare Interessenlage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naheliegend, da VwGO keinerlei Zulässigkeitsvoraussetzungen für die allgemeine Leistungsklage regelt: </a:t>
            </a:r>
            <a:r>
              <a:rPr lang="de-DE" sz="2400" b="1" dirty="0">
                <a:solidFill>
                  <a:schemeClr val="tx1">
                    <a:lumMod val="65000"/>
                    <a:lumOff val="35000"/>
                  </a:schemeClr>
                </a:solidFill>
                <a:latin typeface="JKRGNR+Arial-BoldMT"/>
              </a:rPr>
              <a:t>planwidrige Regelungslücke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anzunehmen: </a:t>
            </a:r>
            <a:r>
              <a:rPr lang="de-DE" sz="2400" b="1" dirty="0">
                <a:solidFill>
                  <a:schemeClr val="tx1">
                    <a:lumMod val="65000"/>
                    <a:lumOff val="35000"/>
                  </a:schemeClr>
                </a:solidFill>
                <a:latin typeface="JKRGNR+Arial-BoldMT"/>
              </a:rPr>
              <a:t>vergleichbare Interessenlage</a:t>
            </a:r>
            <a:r>
              <a:rPr lang="de-DE" sz="2400" dirty="0">
                <a:solidFill>
                  <a:schemeClr val="tx1">
                    <a:lumMod val="65000"/>
                    <a:lumOff val="35000"/>
                  </a:schemeClr>
                </a:solidFill>
                <a:latin typeface="JKRGNR+Arial-BoldMT"/>
              </a:rPr>
              <a:t>, da wegen Art. 19 IV GG generell </a:t>
            </a:r>
            <a:r>
              <a:rPr lang="de-DE" sz="2400" b="1" dirty="0">
                <a:solidFill>
                  <a:schemeClr val="tx1">
                    <a:lumMod val="65000"/>
                    <a:lumOff val="35000"/>
                  </a:schemeClr>
                </a:solidFill>
                <a:latin typeface="JKRGNR+Arial-BoldMT"/>
              </a:rPr>
              <a:t>System des Individualrechtsschutzes </a:t>
            </a:r>
            <a:r>
              <a:rPr lang="de-DE" sz="2400" dirty="0">
                <a:solidFill>
                  <a:schemeClr val="tx1">
                    <a:lumMod val="65000"/>
                    <a:lumOff val="35000"/>
                  </a:schemeClr>
                </a:solidFill>
                <a:latin typeface="JKRGNR+Arial-BoldMT"/>
              </a:rPr>
              <a:t>vorgesehen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80676957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 calcmode="lin" valueType="num">
                                      <p:cBhvr additive="base">
                                        <p:cTn id="1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 calcmode="lin" valueType="num">
                                      <p:cBhvr additive="base">
                                        <p:cTn id="2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65146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erforderlich</a:t>
            </a:r>
            <a:r>
              <a:rPr lang="de-DE" sz="2400" dirty="0">
                <a:solidFill>
                  <a:schemeClr val="tx1">
                    <a:lumMod val="65000"/>
                    <a:lumOff val="35000"/>
                  </a:schemeClr>
                </a:solidFill>
                <a:latin typeface="JKRGNR+Arial-BoldMT"/>
              </a:rPr>
              <a:t>: Klagebefugnis § 42 II VwGO analog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Möglichkeit einer subjektiven Rechtsverletzung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„Anspruchssituationen“ maßgeblich: Vorliegen einer </a:t>
            </a:r>
            <a:r>
              <a:rPr lang="de-DE" sz="2400" b="1" dirty="0">
                <a:solidFill>
                  <a:schemeClr val="tx1">
                    <a:lumMod val="65000"/>
                    <a:lumOff val="35000"/>
                  </a:schemeClr>
                </a:solidFill>
                <a:latin typeface="JKRGNR+Arial-BoldMT"/>
              </a:rPr>
              <a:t>Anspruchsgrundlage</a:t>
            </a:r>
            <a:r>
              <a:rPr lang="de-DE" sz="2400" dirty="0">
                <a:solidFill>
                  <a:schemeClr val="tx1">
                    <a:lumMod val="65000"/>
                    <a:lumOff val="35000"/>
                  </a:schemeClr>
                </a:solidFill>
                <a:latin typeface="JKRGNR+Arial-BoldMT"/>
              </a:rPr>
              <a:t>, deren </a:t>
            </a:r>
            <a:r>
              <a:rPr lang="de-DE" sz="2400" b="1" dirty="0">
                <a:solidFill>
                  <a:schemeClr val="tx1">
                    <a:lumMod val="65000"/>
                    <a:lumOff val="35000"/>
                  </a:schemeClr>
                </a:solidFill>
                <a:latin typeface="JKRGNR+Arial-BoldMT"/>
              </a:rPr>
              <a:t>Voraussetzungen</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„nicht von vornherein und nach jeder denkbaren Betrachtungsweise“ </a:t>
            </a:r>
            <a:r>
              <a:rPr lang="de-DE" sz="2400" dirty="0">
                <a:solidFill>
                  <a:schemeClr val="tx1">
                    <a:lumMod val="65000"/>
                    <a:lumOff val="35000"/>
                  </a:schemeClr>
                </a:solidFill>
                <a:latin typeface="JKRGNR+Arial-BoldMT"/>
              </a:rPr>
              <a:t>(BVerwG) abzulehnen sind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Anspruchsgrundlage: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Öffentlich-rechtlicher Erstattungsanspruch </a:t>
            </a:r>
            <a:r>
              <a:rPr lang="de-DE" sz="2400" dirty="0">
                <a:solidFill>
                  <a:schemeClr val="tx1">
                    <a:lumMod val="65000"/>
                    <a:lumOff val="35000"/>
                  </a:schemeClr>
                </a:solidFill>
                <a:latin typeface="JKRGNR+Arial-BoldMT"/>
              </a:rPr>
              <a:t>als eigenständiges, gewohnheitsrechtlich anerkanntes Rechtsinstitut, welcher die Rückabwicklung rechtsgrundloser Vermögensverschiebungen zum Gegenstand 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Zumindest nicht von vornherein ausgeschlossen</a:t>
            </a:r>
            <a:r>
              <a:rPr lang="de-DE" sz="2400" dirty="0">
                <a:solidFill>
                  <a:schemeClr val="tx1">
                    <a:lumMod val="65000"/>
                    <a:lumOff val="35000"/>
                  </a:schemeClr>
                </a:solidFill>
                <a:latin typeface="JKRGNR+Arial-BoldMT"/>
              </a:rPr>
              <a:t>: Dass dessen Anspruchsvoraussetzungen vorliegen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8590657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Vorverfahren nach § 68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nicht unmittelbar anwendbar, da “besondere Voraussetzung für Anfechtungs- und Verpflichtungsklage“: § 68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Mithin fraglich: Analoge Anwendung auf den Fall der allgemeinen Leistungsklage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problematisch: vergleichbare Interessenlage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Interessenlage des § 68 I VwGO</a:t>
            </a:r>
            <a:r>
              <a:rPr lang="de-DE" sz="2400" dirty="0">
                <a:solidFill>
                  <a:schemeClr val="tx1">
                    <a:lumMod val="65000"/>
                    <a:lumOff val="35000"/>
                  </a:schemeClr>
                </a:solidFill>
                <a:latin typeface="JKRGNR+Arial-BoldMT"/>
              </a:rPr>
              <a:t>: insbesondere Kontrollmöglichkeit der Verwaltung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dem Instrumentarium des </a:t>
            </a:r>
            <a:r>
              <a:rPr lang="de-DE" sz="2400" b="1" dirty="0">
                <a:solidFill>
                  <a:schemeClr val="tx1">
                    <a:lumMod val="65000"/>
                    <a:lumOff val="35000"/>
                  </a:schemeClr>
                </a:solidFill>
                <a:latin typeface="JKRGNR+Arial-BoldMT"/>
              </a:rPr>
              <a:t>Verwaltungsakts</a:t>
            </a:r>
            <a:r>
              <a:rPr lang="de-DE" sz="2400" dirty="0">
                <a:solidFill>
                  <a:schemeClr val="tx1">
                    <a:lumMod val="65000"/>
                    <a:lumOff val="35000"/>
                  </a:schemeClr>
                </a:solidFill>
                <a:latin typeface="JKRGNR+Arial-BoldMT"/>
              </a:rPr>
              <a:t> („Recht- und Zweckmäßigkeit des Verwaltungsakts“)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a:t>
            </a:r>
            <a:r>
              <a:rPr lang="de-DE" sz="2400" b="1" dirty="0">
                <a:solidFill>
                  <a:schemeClr val="tx1">
                    <a:lumMod val="65000"/>
                    <a:lumOff val="35000"/>
                  </a:schemeClr>
                </a:solidFill>
                <a:latin typeface="JKRGNR+Arial-BoldMT"/>
              </a:rPr>
              <a:t> nicht erforderlich </a:t>
            </a:r>
            <a:r>
              <a:rPr lang="de-DE" sz="2400" dirty="0" err="1">
                <a:solidFill>
                  <a:schemeClr val="tx1">
                    <a:lumMod val="65000"/>
                    <a:lumOff val="35000"/>
                  </a:schemeClr>
                </a:solidFill>
                <a:latin typeface="JKRGNR+Arial-BoldMT"/>
              </a:rPr>
              <a:t>iRd</a:t>
            </a:r>
            <a:r>
              <a:rPr lang="de-DE" sz="2400" dirty="0">
                <a:solidFill>
                  <a:schemeClr val="tx1">
                    <a:lumMod val="65000"/>
                    <a:lumOff val="35000"/>
                  </a:schemeClr>
                </a:solidFill>
                <a:latin typeface="JKRGNR+Arial-BoldMT"/>
              </a:rPr>
              <a:t>. Allgemeinen Leistungsklage: </a:t>
            </a:r>
            <a:r>
              <a:rPr lang="de-DE" sz="2400" b="1" dirty="0">
                <a:solidFill>
                  <a:schemeClr val="tx1">
                    <a:lumMod val="65000"/>
                    <a:lumOff val="35000"/>
                  </a:schemeClr>
                </a:solidFill>
                <a:latin typeface="JKRGNR+Arial-BoldMT"/>
              </a:rPr>
              <a:t>Vorverfahren nach §§ 68 ff.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5235775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Streitentscheidende Vorschrift: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72</a:t>
            </a: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Baugenehmigung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Die Baugenehmigung ist zu erteilen, wenn dem Vorhaben keine öffentlich-rechtlichen Vorschriften entgegenstehen, die im bauaufsichtlichen Genehmigungsverfahren zu prüfen sind. Sie wird innerhalb der gesetzlichen Fristen, gegebenenfalls unter dem Vorbehalt ergänzender Genehmigungen, erteilt.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48409240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 nach § 74 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ebenfalls „besondere Vorschrift“ für Anfechtungs- und Verpflichtungsklage, </a:t>
            </a:r>
            <a:r>
              <a:rPr lang="de-DE" sz="2400" b="1" dirty="0">
                <a:solidFill>
                  <a:schemeClr val="tx1">
                    <a:lumMod val="65000"/>
                    <a:lumOff val="35000"/>
                  </a:schemeClr>
                </a:solidFill>
                <a:latin typeface="JKRGNR+Arial-BoldMT"/>
              </a:rPr>
              <a:t>nicht unmittelbar anwendbar: § 74 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Insoweit erneut fraglich</a:t>
            </a:r>
            <a:r>
              <a:rPr lang="de-DE" sz="2400" dirty="0">
                <a:solidFill>
                  <a:schemeClr val="tx1">
                    <a:lumMod val="65000"/>
                    <a:lumOff val="35000"/>
                  </a:schemeClr>
                </a:solidFill>
                <a:latin typeface="JKRGNR+Arial-BoldMT"/>
              </a:rPr>
              <a:t>: vergleichbare Interessenlage vor dem Hintergrund einer </a:t>
            </a:r>
            <a:r>
              <a:rPr lang="de-DE" sz="2400" b="1" dirty="0">
                <a:solidFill>
                  <a:schemeClr val="tx1">
                    <a:lumMod val="65000"/>
                    <a:lumOff val="35000"/>
                  </a:schemeClr>
                </a:solidFill>
                <a:latin typeface="JKRGNR+Arial-BoldMT"/>
              </a:rPr>
              <a:t>analogen Anwendung </a:t>
            </a:r>
            <a:r>
              <a:rPr lang="de-DE" sz="2400" dirty="0">
                <a:solidFill>
                  <a:schemeClr val="tx1">
                    <a:lumMod val="65000"/>
                    <a:lumOff val="35000"/>
                  </a:schemeClr>
                </a:solidFill>
                <a:latin typeface="JKRGNR+Arial-BoldMT"/>
              </a:rPr>
              <a:t>der Norm</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Interessenlage des § 74 I VwGO</a:t>
            </a:r>
            <a:r>
              <a:rPr lang="de-DE" sz="2400" dirty="0">
                <a:solidFill>
                  <a:schemeClr val="tx1">
                    <a:lumMod val="65000"/>
                    <a:lumOff val="35000"/>
                  </a:schemeClr>
                </a:solidFill>
                <a:latin typeface="JKRGNR+Arial-BoldMT"/>
              </a:rPr>
              <a:t>: Sicherung der Bestandskraft eines Verwaltungsaktes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der </a:t>
            </a:r>
            <a:r>
              <a:rPr lang="de-DE" sz="2400" b="1" dirty="0">
                <a:solidFill>
                  <a:schemeClr val="tx1">
                    <a:lumMod val="65000"/>
                    <a:lumOff val="35000"/>
                  </a:schemeClr>
                </a:solidFill>
                <a:latin typeface="JKRGNR+Arial-BoldMT"/>
              </a:rPr>
              <a:t>allgemeinen Leistungsklage </a:t>
            </a:r>
            <a:r>
              <a:rPr lang="de-DE" sz="2400" dirty="0">
                <a:solidFill>
                  <a:schemeClr val="tx1">
                    <a:lumMod val="65000"/>
                    <a:lumOff val="35000"/>
                  </a:schemeClr>
                </a:solidFill>
                <a:latin typeface="JKRGNR+Arial-BoldMT"/>
              </a:rPr>
              <a:t>mangels Vorliegen eines Verwaltungsaktes </a:t>
            </a:r>
            <a:r>
              <a:rPr lang="de-DE" sz="2400" b="1" dirty="0">
                <a:solidFill>
                  <a:schemeClr val="tx1">
                    <a:lumMod val="65000"/>
                    <a:lumOff val="35000"/>
                  </a:schemeClr>
                </a:solidFill>
                <a:latin typeface="JKRGNR+Arial-BoldMT"/>
              </a:rPr>
              <a:t>nicht erforderlich</a:t>
            </a:r>
            <a:r>
              <a:rPr lang="de-DE" sz="2400" dirty="0">
                <a:solidFill>
                  <a:schemeClr val="tx1">
                    <a:lumMod val="65000"/>
                    <a:lumOff val="35000"/>
                  </a:schemeClr>
                </a:solidFill>
                <a:latin typeface="JKRGNR+Arial-BoldMT"/>
              </a:rPr>
              <a:t>: Sicherung einer Bestandskraft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Daher ebenfalls abzulehnen</a:t>
            </a:r>
            <a:r>
              <a:rPr lang="de-DE" sz="2400" dirty="0">
                <a:solidFill>
                  <a:schemeClr val="tx1">
                    <a:lumMod val="65000"/>
                    <a:lumOff val="35000"/>
                  </a:schemeClr>
                </a:solidFill>
                <a:latin typeface="JKRGNR+Arial-BoldMT"/>
              </a:rPr>
              <a:t>: Analoge Anwendung des § 74 VwGO auf allgemeine Leistungsklage (-)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6715583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 78 VwGO analog?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als „besondere Zulässigkeitsvoraussetzung der Anfechtungs- und Verpflichtungsklage“ </a:t>
            </a:r>
            <a:r>
              <a:rPr lang="de-DE" sz="2400" b="1" dirty="0">
                <a:solidFill>
                  <a:schemeClr val="tx1">
                    <a:lumMod val="65000"/>
                    <a:lumOff val="35000"/>
                  </a:schemeClr>
                </a:solidFill>
                <a:latin typeface="JKRGNR+Arial-BoldMT"/>
              </a:rPr>
              <a:t>nicht unmittelbar anwendbar</a:t>
            </a:r>
            <a:r>
              <a:rPr lang="de-DE" sz="2400" dirty="0">
                <a:solidFill>
                  <a:schemeClr val="tx1">
                    <a:lumMod val="65000"/>
                    <a:lumOff val="35000"/>
                  </a:schemeClr>
                </a:solidFill>
                <a:latin typeface="JKRGNR+Arial-BoldMT"/>
              </a:rPr>
              <a:t>: § 78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Entsprechende Anwendung des </a:t>
            </a:r>
            <a:r>
              <a:rPr lang="de-DE" sz="2400" b="1" dirty="0">
                <a:solidFill>
                  <a:schemeClr val="tx1">
                    <a:lumMod val="65000"/>
                    <a:lumOff val="35000"/>
                  </a:schemeClr>
                </a:solidFill>
                <a:latin typeface="JKRGNR+Arial-BoldMT"/>
              </a:rPr>
              <a:t>allgemeinen Rechtsträgerprinzip gemäß § 78 I Nr. 1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Richtiger Beklagter: </a:t>
            </a:r>
            <a:r>
              <a:rPr lang="de-DE" sz="2400" dirty="0">
                <a:solidFill>
                  <a:schemeClr val="tx1">
                    <a:lumMod val="65000"/>
                    <a:lumOff val="35000"/>
                  </a:schemeClr>
                </a:solidFill>
                <a:latin typeface="JKRGNR+Arial-BoldMT"/>
              </a:rPr>
              <a:t>In Ermangelung von Sachverhaltsangaben die </a:t>
            </a:r>
            <a:r>
              <a:rPr lang="de-DE" sz="2400" b="1" dirty="0">
                <a:solidFill>
                  <a:schemeClr val="tx1">
                    <a:lumMod val="65000"/>
                    <a:lumOff val="35000"/>
                  </a:schemeClr>
                </a:solidFill>
                <a:latin typeface="JKRGNR+Arial-BoldMT"/>
              </a:rPr>
              <a:t>Stadt 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914482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VII.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allgemeine Voraussetzungen für das verwaltungsgerichtliche Verfahren aufstellend, </a:t>
            </a:r>
            <a:r>
              <a:rPr lang="de-DE" sz="2400" b="1" dirty="0">
                <a:solidFill>
                  <a:schemeClr val="tx1">
                    <a:lumMod val="65000"/>
                    <a:lumOff val="35000"/>
                  </a:schemeClr>
                </a:solidFill>
                <a:latin typeface="JKRGNR+Arial-BoldMT"/>
              </a:rPr>
              <a:t>unmittelbar anwendbar</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61 ff.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 Klägerin </a:t>
            </a:r>
            <a:r>
              <a:rPr lang="de-DE" sz="2400" b="1" i="1" dirty="0">
                <a:solidFill>
                  <a:schemeClr val="tx1">
                    <a:lumMod val="65000"/>
                    <a:lumOff val="35000"/>
                  </a:schemeClr>
                </a:solidFill>
                <a:latin typeface="JKRGNR+Arial-BoldMT"/>
              </a:rPr>
              <a:t>als juristische Person </a:t>
            </a:r>
            <a:r>
              <a:rPr lang="de-DE" sz="2400" i="1" dirty="0">
                <a:solidFill>
                  <a:schemeClr val="tx1">
                    <a:lumMod val="65000"/>
                    <a:lumOff val="35000"/>
                  </a:schemeClr>
                </a:solidFill>
                <a:latin typeface="JKRGNR+Arial-BoldMT"/>
              </a:rPr>
              <a:t>ist gem. </a:t>
            </a:r>
            <a:r>
              <a:rPr lang="de-DE" sz="2400" b="1" i="1" dirty="0">
                <a:solidFill>
                  <a:schemeClr val="tx1">
                    <a:lumMod val="65000"/>
                    <a:lumOff val="35000"/>
                  </a:schemeClr>
                </a:solidFill>
                <a:latin typeface="JKRGNR+Arial-BoldMT"/>
              </a:rPr>
              <a:t>§ 61 Nr. 1 Alt. 2 VwGO beteiligungsfähig</a:t>
            </a:r>
            <a:r>
              <a:rPr lang="de-DE" sz="2400" i="1" dirty="0">
                <a:solidFill>
                  <a:schemeClr val="tx1">
                    <a:lumMod val="65000"/>
                    <a:lumOff val="35000"/>
                  </a:schemeClr>
                </a:solidFill>
                <a:latin typeface="JKRGNR+Arial-BoldMT"/>
              </a:rPr>
              <a:t> und muss sich gemäß </a:t>
            </a:r>
            <a:r>
              <a:rPr lang="de-DE" sz="2400" b="1" i="1" dirty="0">
                <a:solidFill>
                  <a:schemeClr val="tx1">
                    <a:lumMod val="65000"/>
                    <a:lumOff val="35000"/>
                  </a:schemeClr>
                </a:solidFill>
                <a:latin typeface="JKRGNR+Arial-BoldMT"/>
              </a:rPr>
              <a:t>§ 62 III VwGO prozessfähig vertreten lassen</a:t>
            </a:r>
            <a:r>
              <a:rPr lang="de-DE" sz="2400" i="1" dirty="0">
                <a:solidFill>
                  <a:schemeClr val="tx1">
                    <a:lumMod val="65000"/>
                    <a:lumOff val="35000"/>
                  </a:schemeClr>
                </a:solidFill>
                <a:latin typeface="JKRGNR+Arial-BoldMT"/>
              </a:rPr>
              <a:t>. Die Stadt S – bei der es sich um eine juristische Person in Form einer Gebietskörperschaft handelt – ist ebenfalls gemäß </a:t>
            </a:r>
            <a:r>
              <a:rPr lang="de-DE" sz="2400" b="1" i="1" dirty="0">
                <a:solidFill>
                  <a:schemeClr val="tx1">
                    <a:lumMod val="65000"/>
                    <a:lumOff val="35000"/>
                  </a:schemeClr>
                </a:solidFill>
                <a:latin typeface="JKRGNR+Arial-BoldMT"/>
              </a:rPr>
              <a:t>§ 61 Nr. 1 Alt. 2 VwGO </a:t>
            </a:r>
            <a:r>
              <a:rPr lang="de-DE" sz="2400" i="1" dirty="0">
                <a:solidFill>
                  <a:schemeClr val="tx1">
                    <a:lumMod val="65000"/>
                    <a:lumOff val="35000"/>
                  </a:schemeClr>
                </a:solidFill>
                <a:latin typeface="JKRGNR+Arial-BoldMT"/>
              </a:rPr>
              <a:t>beteiligungsfähig und muss sich ebenfalls gem. </a:t>
            </a:r>
            <a:r>
              <a:rPr lang="de-DE" sz="2400" b="1" i="1" dirty="0">
                <a:solidFill>
                  <a:schemeClr val="tx1">
                    <a:lumMod val="65000"/>
                    <a:lumOff val="35000"/>
                  </a:schemeClr>
                </a:solidFill>
                <a:latin typeface="JKRGNR+Arial-BoldMT"/>
              </a:rPr>
              <a:t>§ 62 III VwGO </a:t>
            </a:r>
            <a:r>
              <a:rPr lang="de-DE" sz="2400" i="1" dirty="0">
                <a:solidFill>
                  <a:schemeClr val="tx1">
                    <a:lumMod val="65000"/>
                    <a:lumOff val="35000"/>
                  </a:schemeClr>
                </a:solidFill>
                <a:latin typeface="JKRGNR+Arial-BoldMT"/>
              </a:rPr>
              <a:t>prozessfähig vertreten lassen.“ </a:t>
            </a:r>
            <a:br>
              <a:rPr lang="de-DE" sz="2400" i="1" dirty="0">
                <a:solidFill>
                  <a:schemeClr val="tx1">
                    <a:lumMod val="65000"/>
                    <a:lumOff val="35000"/>
                  </a:schemeClr>
                </a:solidFill>
                <a:latin typeface="JKRGNR+Arial-BoldMT"/>
              </a:rPr>
            </a:br>
            <a:r>
              <a:rPr lang="de-DE" sz="2400" i="1" dirty="0">
                <a:solidFill>
                  <a:schemeClr val="tx1">
                    <a:lumMod val="65000"/>
                    <a:lumOff val="35000"/>
                  </a:schemeClr>
                </a:solidFill>
                <a:latin typeface="JKRGNR+Arial-BoldMT"/>
              </a:rPr>
              <a:t>(</a:t>
            </a:r>
            <a:r>
              <a:rPr lang="de-DE" sz="2400" b="1" i="1" dirty="0">
                <a:solidFill>
                  <a:schemeClr val="tx1">
                    <a:lumMod val="65000"/>
                    <a:lumOff val="35000"/>
                  </a:schemeClr>
                </a:solidFill>
                <a:latin typeface="JKRGNR+Arial-BoldMT"/>
              </a:rPr>
              <a:t>alternativ</a:t>
            </a:r>
            <a:r>
              <a:rPr lang="de-DE" sz="2400" i="1" dirty="0">
                <a:solidFill>
                  <a:schemeClr val="tx1">
                    <a:lumMod val="65000"/>
                    <a:lumOff val="35000"/>
                  </a:schemeClr>
                </a:solidFill>
                <a:latin typeface="JKRGNR+Arial-BoldMT"/>
              </a:rPr>
              <a:t>: „Gleiches gilt für die Stadt S als Beklagte, bei der es sich um eine juristische Person des öffentlichen Rechts in Form einer Gebietskörperschaft handelt.“)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6820804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3. Rechtsschutzbedürfnis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derartiges allgemeines Rechtsschutzbedürfnis notwendig: Dass Klägerin mit dem angestrengten gerichtlichen Verfahren ein </a:t>
            </a:r>
            <a:r>
              <a:rPr lang="de-DE" sz="2400" b="1" dirty="0">
                <a:solidFill>
                  <a:schemeClr val="tx1">
                    <a:lumMod val="65000"/>
                    <a:lumOff val="35000"/>
                  </a:schemeClr>
                </a:solidFill>
                <a:latin typeface="JKRGNR+Arial-BoldMT"/>
              </a:rPr>
              <a:t>rechtsschutzwürdiges Interesse </a:t>
            </a:r>
            <a:r>
              <a:rPr lang="de-DE" sz="2400" dirty="0">
                <a:solidFill>
                  <a:schemeClr val="tx1">
                    <a:lumMod val="65000"/>
                    <a:lumOff val="35000"/>
                  </a:schemeClr>
                </a:solidFill>
                <a:latin typeface="JKRGNR+Arial-BoldMT"/>
              </a:rPr>
              <a:t>verfolgt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Rechtsschutzbedürfnis bei Leistungsklagen (-): </a:t>
            </a:r>
            <a:r>
              <a:rPr lang="de-DE" sz="2400" b="1" dirty="0">
                <a:solidFill>
                  <a:schemeClr val="tx1">
                    <a:lumMod val="65000"/>
                    <a:lumOff val="35000"/>
                  </a:schemeClr>
                </a:solidFill>
                <a:latin typeface="JKRGNR+Arial-BoldMT"/>
              </a:rPr>
              <a:t>Wenn einfachere oder effektivere Möglichkeit des Rechtsschutzes besteht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„einfacher“ als Erhebung einer Klage: </a:t>
            </a:r>
            <a:r>
              <a:rPr lang="de-DE" sz="2400" b="1" dirty="0">
                <a:solidFill>
                  <a:schemeClr val="tx1">
                    <a:lumMod val="65000"/>
                    <a:lumOff val="35000"/>
                  </a:schemeClr>
                </a:solidFill>
                <a:latin typeface="JKRGNR+Arial-BoldMT"/>
              </a:rPr>
              <a:t>Antragstellung bei der Behörde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umstritten: Notwendigkeit einer vorherigen Antragstellung </a:t>
            </a:r>
            <a:r>
              <a:rPr lang="de-DE" sz="2400" dirty="0" err="1">
                <a:solidFill>
                  <a:schemeClr val="tx1">
                    <a:lumMod val="65000"/>
                    <a:lumOff val="35000"/>
                  </a:schemeClr>
                </a:solidFill>
                <a:latin typeface="JKRGNR+Arial-BoldMT"/>
              </a:rPr>
              <a:t>iFd</a:t>
            </a:r>
            <a:r>
              <a:rPr lang="de-DE" sz="2400" dirty="0">
                <a:solidFill>
                  <a:schemeClr val="tx1">
                    <a:lumMod val="65000"/>
                    <a:lumOff val="35000"/>
                  </a:schemeClr>
                </a:solidFill>
                <a:latin typeface="JKRGNR+Arial-BoldMT"/>
              </a:rPr>
              <a:t>. Allgemeinen Leistungsklage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Wesentliches Gegenargument: Umkehrschluss aus </a:t>
            </a:r>
            <a:r>
              <a:rPr lang="de-DE" sz="2400" b="1" dirty="0">
                <a:solidFill>
                  <a:schemeClr val="tx1">
                    <a:lumMod val="65000"/>
                    <a:lumOff val="35000"/>
                  </a:schemeClr>
                </a:solidFill>
                <a:latin typeface="JKRGNR+Arial-BoldMT"/>
              </a:rPr>
              <a:t>§ 156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Hier unerheblich: Antrag gestellt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0270419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169790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Rechtsschutzbedürfnis: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Besondere Sachentscheidungsvoraussetzungen der allgemeinen Leistungsklage: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965796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Die Leistungsklage ist begründet, soweit der Klägerin der geltend gemachte Anspruch auf Vornahme der öffentlich-rechtlichen Amtshandlung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für Begründetheit zu klären: Ob zu Gunsten der Klägerin eine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Anspruchsgrundlage</a:t>
            </a:r>
            <a:r>
              <a:rPr lang="de-DE" sz="2400" dirty="0">
                <a:solidFill>
                  <a:schemeClr val="tx1">
                    <a:lumMod val="65000"/>
                    <a:lumOff val="35000"/>
                  </a:schemeClr>
                </a:solidFill>
                <a:latin typeface="JKRGNR+Arial-BoldMT"/>
              </a:rPr>
              <a:t> zur Verfügung 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die </a:t>
            </a:r>
            <a:r>
              <a:rPr lang="de-DE" sz="2400" b="1" dirty="0">
                <a:solidFill>
                  <a:schemeClr val="tx1">
                    <a:lumMod val="65000"/>
                    <a:lumOff val="35000"/>
                  </a:schemeClr>
                </a:solidFill>
                <a:latin typeface="JKRGNR+Arial-BoldMT"/>
              </a:rPr>
              <a:t>Anspruchsvoraussetzungen</a:t>
            </a:r>
            <a:r>
              <a:rPr lang="de-DE" sz="2400" dirty="0">
                <a:solidFill>
                  <a:schemeClr val="tx1">
                    <a:lumMod val="65000"/>
                    <a:lumOff val="35000"/>
                  </a:schemeClr>
                </a:solidFill>
                <a:latin typeface="JKRGNR+Arial-BoldMT"/>
              </a:rPr>
              <a:t> erfüllt sind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sich das </a:t>
            </a:r>
            <a:r>
              <a:rPr lang="de-DE" sz="2400" b="1" dirty="0">
                <a:solidFill>
                  <a:schemeClr val="tx1">
                    <a:lumMod val="65000"/>
                    <a:lumOff val="35000"/>
                  </a:schemeClr>
                </a:solidFill>
                <a:latin typeface="JKRGNR+Arial-BoldMT"/>
              </a:rPr>
              <a:t>Anspruchsbegehren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innerhalb</a:t>
            </a:r>
            <a:r>
              <a:rPr lang="de-DE" sz="2400" dirty="0">
                <a:solidFill>
                  <a:schemeClr val="tx1">
                    <a:lumMod val="65000"/>
                    <a:lumOff val="35000"/>
                  </a:schemeClr>
                </a:solidFill>
                <a:latin typeface="JKRGNR+Arial-BoldMT"/>
              </a:rPr>
              <a:t> des von der Anspruchsgrundlage umfassten </a:t>
            </a:r>
            <a:r>
              <a:rPr lang="de-DE" sz="2400" b="1" dirty="0">
                <a:solidFill>
                  <a:schemeClr val="tx1">
                    <a:lumMod val="65000"/>
                    <a:lumOff val="35000"/>
                  </a:schemeClr>
                </a:solidFill>
                <a:latin typeface="JKRGNR+Arial-BoldMT"/>
              </a:rPr>
              <a:t>Anspruchsinhalts</a:t>
            </a:r>
            <a:r>
              <a:rPr lang="de-DE" sz="2400" dirty="0">
                <a:solidFill>
                  <a:schemeClr val="tx1">
                    <a:lumMod val="65000"/>
                    <a:lumOff val="35000"/>
                  </a:schemeClr>
                </a:solidFill>
                <a:latin typeface="JKRGNR+Arial-BoldMT"/>
              </a:rPr>
              <a:t> hält</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5896536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a:t>
            </a:r>
            <a:r>
              <a:rPr lang="de-DE" sz="2400" b="1" dirty="0">
                <a:solidFill>
                  <a:schemeClr val="tx1">
                    <a:lumMod val="65000"/>
                    <a:lumOff val="35000"/>
                  </a:schemeClr>
                </a:solidFill>
                <a:latin typeface="JKRGNR+Arial-BoldMT"/>
              </a:rPr>
              <a:t>Gewohnheitsrechtlich anerkannter öffentlich-rechtlicher Erstattungsanspruch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Anspruchsvoraussetzungen: „entsprechen denen, des zivilrechtlichen Bereicherungsanspruchs“ (BVerwG)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Anspruchsvoraussetzungen für öffentlich-rechtlichen Erstattungsanspruch: </a:t>
            </a:r>
            <a:r>
              <a:rPr lang="de-DE" sz="2400" b="1" dirty="0">
                <a:solidFill>
                  <a:schemeClr val="tx1">
                    <a:lumMod val="65000"/>
                    <a:lumOff val="35000"/>
                  </a:schemeClr>
                </a:solidFill>
                <a:latin typeface="JKRGNR+Arial-BoldMT"/>
              </a:rPr>
              <a:t>Vermögensverschiebung in öffentlich-rechtlicher Rechtsbeziehung, die ohne Rechtsgrund erfolgte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9219861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Vermögensverschiebung in öffentlich-rechtlicher Rechtsbeziehung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Vermögensverschiebung: der Beklagte müsste spiegelbildlich zu § 812 I BGB </a:t>
            </a:r>
            <a:r>
              <a:rPr lang="de-DE" sz="2400" b="1" dirty="0">
                <a:solidFill>
                  <a:schemeClr val="tx1">
                    <a:lumMod val="65000"/>
                    <a:lumOff val="35000"/>
                  </a:schemeClr>
                </a:solidFill>
                <a:latin typeface="JKRGNR+Arial-BoldMT"/>
              </a:rPr>
              <a:t>„Etwas erlangt“ </a:t>
            </a:r>
            <a:r>
              <a:rPr lang="de-DE" sz="2400" dirty="0">
                <a:solidFill>
                  <a:schemeClr val="tx1">
                    <a:lumMod val="65000"/>
                    <a:lumOff val="35000"/>
                  </a:schemeClr>
                </a:solidFill>
                <a:latin typeface="JKRGNR+Arial-BoldMT"/>
              </a:rPr>
              <a:t>haben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Hiervon umfasst: jeder </a:t>
            </a:r>
            <a:r>
              <a:rPr lang="de-DE" sz="2400" b="1" dirty="0" err="1">
                <a:solidFill>
                  <a:schemeClr val="tx1">
                    <a:lumMod val="65000"/>
                    <a:lumOff val="35000"/>
                  </a:schemeClr>
                </a:solidFill>
                <a:latin typeface="JKRGNR+Arial-BoldMT"/>
              </a:rPr>
              <a:t>vermögenswerte</a:t>
            </a:r>
            <a:r>
              <a:rPr lang="de-DE" sz="2400" b="1" dirty="0">
                <a:solidFill>
                  <a:schemeClr val="tx1">
                    <a:lumMod val="65000"/>
                    <a:lumOff val="35000"/>
                  </a:schemeClr>
                </a:solidFill>
                <a:latin typeface="JKRGNR+Arial-BoldMT"/>
              </a:rPr>
              <a:t> Vorteil</a:t>
            </a:r>
            <a:r>
              <a:rPr lang="de-DE" sz="2400" dirty="0">
                <a:solidFill>
                  <a:schemeClr val="tx1">
                    <a:lumMod val="65000"/>
                    <a:lumOff val="35000"/>
                  </a:schemeClr>
                </a:solidFill>
                <a:latin typeface="JKRGNR+Arial-BoldMT"/>
              </a:rPr>
              <a:t>, wobei dies konkret und gegenständlich aus dem Vermögen des Bereicherungsschuldners zu bestimmen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Situation: der Stadt sind </a:t>
            </a:r>
            <a:r>
              <a:rPr lang="de-DE" sz="2400" b="1" dirty="0">
                <a:solidFill>
                  <a:schemeClr val="tx1">
                    <a:lumMod val="65000"/>
                    <a:lumOff val="35000"/>
                  </a:schemeClr>
                </a:solidFill>
                <a:latin typeface="JKRGNR+Arial-BoldMT"/>
              </a:rPr>
              <a:t>37.000,- € </a:t>
            </a:r>
            <a:r>
              <a:rPr lang="de-DE" sz="2400" dirty="0">
                <a:solidFill>
                  <a:schemeClr val="tx1">
                    <a:lumMod val="65000"/>
                    <a:lumOff val="35000"/>
                  </a:schemeClr>
                </a:solidFill>
                <a:latin typeface="JKRGNR+Arial-BoldMT"/>
              </a:rPr>
              <a:t>auf dem Konto gutgeschrieben worden</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Vermögenswerter Vorteil</a:t>
            </a:r>
            <a:r>
              <a:rPr lang="de-DE" sz="2400" b="1" dirty="0">
                <a:solidFill>
                  <a:schemeClr val="tx1">
                    <a:lumMod val="65000"/>
                    <a:lumOff val="35000"/>
                  </a:schemeClr>
                </a:solidFill>
                <a:latin typeface="JKRGNR+Arial-BoldMT"/>
              </a:rPr>
              <a:t>: Anspruch aus der Gutschrift gegen die jeweilige Bank gem. § 780, 781 BGB </a:t>
            </a:r>
            <a:r>
              <a:rPr lang="de-DE" sz="2400" dirty="0">
                <a:solidFill>
                  <a:schemeClr val="tx1">
                    <a:lumMod val="65000"/>
                    <a:lumOff val="35000"/>
                  </a:schemeClr>
                </a:solidFill>
                <a:latin typeface="JKRGNR+Arial-BoldMT"/>
              </a:rPr>
              <a:t>(da abstraktes Schuldversprechen,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4662102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2598" y="1484784"/>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a:t>
            </a:r>
            <a:r>
              <a:rPr lang="de-DE" sz="2400" b="1" dirty="0">
                <a:solidFill>
                  <a:schemeClr val="tx1">
                    <a:lumMod val="65000"/>
                    <a:lumOff val="35000"/>
                  </a:schemeClr>
                </a:solidFill>
                <a:latin typeface="JKRGNR+Arial-BoldMT"/>
              </a:rPr>
              <a:t>durch Überweisung </a:t>
            </a:r>
            <a:r>
              <a:rPr lang="de-DE" sz="2400" dirty="0">
                <a:solidFill>
                  <a:schemeClr val="tx1">
                    <a:lumMod val="65000"/>
                    <a:lumOff val="35000"/>
                  </a:schemeClr>
                </a:solidFill>
                <a:latin typeface="JKRGNR+Arial-BoldMT"/>
              </a:rPr>
              <a:t>erfolgt: </a:t>
            </a:r>
            <a:r>
              <a:rPr lang="de-DE" sz="2400" b="1" dirty="0">
                <a:solidFill>
                  <a:schemeClr val="tx1">
                    <a:lumMod val="65000"/>
                    <a:lumOff val="35000"/>
                  </a:schemeClr>
                </a:solidFill>
                <a:latin typeface="JKRGNR+Arial-BoldMT"/>
              </a:rPr>
              <a:t>Vermögensverschiebung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für öffentlich-rechtlichen Erstattungsanspruch vorausgesetzt: Dass Vermögensverschiebung in </a:t>
            </a:r>
            <a:r>
              <a:rPr lang="de-DE" sz="2400" b="1" dirty="0">
                <a:solidFill>
                  <a:schemeClr val="tx1">
                    <a:lumMod val="65000"/>
                    <a:lumOff val="35000"/>
                  </a:schemeClr>
                </a:solidFill>
                <a:latin typeface="JKRGNR+Arial-BoldMT"/>
              </a:rPr>
              <a:t>öffentlich-rechtlicher Rechtsbeziehung</a:t>
            </a:r>
            <a:r>
              <a:rPr lang="de-DE" sz="2400" dirty="0">
                <a:solidFill>
                  <a:schemeClr val="tx1">
                    <a:lumMod val="65000"/>
                    <a:lumOff val="35000"/>
                  </a:schemeClr>
                </a:solidFill>
                <a:latin typeface="JKRGNR+Arial-BoldMT"/>
              </a:rPr>
              <a:t> stattgefunden hat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Bereits herausgearbeitet: </a:t>
            </a:r>
            <a:r>
              <a:rPr lang="de-DE" sz="2400" dirty="0">
                <a:solidFill>
                  <a:schemeClr val="tx1">
                    <a:lumMod val="65000"/>
                    <a:lumOff val="35000"/>
                  </a:schemeClr>
                </a:solidFill>
                <a:latin typeface="JKRGNR+Arial-BoldMT"/>
              </a:rPr>
              <a:t>Dass der vermeintliche Rechtsgrund der Vermögensverschiebung kraft </a:t>
            </a:r>
            <a:r>
              <a:rPr lang="de-DE" sz="2400" b="1" dirty="0">
                <a:solidFill>
                  <a:schemeClr val="tx1">
                    <a:lumMod val="65000"/>
                    <a:lumOff val="35000"/>
                  </a:schemeClr>
                </a:solidFill>
                <a:latin typeface="JKRGNR+Arial-BoldMT"/>
              </a:rPr>
              <a:t>Sachzusammenhang zur Daseinsvorsorge </a:t>
            </a:r>
            <a:r>
              <a:rPr lang="de-DE" sz="2400" dirty="0">
                <a:solidFill>
                  <a:schemeClr val="tx1">
                    <a:lumMod val="65000"/>
                    <a:lumOff val="35000"/>
                  </a:schemeClr>
                </a:solidFill>
                <a:latin typeface="JKRGNR+Arial-BoldMT"/>
              </a:rPr>
              <a:t>dem öffentlichen Recht angehört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Vermögensverschiebung in öfftl.-rechtlicher Rechtsbeziehung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0915859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Ohne Rechtsgrund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der zivilrechtlichen Bereicherungsvorschriften in jedem Fall erforderlich: dass Vermögensverschiebung </a:t>
            </a:r>
            <a:r>
              <a:rPr lang="de-DE" sz="2400" b="1" dirty="0">
                <a:solidFill>
                  <a:schemeClr val="tx1">
                    <a:lumMod val="65000"/>
                    <a:lumOff val="35000"/>
                  </a:schemeClr>
                </a:solidFill>
                <a:latin typeface="JKRGNR+Arial-BoldMT"/>
              </a:rPr>
              <a:t>„ohne rechtlichen Grund“ </a:t>
            </a:r>
            <a:r>
              <a:rPr lang="de-DE" sz="2400" dirty="0">
                <a:solidFill>
                  <a:schemeClr val="tx1">
                    <a:lumMod val="65000"/>
                    <a:lumOff val="35000"/>
                  </a:schemeClr>
                </a:solidFill>
                <a:latin typeface="JKRGNR+Arial-BoldMT"/>
              </a:rPr>
              <a:t>erfolgte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„Versehentlich erfolgte zweifache Zahlung“: </a:t>
            </a:r>
            <a:r>
              <a:rPr lang="de-DE" sz="2400" b="1" dirty="0">
                <a:solidFill>
                  <a:schemeClr val="tx1">
                    <a:lumMod val="65000"/>
                    <a:lumOff val="35000"/>
                  </a:schemeClr>
                </a:solidFill>
                <a:latin typeface="JKRGNR+Arial-BoldMT"/>
              </a:rPr>
              <a:t>Rechtlicher Grund für Vermögensverschiebung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Ohne Rechtsgrund: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178357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835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Ebenfalls von Bedeutung: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6</a:t>
            </a:r>
            <a:br>
              <a:rPr lang="de-DE" sz="2400" b="1" dirty="0">
                <a:solidFill>
                  <a:schemeClr val="tx1">
                    <a:lumMod val="65000"/>
                    <a:lumOff val="35000"/>
                  </a:schemeClr>
                </a:solidFill>
                <a:latin typeface="JKRGNR+Arial-BoldMT"/>
              </a:rPr>
            </a:br>
            <a:r>
              <a:rPr lang="de-DE" sz="2400" b="1" dirty="0">
                <a:solidFill>
                  <a:schemeClr val="tx1">
                    <a:lumMod val="65000"/>
                    <a:lumOff val="35000"/>
                  </a:schemeClr>
                </a:solidFill>
                <a:latin typeface="JKRGNR+Arial-BoldMT"/>
              </a:rPr>
              <a:t>Abstandsflächen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Vor den Außenwänden von Gebäuden sind Flächen von oberirdischen Gebäuden freizuhalten (Abstandsflächen). Satz 1 gilt entsprechend für andere Anlagen, von denen Wirkungen wie von Gebäuden ausgehen, gegenüber Gebäuden und Grundstücksgrenzen. Eine Abstandsfläche ist nicht erforderlich vor Außenwänden, die an Grundstücksgrenzen errichtet werden, wenn nach planungsrechtlichen oder bauordnungsrechtlichen Vorschriften an die Grenze gebaut werden muss oder gebaut werden darf.</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95361632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Abschließend zu klären: Ob sich das Anspruchsbegehren innerhalb des von der Anspruchsgrundlage umfassten Anspruchsinhalts hält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Anspruchsinhalt: </a:t>
            </a:r>
            <a:r>
              <a:rPr lang="de-DE" sz="2400" b="1" dirty="0">
                <a:solidFill>
                  <a:schemeClr val="tx1">
                    <a:lumMod val="65000"/>
                    <a:lumOff val="35000"/>
                  </a:schemeClr>
                </a:solidFill>
                <a:latin typeface="JKRGNR+Arial-BoldMT"/>
              </a:rPr>
              <a:t>Herausgabe des „Erlangten“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wegen Unmöglichkeit der „gegenständlichen“ Herausgabe geschuldet: Wertersatz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Demnach grundsätzlich Inhalt des Anspruchs: </a:t>
            </a:r>
            <a:r>
              <a:rPr lang="de-DE" sz="2400" b="1" dirty="0">
                <a:solidFill>
                  <a:schemeClr val="tx1">
                    <a:lumMod val="65000"/>
                    <a:lumOff val="35000"/>
                  </a:schemeClr>
                </a:solidFill>
                <a:latin typeface="JKRGNR+Arial-BoldMT"/>
              </a:rPr>
              <a:t>Wertersatz in Höhe der Gutschrift, also in Höhe von 37.000,00 €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Verhältnis </a:t>
            </a:r>
            <a:r>
              <a:rPr lang="de-DE" sz="2400" b="1" dirty="0">
                <a:solidFill>
                  <a:schemeClr val="tx1">
                    <a:lumMod val="65000"/>
                    <a:lumOff val="35000"/>
                  </a:schemeClr>
                </a:solidFill>
                <a:latin typeface="JKRGNR+Arial-BoldMT"/>
              </a:rPr>
              <a:t>Staat </a:t>
            </a:r>
            <a:r>
              <a:rPr lang="de-DE" sz="2400" b="1" dirty="0">
                <a:solidFill>
                  <a:schemeClr val="tx1">
                    <a:lumMod val="65000"/>
                    <a:lumOff val="35000"/>
                  </a:schemeClr>
                </a:solidFill>
                <a:latin typeface="JKRGNR+Arial-BoldMT"/>
                <a:sym typeface="Wingdings" pitchFamily="2" charset="2"/>
              </a:rPr>
              <a:t> Bürger </a:t>
            </a:r>
            <a:r>
              <a:rPr lang="de-DE" sz="2400" dirty="0">
                <a:solidFill>
                  <a:schemeClr val="tx1">
                    <a:lumMod val="65000"/>
                    <a:lumOff val="35000"/>
                  </a:schemeClr>
                </a:solidFill>
                <a:latin typeface="JKRGNR+Arial-BoldMT"/>
                <a:sym typeface="Wingdings" pitchFamily="2" charset="2"/>
              </a:rPr>
              <a:t>nicht (!) statthaft: Entreicherungseinwand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5196772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p:tgtEl>
                                          <p:spTgt spid="2">
                                            <p:txEl>
                                              <p:pRg st="3" end="3"/>
                                            </p:txEl>
                                          </p:spTgt>
                                        </p:tgtEl>
                                        <p:attrNameLst>
                                          <p:attrName>ppt_y</p:attrName>
                                        </p:attrNameLst>
                                      </p:cBhvr>
                                      <p:tavLst>
                                        <p:tav tm="0">
                                          <p:val>
                                            <p:strVal val="#ppt_y+#ppt_h*1.125000"/>
                                          </p:val>
                                        </p:tav>
                                        <p:tav tm="100000">
                                          <p:val>
                                            <p:strVal val="#ppt_y"/>
                                          </p:val>
                                        </p:tav>
                                      </p:tavLst>
                                    </p:anim>
                                    <p:animEffect transition="in" filter="wipe(up)">
                                      <p:cBhvr>
                                        <p:cTn id="24" dur="500"/>
                                        <p:tgtEl>
                                          <p:spTgt spid="2">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p:tgtEl>
                                          <p:spTgt spid="2">
                                            <p:txEl>
                                              <p:pRg st="4" end="4"/>
                                            </p:txEl>
                                          </p:spTgt>
                                        </p:tgtEl>
                                        <p:attrNameLst>
                                          <p:attrName>ppt_y</p:attrName>
                                        </p:attrNameLst>
                                      </p:cBhvr>
                                      <p:tavLst>
                                        <p:tav tm="0">
                                          <p:val>
                                            <p:strVal val="#ppt_y+#ppt_h*1.125000"/>
                                          </p:val>
                                        </p:tav>
                                        <p:tav tm="100000">
                                          <p:val>
                                            <p:strVal val="#ppt_y"/>
                                          </p:val>
                                        </p:tav>
                                      </p:tavLst>
                                    </p:anim>
                                    <p:animEffect transition="in" filter="wipe(up)">
                                      <p:cBhvr>
                                        <p:cTn id="30" dur="500"/>
                                        <p:tgtEl>
                                          <p:spTgt spid="2">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p:tgtEl>
                                          <p:spTgt spid="2">
                                            <p:txEl>
                                              <p:pRg st="6" end="6"/>
                                            </p:txEl>
                                          </p:spTgt>
                                        </p:tgtEl>
                                        <p:attrNameLst>
                                          <p:attrName>ppt_y</p:attrName>
                                        </p:attrNameLst>
                                      </p:cBhvr>
                                      <p:tavLst>
                                        <p:tav tm="0">
                                          <p:val>
                                            <p:strVal val="#ppt_y+#ppt_h*1.125000"/>
                                          </p:val>
                                        </p:tav>
                                        <p:tav tm="100000">
                                          <p:val>
                                            <p:strVal val="#ppt_y"/>
                                          </p:val>
                                        </p:tav>
                                      </p:tavLst>
                                    </p:anim>
                                    <p:animEffect transition="in" filter="wipe(up)">
                                      <p:cBhvr>
                                        <p:cTn id="36"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t>
            </a:r>
            <a:r>
              <a:rPr lang="de-DE" sz="2400" b="1" dirty="0" err="1">
                <a:solidFill>
                  <a:schemeClr val="tx1">
                    <a:lumMod val="65000"/>
                    <a:lumOff val="35000"/>
                  </a:schemeClr>
                </a:solidFill>
                <a:latin typeface="JKRGNR+Arial-BoldMT"/>
              </a:rPr>
              <a:t>Erlöschensgründe</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 die Stadt S die Aufrechnung gegen den Anspruch der K erklärt hat, zu prüfen: Erlöschen des Anspruchs gem. § 389 BGB durch Aufrechnung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fraglich: </a:t>
            </a:r>
            <a:r>
              <a:rPr lang="de-DE" sz="2400" b="1" dirty="0">
                <a:solidFill>
                  <a:schemeClr val="tx1">
                    <a:lumMod val="65000"/>
                    <a:lumOff val="35000"/>
                  </a:schemeClr>
                </a:solidFill>
                <a:latin typeface="JKRGNR+Arial-BoldMT"/>
              </a:rPr>
              <a:t>Anwendbarkeit der Vorschriften zur Aufrechnung </a:t>
            </a:r>
            <a:r>
              <a:rPr lang="de-DE" sz="2400" dirty="0">
                <a:solidFill>
                  <a:schemeClr val="tx1">
                    <a:lumMod val="65000"/>
                    <a:lumOff val="35000"/>
                  </a:schemeClr>
                </a:solidFill>
                <a:latin typeface="JKRGNR+Arial-BoldMT"/>
              </a:rPr>
              <a:t>in öffentlich-rechtlicher Rechtsbeziehung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Blick auf </a:t>
            </a:r>
            <a:r>
              <a:rPr lang="de-DE" sz="2400" b="1" dirty="0">
                <a:solidFill>
                  <a:schemeClr val="tx1">
                    <a:lumMod val="65000"/>
                    <a:lumOff val="35000"/>
                  </a:schemeClr>
                </a:solidFill>
                <a:latin typeface="JKRGNR+Arial-BoldMT"/>
              </a:rPr>
              <a:t>identische Interessenlage </a:t>
            </a:r>
            <a:r>
              <a:rPr lang="de-DE" sz="2400" dirty="0">
                <a:solidFill>
                  <a:schemeClr val="tx1">
                    <a:lumMod val="65000"/>
                    <a:lumOff val="35000"/>
                  </a:schemeClr>
                </a:solidFill>
                <a:latin typeface="JKRGNR+Arial-BoldMT"/>
              </a:rPr>
              <a:t>anerkannt: Dass Vorschriften über </a:t>
            </a:r>
            <a:r>
              <a:rPr lang="de-DE" sz="2400" b="1" dirty="0">
                <a:solidFill>
                  <a:schemeClr val="tx1">
                    <a:lumMod val="65000"/>
                    <a:lumOff val="35000"/>
                  </a:schemeClr>
                </a:solidFill>
                <a:latin typeface="JKRGNR+Arial-BoldMT"/>
              </a:rPr>
              <a:t>Aufrechnung in öffentlich-rechtlichen Rechtsbeziehungen </a:t>
            </a:r>
            <a:r>
              <a:rPr lang="de-DE" sz="2400" dirty="0">
                <a:solidFill>
                  <a:schemeClr val="tx1">
                    <a:lumMod val="65000"/>
                    <a:lumOff val="35000"/>
                  </a:schemeClr>
                </a:solidFill>
                <a:latin typeface="JKRGNR+Arial-BoldMT"/>
              </a:rPr>
              <a:t>- entweder direkt oder zumindest analog - gleichfalls anzuwenden sind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8843198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Somit nunmehr klärungsbedürftig: </a:t>
            </a:r>
            <a:r>
              <a:rPr lang="de-DE" sz="2400" dirty="0">
                <a:solidFill>
                  <a:schemeClr val="tx1">
                    <a:lumMod val="65000"/>
                    <a:lumOff val="35000"/>
                  </a:schemeClr>
                </a:solidFill>
                <a:latin typeface="JKRGNR+Arial-BoldMT"/>
              </a:rPr>
              <a:t>Ob Voraussetzungen der Aufrechnung als Gestaltungsrecht erfüllt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Prüfung eines Gestaltungsrechts: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Erklärung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Kein Ausschluss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1802744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Aufrechnungserklärung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Falle hinreichend belegt, weil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388 S. 1 BGB </a:t>
            </a:r>
            <a:r>
              <a:rPr lang="de-DE" sz="2400" dirty="0">
                <a:solidFill>
                  <a:schemeClr val="tx1">
                    <a:lumMod val="65000"/>
                    <a:lumOff val="35000"/>
                  </a:schemeClr>
                </a:solidFill>
                <a:latin typeface="JKRGNR+Arial-BoldMT"/>
              </a:rPr>
              <a:t>„Erklärung gegenüber dem anderen Teil“ abgegeben wurde: </a:t>
            </a:r>
            <a:r>
              <a:rPr lang="de-DE" sz="2400" b="1" dirty="0">
                <a:solidFill>
                  <a:schemeClr val="tx1">
                    <a:lumMod val="65000"/>
                    <a:lumOff val="35000"/>
                  </a:schemeClr>
                </a:solidFill>
                <a:latin typeface="JKRGNR+Arial-BoldMT"/>
              </a:rPr>
              <a:t>Aufrechnungserklärung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Grund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für Aufrechnung vorausgesetzt: </a:t>
            </a:r>
            <a:r>
              <a:rPr lang="de-DE" sz="2400" b="1" dirty="0">
                <a:solidFill>
                  <a:schemeClr val="tx1">
                    <a:lumMod val="65000"/>
                    <a:lumOff val="35000"/>
                  </a:schemeClr>
                </a:solidFill>
                <a:latin typeface="JKRGNR+Arial-BoldMT"/>
              </a:rPr>
              <a:t>Aufrechnungslage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Aufrechnungslage gemäß § 387 BGB </a:t>
            </a:r>
            <a:r>
              <a:rPr lang="de-DE" sz="2400" b="1" dirty="0">
                <a:solidFill>
                  <a:schemeClr val="tx1">
                    <a:lumMod val="65000"/>
                    <a:lumOff val="35000"/>
                  </a:schemeClr>
                </a:solidFill>
                <a:latin typeface="JKRGNR+Arial-BoldMT"/>
              </a:rPr>
              <a:t>vorausgesetzt</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Erfüllbare Hauptforderung,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durchsetzbare und fällige Gegenforderung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sowie Wechselseitigkeit </a:t>
            </a:r>
            <a:r>
              <a:rPr lang="de-DE" sz="2400" dirty="0">
                <a:solidFill>
                  <a:schemeClr val="tx1">
                    <a:lumMod val="65000"/>
                    <a:lumOff val="35000"/>
                  </a:schemeClr>
                </a:solidFill>
                <a:latin typeface="JKRGNR+Arial-BoldMT"/>
              </a:rPr>
              <a:t>und</a:t>
            </a:r>
            <a:r>
              <a:rPr lang="de-DE" sz="2400" b="1" dirty="0">
                <a:solidFill>
                  <a:schemeClr val="tx1">
                    <a:lumMod val="65000"/>
                    <a:lumOff val="35000"/>
                  </a:schemeClr>
                </a:solidFill>
                <a:latin typeface="JKRGNR+Arial-BoldMT"/>
              </a:rPr>
              <a:t> Gleichartigkeit </a:t>
            </a:r>
            <a:r>
              <a:rPr lang="de-DE" sz="2400" dirty="0">
                <a:solidFill>
                  <a:schemeClr val="tx1">
                    <a:lumMod val="65000"/>
                    <a:lumOff val="35000"/>
                  </a:schemeClr>
                </a:solidFill>
                <a:latin typeface="JKRGNR+Arial-BoldMT"/>
              </a:rPr>
              <a:t>beider</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Forderungen</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8494791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66428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Bereits herausgearbeitet</a:t>
            </a:r>
            <a:r>
              <a:rPr lang="de-DE" sz="2400" dirty="0">
                <a:solidFill>
                  <a:schemeClr val="tx1">
                    <a:lumMod val="65000"/>
                    <a:lumOff val="35000"/>
                  </a:schemeClr>
                </a:solidFill>
                <a:latin typeface="JKRGNR+Arial-BoldMT"/>
              </a:rPr>
              <a:t>: Erfüllbare Hauptforderung der Klägerin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vielmehr fraglich</a:t>
            </a:r>
            <a:r>
              <a:rPr lang="de-DE" sz="2400" dirty="0">
                <a:solidFill>
                  <a:schemeClr val="tx1">
                    <a:lumMod val="65000"/>
                    <a:lumOff val="35000"/>
                  </a:schemeClr>
                </a:solidFill>
                <a:latin typeface="JKRGNR+Arial-BoldMT"/>
              </a:rPr>
              <a:t>: ob Beklagte fällige und durchsetzbare Gegenforderung in Höhe von 29.000,- € gegen die K zusteht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Möglicher Anspruch</a:t>
            </a:r>
            <a:r>
              <a:rPr lang="de-DE" sz="2400" dirty="0">
                <a:solidFill>
                  <a:schemeClr val="tx1">
                    <a:lumMod val="65000"/>
                    <a:lumOff val="35000"/>
                  </a:schemeClr>
                </a:solidFill>
                <a:latin typeface="JKRGNR+Arial-BoldMT"/>
              </a:rPr>
              <a:t>: § 280 I BGB analog wegen Verschmutzung des Abwassers durch die K</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entscheidend: Zulässigkeit der Analogie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Erneut </a:t>
            </a:r>
            <a:r>
              <a:rPr lang="de-DE" sz="2400" b="1" dirty="0">
                <a:solidFill>
                  <a:schemeClr val="tx1">
                    <a:lumMod val="65000"/>
                    <a:lumOff val="35000"/>
                  </a:schemeClr>
                </a:solidFill>
                <a:latin typeface="JKRGNR+Arial-BoldMT"/>
              </a:rPr>
              <a:t>unproblematisch</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planwidrige Regelungslücke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Blick auf die inhaltliche Nähe zwischen privatrechtlichen und öffentlich-rechtlichen Schuldverhältnissen gleichermaßen bestehend: </a:t>
            </a:r>
            <a:r>
              <a:rPr lang="de-DE" sz="2400" b="1" dirty="0">
                <a:solidFill>
                  <a:schemeClr val="tx1">
                    <a:lumMod val="65000"/>
                    <a:lumOff val="35000"/>
                  </a:schemeClr>
                </a:solidFill>
                <a:latin typeface="JKRGNR+Arial-BoldMT"/>
              </a:rPr>
              <a:t>Vergleichbare Interessenlage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gerechtfertigt: Analoge Anwendung des § 280 I 1 BGB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7782455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66428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Schuldverhältnis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Hauptanwendungsfälle öffentlich-rechtlicher Schuldverhältnisse:</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Öffentlich-rechtliches Benutzungsverhältnis bei Nutzung öffentlicher Einrichtungen</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Verwahrung,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Geschäftsführung ohne Auftrag („GoA“) und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öffentlich-rechtlicher Vertrag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54 S. 1 (</a:t>
            </a:r>
            <a:r>
              <a:rPr lang="de-DE" sz="2400" dirty="0" err="1">
                <a:solidFill>
                  <a:schemeClr val="tx1">
                    <a:lumMod val="65000"/>
                    <a:lumOff val="35000"/>
                  </a:schemeClr>
                </a:solidFill>
                <a:latin typeface="JKRGNR+Arial-BoldMT"/>
              </a:rPr>
              <a:t>Hmb</a:t>
            </a:r>
            <a:r>
              <a:rPr lang="de-DE" sz="2400" dirty="0">
                <a:solidFill>
                  <a:schemeClr val="tx1">
                    <a:lumMod val="65000"/>
                    <a:lumOff val="35000"/>
                  </a:schemeClr>
                </a:solidFill>
                <a:latin typeface="JKRGNR+Arial-BoldMT"/>
              </a:rPr>
              <a:t>)VwVfG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ein öffentlich-rechtliches Schuldverhältnis begründend: Das zwischen dem an eine Abwasserkanalisation angeschlossenen Grundstückseigentümer und dem Verwaltungsträger </a:t>
            </a:r>
            <a:r>
              <a:rPr lang="de-DE" sz="2400" b="1" dirty="0">
                <a:solidFill>
                  <a:schemeClr val="tx1">
                    <a:lumMod val="65000"/>
                    <a:lumOff val="35000"/>
                  </a:schemeClr>
                </a:solidFill>
                <a:latin typeface="JKRGNR+Arial-BoldMT"/>
              </a:rPr>
              <a:t>bestehende Benutzungsverhältnis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4008889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Pflichtverletzung des Schuldners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Unproblematisch als Pflichtverletzung zu qualifizieren: </a:t>
            </a:r>
            <a:r>
              <a:rPr lang="de-DE" sz="2400" dirty="0">
                <a:solidFill>
                  <a:schemeClr val="tx1">
                    <a:lumMod val="65000"/>
                    <a:lumOff val="35000"/>
                  </a:schemeClr>
                </a:solidFill>
                <a:latin typeface="JKRGNR+Arial-BoldMT"/>
              </a:rPr>
              <a:t>Ausstoßen von </a:t>
            </a:r>
            <a:r>
              <a:rPr lang="de-DE" sz="2400" dirty="0" err="1">
                <a:solidFill>
                  <a:schemeClr val="tx1">
                    <a:lumMod val="65000"/>
                    <a:lumOff val="35000"/>
                  </a:schemeClr>
                </a:solidFill>
                <a:latin typeface="JKRGNR+Arial-BoldMT"/>
              </a:rPr>
              <a:t>zyanidhaltigem</a:t>
            </a:r>
            <a:r>
              <a:rPr lang="de-DE" sz="2400" dirty="0">
                <a:solidFill>
                  <a:schemeClr val="tx1">
                    <a:lumMod val="65000"/>
                    <a:lumOff val="35000"/>
                  </a:schemeClr>
                </a:solidFill>
                <a:latin typeface="JKRGNR+Arial-BoldMT"/>
              </a:rPr>
              <a:t> Abwasser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a:t>
            </a:r>
            <a:r>
              <a:rPr lang="de-DE" sz="2400" b="1" dirty="0" err="1">
                <a:solidFill>
                  <a:schemeClr val="tx1">
                    <a:lumMod val="65000"/>
                    <a:lumOff val="35000"/>
                  </a:schemeClr>
                </a:solidFill>
                <a:latin typeface="JKRGNR+Arial-BoldMT"/>
              </a:rPr>
              <a:t>Vertretenmüssen</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Ungeachtet der Tatsache, dass Sachverhalt insoweit keine Angaben enthält, in jedem Fall nicht erfolgt: </a:t>
            </a:r>
            <a:r>
              <a:rPr lang="de-DE" sz="2400" b="1" dirty="0">
                <a:solidFill>
                  <a:schemeClr val="tx1">
                    <a:lumMod val="65000"/>
                    <a:lumOff val="35000"/>
                  </a:schemeClr>
                </a:solidFill>
                <a:latin typeface="JKRGNR+Arial-BoldMT"/>
              </a:rPr>
              <a:t>Exkulpation im Hinblick auf Vermutung des </a:t>
            </a:r>
            <a:r>
              <a:rPr lang="de-DE" sz="2400" b="1" dirty="0" err="1">
                <a:solidFill>
                  <a:schemeClr val="tx1">
                    <a:lumMod val="65000"/>
                    <a:lumOff val="35000"/>
                  </a:schemeClr>
                </a:solidFill>
                <a:latin typeface="JKRGNR+Arial-BoldMT"/>
              </a:rPr>
              <a:t>Vertretenmüssens</a:t>
            </a:r>
            <a:r>
              <a:rPr lang="de-DE" sz="2400" b="1" dirty="0">
                <a:solidFill>
                  <a:schemeClr val="tx1">
                    <a:lumMod val="65000"/>
                    <a:lumOff val="35000"/>
                  </a:schemeClr>
                </a:solidFill>
                <a:latin typeface="JKRGNR+Arial-BoldMT"/>
              </a:rPr>
              <a:t> nach § 280 I 2 BGB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6490045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57118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Zurechenbarer Schaden des Gläubigers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zurechenbarer und ersatzfähiger Schaden in Höhe von 29.000,- €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249 ff.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5) Ergebnis zu IV.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festzuhalten: Dass der Beklagten (in Höhe von 29.000,00 €) Schadensersatzanspruch aus öffentlich-rechtlichem Benutzungsverhältnis zusteht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 </a:t>
            </a:r>
            <a:r>
              <a:rPr lang="de-DE" sz="2400" b="1" dirty="0">
                <a:solidFill>
                  <a:schemeClr val="tx1">
                    <a:lumMod val="65000"/>
                    <a:lumOff val="35000"/>
                  </a:schemeClr>
                </a:solidFill>
                <a:latin typeface="JKRGNR+Arial-BoldMT"/>
              </a:rPr>
              <a:t>Durchsetzbare und fällige Gegenforderung</a:t>
            </a:r>
            <a:r>
              <a:rPr lang="de-DE" sz="2400" dirty="0">
                <a:solidFill>
                  <a:schemeClr val="tx1">
                    <a:lumMod val="65000"/>
                    <a:lumOff val="35000"/>
                  </a:schemeClr>
                </a:solidFill>
                <a:latin typeface="JKRGNR+Arial-BoldMT"/>
              </a:rPr>
              <a:t> der Beklagten (in Höhe von 29.000,00 €)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ebenfalls erfüllt: Gegenseitigkeit und Gleichartigkeit der Forderungen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dem Hintergrund der wirksamen Aufrechnung festzuhalten: </a:t>
            </a:r>
            <a:r>
              <a:rPr lang="de-DE" sz="2400" b="1" dirty="0">
                <a:solidFill>
                  <a:schemeClr val="tx1">
                    <a:lumMod val="65000"/>
                    <a:lumOff val="35000"/>
                  </a:schemeClr>
                </a:solidFill>
                <a:latin typeface="JKRGNR+Arial-BoldMT"/>
              </a:rPr>
              <a:t>Erlöschen des Anspruchs der K </a:t>
            </a:r>
            <a:r>
              <a:rPr lang="de-DE" sz="2400" b="1" dirty="0" err="1">
                <a:solidFill>
                  <a:schemeClr val="tx1">
                    <a:lumMod val="65000"/>
                    <a:lumOff val="35000"/>
                  </a:schemeClr>
                </a:solidFill>
                <a:latin typeface="JKRGNR+Arial-BoldMT"/>
              </a:rPr>
              <a:t>iHv</a:t>
            </a:r>
            <a:r>
              <a:rPr lang="de-DE" sz="2400" b="1" dirty="0">
                <a:solidFill>
                  <a:schemeClr val="tx1">
                    <a:lumMod val="65000"/>
                    <a:lumOff val="35000"/>
                  </a:schemeClr>
                </a:solidFill>
                <a:latin typeface="JKRGNR+Arial-BoldMT"/>
              </a:rPr>
              <a:t>. 29.000,-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5848343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97904"/>
            <a:ext cx="8928992" cy="336758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 verbleibender - Anspruchsinhalt: Wertersatz in Höhe von 8.000,00 €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Begründetheit (insoweit):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Sachentscheidungsvoraussetzungen erfüllt und Klage teilweise begründet; im Übrigen Klageabweisung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2450177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3172779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88879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Klagebefugnis des Nachbarn?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Subjektive Rechtsverletzung durch Erteilung der Baugenehmigung?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Adressatengedanke (-)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Subjektive Rechte lassen sich im Grundsatz nur aus Rechtsvorschriften ableiten, die </a:t>
            </a:r>
            <a:r>
              <a:rPr lang="de-DE" sz="2400" b="1" dirty="0">
                <a:solidFill>
                  <a:schemeClr val="tx1">
                    <a:lumMod val="65000"/>
                    <a:lumOff val="35000"/>
                  </a:schemeClr>
                </a:solidFill>
                <a:latin typeface="JKRGNR+Arial-BoldMT"/>
              </a:rPr>
              <a:t>das individuell geschützte private Interesse, die Art seiner Verletzung und den Kreis der unmittelbar geschützten Personen hinreichend deutlich klarstellen und abgrenzen</a:t>
            </a:r>
            <a:r>
              <a:rPr lang="de-DE" sz="2400" dirty="0">
                <a:solidFill>
                  <a:schemeClr val="tx1">
                    <a:lumMod val="65000"/>
                    <a:lumOff val="35000"/>
                  </a:schemeClr>
                </a:solidFill>
                <a:latin typeface="JKRGNR+Arial-BoldMT"/>
              </a:rPr>
              <a:t>. Drittschutz wird gewährt, wenn in </a:t>
            </a:r>
            <a:r>
              <a:rPr lang="de-DE" sz="2400" b="1" dirty="0">
                <a:solidFill>
                  <a:schemeClr val="tx1">
                    <a:lumMod val="65000"/>
                    <a:lumOff val="35000"/>
                  </a:schemeClr>
                </a:solidFill>
                <a:latin typeface="JKRGNR+Arial-BoldMT"/>
              </a:rPr>
              <a:t>qualifizierter und zugleich individualisierter Weise </a:t>
            </a:r>
            <a:r>
              <a:rPr lang="de-DE" sz="2400" dirty="0">
                <a:solidFill>
                  <a:schemeClr val="tx1">
                    <a:lumMod val="65000"/>
                    <a:lumOff val="35000"/>
                  </a:schemeClr>
                </a:solidFill>
                <a:latin typeface="JKRGNR+Arial-BoldMT"/>
              </a:rPr>
              <a:t>auf schutzwürdige Interessen eines erkennbar </a:t>
            </a:r>
            <a:r>
              <a:rPr lang="de-DE" sz="2400" b="1" dirty="0">
                <a:solidFill>
                  <a:schemeClr val="tx1">
                    <a:lumMod val="65000"/>
                    <a:lumOff val="35000"/>
                  </a:schemeClr>
                </a:solidFill>
                <a:latin typeface="JKRGNR+Arial-BoldMT"/>
              </a:rPr>
              <a:t>abgegrenzten Kreises Dritter </a:t>
            </a:r>
            <a:r>
              <a:rPr lang="de-DE" sz="2400" dirty="0">
                <a:solidFill>
                  <a:schemeClr val="tx1">
                    <a:lumMod val="65000"/>
                    <a:lumOff val="35000"/>
                  </a:schemeClr>
                </a:solidFill>
                <a:latin typeface="JKRGNR+Arial-BoldMT"/>
              </a:rPr>
              <a:t>Rücksicht zu nehmen ist (vgl. BVerwG Urt. v. 25.2.1977 – 4 C 22.75 – BVerwGE 52, 122 [131]</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3600657644"/>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564805"/>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Subjektives Recht aus § 6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Bezugnahme auf „Grundstücksflächen“ (des Nachbarn)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Art. 14 I GG betroffen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Abstandsflächen sollen ausreichende Belichtung, Belüftung und Besonnung der </a:t>
            </a:r>
            <a:r>
              <a:rPr lang="de-DE" sz="2400">
                <a:solidFill>
                  <a:schemeClr val="tx1">
                    <a:lumMod val="65000"/>
                    <a:lumOff val="35000"/>
                  </a:schemeClr>
                </a:solidFill>
                <a:latin typeface="JKRGNR+Arial-BoldMT"/>
              </a:rPr>
              <a:t>Grundstücke gewährleisten</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227506393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Ansprüche im Verwaltungsrecht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Definition „Anspruch“: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Von jemandem ein Tun, Dulden oder Unterlassen verlangen zu können (vgl. § 194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Innerhalb der Ansprüche aus öffentlich-rechtlichen Rechtsverhältnissen zu unterscheiden: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Abwehransprüche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Begünstigungsansprüche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Restitutionsansprüche („Wiedergutmachung“)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Kompensationsansprüche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62528639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68760"/>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Beispiel 1: </a:t>
            </a:r>
            <a:r>
              <a:rPr lang="de-DE" sz="2400" dirty="0">
                <a:solidFill>
                  <a:schemeClr val="tx1">
                    <a:lumMod val="65000"/>
                    <a:lumOff val="35000"/>
                  </a:schemeClr>
                </a:solidFill>
                <a:latin typeface="JKRGNR+Arial-BoldMT"/>
              </a:rPr>
              <a:t>Der sechsjährige P kauft eine Kugel Eis bei dem örtlichen </a:t>
            </a:r>
            <a:r>
              <a:rPr lang="de-DE" sz="2400" dirty="0" err="1">
                <a:solidFill>
                  <a:schemeClr val="tx1">
                    <a:lumMod val="65000"/>
                    <a:lumOff val="35000"/>
                  </a:schemeClr>
                </a:solidFill>
                <a:latin typeface="JKRGNR+Arial-BoldMT"/>
              </a:rPr>
              <a:t>Eiscafe</a:t>
            </a:r>
            <a:r>
              <a:rPr lang="de-DE" sz="2400" dirty="0">
                <a:solidFill>
                  <a:schemeClr val="tx1">
                    <a:lumMod val="65000"/>
                    <a:lumOff val="35000"/>
                  </a:schemeClr>
                </a:solidFill>
                <a:latin typeface="JKRGNR+Arial-BoldMT"/>
              </a:rPr>
              <a:t>. Seine Eltern erlangen hiervon Kenntnis und fordern das Geld für die Kugel Eis zurück. Woraus folgt der Anspruch?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Anspruchsgrundlage: § 812 I 1 BGB (sog. Leistungskondiktion)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Beispiel 2: </a:t>
            </a:r>
            <a:r>
              <a:rPr lang="de-DE" sz="2400" dirty="0">
                <a:solidFill>
                  <a:schemeClr val="tx1">
                    <a:lumMod val="65000"/>
                    <a:lumOff val="35000"/>
                  </a:schemeClr>
                </a:solidFill>
                <a:latin typeface="JKRGNR+Arial-BoldMT"/>
              </a:rPr>
              <a:t>Die Eltern des P werden aufgefordert, für die Klassenreise des P 200 Euro zu zahlen. Im Nachhinein stellt sich heraus, dass die Kosten für die Reise sich lediglich auf 150 Euro beliefen. Die P verlangen 50 Euro von der Schule zurück. Woraus folgt der Anspruch?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beachten: </a:t>
            </a:r>
            <a:r>
              <a:rPr lang="de-DE" sz="2400" b="1" dirty="0">
                <a:solidFill>
                  <a:schemeClr val="tx1">
                    <a:lumMod val="65000"/>
                    <a:lumOff val="35000"/>
                  </a:schemeClr>
                </a:solidFill>
                <a:latin typeface="JKRGNR+Arial-BoldMT"/>
              </a:rPr>
              <a:t>Schule = Anstalt des öffentlichen Rechts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Zahlung des Geldes erfolgte aufgrund eines </a:t>
            </a:r>
            <a:r>
              <a:rPr lang="de-DE" sz="2400" b="1" dirty="0">
                <a:solidFill>
                  <a:schemeClr val="tx1">
                    <a:lumMod val="65000"/>
                    <a:lumOff val="35000"/>
                  </a:schemeClr>
                </a:solidFill>
                <a:latin typeface="JKRGNR+Arial-BoldMT"/>
              </a:rPr>
              <a:t>Bescheides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812 I 1 BGB?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Fraglich: Öffentlich-rechtlicher Erstattungsanspruch?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10747354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2520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Herleitung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Konstellation in allen „Richtungen“ denkbar: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Bürger gegen Hoheitsträger: </a:t>
            </a:r>
            <a:r>
              <a:rPr lang="de-DE" sz="2400" dirty="0">
                <a:solidFill>
                  <a:schemeClr val="tx1">
                    <a:lumMod val="65000"/>
                    <a:lumOff val="35000"/>
                  </a:schemeClr>
                </a:solidFill>
                <a:latin typeface="JKRGNR+Arial-BoldMT"/>
              </a:rPr>
              <a:t>bspw. bei Überzahlung von Steuern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Hoheitsträger gegen Bürger: </a:t>
            </a:r>
            <a:r>
              <a:rPr lang="de-DE" sz="2400" dirty="0">
                <a:solidFill>
                  <a:schemeClr val="tx1">
                    <a:lumMod val="65000"/>
                    <a:lumOff val="35000"/>
                  </a:schemeClr>
                </a:solidFill>
                <a:latin typeface="JKRGNR+Arial-BoldMT"/>
              </a:rPr>
              <a:t>bspw. bei überhöhter Steuerrückzahlung, sowie (häufig) im Sozialrecht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(Hoheitsträger gegen Hoheitsträger): </a:t>
            </a:r>
            <a:r>
              <a:rPr lang="de-DE" sz="2400" dirty="0">
                <a:solidFill>
                  <a:schemeClr val="tx1">
                    <a:lumMod val="65000"/>
                    <a:lumOff val="35000"/>
                  </a:schemeClr>
                </a:solidFill>
                <a:latin typeface="JKRGNR+Arial-BoldMT"/>
              </a:rPr>
              <a:t>bspw. im Verhältnis Bund gegen Land bei Übernahme „irrtümlicher“ Kosten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err="1">
                <a:solidFill>
                  <a:schemeClr val="tx1">
                    <a:lumMod val="65000"/>
                    <a:lumOff val="35000"/>
                  </a:schemeClr>
                </a:solidFill>
                <a:latin typeface="JKRGNR+Arial-BoldMT"/>
              </a:rPr>
              <a:t>lex</a:t>
            </a:r>
            <a:r>
              <a:rPr lang="de-DE" sz="2400" dirty="0">
                <a:solidFill>
                  <a:schemeClr val="tx1">
                    <a:lumMod val="65000"/>
                    <a:lumOff val="35000"/>
                  </a:schemeClr>
                </a:solidFill>
                <a:latin typeface="JKRGNR+Arial-BoldMT"/>
              </a:rPr>
              <a:t> specialis </a:t>
            </a:r>
            <a:r>
              <a:rPr lang="de-DE" sz="2400" dirty="0" err="1">
                <a:solidFill>
                  <a:schemeClr val="tx1">
                    <a:lumMod val="65000"/>
                    <a:lumOff val="35000"/>
                  </a:schemeClr>
                </a:solidFill>
                <a:latin typeface="JKRGNR+Arial-BoldMT"/>
              </a:rPr>
              <a:t>derogat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legi</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generali</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Spezialgesetzliche Ausformungen </a:t>
            </a:r>
            <a:r>
              <a:rPr lang="de-DE" sz="2400" dirty="0">
                <a:solidFill>
                  <a:schemeClr val="tx1">
                    <a:lumMod val="65000"/>
                    <a:lumOff val="35000"/>
                  </a:schemeClr>
                </a:solidFill>
                <a:latin typeface="JKRGNR+Arial-BoldMT"/>
              </a:rPr>
              <a:t>eines Erstattungsanspruchs sind</a:t>
            </a:r>
            <a:r>
              <a:rPr lang="de-DE" sz="2400" b="1" dirty="0">
                <a:solidFill>
                  <a:schemeClr val="tx1">
                    <a:lumMod val="65000"/>
                    <a:lumOff val="35000"/>
                  </a:schemeClr>
                </a:solidFill>
                <a:latin typeface="JKRGNR+Arial-BoldMT"/>
              </a:rPr>
              <a:t> vorrangig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Examensrelevant: </a:t>
            </a:r>
            <a:r>
              <a:rPr lang="de-DE" sz="2400" b="1" dirty="0">
                <a:solidFill>
                  <a:schemeClr val="tx1">
                    <a:lumMod val="65000"/>
                    <a:lumOff val="35000"/>
                  </a:schemeClr>
                </a:solidFill>
                <a:latin typeface="JKRGNR+Arial-BoldMT"/>
              </a:rPr>
              <a:t>§ 49a I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Überhöhte Steuerrückzahlungen: § 37 II AO</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4. Woche</a:t>
            </a:r>
          </a:p>
        </p:txBody>
      </p:sp>
    </p:spTree>
    <p:extLst>
      <p:ext uri="{BB962C8B-B14F-4D97-AF65-F5344CB8AC3E}">
        <p14:creationId xmlns:p14="http://schemas.microsoft.com/office/powerpoint/2010/main" val="8936130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7" end="7"/>
                                            </p:txEl>
                                          </p:spTgt>
                                        </p:tgtEl>
                                        <p:attrNameLst>
                                          <p:attrName>style.visibility</p:attrName>
                                        </p:attrNameLst>
                                      </p:cBhvr>
                                      <p:to>
                                        <p:strVal val="visible"/>
                                      </p:to>
                                    </p:set>
                                    <p:anim calcmode="lin" valueType="num">
                                      <p:cBhvr additive="base">
                                        <p:cTn id="3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3392</Words>
  <Application>Microsoft Macintosh PowerPoint</Application>
  <PresentationFormat>Bildschirmpräsentation (4:3)</PresentationFormat>
  <Paragraphs>406</Paragraphs>
  <Slides>49</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49</vt:i4>
      </vt:variant>
    </vt:vector>
  </HeadingPairs>
  <TitlesOfParts>
    <vt:vector size="57"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34</cp:revision>
  <dcterms:created xsi:type="dcterms:W3CDTF">2023-10-19T08:58:07Z</dcterms:created>
  <dcterms:modified xsi:type="dcterms:W3CDTF">2025-11-17T08:32:48Z</dcterms:modified>
</cp:coreProperties>
</file>