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305" r:id="rId3"/>
    <p:sldId id="306" r:id="rId4"/>
    <p:sldId id="307" r:id="rId5"/>
    <p:sldId id="308" r:id="rId6"/>
    <p:sldId id="309" r:id="rId7"/>
    <p:sldId id="310" r:id="rId8"/>
    <p:sldId id="311" r:id="rId9"/>
    <p:sldId id="384" r:id="rId10"/>
    <p:sldId id="381" r:id="rId11"/>
    <p:sldId id="383" r:id="rId12"/>
    <p:sldId id="276" r:id="rId13"/>
    <p:sldId id="304" r:id="rId14"/>
    <p:sldId id="327" r:id="rId15"/>
    <p:sldId id="329" r:id="rId16"/>
    <p:sldId id="377" r:id="rId17"/>
    <p:sldId id="331" r:id="rId18"/>
    <p:sldId id="338" r:id="rId19"/>
    <p:sldId id="339" r:id="rId20"/>
    <p:sldId id="341" r:id="rId21"/>
    <p:sldId id="346" r:id="rId22"/>
    <p:sldId id="350" r:id="rId23"/>
    <p:sldId id="354" r:id="rId24"/>
    <p:sldId id="356" r:id="rId25"/>
    <p:sldId id="358" r:id="rId26"/>
    <p:sldId id="360" r:id="rId27"/>
    <p:sldId id="363" r:id="rId28"/>
    <p:sldId id="364" r:id="rId29"/>
    <p:sldId id="365" r:id="rId30"/>
    <p:sldId id="366" r:id="rId31"/>
    <p:sldId id="379" r:id="rId32"/>
    <p:sldId id="380" r:id="rId33"/>
    <p:sldId id="370" r:id="rId34"/>
    <p:sldId id="371" r:id="rId35"/>
    <p:sldId id="385" r:id="rId36"/>
    <p:sldId id="386" r:id="rId37"/>
    <p:sldId id="387" r:id="rId38"/>
    <p:sldId id="388" r:id="rId39"/>
    <p:sldId id="389" r:id="rId40"/>
    <p:sldId id="390" r:id="rId41"/>
    <p:sldId id="303"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0" autoAdjust="0"/>
    <p:restoredTop sz="92969"/>
  </p:normalViewPr>
  <p:slideViewPr>
    <p:cSldViewPr>
      <p:cViewPr varScale="1">
        <p:scale>
          <a:sx n="111" d="100"/>
          <a:sy n="111" d="100"/>
        </p:scale>
        <p:origin x="14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23.11.25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aus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subsidiär in Betracht zu ziehen: Anspruch aus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Klassische Funktion der Grundrechte: Abwehrrechte gegen den Staat (sog. </a:t>
            </a:r>
            <a:r>
              <a:rPr lang="de-DE" sz="2400" b="1" dirty="0">
                <a:solidFill>
                  <a:schemeClr val="tx1">
                    <a:lumMod val="65000"/>
                    <a:lumOff val="35000"/>
                  </a:schemeClr>
                </a:solidFill>
                <a:latin typeface="JKRGNR+Arial-BoldMT"/>
              </a:rPr>
              <a:t>Status </a:t>
            </a:r>
            <a:r>
              <a:rPr lang="de-DE" sz="2400" b="1"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Freiheit vor dem Staat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Abwehransprüche (Unterlassung)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Demgegenüber fraglich</a:t>
            </a:r>
            <a:r>
              <a:rPr lang="de-DE" sz="2400" dirty="0">
                <a:solidFill>
                  <a:schemeClr val="tx1">
                    <a:lumMod val="65000"/>
                    <a:lumOff val="35000"/>
                  </a:schemeClr>
                </a:solidFill>
                <a:latin typeface="JKRGNR+Arial-BoldMT"/>
              </a:rPr>
              <a:t>: Grundrechten als Anspruchsgrundlagen zur </a:t>
            </a:r>
            <a:r>
              <a:rPr lang="de-DE" sz="2400" b="1" dirty="0">
                <a:solidFill>
                  <a:schemeClr val="tx1">
                    <a:lumMod val="65000"/>
                    <a:lumOff val="35000"/>
                  </a:schemeClr>
                </a:solidFill>
                <a:latin typeface="JKRGNR+Arial-BoldMT"/>
              </a:rPr>
              <a:t>Erweiterung der Rechtsposition des Bürgers? </a:t>
            </a: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Status </a:t>
            </a:r>
            <a:r>
              <a:rPr lang="de-DE" sz="2400" b="1" dirty="0" err="1">
                <a:solidFill>
                  <a:schemeClr val="tx1">
                    <a:lumMod val="65000"/>
                    <a:lumOff val="35000"/>
                  </a:schemeClr>
                </a:solidFill>
                <a:latin typeface="JKRGNR+Arial-BoldMT"/>
              </a:rPr>
              <a:t>positivus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da in gewissen Bereich eine Freiheitsbetätigung ohne Zutun des Staates nicht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Freiheit durch den Staat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139290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225208"/>
            <a:ext cx="8928992" cy="70762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Teilhabeansprüche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Staat stellt eine Leistungssystem zur Verfügung (Bsp.: Hochschulplätze)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a:t>
            </a:r>
            <a:r>
              <a:rPr lang="de-DE" sz="2400" b="1" dirty="0">
                <a:solidFill>
                  <a:schemeClr val="tx1">
                    <a:lumMod val="65000"/>
                    <a:lumOff val="35000"/>
                  </a:schemeClr>
                </a:solidFill>
                <a:latin typeface="JKRGNR+Arial-BoldMT"/>
              </a:rPr>
              <a:t>von Art. 3 I GG </a:t>
            </a:r>
            <a:r>
              <a:rPr lang="de-DE" sz="2400" dirty="0">
                <a:solidFill>
                  <a:schemeClr val="tx1">
                    <a:lumMod val="65000"/>
                    <a:lumOff val="35000"/>
                  </a:schemeClr>
                </a:solidFill>
                <a:latin typeface="JKRGNR+Arial-BoldMT"/>
              </a:rPr>
              <a:t>zu fordern: </a:t>
            </a:r>
            <a:r>
              <a:rPr lang="de-DE" sz="2400" b="1" dirty="0">
                <a:solidFill>
                  <a:schemeClr val="tx1">
                    <a:lumMod val="65000"/>
                    <a:lumOff val="35000"/>
                  </a:schemeClr>
                </a:solidFill>
                <a:latin typeface="JKRGNR+Arial-BoldMT"/>
              </a:rPr>
              <a:t>Chancengleiche Teilhabe </a:t>
            </a:r>
            <a:r>
              <a:rPr lang="de-DE" sz="2400" dirty="0">
                <a:solidFill>
                  <a:schemeClr val="tx1">
                    <a:lumMod val="65000"/>
                    <a:lumOff val="35000"/>
                  </a:schemeClr>
                </a:solidFill>
                <a:latin typeface="JKRGNR+Arial-BoldMT"/>
              </a:rPr>
              <a:t>an diesem Leistungssystem und den vorhandenen Kapazitäten</a:t>
            </a:r>
          </a:p>
          <a:p>
            <a:pPr marL="1714500" lvl="3"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derivatives Teilhaberecht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Originäre Leistungsansprüche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Gerichtet auf </a:t>
            </a:r>
            <a:r>
              <a:rPr lang="de-DE" sz="2400" b="1" dirty="0">
                <a:solidFill>
                  <a:schemeClr val="tx1">
                    <a:lumMod val="65000"/>
                    <a:lumOff val="35000"/>
                  </a:schemeClr>
                </a:solidFill>
                <a:latin typeface="JKRGNR+Arial-BoldMT"/>
              </a:rPr>
              <a:t>erstmalige Schaffung einer Leistung </a:t>
            </a:r>
            <a:r>
              <a:rPr lang="de-DE" sz="2400" dirty="0">
                <a:solidFill>
                  <a:schemeClr val="tx1">
                    <a:lumMod val="65000"/>
                    <a:lumOff val="35000"/>
                  </a:schemeClr>
                </a:solidFill>
                <a:latin typeface="JKRGNR+Arial-BoldMT"/>
              </a:rPr>
              <a:t>oder Ausweitung der vorhandenen Kapazitäten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Konflikt mit Gewaltenteilungsgrundsatz und Budgethoheit des Parlaments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Schaffung eines Existenzminimums (Art. 1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751480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Aufgabenstellung zu prüfen: Erfolgsaussichten der vor dem Verwaltungsgericht erhobenen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Klage hat Erfolg, soweit die Sachentscheidungsvoraussetzungen erfüllt sind und die Klage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Aufdrängende Sonderzuweisung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maßgeblich: </a:t>
            </a:r>
            <a:r>
              <a:rPr lang="de-DE" sz="2400" dirty="0">
                <a:solidFill>
                  <a:schemeClr val="tx1">
                    <a:lumMod val="65000"/>
                    <a:lumOff val="35000"/>
                  </a:schemeClr>
                </a:solidFill>
                <a:latin typeface="JKRGNR+Arial-BoldMT"/>
              </a:rPr>
              <a:t>Generalklausel des </a:t>
            </a:r>
            <a:r>
              <a:rPr lang="de-DE" sz="2400" b="1" dirty="0">
                <a:solidFill>
                  <a:schemeClr val="tx1">
                    <a:lumMod val="65000"/>
                    <a:lumOff val="35000"/>
                  </a:schemeClr>
                </a:solidFill>
                <a:latin typeface="JKRGNR+Arial-BoldMT"/>
              </a:rPr>
              <a:t>§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Danach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einschlägig ist, vgl.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2658612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maßgeblich: </a:t>
            </a:r>
            <a:r>
              <a:rPr lang="de-DE" sz="2400" dirty="0">
                <a:solidFill>
                  <a:schemeClr val="tx1">
                    <a:lumMod val="65000"/>
                    <a:lumOff val="35000"/>
                  </a:schemeClr>
                </a:solidFill>
                <a:latin typeface="JKRGNR+Arial-BoldMT"/>
              </a:rPr>
              <a:t>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vorhanden </a:t>
            </a:r>
            <a:r>
              <a:rPr lang="de-DE" sz="2400" dirty="0">
                <a:solidFill>
                  <a:schemeClr val="tx1">
                    <a:lumMod val="65000"/>
                    <a:lumOff val="35000"/>
                  </a:schemeClr>
                </a:solidFill>
                <a:latin typeface="JKRGNR+Arial-BoldMT"/>
              </a:rPr>
              <a:t>zur Bestimmung der Rechtsnatur des Rechtsverhältnisses (der “Streitigkeit“) </a:t>
            </a:r>
            <a:r>
              <a:rPr lang="de-DE" sz="2400" b="1" dirty="0">
                <a:solidFill>
                  <a:schemeClr val="tx1">
                    <a:lumMod val="65000"/>
                    <a:lumOff val="35000"/>
                  </a:schemeClr>
                </a:solidFill>
                <a:latin typeface="JKRGNR+Arial-BoldMT"/>
              </a:rPr>
              <a:t>heranzuziehen</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Streitentscheidende Norm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 </a:t>
            </a:r>
            <a:r>
              <a:rPr lang="de-DE" sz="2400" dirty="0">
                <a:solidFill>
                  <a:schemeClr val="tx1">
                    <a:lumMod val="65000"/>
                    <a:lumOff val="35000"/>
                  </a:schemeClr>
                </a:solidFill>
                <a:latin typeface="JKRGNR+Arial-BoldMT"/>
              </a:rPr>
              <a:t>U verlangt von Behörde, dass Halteverbotsschilder aufgestellt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vorhanden?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 </a:t>
            </a:r>
            <a:r>
              <a:rPr lang="de-DE" sz="2400" dirty="0">
                <a:solidFill>
                  <a:schemeClr val="tx1">
                    <a:lumMod val="65000"/>
                    <a:lumOff val="35000"/>
                  </a:schemeClr>
                </a:solidFill>
                <a:latin typeface="JKRGNR+Arial-BoldMT"/>
              </a:rPr>
              <a:t>ob der in Rede stehende Rechtssatz </a:t>
            </a:r>
            <a:r>
              <a:rPr lang="de-DE" sz="2400" b="1" dirty="0">
                <a:solidFill>
                  <a:schemeClr val="tx1">
                    <a:lumMod val="65000"/>
                    <a:lumOff val="35000"/>
                  </a:schemeClr>
                </a:solidFill>
                <a:latin typeface="JKRGNR+Arial-BoldMT"/>
              </a:rPr>
              <a:t>im Hinblick auf seine Rechtsfolgen </a:t>
            </a:r>
            <a:r>
              <a:rPr lang="de-DE" sz="2400" dirty="0">
                <a:solidFill>
                  <a:schemeClr val="tx1">
                    <a:lumMod val="65000"/>
                    <a:lumOff val="35000"/>
                  </a:schemeClr>
                </a:solidFill>
                <a:latin typeface="JKRGNR+Arial-BoldMT"/>
              </a:rPr>
              <a:t>die jeweilige „Streitigkeit“ entscheiden kann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381552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a:t>
            </a:r>
            <a:r>
              <a:rPr lang="de-DE" sz="2400" dirty="0">
                <a:solidFill>
                  <a:schemeClr val="tx1">
                    <a:lumMod val="65000"/>
                    <a:lumOff val="35000"/>
                  </a:schemeClr>
                </a:solidFill>
                <a:latin typeface="JKRGNR+Arial-BoldMT"/>
              </a:rPr>
              <a:t>: § 45 I 1 StVO, da diese Norm in der Rechtsfolge vorsieht, dass die Straßenverkehrsbehörde den Verkehr u.a. „beschränken“ kann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t>
            </a:r>
            <a:r>
              <a:rPr lang="de-DE" sz="2400" b="1" dirty="0">
                <a:solidFill>
                  <a:schemeClr val="tx1">
                    <a:lumMod val="65000"/>
                    <a:lumOff val="35000"/>
                  </a:schemeClr>
                </a:solidFill>
                <a:latin typeface="JKRGNR+Arial-BoldMT"/>
              </a:rPr>
              <a:t>Handlungsoption der Behörde</a:t>
            </a:r>
            <a:r>
              <a:rPr lang="de-DE" sz="2400" dirty="0">
                <a:solidFill>
                  <a:schemeClr val="tx1">
                    <a:lumMod val="65000"/>
                    <a:lumOff val="35000"/>
                  </a:schemeClr>
                </a:solidFill>
                <a:latin typeface="JKRGNR+Arial-BoldMT"/>
              </a:rPr>
              <a:t>: Aufstellen von Verkehrsschildern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einzig „</a:t>
            </a:r>
            <a:r>
              <a:rPr lang="de-DE" sz="2400" b="1" dirty="0">
                <a:solidFill>
                  <a:schemeClr val="tx1">
                    <a:lumMod val="65000"/>
                    <a:lumOff val="35000"/>
                  </a:schemeClr>
                </a:solidFill>
                <a:latin typeface="JKRGNR+Arial-BoldMT"/>
              </a:rPr>
              <a:t>Straßenverkehrsbehörde</a:t>
            </a:r>
            <a:r>
              <a:rPr lang="de-DE" sz="2400" dirty="0">
                <a:solidFill>
                  <a:schemeClr val="tx1">
                    <a:lumMod val="65000"/>
                    <a:lumOff val="35000"/>
                  </a:schemeClr>
                </a:solidFill>
                <a:latin typeface="JKRGNR+Arial-BoldMT"/>
              </a:rPr>
              <a:t>“ ermächtigt (+): öffentlich-rechtliche Natur der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9523530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5873"/>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Unproblematisch anzunehmen</a:t>
            </a:r>
            <a:r>
              <a:rPr lang="de-DE" sz="2400" dirty="0">
                <a:solidFill>
                  <a:schemeClr val="tx1">
                    <a:lumMod val="65000"/>
                    <a:lumOff val="35000"/>
                  </a:schemeClr>
                </a:solidFill>
                <a:latin typeface="JKRGNR+Arial-BoldMT"/>
              </a:rPr>
              <a:t>: Streitigkeit auch nichtverfassungsrechtlicher Art, da die Parteien um Auslegung und Anwendung einer einfachgesetzlichen Vorschrift streiten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Immer zu bedenken, wenn…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 Vollzugspolizei handelt: </a:t>
            </a:r>
            <a:r>
              <a:rPr lang="de-DE" sz="2400" dirty="0">
                <a:solidFill>
                  <a:schemeClr val="tx1">
                    <a:lumMod val="65000"/>
                    <a:lumOff val="35000"/>
                  </a:schemeClr>
                </a:solidFill>
                <a:latin typeface="JKRGNR+Arial-BoldMT"/>
                <a:sym typeface="Wingdings" pitchFamily="2" charset="2"/>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b) Staatshaftungsrechtliche Ansprüche </a:t>
            </a:r>
            <a:r>
              <a:rPr lang="de-DE" sz="2400" dirty="0">
                <a:solidFill>
                  <a:schemeClr val="tx1">
                    <a:lumMod val="65000"/>
                    <a:lumOff val="35000"/>
                  </a:schemeClr>
                </a:solidFill>
                <a:latin typeface="JKRGNR+Arial-BoldMT"/>
              </a:rPr>
              <a:t>in Betracht kommen: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40 II 1 VwGO sowie Art. 34 I 3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c) </a:t>
            </a:r>
            <a:r>
              <a:rPr lang="de-DE" sz="2400" dirty="0">
                <a:solidFill>
                  <a:schemeClr val="tx1">
                    <a:lumMod val="65000"/>
                    <a:lumOff val="35000"/>
                  </a:schemeClr>
                </a:solidFill>
                <a:latin typeface="JKRGNR+Arial-BoldMT"/>
              </a:rPr>
              <a:t>Enteignungsentschädigung </a:t>
            </a:r>
            <a:r>
              <a:rPr lang="de-DE" sz="2400" dirty="0">
                <a:solidFill>
                  <a:schemeClr val="tx1">
                    <a:lumMod val="65000"/>
                    <a:lumOff val="35000"/>
                  </a:schemeClr>
                </a:solidFill>
                <a:latin typeface="JKRGNR+Arial-BoldMT"/>
                <a:sym typeface="Wingdings" pitchFamily="2" charset="2"/>
              </a:rPr>
              <a:t> Art. 14 III 4 GG]</a:t>
            </a:r>
            <a:br>
              <a:rPr lang="de-DE" sz="2400" b="1" dirty="0">
                <a:solidFill>
                  <a:schemeClr val="tx1">
                    <a:lumMod val="65000"/>
                    <a:lumOff val="35000"/>
                  </a:schemeClr>
                </a:solidFill>
                <a:latin typeface="JKRGNR+Arial-BoldMT"/>
                <a:sym typeface="Wingdings" pitchFamily="2" charset="2"/>
              </a:rPr>
            </a:b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 40 I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4413528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675" y="1196752"/>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Gemäß § 88 VwGO die statthafte Klageart prägend: </a:t>
            </a:r>
            <a:r>
              <a:rPr lang="de-DE" sz="2400" dirty="0">
                <a:solidFill>
                  <a:schemeClr val="tx1">
                    <a:lumMod val="65000"/>
                    <a:lumOff val="35000"/>
                  </a:schemeClr>
                </a:solidFill>
                <a:latin typeface="JKRGNR+Arial-BoldMT"/>
              </a:rPr>
              <a:t>„Klagebegehren“ unter Berücksichtigung des Vorranges </a:t>
            </a:r>
            <a:r>
              <a:rPr lang="de-DE" sz="2400" dirty="0" err="1">
                <a:solidFill>
                  <a:schemeClr val="tx1">
                    <a:lumMod val="65000"/>
                    <a:lumOff val="35000"/>
                  </a:schemeClr>
                </a:solidFill>
                <a:latin typeface="JKRGNR+Arial-BoldMT"/>
              </a:rPr>
              <a:t>maßnahmespezifischen</a:t>
            </a:r>
            <a:r>
              <a:rPr lang="de-DE" sz="2400" dirty="0">
                <a:solidFill>
                  <a:schemeClr val="tx1">
                    <a:lumMod val="65000"/>
                    <a:lumOff val="35000"/>
                  </a:schemeClr>
                </a:solidFill>
                <a:latin typeface="JKRGNR+Arial-BoldMT"/>
              </a:rPr>
              <a:t> Rechtsschutzes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Klagebegehren: </a:t>
            </a:r>
            <a:r>
              <a:rPr lang="de-DE" sz="2400" dirty="0">
                <a:solidFill>
                  <a:schemeClr val="tx1">
                    <a:lumMod val="65000"/>
                    <a:lumOff val="35000"/>
                  </a:schemeClr>
                </a:solidFill>
                <a:latin typeface="JKRGNR+Arial-BoldMT"/>
              </a:rPr>
              <a:t>Aufstellung von Halteverbotsschildern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als statthafte Klageart in Betracht kommend: </a:t>
            </a:r>
            <a:r>
              <a:rPr lang="de-DE" sz="2400" dirty="0">
                <a:solidFill>
                  <a:schemeClr val="tx1">
                    <a:lumMod val="65000"/>
                    <a:lumOff val="35000"/>
                  </a:schemeClr>
                </a:solidFill>
                <a:latin typeface="JKRGNR+Arial-BoldMT"/>
              </a:rPr>
              <a:t>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Dafür gemäß § 42 I 2. Alt. VwGO vorausgesetzt</a:t>
            </a:r>
            <a:r>
              <a:rPr lang="de-DE" sz="2400" dirty="0">
                <a:solidFill>
                  <a:schemeClr val="tx1">
                    <a:lumMod val="65000"/>
                    <a:lumOff val="35000"/>
                  </a:schemeClr>
                </a:solidFill>
                <a:latin typeface="JKRGNR+Arial-BoldMT"/>
              </a:rPr>
              <a:t>: Dass Kläger „Verurteilung zum Erlass eines abgelehnten oder unterlassenen Verwaltungsaktes“ erstrebt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fraglich: </a:t>
            </a:r>
            <a:r>
              <a:rPr lang="de-DE" sz="2400" dirty="0">
                <a:solidFill>
                  <a:schemeClr val="tx1">
                    <a:lumMod val="65000"/>
                    <a:lumOff val="35000"/>
                  </a:schemeClr>
                </a:solidFill>
                <a:latin typeface="JKRGNR+Arial-BoldMT"/>
              </a:rPr>
              <a:t>Halteverbotsschild =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75669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8835"/>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Verwaltungsakt nach § 35 S. 1 VwVfG u.a. vorausgesetzt: </a:t>
            </a:r>
            <a:r>
              <a:rPr lang="de-DE" sz="2400" dirty="0">
                <a:solidFill>
                  <a:schemeClr val="tx1">
                    <a:lumMod val="65000"/>
                    <a:lumOff val="35000"/>
                  </a:schemeClr>
                </a:solidFill>
                <a:latin typeface="JKRGNR+Arial-BoldMT"/>
              </a:rPr>
              <a:t>„konkret-individuelle“ Maßnahme („zur Regelung eines Einzelfalls)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a:t>
            </a:r>
            <a:r>
              <a:rPr lang="de-DE" sz="2400" dirty="0">
                <a:solidFill>
                  <a:schemeClr val="tx1">
                    <a:lumMod val="65000"/>
                    <a:lumOff val="35000"/>
                  </a:schemeClr>
                </a:solidFill>
                <a:latin typeface="JKRGNR+Arial-BoldMT"/>
              </a:rPr>
              <a:t>Halteverbotsschild richtet sich an eine unbestimmte Vielzahl von Personen („konkret-generell“)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Dessen ungeachtet gemäß § 35 S. 2 VwVfG in jedem Falle </a:t>
            </a:r>
            <a:r>
              <a:rPr lang="de-DE" sz="2400" b="1" dirty="0">
                <a:solidFill>
                  <a:schemeClr val="tx1">
                    <a:lumMod val="65000"/>
                    <a:lumOff val="35000"/>
                  </a:schemeClr>
                </a:solidFill>
                <a:latin typeface="JKRGNR+Arial-BoldMT"/>
              </a:rPr>
              <a:t>gleichermaßen als Verwaltungsakt </a:t>
            </a:r>
            <a:r>
              <a:rPr lang="de-DE" sz="2400" dirty="0">
                <a:solidFill>
                  <a:schemeClr val="tx1">
                    <a:lumMod val="65000"/>
                    <a:lumOff val="35000"/>
                  </a:schemeClr>
                </a:solidFill>
                <a:latin typeface="JKRGNR+Arial-BoldMT"/>
              </a:rPr>
              <a:t>einzustufen: Allgemeinverfügung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Wesentlicher Unterschied </a:t>
            </a:r>
            <a:r>
              <a:rPr lang="de-DE" sz="2400" dirty="0">
                <a:solidFill>
                  <a:schemeClr val="tx1">
                    <a:lumMod val="65000"/>
                    <a:lumOff val="35000"/>
                  </a:schemeClr>
                </a:solidFill>
                <a:latin typeface="JKRGNR+Arial-BoldMT"/>
              </a:rPr>
              <a:t>zwischen „Einzelverwaltungsakt“ (§ 35 S. 1) und „Allgemeinverfügung“ (§ 35 S. 2): </a:t>
            </a:r>
            <a:r>
              <a:rPr lang="de-DE" sz="2400" b="1" dirty="0">
                <a:solidFill>
                  <a:schemeClr val="tx1">
                    <a:lumMod val="65000"/>
                    <a:lumOff val="35000"/>
                  </a:schemeClr>
                </a:solidFill>
                <a:latin typeface="JKRGNR+Arial-BoldMT"/>
              </a:rPr>
              <a:t>Regelungsadressat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vom Kläger begehrt</a:t>
            </a:r>
            <a:r>
              <a:rPr lang="de-DE" sz="2400" dirty="0">
                <a:solidFill>
                  <a:schemeClr val="tx1">
                    <a:lumMod val="65000"/>
                    <a:lumOff val="35000"/>
                  </a:schemeClr>
                </a:solidFill>
                <a:latin typeface="JKRGNR+Arial-BoldMT"/>
              </a:rPr>
              <a:t>: „Verurteilung zum Erlass eines abgelehnten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statthafte Klageart: </a:t>
            </a:r>
            <a:r>
              <a:rPr lang="de-DE" sz="2400" dirty="0">
                <a:solidFill>
                  <a:schemeClr val="tx1">
                    <a:lumMod val="65000"/>
                    <a:lumOff val="35000"/>
                  </a:schemeClr>
                </a:solidFill>
                <a:latin typeface="JKRGNR+Arial-BoldMT"/>
              </a:rPr>
              <a:t>Versagungsgegenklage nach § 42 I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793016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Wiederkehrendes Thema in öffentlich-rechtlichen Examensklausuren: </a:t>
            </a:r>
            <a:r>
              <a:rPr lang="de-DE" sz="2400"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begrifflich heranzuziehen</a:t>
            </a:r>
            <a:r>
              <a:rPr lang="de-DE" sz="2400" dirty="0">
                <a:solidFill>
                  <a:schemeClr val="tx1">
                    <a:lumMod val="65000"/>
                    <a:lumOff val="35000"/>
                  </a:schemeClr>
                </a:solidFill>
                <a:latin typeface="JKRGNR+Arial-BoldMT"/>
              </a:rPr>
              <a:t>: § 194 BGB, wonach ein Anspruch das Recht meint, von einem anderen ein Tun oder Unterlassen zu verlangen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Innerhalb der Ansprüche aus öffentlich-rechtlichen Rechtsverhältnissen zu unterscheiden: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Abwehransprüche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Begünstigungsansprüche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Restitutionsansprüche („Wiedergutmachung“)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Kompensationsansprüche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247886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vorliegend erforderlich</a:t>
            </a:r>
            <a:r>
              <a:rPr lang="de-DE" sz="2400" dirty="0">
                <a:solidFill>
                  <a:schemeClr val="tx1">
                    <a:lumMod val="65000"/>
                    <a:lumOff val="35000"/>
                  </a:schemeClr>
                </a:solidFill>
                <a:latin typeface="JKRGNR+Arial-BoldMT"/>
              </a:rPr>
              <a:t>: dass Kläger geltend macht, durch das Unterlassen des begehrten Verwaltungsakts in seinen Rechten verletzt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a:t>
            </a:r>
            <a:r>
              <a:rPr lang="de-DE" sz="2400" dirty="0">
                <a:solidFill>
                  <a:schemeClr val="tx1">
                    <a:lumMod val="65000"/>
                    <a:lumOff val="35000"/>
                  </a:schemeClr>
                </a:solidFill>
                <a:latin typeface="JKRGNR+Arial-BoldMT"/>
              </a:rPr>
              <a:t>, wenn der </a:t>
            </a:r>
            <a:r>
              <a:rPr lang="de-DE" sz="2400" b="1" dirty="0">
                <a:solidFill>
                  <a:schemeClr val="tx1">
                    <a:lumMod val="65000"/>
                    <a:lumOff val="35000"/>
                  </a:schemeClr>
                </a:solidFill>
                <a:latin typeface="JKRGNR+Arial-BoldMT"/>
              </a:rPr>
              <a:t>Kläger</a:t>
            </a:r>
            <a:r>
              <a:rPr lang="de-DE" sz="2400" dirty="0">
                <a:solidFill>
                  <a:schemeClr val="tx1">
                    <a:lumMod val="65000"/>
                    <a:lumOff val="35000"/>
                  </a:schemeClr>
                </a:solidFill>
                <a:latin typeface="JKRGNR+Arial-BoldMT"/>
              </a:rPr>
              <a:t> einen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auf die begehrte Handlung hat bzw. </a:t>
            </a:r>
            <a:r>
              <a:rPr lang="de-DE" sz="2400" b="1" dirty="0">
                <a:solidFill>
                  <a:schemeClr val="tx1">
                    <a:lumMod val="65000"/>
                    <a:lumOff val="35000"/>
                  </a:schemeClr>
                </a:solidFill>
                <a:latin typeface="JKRGNR+Arial-BoldMT"/>
              </a:rPr>
              <a:t>haben könnte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Grundsätzlich als derartige Anspruchsgrundlagen in Betracht kommend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Sonderverbindung,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 wie hier – streitentscheidende Norm vorliegt, vorrangig zu prüfen: </a:t>
            </a:r>
            <a:r>
              <a:rPr lang="de-DE" sz="2400" dirty="0">
                <a:solidFill>
                  <a:schemeClr val="tx1">
                    <a:lumMod val="65000"/>
                    <a:lumOff val="35000"/>
                  </a:schemeClr>
                </a:solidFill>
                <a:latin typeface="JKRGNR+Arial-BoldMT"/>
              </a:rPr>
              <a:t>Einfaches 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476136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45 I 1 StVO müsste…</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„Schutznorm“ darstellen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von dem Kläger begehrte Amtshandlung in ihrer Rechtsfolge vorsehen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fraglich: </a:t>
            </a:r>
            <a:r>
              <a:rPr lang="de-DE" sz="2400" b="1" u="sng" dirty="0">
                <a:solidFill>
                  <a:schemeClr val="tx1">
                    <a:lumMod val="65000"/>
                    <a:lumOff val="35000"/>
                  </a:schemeClr>
                </a:solidFill>
                <a:latin typeface="JKRGNR+Arial-BoldMT"/>
              </a:rPr>
              <a:t>Schutznormcharakter von § 45 I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Wortlauts von § 45 I 1 StVO möglich: Beschränkungen der Benutzung bestimmter Straßen „</a:t>
            </a:r>
            <a:r>
              <a:rPr lang="de-DE" sz="2400" b="1" dirty="0">
                <a:solidFill>
                  <a:schemeClr val="tx1">
                    <a:lumMod val="65000"/>
                    <a:lumOff val="35000"/>
                  </a:schemeClr>
                </a:solidFill>
                <a:latin typeface="JKRGNR+Arial-BoldMT"/>
              </a:rPr>
              <a:t>aus Gründen der Sicherheit oder Ordnung des Verkehrs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Gesetzlich geschützte Interessen mithin: </a:t>
            </a:r>
            <a:r>
              <a:rPr lang="de-DE" sz="2400" dirty="0">
                <a:solidFill>
                  <a:schemeClr val="tx1">
                    <a:lumMod val="65000"/>
                    <a:lumOff val="35000"/>
                  </a:schemeClr>
                </a:solidFill>
                <a:latin typeface="JKRGNR+Arial-BoldMT"/>
              </a:rPr>
              <a:t>Sicherheit oder Ordnung des Verkehrs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nächsten Schritt fraglich</a:t>
            </a:r>
            <a:r>
              <a:rPr lang="de-DE" sz="2400" dirty="0">
                <a:solidFill>
                  <a:schemeClr val="tx1">
                    <a:lumMod val="65000"/>
                    <a:lumOff val="35000"/>
                  </a:schemeClr>
                </a:solidFill>
                <a:latin typeface="JKRGNR+Arial-BoldMT"/>
              </a:rPr>
              <a:t>: ob „Sicherheit oder Ordnung des Verkehrs“ den </a:t>
            </a:r>
            <a:r>
              <a:rPr lang="de-DE" sz="2400" b="1" dirty="0">
                <a:solidFill>
                  <a:schemeClr val="tx1">
                    <a:lumMod val="65000"/>
                    <a:lumOff val="35000"/>
                  </a:schemeClr>
                </a:solidFill>
                <a:latin typeface="JKRGNR+Arial-BoldMT"/>
              </a:rPr>
              <a:t>Schutz von Individualinteressen </a:t>
            </a:r>
            <a:r>
              <a:rPr lang="de-DE" sz="2400" dirty="0">
                <a:solidFill>
                  <a:schemeClr val="tx1">
                    <a:lumMod val="65000"/>
                    <a:lumOff val="35000"/>
                  </a:schemeClr>
                </a:solidFill>
                <a:latin typeface="JKRGNR+Arial-BoldMT"/>
              </a:rPr>
              <a:t>umfasst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912474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804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„Sicherheit und Ordnung des Verkehrs“</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Hinreichende Bezugnahme auf </a:t>
            </a:r>
            <a:r>
              <a:rPr lang="de-DE" sz="2400" b="1" dirty="0" err="1">
                <a:solidFill>
                  <a:schemeClr val="tx1">
                    <a:lumMod val="65000"/>
                    <a:lumOff val="35000"/>
                  </a:schemeClr>
                </a:solidFill>
                <a:latin typeface="JKRGNR+Arial-BoldMT"/>
              </a:rPr>
              <a:t>Inidividualinteressen</a:t>
            </a:r>
            <a:r>
              <a:rPr lang="de-DE" sz="2400" b="1" dirty="0">
                <a:solidFill>
                  <a:schemeClr val="tx1">
                    <a:lumMod val="65000"/>
                    <a:lumOff val="35000"/>
                  </a:schemeClr>
                </a:solidFill>
                <a:latin typeface="JKRGNR+Arial-BoldMT"/>
              </a:rPr>
              <a:t> des Klägers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Vielmehr: rein ordnungspolitisches Interesse der Allgemeinheit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herauszuarbeiten: Ob </a:t>
            </a:r>
            <a:r>
              <a:rPr lang="de-DE" sz="2400" b="1" dirty="0" err="1">
                <a:solidFill>
                  <a:schemeClr val="tx1">
                    <a:lumMod val="65000"/>
                    <a:lumOff val="35000"/>
                  </a:schemeClr>
                </a:solidFill>
                <a:latin typeface="JKRGNR+Arial-BoldMT"/>
              </a:rPr>
              <a:t>sonsige</a:t>
            </a:r>
            <a:r>
              <a:rPr lang="de-DE" sz="2400" b="1" dirty="0">
                <a:solidFill>
                  <a:schemeClr val="tx1">
                    <a:lumMod val="65000"/>
                    <a:lumOff val="35000"/>
                  </a:schemeClr>
                </a:solidFill>
                <a:latin typeface="JKRGNR+Arial-BoldMT"/>
              </a:rPr>
              <a:t> Vorschriften der StVO</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„Sicherheit und Ordnung des Verkehrs“ </a:t>
            </a:r>
            <a:r>
              <a:rPr lang="de-DE" sz="2400" dirty="0">
                <a:solidFill>
                  <a:schemeClr val="tx1">
                    <a:lumMod val="65000"/>
                    <a:lumOff val="35000"/>
                  </a:schemeClr>
                </a:solidFill>
                <a:latin typeface="JKRGNR+Arial-BoldMT"/>
              </a:rPr>
              <a:t>gewährleisten </a:t>
            </a:r>
            <a:r>
              <a:rPr lang="de-DE" sz="2400" b="1" dirty="0">
                <a:solidFill>
                  <a:schemeClr val="tx1">
                    <a:lumMod val="65000"/>
                    <a:lumOff val="35000"/>
                  </a:schemeClr>
                </a:solidFill>
                <a:latin typeface="JKRGNR+Arial-BoldMT"/>
              </a:rPr>
              <a:t>Individualrechtsschutz vermitteln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heranzuziehen: </a:t>
            </a:r>
            <a:r>
              <a:rPr lang="de-DE" sz="2400" b="1" dirty="0">
                <a:solidFill>
                  <a:schemeClr val="tx1">
                    <a:lumMod val="65000"/>
                    <a:lumOff val="35000"/>
                  </a:schemeClr>
                </a:solidFill>
                <a:latin typeface="JKRGNR+Arial-BoldMT"/>
              </a:rPr>
              <a:t>§ 12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6274348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der Vorschrift des § 12 III Nr. 3 StVO unzulässig: </a:t>
            </a:r>
            <a:r>
              <a:rPr lang="de-DE" sz="2400" dirty="0">
                <a:solidFill>
                  <a:schemeClr val="tx1">
                    <a:lumMod val="65000"/>
                    <a:lumOff val="35000"/>
                  </a:schemeClr>
                </a:solidFill>
                <a:latin typeface="JKRGNR+Arial-BoldMT"/>
              </a:rPr>
              <a:t>Parken „vor Grundstücksein- und </a:t>
            </a:r>
            <a:r>
              <a:rPr lang="de-DE" sz="2400" dirty="0" err="1">
                <a:solidFill>
                  <a:schemeClr val="tx1">
                    <a:lumMod val="65000"/>
                    <a:lumOff val="35000"/>
                  </a:schemeClr>
                </a:solidFill>
                <a:latin typeface="JKRGNR+Arial-BoldMT"/>
              </a:rPr>
              <a:t>ausfahrten</a:t>
            </a:r>
            <a:r>
              <a:rPr lang="de-DE" sz="2400" dirty="0">
                <a:solidFill>
                  <a:schemeClr val="tx1">
                    <a:lumMod val="65000"/>
                    <a:lumOff val="35000"/>
                  </a:schemeClr>
                </a:solidFill>
                <a:latin typeface="JKRGNR+Arial-BoldMT"/>
              </a:rPr>
              <a:t>, auf schmalen Fahrbahnen auch ihnen gegenüber“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Maßgabe einer teleologischen Auslegung vorrangig von § 12 III Nr. 3 StVO bezweckt: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 der Individualinteressen des Anliegers </a:t>
            </a:r>
            <a:r>
              <a:rPr lang="de-DE" sz="2400" dirty="0">
                <a:solidFill>
                  <a:schemeClr val="tx1">
                    <a:lumMod val="65000"/>
                    <a:lumOff val="35000"/>
                  </a:schemeClr>
                </a:solidFill>
                <a:latin typeface="JKRGNR+Arial-BoldMT"/>
              </a:rPr>
              <a:t>hinsichtlich der Zugänglichkeit des Grundstücks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a:t>
            </a:r>
            <a:r>
              <a:rPr lang="de-DE" sz="2400" b="1" dirty="0">
                <a:solidFill>
                  <a:schemeClr val="tx1">
                    <a:lumMod val="65000"/>
                    <a:lumOff val="35000"/>
                  </a:schemeClr>
                </a:solidFill>
                <a:latin typeface="JKRGNR+Arial-BoldMT"/>
              </a:rPr>
              <a:t>Eigentumsschutz</a:t>
            </a:r>
            <a:r>
              <a:rPr lang="de-DE" sz="2400" dirty="0">
                <a:solidFill>
                  <a:schemeClr val="tx1">
                    <a:lumMod val="65000"/>
                    <a:lumOff val="35000"/>
                  </a:schemeClr>
                </a:solidFill>
                <a:latin typeface="JKRGNR+Arial-BoldMT"/>
              </a:rPr>
              <a:t> (am Grundstück) gemäß Art. 14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 12 III Nr. 3 StVO enthalten: sog. Inhaltbestimmung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14 I 2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in </a:t>
            </a:r>
            <a:r>
              <a:rPr lang="de-DE" sz="2400" b="1" dirty="0">
                <a:solidFill>
                  <a:schemeClr val="tx1">
                    <a:lumMod val="65000"/>
                    <a:lumOff val="35000"/>
                  </a:schemeClr>
                </a:solidFill>
                <a:latin typeface="JKRGNR+Arial-BoldMT"/>
              </a:rPr>
              <a:t>§ 12 III Nr. 3 StVO </a:t>
            </a:r>
            <a:r>
              <a:rPr lang="de-DE" sz="2400" dirty="0">
                <a:solidFill>
                  <a:schemeClr val="tx1">
                    <a:lumMod val="65000"/>
                    <a:lumOff val="35000"/>
                  </a:schemeClr>
                </a:solidFill>
                <a:latin typeface="JKRGNR+Arial-BoldMT"/>
              </a:rPr>
              <a:t>zumindest auch geschützt: </a:t>
            </a:r>
            <a:r>
              <a:rPr lang="de-DE" sz="2400" b="1" dirty="0">
                <a:solidFill>
                  <a:schemeClr val="tx1">
                    <a:lumMod val="65000"/>
                    <a:lumOff val="35000"/>
                  </a:schemeClr>
                </a:solidFill>
                <a:latin typeface="JKRGNR+Arial-BoldMT"/>
              </a:rPr>
              <a:t>Individualinteressen</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312067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Individualrechtsschutz durch § 45 I 1 StVO isoliert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Individualrechtsschutz</a:t>
            </a:r>
            <a:r>
              <a:rPr lang="de-DE" sz="2400" dirty="0">
                <a:solidFill>
                  <a:schemeClr val="tx1">
                    <a:lumMod val="65000"/>
                    <a:lumOff val="35000"/>
                  </a:schemeClr>
                </a:solidFill>
                <a:latin typeface="JKRGNR+Arial-BoldMT"/>
              </a:rPr>
              <a:t> durch § 45 I 1 StVO, soweit der Kläger - wie vorliegend – Maßnahmen </a:t>
            </a:r>
            <a:r>
              <a:rPr lang="de-DE" sz="2400" b="1" dirty="0">
                <a:solidFill>
                  <a:schemeClr val="tx1">
                    <a:lumMod val="65000"/>
                    <a:lumOff val="35000"/>
                  </a:schemeClr>
                </a:solidFill>
                <a:latin typeface="JKRGNR+Arial-BoldMT"/>
              </a:rPr>
              <a:t>zum Anliegerschutz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 III Nr. 3 StVO</a:t>
            </a:r>
            <a:r>
              <a:rPr lang="de-DE" sz="2400" dirty="0">
                <a:solidFill>
                  <a:schemeClr val="tx1">
                    <a:lumMod val="65000"/>
                    <a:lumOff val="35000"/>
                  </a:schemeClr>
                </a:solidFill>
                <a:latin typeface="JKRGNR+Arial-BoldMT"/>
              </a:rPr>
              <a:t> geltend macht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Merke</a:t>
            </a:r>
            <a:r>
              <a:rPr lang="de-DE" sz="2400" dirty="0">
                <a:solidFill>
                  <a:schemeClr val="tx1">
                    <a:lumMod val="65000"/>
                    <a:lumOff val="35000"/>
                  </a:schemeClr>
                </a:solidFill>
                <a:latin typeface="JKRGNR+Arial-BoldMT"/>
              </a:rPr>
              <a:t>: Individualrechtsschutz kann auch durch ein </a:t>
            </a:r>
            <a:r>
              <a:rPr lang="de-DE" sz="2400" b="1" dirty="0">
                <a:solidFill>
                  <a:schemeClr val="tx1">
                    <a:lumMod val="65000"/>
                    <a:lumOff val="35000"/>
                  </a:schemeClr>
                </a:solidFill>
                <a:latin typeface="JKRGNR+Arial-BoldMT"/>
              </a:rPr>
              <a:t>Zusammenspiel aus der Anspruchsgrundlage/ Rechtsgrundlage </a:t>
            </a:r>
            <a:r>
              <a:rPr lang="de-DE" sz="2400" dirty="0">
                <a:solidFill>
                  <a:schemeClr val="tx1">
                    <a:lumMod val="65000"/>
                    <a:lumOff val="35000"/>
                  </a:schemeClr>
                </a:solidFill>
                <a:latin typeface="JKRGNR+Arial-BoldMT"/>
              </a:rPr>
              <a:t>und einer </a:t>
            </a:r>
            <a:r>
              <a:rPr lang="de-DE" sz="2400" b="1" dirty="0">
                <a:solidFill>
                  <a:schemeClr val="tx1">
                    <a:lumMod val="65000"/>
                    <a:lumOff val="35000"/>
                  </a:schemeClr>
                </a:solidFill>
                <a:latin typeface="JKRGNR+Arial-BoldMT"/>
              </a:rPr>
              <a:t>in Bezug genommenen Ge- oder Verbotsnorm</a:t>
            </a:r>
            <a:r>
              <a:rPr lang="de-DE" sz="2400" dirty="0">
                <a:solidFill>
                  <a:schemeClr val="tx1">
                    <a:lumMod val="65000"/>
                    <a:lumOff val="35000"/>
                  </a:schemeClr>
                </a:solidFill>
                <a:latin typeface="JKRGNR+Arial-BoldMT"/>
              </a:rPr>
              <a:t> vermittelt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 Vorliegen der Anspruchsvoraussetzungen auch zumindest möglich erscheint, zu bejahen: </a:t>
            </a:r>
            <a:r>
              <a:rPr lang="de-DE" sz="2400" dirty="0">
                <a:solidFill>
                  <a:schemeClr val="tx1">
                    <a:lumMod val="65000"/>
                    <a:lumOff val="35000"/>
                  </a:schemeClr>
                </a:solidFill>
                <a:latin typeface="JKRGNR+Arial-BoldMT"/>
              </a:rPr>
              <a:t>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987850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Vorverfahren oder dessen Entbehrlichkeit,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Angaben im Sachverhalt zu unterstellen: Ordnungsgemäße Durchführung eines Vorverfahrens nach §§ 68 ff.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ebenfalls zu unterstellen: Einhaltung der einmonatigen Klagefrist,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Verfahren </a:t>
            </a:r>
            <a:r>
              <a:rPr lang="de-DE" sz="2400" b="1" dirty="0">
                <a:solidFill>
                  <a:schemeClr val="tx1">
                    <a:lumMod val="65000"/>
                    <a:lumOff val="35000"/>
                  </a:schemeClr>
                </a:solidFill>
                <a:latin typeface="JKRGNR+Arial-BoldMT"/>
              </a:rPr>
              <a:t>in HH </a:t>
            </a:r>
            <a:r>
              <a:rPr lang="de-DE" sz="2400" dirty="0">
                <a:solidFill>
                  <a:schemeClr val="tx1">
                    <a:lumMod val="65000"/>
                    <a:lumOff val="35000"/>
                  </a:schemeClr>
                </a:solidFill>
                <a:latin typeface="JKRGNR+Arial-BoldMT"/>
              </a:rPr>
              <a:t>spielt: regelmäßig nach dem Rechtsträgerprinzip die </a:t>
            </a:r>
            <a:r>
              <a:rPr lang="de-DE" sz="2400" b="1" dirty="0">
                <a:solidFill>
                  <a:schemeClr val="tx1">
                    <a:lumMod val="65000"/>
                    <a:lumOff val="35000"/>
                  </a:schemeClr>
                </a:solidFill>
                <a:latin typeface="JKRGNR+Arial-BoldMT"/>
              </a:rPr>
              <a:t>FHH richtiger Beklagter, §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Kläger: § 61 Nr. 1 Alt. 1 VwGO sowie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Beklagte: § 61 Nr. 1 Alt. 2 VwGO sowie § 62 III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800483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ist begründet, soweit dem Kläger ein Anspruch auf Erlass des begehrten Verwaltungsakts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der Verpflichtungsklage grundsätzlich zu wählen: Anspruchsaufbau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Prüfungsaufbau abstrakt: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Anspruchsgrundlage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Anspruchsinhalt</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 45 I 1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552363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erfüllt: Zuständigkeit der Straßenverkehrsbehörde, vgl. § 44 I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gefahrenabwehrrechtlichen Maßnahme nicht erforderlich: 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anders: soweit Genehmigungen erstrebt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45 I 1 StVO Voraussetzungen für eine „Beschränkung“ des Straßenverkehrs: muss aus Gründen der </a:t>
            </a:r>
            <a:r>
              <a:rPr lang="de-DE" sz="2400" b="1" dirty="0">
                <a:solidFill>
                  <a:schemeClr val="tx1">
                    <a:lumMod val="65000"/>
                    <a:lumOff val="35000"/>
                  </a:schemeClr>
                </a:solidFill>
                <a:latin typeface="JKRGNR+Arial-BoldMT"/>
              </a:rPr>
              <a:t>Sicherheit oder Ordnung des Verkehrs</a:t>
            </a:r>
            <a:r>
              <a:rPr lang="de-DE" sz="2400" dirty="0">
                <a:solidFill>
                  <a:schemeClr val="tx1">
                    <a:lumMod val="65000"/>
                    <a:lumOff val="35000"/>
                  </a:schemeClr>
                </a:solidFill>
                <a:latin typeface="JKRGNR+Arial-BoldMT"/>
              </a:rPr>
              <a:t> erfolgen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295317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in jedem Falle den Gefahrentatbestand des § 45 I 1 StVO erfüllend: </a:t>
            </a:r>
            <a:r>
              <a:rPr lang="de-DE" sz="2400" dirty="0">
                <a:solidFill>
                  <a:schemeClr val="tx1">
                    <a:lumMod val="65000"/>
                    <a:lumOff val="35000"/>
                  </a:schemeClr>
                </a:solidFill>
                <a:latin typeface="JKRGNR+Arial-BoldMT"/>
              </a:rPr>
              <a:t>Verstoß gegen Vorschriften der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der Vorschrift des § 12 III Nr. 3 StVO unzulässig</a:t>
            </a:r>
            <a:r>
              <a:rPr lang="de-DE" sz="2400" dirty="0">
                <a:solidFill>
                  <a:schemeClr val="tx1">
                    <a:lumMod val="65000"/>
                    <a:lumOff val="35000"/>
                  </a:schemeClr>
                </a:solidFill>
                <a:latin typeface="JKRGNR+Arial-BoldMT"/>
              </a:rPr>
              <a:t>: Parken „vor Grundstücksein- und </a:t>
            </a:r>
            <a:r>
              <a:rPr lang="de-DE" sz="2400" dirty="0" err="1">
                <a:solidFill>
                  <a:schemeClr val="tx1">
                    <a:lumMod val="65000"/>
                    <a:lumOff val="35000"/>
                  </a:schemeClr>
                </a:solidFill>
                <a:latin typeface="JKRGNR+Arial-BoldMT"/>
              </a:rPr>
              <a:t>ausfahrten</a:t>
            </a:r>
            <a:r>
              <a:rPr lang="de-DE" sz="2400" dirty="0">
                <a:solidFill>
                  <a:schemeClr val="tx1">
                    <a:lumMod val="65000"/>
                    <a:lumOff val="35000"/>
                  </a:schemeClr>
                </a:solidFill>
                <a:latin typeface="JKRGNR+Arial-BoldMT"/>
              </a:rPr>
              <a:t>, auf schmalen Fahrbahnen auch ihnen gegenüber“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diesem Falle zumindest zu unterstellen</a:t>
            </a:r>
            <a:r>
              <a:rPr lang="de-DE" sz="2400" dirty="0">
                <a:solidFill>
                  <a:schemeClr val="tx1">
                    <a:lumMod val="65000"/>
                    <a:lumOff val="35000"/>
                  </a:schemeClr>
                </a:solidFill>
                <a:latin typeface="JKRGNR+Arial-BoldMT"/>
              </a:rPr>
              <a:t>: Dass es sich um eine „schmale“ Fahrbahn handelt, so dass - erfolgtes - Parken gegenüber der Grundstücksein- und ausfahrt unzulässig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Ferner zu unterstellen: </a:t>
            </a:r>
            <a:r>
              <a:rPr lang="de-DE" sz="2400" dirty="0">
                <a:solidFill>
                  <a:schemeClr val="tx1">
                    <a:lumMod val="65000"/>
                    <a:lumOff val="35000"/>
                  </a:schemeClr>
                </a:solidFill>
                <a:latin typeface="JKRGNR+Arial-BoldMT"/>
              </a:rPr>
              <a:t>dass Sachvortrag des Klägers (häufiges Parken gegenüber der Einfahrt) zutrifft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Betroffenheit der öffentlichen Sicherheit und Ordnung des Verkehrs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19446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als erfüllt anzusehen</a:t>
            </a:r>
            <a:r>
              <a:rPr lang="de-DE" sz="2400" dirty="0">
                <a:solidFill>
                  <a:schemeClr val="tx1">
                    <a:lumMod val="65000"/>
                    <a:lumOff val="35000"/>
                  </a:schemeClr>
                </a:solidFill>
                <a:latin typeface="JKRGNR+Arial-BoldMT"/>
              </a:rPr>
              <a:t>: Formelle wie materielle Voraussetzungen des § 45 I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welche </a:t>
            </a:r>
            <a:r>
              <a:rPr lang="de-DE" sz="2400" b="1" u="sng"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die jeweilige </a:t>
            </a:r>
            <a:r>
              <a:rPr lang="de-DE" sz="2400" b="1" dirty="0">
                <a:solidFill>
                  <a:schemeClr val="tx1">
                    <a:lumMod val="65000"/>
                    <a:lumOff val="35000"/>
                  </a:schemeClr>
                </a:solidFill>
                <a:latin typeface="JKRGNR+Arial-BoldMT"/>
              </a:rPr>
              <a:t>Norm</a:t>
            </a:r>
            <a:r>
              <a:rPr lang="de-DE" sz="2400" dirty="0">
                <a:solidFill>
                  <a:schemeClr val="tx1">
                    <a:lumMod val="65000"/>
                    <a:lumOff val="35000"/>
                  </a:schemeClr>
                </a:solidFill>
                <a:latin typeface="JKRGNR+Arial-BoldMT"/>
              </a:rPr>
              <a:t> vorsieht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des § 45 I 1 StVO: </a:t>
            </a:r>
            <a:r>
              <a:rPr lang="de-DE" sz="2400" b="1" u="sng" dirty="0">
                <a:solidFill>
                  <a:schemeClr val="tx1">
                    <a:lumMod val="65000"/>
                    <a:lumOff val="35000"/>
                  </a:schemeClr>
                </a:solidFill>
                <a:latin typeface="JKRGNR+Arial-BoldMT"/>
              </a:rPr>
              <a:t>„können“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die Straßenverkehrsbehörden die Benutzung bestimmter Straßen oder Straßenstrecken „beschränken oder verbieten und den Verkehr umleiten“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mithin eröffnet: </a:t>
            </a:r>
            <a:r>
              <a:rPr lang="de-DE" sz="2400" dirty="0">
                <a:solidFill>
                  <a:schemeClr val="tx1">
                    <a:lumMod val="65000"/>
                    <a:lumOff val="35000"/>
                  </a:schemeClr>
                </a:solidFill>
                <a:latin typeface="JKRGNR+Arial-BoldMT"/>
              </a:rPr>
              <a:t>Entschließungsermessen („ob“) und Auswahlermessen („wie“)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282069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Abwehransprüche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Klassischer Abwehranspruch </a:t>
            </a:r>
            <a:r>
              <a:rPr lang="de-DE" sz="2400" dirty="0">
                <a:solidFill>
                  <a:schemeClr val="tx1">
                    <a:lumMod val="65000"/>
                    <a:lumOff val="35000"/>
                  </a:schemeClr>
                </a:solidFill>
                <a:latin typeface="JKRGNR+Arial-BoldMT"/>
              </a:rPr>
              <a:t>im Verwaltungsrecht: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(vorbeugender) </a:t>
            </a:r>
            <a:r>
              <a:rPr lang="de-DE" sz="2400" b="1" dirty="0">
                <a:solidFill>
                  <a:schemeClr val="tx1">
                    <a:lumMod val="65000"/>
                    <a:lumOff val="35000"/>
                  </a:schemeClr>
                </a:solidFill>
                <a:latin typeface="JKRGNR+Arial-BoldMT"/>
              </a:rPr>
              <a:t>Unterlassungsanspruch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 </a:t>
            </a:r>
            <a:r>
              <a:rPr lang="de-DE" sz="2400" dirty="0">
                <a:solidFill>
                  <a:schemeClr val="tx1">
                    <a:lumMod val="65000"/>
                    <a:lumOff val="35000"/>
                  </a:schemeClr>
                </a:solidFill>
                <a:latin typeface="JKRGNR+Arial-BoldMT"/>
              </a:rPr>
              <a:t>Abwehr staatlicher Eingriffe in grundrechtlich verbürgte Rechtsposition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Herleitung</a:t>
            </a:r>
            <a:r>
              <a:rPr lang="de-DE" sz="2400" dirty="0">
                <a:solidFill>
                  <a:schemeClr val="tx1">
                    <a:lumMod val="65000"/>
                    <a:lumOff val="35000"/>
                  </a:schemeClr>
                </a:solidFill>
                <a:latin typeface="JKRGNR+Arial-BoldMT"/>
              </a:rPr>
              <a:t>: unmittelbar aus den Grundrechten, in ihrer Funktion als Abwehrrecht (sog. Status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Anwendungsbereich in verwaltungsrechtlichen Klausuren: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Realhandeln des Staates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Allgemeine Leistungsklage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34058070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83469"/>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zu berücksichtigen: </a:t>
            </a:r>
            <a:r>
              <a:rPr lang="de-DE" sz="2400" dirty="0">
                <a:solidFill>
                  <a:schemeClr val="tx1">
                    <a:lumMod val="65000"/>
                    <a:lumOff val="35000"/>
                  </a:schemeClr>
                </a:solidFill>
                <a:latin typeface="JKRGNR+Arial-BoldMT"/>
              </a:rPr>
              <a:t>der Kläger möchte ein ganz bestimmtes Verwaltungshandeln (Aufstellen eines Halteverbotsschildes)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C0C0C0"/>
                </a:highlight>
                <a:latin typeface="JKRGNR+Arial-BoldMT"/>
              </a:rPr>
              <a:t>&gt; Begehrter Tenor: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C0C0C0"/>
                </a:highlight>
                <a:latin typeface="JKRGNR+Arial-BoldMT"/>
              </a:rPr>
              <a:t>„Die Beklagte wird unter Aufhebung des Ablehnungsbescheides vom X.XX.2023 dazu verurteilt, ein Halteverbotsschild in der B-Straße vor der Einfahrt des Grundstücks des Klägers zu errichten.“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diesem Hintergrund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Gewaltenteilungsgrundsatz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Verpflichtung der Behörde zu einem bestimmten Verhalten bei Ermessensentscheidungen nur in absoluten Ausnahmen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Anwendungsfall: </a:t>
            </a:r>
            <a:r>
              <a:rPr lang="de-DE" sz="2400" dirty="0">
                <a:solidFill>
                  <a:schemeClr val="tx1">
                    <a:lumMod val="65000"/>
                    <a:lumOff val="35000"/>
                  </a:schemeClr>
                </a:solidFill>
                <a:latin typeface="JKRGNR+Arial-BoldMT"/>
              </a:rPr>
              <a:t>Ermessensreduktion auf Null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Indizien: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Bedrohung/ Verletzung von Grundrechten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Unionsrecht („</a:t>
            </a:r>
            <a:r>
              <a:rPr lang="de-DE" sz="2400" dirty="0" err="1">
                <a:solidFill>
                  <a:schemeClr val="tx1">
                    <a:lumMod val="65000"/>
                    <a:lumOff val="35000"/>
                  </a:schemeClr>
                </a:solidFill>
                <a:latin typeface="JKRGNR+Arial-BoldMT"/>
              </a:rPr>
              <a:t>effet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utille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992855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9" end="9"/>
                                            </p:txEl>
                                          </p:spTgt>
                                        </p:tgtEl>
                                        <p:attrNameLst>
                                          <p:attrName>style.visibility</p:attrName>
                                        </p:attrNameLst>
                                      </p:cBhvr>
                                      <p:to>
                                        <p:strVal val="visible"/>
                                      </p:to>
                                    </p:set>
                                    <p:anim calcmode="lin" valueType="num">
                                      <p:cBhvr additive="base">
                                        <p:cTn id="5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429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Betroffenes Grundrecht: Art. 14 I 1 GG Eigentumsschutz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Grundstück weiterhin befahrbar, lediglich „erschwert“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r>
              <a:rPr lang="de-DE" sz="2400" dirty="0">
                <a:solidFill>
                  <a:schemeClr val="tx1">
                    <a:lumMod val="65000"/>
                    <a:lumOff val="35000"/>
                  </a:schemeClr>
                </a:solidFill>
                <a:latin typeface="JKRGNR+Arial-BoldMT"/>
              </a:rPr>
              <a:t>Anspruch auf begehrten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Sodann zu prüfen: </a:t>
            </a:r>
            <a:r>
              <a:rPr lang="de-DE" sz="2400" dirty="0">
                <a:solidFill>
                  <a:schemeClr val="tx1">
                    <a:lumMod val="65000"/>
                    <a:lumOff val="35000"/>
                  </a:schemeClr>
                </a:solidFill>
                <a:latin typeface="JKRGNR+Arial-BoldMT"/>
              </a:rPr>
              <a:t>ob der Kläger </a:t>
            </a:r>
            <a:r>
              <a:rPr lang="de-DE" sz="2400" b="1" dirty="0">
                <a:solidFill>
                  <a:schemeClr val="tx1">
                    <a:lumMod val="65000"/>
                    <a:lumOff val="35000"/>
                  </a:schemeClr>
                </a:solidFill>
                <a:latin typeface="JKRGNR+Arial-BoldMT"/>
              </a:rPr>
              <a:t>Anspruch auf Neubescheidung unter Beachtung der Rechtsauffassung des Gerichts </a:t>
            </a:r>
            <a:r>
              <a:rPr lang="de-DE" sz="2400" dirty="0">
                <a:solidFill>
                  <a:schemeClr val="tx1">
                    <a:lumMod val="65000"/>
                    <a:lumOff val="35000"/>
                  </a:schemeClr>
                </a:solidFill>
                <a:latin typeface="JKRGNR+Arial-BoldMT"/>
              </a:rPr>
              <a:t>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bedenken: </a:t>
            </a:r>
            <a:r>
              <a:rPr lang="de-DE" sz="2400" dirty="0">
                <a:solidFill>
                  <a:schemeClr val="tx1">
                    <a:lumMod val="65000"/>
                    <a:lumOff val="35000"/>
                  </a:schemeClr>
                </a:solidFill>
                <a:latin typeface="JKRGNR+Arial-BoldMT"/>
              </a:rPr>
              <a:t>dieser Antrag ist als „Minus“ in dem Antrag auf den konkreten VA enthalten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diesem Zusammenhang entscheidend: </a:t>
            </a:r>
            <a:r>
              <a:rPr lang="de-DE" sz="2400" dirty="0">
                <a:solidFill>
                  <a:schemeClr val="tx1">
                    <a:lumMod val="65000"/>
                    <a:lumOff val="35000"/>
                  </a:schemeClr>
                </a:solidFill>
                <a:latin typeface="JKRGNR+Arial-BoldMT"/>
              </a:rPr>
              <a:t>ob die Behörde im Hinblick auf die Ablehnung des VA ermessensfehlerhaft gehandelt hat, § 114 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167432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4299"/>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Maßstab ausweislich des Wortlautes von § 114 I 1 VwGO</a:t>
            </a:r>
            <a:r>
              <a:rPr lang="de-DE" sz="2400" dirty="0">
                <a:solidFill>
                  <a:schemeClr val="tx1">
                    <a:lumMod val="65000"/>
                    <a:lumOff val="35000"/>
                  </a:schemeClr>
                </a:solidFill>
                <a:latin typeface="JKRGNR+Arial-BoldMT"/>
              </a:rPr>
              <a:t>: das Gericht prüft auch, </a:t>
            </a:r>
            <a:r>
              <a:rPr lang="de-DE" sz="2400" i="1" dirty="0">
                <a:solidFill>
                  <a:schemeClr val="tx1">
                    <a:lumMod val="65000"/>
                    <a:lumOff val="35000"/>
                  </a:schemeClr>
                </a:solidFill>
                <a:latin typeface="JKRGNR+Arial-BoldMT"/>
              </a:rPr>
              <a:t>„ob der Verwaltungsakt oder die Unterlassung des Verwaltungsakts rechtswidrig ist, weil die </a:t>
            </a:r>
            <a:r>
              <a:rPr lang="de-DE" sz="2400" b="1" i="1" dirty="0">
                <a:solidFill>
                  <a:schemeClr val="tx1">
                    <a:lumMod val="65000"/>
                    <a:lumOff val="35000"/>
                  </a:schemeClr>
                </a:solidFill>
                <a:latin typeface="JKRGNR+Arial-BoldMT"/>
              </a:rPr>
              <a:t>gesetzlichen Grenzen des Ermessens überschritten</a:t>
            </a:r>
            <a:r>
              <a:rPr lang="de-DE" sz="2400" i="1" dirty="0">
                <a:solidFill>
                  <a:schemeClr val="tx1">
                    <a:lumMod val="65000"/>
                    <a:lumOff val="35000"/>
                  </a:schemeClr>
                </a:solidFill>
                <a:latin typeface="JKRGNR+Arial-BoldMT"/>
              </a:rPr>
              <a:t> sind oder von dem </a:t>
            </a:r>
            <a:r>
              <a:rPr lang="de-DE" sz="2400" b="1" i="1" dirty="0">
                <a:solidFill>
                  <a:schemeClr val="tx1">
                    <a:lumMod val="65000"/>
                    <a:lumOff val="35000"/>
                  </a:schemeClr>
                </a:solidFill>
                <a:latin typeface="JKRGNR+Arial-BoldMT"/>
              </a:rPr>
              <a:t>Ermessen in einer dem Zweck der Ermächtigung nicht entsprechenden Weise </a:t>
            </a:r>
            <a:r>
              <a:rPr lang="de-DE" sz="2400" i="1" dirty="0">
                <a:solidFill>
                  <a:schemeClr val="tx1">
                    <a:lumMod val="65000"/>
                    <a:lumOff val="35000"/>
                  </a:schemeClr>
                </a:solidFill>
                <a:latin typeface="JKRGNR+Arial-BoldMT"/>
              </a:rPr>
              <a:t>Gebrauch gemacht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Wortlaut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in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nicht abschließend, nunmehr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Ermessensnichtgebrauch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Ermessensfehlgebrauch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Ermessensüberschreitung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3079842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einzig ernsthaft erwähnenswert: </a:t>
            </a:r>
            <a:r>
              <a:rPr lang="de-DE" sz="2400" dirty="0">
                <a:solidFill>
                  <a:schemeClr val="tx1">
                    <a:lumMod val="65000"/>
                    <a:lumOff val="35000"/>
                  </a:schemeClr>
                </a:solidFill>
                <a:latin typeface="JKRGNR+Arial-BoldMT"/>
              </a:rPr>
              <a:t>Ob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114 S. 1 VwGO die „gesetzlichen Grenzen des Ermessens überschritten sind“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eine „gesetzliche Grenzen des Ermessens“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114 S. 1 VwGO: </a:t>
            </a:r>
            <a:r>
              <a:rPr lang="de-DE" sz="2400" b="1" dirty="0">
                <a:solidFill>
                  <a:schemeClr val="tx1">
                    <a:lumMod val="65000"/>
                    <a:lumOff val="35000"/>
                  </a:schemeClr>
                </a:solidFill>
                <a:latin typeface="JKRGNR+Arial-BoldMT"/>
              </a:rPr>
              <a:t>Grundsatz der Verhältnismäßigkeit</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Abstrakt betroffene Grundrechte des Klägers</a:t>
            </a:r>
            <a:r>
              <a:rPr lang="de-DE" sz="2400" dirty="0">
                <a:solidFill>
                  <a:schemeClr val="tx1">
                    <a:lumMod val="65000"/>
                    <a:lumOff val="35000"/>
                  </a:schemeClr>
                </a:solidFill>
                <a:latin typeface="JKRGNR+Arial-BoldMT"/>
              </a:rPr>
              <a:t>: Art. 12 GG sowie Art. 14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 der Allgemeinheit: </a:t>
            </a:r>
            <a:r>
              <a:rPr lang="de-DE" sz="2400" dirty="0">
                <a:solidFill>
                  <a:schemeClr val="tx1">
                    <a:lumMod val="65000"/>
                    <a:lumOff val="35000"/>
                  </a:schemeClr>
                </a:solidFill>
                <a:latin typeface="JKRGNR+Arial-BoldMT"/>
              </a:rPr>
              <a:t>dass Straßenverkehr nicht über Gebühr durch eine </a:t>
            </a:r>
            <a:r>
              <a:rPr lang="de-DE" sz="2400" b="1" dirty="0">
                <a:solidFill>
                  <a:schemeClr val="tx1">
                    <a:lumMod val="65000"/>
                    <a:lumOff val="35000"/>
                  </a:schemeClr>
                </a:solidFill>
                <a:latin typeface="JKRGNR+Arial-BoldMT"/>
              </a:rPr>
              <a:t>Vielzahl von Straßenschildern verkompliziert </a:t>
            </a:r>
            <a:r>
              <a:rPr lang="de-DE" sz="2400" dirty="0">
                <a:solidFill>
                  <a:schemeClr val="tx1">
                    <a:lumMod val="65000"/>
                    <a:lumOff val="35000"/>
                  </a:schemeClr>
                </a:solidFill>
                <a:latin typeface="JKRGNR+Arial-BoldMT"/>
              </a:rPr>
              <a:t>wird (Leichtigkeit des Straßenverkehrs)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 nur marginal betroffen, da Grundstück weiterhin befahrbar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v. Art. 12, Art. 14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844536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alledem nicht zu belegen: </a:t>
            </a:r>
            <a:r>
              <a:rPr lang="de-DE" sz="2400" dirty="0">
                <a:solidFill>
                  <a:schemeClr val="tx1">
                    <a:lumMod val="65000"/>
                    <a:lumOff val="35000"/>
                  </a:schemeClr>
                </a:solidFill>
                <a:latin typeface="JKRGNR+Arial-BoldMT"/>
              </a:rPr>
              <a:t>Ermessensfehler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Vielmehr durch Straßenverkehrsbehörde erfolgt: </a:t>
            </a:r>
            <a:r>
              <a:rPr lang="de-DE" sz="2400" dirty="0">
                <a:solidFill>
                  <a:schemeClr val="tx1">
                    <a:lumMod val="65000"/>
                    <a:lumOff val="35000"/>
                  </a:schemeClr>
                </a:solidFill>
                <a:latin typeface="JKRGNR+Arial-BoldMT"/>
              </a:rPr>
              <a:t>Ermessensfehlerfreie 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erfüllt: </a:t>
            </a:r>
            <a:r>
              <a:rPr lang="de-DE" sz="2400" dirty="0">
                <a:solidFill>
                  <a:schemeClr val="tx1">
                    <a:lumMod val="65000"/>
                    <a:lumOff val="35000"/>
                  </a:schemeClr>
                </a:solidFill>
                <a:latin typeface="JKRGNR+Arial-BoldMT"/>
              </a:rPr>
              <a:t>Anspruch des Klägers auf eine ermessensfehlerfreie Entscheidung durch die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aber Klage 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290264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Abwandlung nach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Kl. begehren ein straßenverkehrsbehördliches Einschreiten der Bekl. gegen Fahrzeuge, die verbotswidrig aufgesetzt auf den Gehwegen in drei Bremer Straßen geparkt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 zu 1 bis 5 sind Eigentümer von Häusern in der M-Straße, der B-Straße und der T-Straße in B. Die Kl. zu 1 und 2 sowie die Kl. zu 5 bewohnen ihre Häuser selbst. Die drei Straßen sind Einbahnstraßen. Die Fahrbahnen sind zwischen 5 und 5,50 m breit; auf beiden Seiten verlaufen Gehwege mit einer Breite zwischen 1,75 und 2 m. Verkehrszeichen mit Regelungen zum Halten und Parken sind in den Straßen nicht angeordnet. Seit Jahren wird in allen drei Straßen auf beiden Seiten nahezu durchgehend aufgesetzt auf den Gehwegen geparkt.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8332354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Amt für Straßen und Verkehr der Bekl. lehnte den Antrag ab. Nach der allgemeinen Verwaltungsvorschrift zu den §§ 39–43 StVO seien Verkehrszeichen nicht anzuordnen, die lediglich die gesetzliche Regelung wiedergäben. Das Gehwegparken sei bereits nach § 12 IV StVO verboten.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Nach </a:t>
            </a:r>
            <a:r>
              <a:rPr lang="de-DE" sz="2400" b="1" i="1" dirty="0">
                <a:solidFill>
                  <a:schemeClr val="tx1">
                    <a:lumMod val="65000"/>
                    <a:lumOff val="35000"/>
                  </a:schemeClr>
                </a:solidFill>
                <a:latin typeface="JKRGNR+Arial-BoldMT"/>
              </a:rPr>
              <a:t>§ 12 IV 1 StVO </a:t>
            </a:r>
            <a:r>
              <a:rPr lang="de-DE" sz="2400" i="1" dirty="0">
                <a:solidFill>
                  <a:schemeClr val="tx1">
                    <a:lumMod val="65000"/>
                    <a:lumOff val="35000"/>
                  </a:schemeClr>
                </a:solidFill>
                <a:latin typeface="JKRGNR+Arial-BoldMT"/>
              </a:rPr>
              <a:t>ist zum Parken der rechte Seitenstreifen zu benutzen, wenn er dazu ausreichend befestigt ist, sonst ist an den rechten Fahrbahnrand heranzufahren. </a:t>
            </a:r>
            <a:r>
              <a:rPr lang="de-DE" sz="2400" b="1" i="1" dirty="0">
                <a:solidFill>
                  <a:schemeClr val="tx1">
                    <a:lumMod val="65000"/>
                    <a:lumOff val="35000"/>
                  </a:schemeClr>
                </a:solidFill>
                <a:latin typeface="JKRGNR+Arial-BoldMT"/>
              </a:rPr>
              <a:t>Daraus folgt </a:t>
            </a:r>
            <a:r>
              <a:rPr lang="de-DE" sz="2400" b="1" i="1" dirty="0" err="1">
                <a:solidFill>
                  <a:schemeClr val="tx1">
                    <a:lumMod val="65000"/>
                    <a:lumOff val="35000"/>
                  </a:schemeClr>
                </a:solidFill>
                <a:latin typeface="JKRGNR+Arial-BoldMT"/>
              </a:rPr>
              <a:t>iVm</a:t>
            </a:r>
            <a:r>
              <a:rPr lang="de-DE" sz="2400" b="1" i="1" dirty="0">
                <a:solidFill>
                  <a:schemeClr val="tx1">
                    <a:lumMod val="65000"/>
                    <a:lumOff val="35000"/>
                  </a:schemeClr>
                </a:solidFill>
                <a:latin typeface="JKRGNR+Arial-BoldMT"/>
              </a:rPr>
              <a:t> § 12 IV a StVO, der eine Erlaubnis für das Parken auf Gehwegen voraussetzt, dass auf Gehwegen nicht geparkt werden darf, </a:t>
            </a:r>
            <a:r>
              <a:rPr lang="de-DE" sz="2400" i="1" dirty="0">
                <a:solidFill>
                  <a:schemeClr val="tx1">
                    <a:lumMod val="65000"/>
                    <a:lumOff val="35000"/>
                  </a:schemeClr>
                </a:solidFill>
                <a:latin typeface="JKRGNR+Arial-BoldMT"/>
              </a:rPr>
              <a:t>soweit das nicht im Einzelfall durch Zeichen 315 (lfd. Nr. 10 der Anlage 3 zu § 42 II StVO) oder durch eine Parkflächenmarkierung (lfd. Nr. 74 der Anlage 2 zu § 41 I StVO) erlaubt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Frage: Klage zulässig?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87149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Lösung: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a:t>
            </a:r>
            <a:r>
              <a:rPr lang="de-DE" sz="2400" b="1" dirty="0">
                <a:solidFill>
                  <a:schemeClr val="tx1">
                    <a:lumMod val="65000"/>
                    <a:lumOff val="35000"/>
                  </a:schemeClr>
                </a:solidFill>
                <a:latin typeface="JKRGNR+Arial-BoldMT"/>
              </a:rPr>
              <a:t>Klagebefugnis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Kläger verlangen </a:t>
            </a:r>
            <a:r>
              <a:rPr lang="de-DE" sz="2400" b="1" dirty="0">
                <a:solidFill>
                  <a:schemeClr val="tx1">
                    <a:lumMod val="65000"/>
                    <a:lumOff val="35000"/>
                  </a:schemeClr>
                </a:solidFill>
                <a:latin typeface="JKRGNR+Arial-BoldMT"/>
              </a:rPr>
              <a:t>ordnungsbehördliches Einschreiten </a:t>
            </a:r>
            <a:r>
              <a:rPr lang="de-DE" sz="2400" dirty="0">
                <a:solidFill>
                  <a:schemeClr val="tx1">
                    <a:lumMod val="65000"/>
                    <a:lumOff val="35000"/>
                  </a:schemeClr>
                </a:solidFill>
                <a:latin typeface="JKRGNR+Arial-BoldMT"/>
              </a:rPr>
              <a:t>gegen „Falschparker“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bzw. „Anspruchsgrundlage“ erneut: </a:t>
            </a:r>
            <a:r>
              <a:rPr lang="de-DE" sz="2400" b="1" dirty="0">
                <a:solidFill>
                  <a:schemeClr val="tx1">
                    <a:lumMod val="65000"/>
                    <a:lumOff val="35000"/>
                  </a:schemeClr>
                </a:solidFill>
                <a:latin typeface="JKRGNR+Arial-BoldMT"/>
              </a:rPr>
              <a:t>§ 45 I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Vermittelt die Vorschrift </a:t>
            </a:r>
            <a:r>
              <a:rPr lang="de-DE" sz="2400" b="1" dirty="0" err="1">
                <a:solidFill>
                  <a:schemeClr val="tx1">
                    <a:lumMod val="65000"/>
                    <a:lumOff val="35000"/>
                  </a:schemeClr>
                </a:solidFill>
                <a:latin typeface="JKRGNR+Arial-BoldMT"/>
              </a:rPr>
              <a:t>zG</a:t>
            </a:r>
            <a:r>
              <a:rPr lang="de-DE" sz="2400" b="1" dirty="0">
                <a:solidFill>
                  <a:schemeClr val="tx1">
                    <a:lumMod val="65000"/>
                    <a:lumOff val="35000"/>
                  </a:schemeClr>
                </a:solidFill>
                <a:latin typeface="JKRGNR+Arial-BoldMT"/>
              </a:rPr>
              <a:t> der Kläger vorliegend Drittschutz?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Geltend gemacht: </a:t>
            </a:r>
            <a:r>
              <a:rPr lang="de-DE" sz="2400" b="1" dirty="0">
                <a:solidFill>
                  <a:schemeClr val="tx1">
                    <a:lumMod val="65000"/>
                    <a:lumOff val="35000"/>
                  </a:schemeClr>
                </a:solidFill>
                <a:latin typeface="JKRGNR+Arial-BoldMT"/>
              </a:rPr>
              <a:t>Verstoß gegen Gehwegparken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12 IV 1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60094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2024, 1842: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Subjektive Rechte </a:t>
            </a:r>
            <a:r>
              <a:rPr lang="de-DE" sz="2400" i="1" dirty="0">
                <a:solidFill>
                  <a:schemeClr val="tx1">
                    <a:lumMod val="65000"/>
                    <a:lumOff val="35000"/>
                  </a:schemeClr>
                </a:solidFill>
                <a:latin typeface="JKRGNR+Arial-BoldMT"/>
              </a:rPr>
              <a:t>lassen sich im Grundsatz </a:t>
            </a:r>
            <a:r>
              <a:rPr lang="de-DE" sz="2400" b="1" i="1" dirty="0">
                <a:solidFill>
                  <a:schemeClr val="tx1">
                    <a:lumMod val="65000"/>
                    <a:lumOff val="35000"/>
                  </a:schemeClr>
                </a:solidFill>
                <a:latin typeface="JKRGNR+Arial-BoldMT"/>
              </a:rPr>
              <a:t>nur aus Rechtsvorschriften ableiten, die das individuell geschützte private Interesse, die Art seiner Verletzung und den Kreis der unmittelbar geschützten Personen hinreichend deutlich klarstellen und abgrenzen.</a:t>
            </a:r>
            <a:r>
              <a:rPr lang="de-DE" sz="2400" i="1" dirty="0">
                <a:solidFill>
                  <a:schemeClr val="tx1">
                    <a:lumMod val="65000"/>
                    <a:lumOff val="35000"/>
                  </a:schemeClr>
                </a:solidFill>
                <a:latin typeface="JKRGNR+Arial-BoldMT"/>
              </a:rPr>
              <a:t> Drittschutz wird gewährt, wenn in qualifizierter und zugleich individualisierter Weise auf schutzwürdige Interessen eines erkennbar abgegrenzten Kreises Dritter Rücksicht zu nehmen 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3033554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06576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Eine </a:t>
            </a:r>
            <a:r>
              <a:rPr lang="de-DE" sz="2400" b="1" i="1" dirty="0">
                <a:solidFill>
                  <a:schemeClr val="tx1">
                    <a:lumMod val="65000"/>
                    <a:lumOff val="35000"/>
                  </a:schemeClr>
                </a:solidFill>
                <a:latin typeface="JKRGNR+Arial-BoldMT"/>
              </a:rPr>
              <a:t>in Teilen drittschützende Wirkung ergibt sich jedoch aus dem Sinn und Zweck der Vorschrift</a:t>
            </a:r>
            <a:r>
              <a:rPr lang="de-DE" sz="2400" i="1" dirty="0">
                <a:solidFill>
                  <a:schemeClr val="tx1">
                    <a:lumMod val="65000"/>
                    <a:lumOff val="35000"/>
                  </a:schemeClr>
                </a:solidFill>
                <a:latin typeface="JKRGNR+Arial-BoldMT"/>
              </a:rPr>
              <a:t>. Sie dient zunächst der Ordnung des Verkehrs. Das aus § 12 IV und </a:t>
            </a:r>
            <a:r>
              <a:rPr lang="de-DE" sz="2400" i="1" dirty="0" err="1">
                <a:solidFill>
                  <a:schemeClr val="tx1">
                    <a:lumMod val="65000"/>
                    <a:lumOff val="35000"/>
                  </a:schemeClr>
                </a:solidFill>
                <a:latin typeface="JKRGNR+Arial-BoldMT"/>
              </a:rPr>
              <a:t>IVa</a:t>
            </a:r>
            <a:r>
              <a:rPr lang="de-DE" sz="2400" i="1" dirty="0">
                <a:solidFill>
                  <a:schemeClr val="tx1">
                    <a:lumMod val="65000"/>
                    <a:lumOff val="35000"/>
                  </a:schemeClr>
                </a:solidFill>
                <a:latin typeface="JKRGNR+Arial-BoldMT"/>
              </a:rPr>
              <a:t> StVO folgende grundsätzliche Verbot des Gehwegparkens ergänzt für den ruhenden Verkehr die Trennung von Fahrzeug- und Fußgängerverkehr: Fahrzeuge müssen die Fahrbahnen benutzen (§ 2 I 1 StVO); wer zu Fuß geht, muss die Gehwege benutzen (§ 25 I 1 StVO; vgl. auch § 2 </a:t>
            </a:r>
            <a:r>
              <a:rPr lang="de-DE" sz="2400" i="1" dirty="0" err="1">
                <a:solidFill>
                  <a:schemeClr val="tx1">
                    <a:lumMod val="65000"/>
                    <a:lumOff val="35000"/>
                  </a:schemeClr>
                </a:solidFill>
                <a:latin typeface="JKRGNR+Arial-BoldMT"/>
              </a:rPr>
              <a:t>VStVO</a:t>
            </a:r>
            <a:r>
              <a:rPr lang="de-DE" sz="2400" i="1" dirty="0">
                <a:solidFill>
                  <a:schemeClr val="tx1">
                    <a:lumMod val="65000"/>
                    <a:lumOff val="35000"/>
                  </a:schemeClr>
                </a:solidFill>
                <a:latin typeface="JKRGNR+Arial-BoldMT"/>
              </a:rPr>
              <a:t> zu Kindern mit Fahrrädern). Für den fließenden Verkehr sind die Fahrbahnen den Fahrzeugen, die Gehwege den Fußgängern zur hauptsächlichen Nutzung zugewiesen. (…) Diese Aufteilung des öffentlichen Straßenraums dient dem Interesse der Allgemeinheit an einer sicheren und leichten Fortbewegung aller Verkehrsteilnehmer. </a:t>
            </a:r>
            <a:r>
              <a:rPr lang="de-DE" sz="2400" b="1" i="1" dirty="0">
                <a:solidFill>
                  <a:schemeClr val="tx1">
                    <a:lumMod val="65000"/>
                    <a:lumOff val="35000"/>
                  </a:schemeClr>
                </a:solidFill>
                <a:latin typeface="JKRGNR+Arial-BoldMT"/>
              </a:rPr>
              <a:t>Das Verbot, auf dem Gehweg zu parken, wo nicht ausdrücklich erlaubt, schützt allerdings in erster Linie die Fußgänger und andere berechtigte Gehwegbenutzer.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30321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Begünstigungsansprüche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Zielrichtung: </a:t>
            </a:r>
            <a:r>
              <a:rPr lang="de-DE" sz="2400" dirty="0">
                <a:solidFill>
                  <a:schemeClr val="tx1">
                    <a:lumMod val="65000"/>
                    <a:lumOff val="35000"/>
                  </a:schemeClr>
                </a:solidFill>
                <a:latin typeface="JKRGNR+Arial-BoldMT"/>
              </a:rPr>
              <a:t>Begründung oder Erweiterung von Rechtspositionen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grundsätzlich </a:t>
            </a:r>
            <a:r>
              <a:rPr lang="de-DE" sz="2400" b="1" dirty="0">
                <a:solidFill>
                  <a:schemeClr val="tx1">
                    <a:lumMod val="65000"/>
                    <a:lumOff val="35000"/>
                  </a:schemeClr>
                </a:solidFill>
                <a:latin typeface="JKRGNR+Arial-BoldMT"/>
              </a:rPr>
              <a:t>als Anspruchsgrundlage </a:t>
            </a:r>
            <a:r>
              <a:rPr lang="de-DE" sz="2400" dirty="0">
                <a:solidFill>
                  <a:schemeClr val="tx1">
                    <a:lumMod val="65000"/>
                    <a:lumOff val="35000"/>
                  </a:schemeClr>
                </a:solidFill>
                <a:latin typeface="JKRGNR+Arial-BoldMT"/>
              </a:rPr>
              <a:t>für erstrebte Begünstigung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Sonderbeziehung,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Anspruchsgrundlage </a:t>
            </a:r>
            <a:r>
              <a:rPr lang="de-DE" sz="2400" dirty="0">
                <a:solidFill>
                  <a:schemeClr val="tx1">
                    <a:lumMod val="65000"/>
                    <a:lumOff val="35000"/>
                  </a:schemeClr>
                </a:solidFill>
                <a:latin typeface="JKRGNR+Arial-BoldMT"/>
              </a:rPr>
              <a:t>oder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a:t>
            </a:r>
            <a:r>
              <a:rPr lang="de-DE" sz="2400" dirty="0">
                <a:solidFill>
                  <a:schemeClr val="tx1">
                    <a:lumMod val="65000"/>
                    <a:lumOff val="35000"/>
                  </a:schemeClr>
                </a:solidFill>
                <a:latin typeface="JKRGNR+Arial-BoldMT"/>
              </a:rPr>
              <a:t>Anwendungsvorrang der spezielleren Vorschrift / des spezielleren Rechtsinstituts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56703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Das aus § 12 IV und </a:t>
            </a:r>
            <a:r>
              <a:rPr lang="de-DE" sz="2400" i="1" dirty="0" err="1">
                <a:solidFill>
                  <a:schemeClr val="tx1">
                    <a:lumMod val="65000"/>
                    <a:lumOff val="35000"/>
                  </a:schemeClr>
                </a:solidFill>
                <a:latin typeface="JKRGNR+Arial-BoldMT"/>
              </a:rPr>
              <a:t>IVa</a:t>
            </a:r>
            <a:r>
              <a:rPr lang="de-DE" sz="2400" i="1" dirty="0">
                <a:solidFill>
                  <a:schemeClr val="tx1">
                    <a:lumMod val="65000"/>
                    <a:lumOff val="35000"/>
                  </a:schemeClr>
                </a:solidFill>
                <a:latin typeface="JKRGNR+Arial-BoldMT"/>
              </a:rPr>
              <a:t> StVO folgende Verbot des Gehwegparkens schützt nicht nur das Interesse der Gehwegbenutzer als Teil der Allgemeinheit, sondern </a:t>
            </a:r>
            <a:r>
              <a:rPr lang="de-DE" sz="2400" b="1" i="1" dirty="0">
                <a:solidFill>
                  <a:schemeClr val="tx1">
                    <a:lumMod val="65000"/>
                    <a:lumOff val="35000"/>
                  </a:schemeClr>
                </a:solidFill>
                <a:latin typeface="JKRGNR+Arial-BoldMT"/>
              </a:rPr>
              <a:t>– räumlich begrenzt – </a:t>
            </a:r>
            <a:r>
              <a:rPr lang="de-DE" sz="2400" i="1" dirty="0">
                <a:solidFill>
                  <a:schemeClr val="tx1">
                    <a:lumMod val="65000"/>
                    <a:lumOff val="35000"/>
                  </a:schemeClr>
                </a:solidFill>
                <a:latin typeface="JKRGNR+Arial-BoldMT"/>
              </a:rPr>
              <a:t>auch das </a:t>
            </a:r>
            <a:r>
              <a:rPr lang="de-DE" sz="2400" b="1" i="1" dirty="0">
                <a:solidFill>
                  <a:schemeClr val="tx1">
                    <a:lumMod val="65000"/>
                    <a:lumOff val="35000"/>
                  </a:schemeClr>
                </a:solidFill>
                <a:latin typeface="JKRGNR+Arial-BoldMT"/>
              </a:rPr>
              <a:t>individuelle Interesse der Anwohner an einer bestimmungsgemäßen Benutzung des Gehwegs,</a:t>
            </a:r>
            <a:r>
              <a:rPr lang="de-DE" sz="2400" i="1" dirty="0">
                <a:solidFill>
                  <a:schemeClr val="tx1">
                    <a:lumMod val="65000"/>
                    <a:lumOff val="35000"/>
                  </a:schemeClr>
                </a:solidFill>
                <a:latin typeface="JKRGNR+Arial-BoldMT"/>
              </a:rPr>
              <a:t> ohne dabei durch parkende Fahrzeuge erheblich beeinträchtigt zu werden. Insoweit konkretisiert das Verbot die Grundregel des Straßenverkehrs in § 1 I StVO. Nach dieser Vorschrift erfordert die Teilnahme am Straßenverkehr ständige Vorsicht und gegenseitige Rücksichtnahme. </a:t>
            </a:r>
            <a:r>
              <a:rPr lang="de-DE" sz="2400" b="1" i="1" dirty="0">
                <a:solidFill>
                  <a:schemeClr val="tx1">
                    <a:lumMod val="65000"/>
                    <a:lumOff val="35000"/>
                  </a:schemeClr>
                </a:solidFill>
                <a:latin typeface="JKRGNR+Arial-BoldMT"/>
              </a:rPr>
              <a:t>Anwohner sind ein erkennbar abgegrenzter Kreis Dritter. Sie sind auf die Nutzung des vor ihrem Grundstück verlaufenden Gehwegs in besonderer Weise angewiesen. </a:t>
            </a:r>
            <a:r>
              <a:rPr lang="de-DE" sz="2400" i="1" dirty="0">
                <a:solidFill>
                  <a:schemeClr val="tx1">
                    <a:lumMod val="65000"/>
                    <a:lumOff val="35000"/>
                  </a:schemeClr>
                </a:solidFill>
                <a:latin typeface="JKRGNR+Arial-BoldMT"/>
              </a:rPr>
              <a:t>Die Lage des von ihnen bewohnten Grundstücks unterscheidet sie von der Allgemeinheit. Dass sie in besonderer Weise betroffen sind, ist ohne Weiteres erkennbar.“</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97799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Ansprüche aus öffentlich-rechtlicher Sonderbeziehung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Falle von Begünstigungsansprüchen vorrangig in Betracht kommend: </a:t>
            </a:r>
            <a:r>
              <a:rPr lang="de-DE" sz="2400" dirty="0">
                <a:solidFill>
                  <a:schemeClr val="tx1">
                    <a:lumMod val="65000"/>
                    <a:lumOff val="35000"/>
                  </a:schemeClr>
                </a:solidFill>
                <a:latin typeface="JKRGNR+Arial-BoldMT"/>
              </a:rPr>
              <a:t>Ansprüche aus öffentlich-rechtlicher Sonderbeziehung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Hauptanwendungsfälle: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Begünstigende Verwaltungsakte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Schuldverhältnisse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Sondergruppe begünstigender Verwaltungsakte: </a:t>
            </a:r>
            <a:r>
              <a:rPr lang="de-DE" sz="2400" b="1" dirty="0">
                <a:solidFill>
                  <a:schemeClr val="tx1">
                    <a:lumMod val="65000"/>
                    <a:lumOff val="35000"/>
                  </a:schemeClr>
                </a:solidFill>
                <a:latin typeface="JKRGNR+Arial-BoldMT"/>
              </a:rPr>
              <a:t>Zusicherungen</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38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Merkmal der Zusicherung: </a:t>
            </a:r>
            <a:r>
              <a:rPr lang="de-DE" sz="2400" dirty="0">
                <a:solidFill>
                  <a:schemeClr val="tx1">
                    <a:lumMod val="65000"/>
                    <a:lumOff val="35000"/>
                  </a:schemeClr>
                </a:solidFill>
                <a:latin typeface="JKRGNR+Arial-BoldMT"/>
              </a:rPr>
              <a:t>rechtsverbindliche Zusage der Behörde, einen Verwaltungsakt zu einem späteren Zeitpunkt zu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Einzelfall herauszuarbeiten: </a:t>
            </a:r>
            <a:r>
              <a:rPr lang="de-DE" sz="2400" dirty="0">
                <a:solidFill>
                  <a:schemeClr val="tx1">
                    <a:lumMod val="65000"/>
                    <a:lumOff val="35000"/>
                  </a:schemeClr>
                </a:solidFill>
                <a:latin typeface="JKRGNR+Arial-BoldMT"/>
              </a:rPr>
              <a:t>Rechtsbindungswille der Behörde, Abgrenzung zu bloßer „Wissenserklärung“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424719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139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Schließlich eine derartige öffentlich-rechtliche Sonderbeziehung begründend: </a:t>
            </a:r>
            <a:r>
              <a:rPr lang="de-DE" sz="2400" dirty="0">
                <a:solidFill>
                  <a:schemeClr val="tx1">
                    <a:lumMod val="65000"/>
                    <a:lumOff val="35000"/>
                  </a:schemeClr>
                </a:solidFill>
                <a:latin typeface="JKRGNR+Arial-BoldMT"/>
              </a:rPr>
              <a:t>Öffentlich-rechtliche Schuldverhältnisse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Hauptanwendungsfälle öffentlich-rechtlicher Schuldverhältnisse: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Öffentlich-rechtliches Benutzungsverhältnis,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Verwahrung,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Geschäftsführung ohne Auftrag („GoA“)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öffentlich-rechtlicher Vertrag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54 S. 1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diesen Fällen insbesondere anwendbar: </a:t>
            </a:r>
            <a:r>
              <a:rPr lang="de-DE" sz="2400" dirty="0">
                <a:solidFill>
                  <a:schemeClr val="tx1">
                    <a:lumMod val="65000"/>
                    <a:lumOff val="35000"/>
                  </a:schemeClr>
                </a:solidFill>
                <a:latin typeface="JKRGNR+Arial-BoldMT"/>
              </a:rPr>
              <a:t>Grundsätze des Leistungsstörungsrechts (§ 280 ff. BGB) sowie Haftung für den Erfüllungsgehilfen (§ 278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zur Einordnung als „öffentlich-rechtlicher“ Vertrag: jeweiliger </a:t>
            </a:r>
            <a:r>
              <a:rPr lang="de-DE" sz="2400" b="1" dirty="0">
                <a:solidFill>
                  <a:schemeClr val="tx1">
                    <a:lumMod val="65000"/>
                    <a:lumOff val="35000"/>
                  </a:schemeClr>
                </a:solidFill>
                <a:latin typeface="JKRGNR+Arial-BoldMT"/>
              </a:rPr>
              <a:t>Vertragsgegenstand</a:t>
            </a:r>
            <a:r>
              <a:rPr lang="de-DE" sz="2400" dirty="0">
                <a:solidFill>
                  <a:schemeClr val="tx1">
                    <a:lumMod val="65000"/>
                    <a:lumOff val="35000"/>
                  </a:schemeClr>
                </a:solidFill>
                <a:latin typeface="JKRGNR+Arial-BoldMT"/>
              </a:rPr>
              <a:t> (hilfreich: Sachzusammenhang)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525733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höchster Examensrelevanz: 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Gemäß § 194 I BGB als bürgerlich-rechtliche Legaldefinition für Anspruch dienend</a:t>
            </a:r>
            <a:r>
              <a:rPr lang="de-DE" sz="2400" dirty="0">
                <a:solidFill>
                  <a:schemeClr val="tx1">
                    <a:lumMod val="65000"/>
                    <a:lumOff val="35000"/>
                  </a:schemeClr>
                </a:solidFill>
                <a:latin typeface="JKRGNR+Arial-BoldMT"/>
              </a:rPr>
              <a:t>: „Recht, von einem anderen ein Tun oder Unterlassen zu verlangen“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diesem Hintergrund für - einfachgesetzliche - Anspruchsgrundlage im öffentlichen Recht vorausgesetzt: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Charakterisierung als sog. „Schutznorm“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Charakterisierung als Anspruchsgrundlage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1675135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a:t>
            </a:r>
            <a:r>
              <a:rPr lang="de-DE" sz="2400" dirty="0">
                <a:solidFill>
                  <a:schemeClr val="tx1">
                    <a:lumMod val="65000"/>
                    <a:lumOff val="35000"/>
                  </a:schemeClr>
                </a:solidFill>
                <a:latin typeface="JKRGNR+Arial-BoldMT"/>
              </a:rPr>
              <a:t>: Ist die Vorschrift überhaupt eine „</a:t>
            </a:r>
            <a:r>
              <a:rPr lang="de-DE" sz="2400" b="1" dirty="0">
                <a:solidFill>
                  <a:schemeClr val="tx1">
                    <a:lumMod val="65000"/>
                    <a:lumOff val="35000"/>
                  </a:schemeClr>
                </a:solidFill>
                <a:latin typeface="JKRGNR+Arial-BoldMT"/>
              </a:rPr>
              <a:t>Schutznorm</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ein Rechtssatz, der neben den Interessen der Allgemeinheit zumindest auch den Interessen des Einzelnen zu dienen bestimmt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regelmäßig erforderlich: </a:t>
            </a:r>
            <a:r>
              <a:rPr lang="de-DE" sz="2400" b="1" dirty="0">
                <a:solidFill>
                  <a:schemeClr val="tx1">
                    <a:lumMod val="65000"/>
                    <a:lumOff val="35000"/>
                  </a:schemeClr>
                </a:solidFill>
                <a:latin typeface="JKRGNR+Arial-BoldMT"/>
              </a:rPr>
              <a:t>Auslegung der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Indiz: hinreichend deutliche </a:t>
            </a:r>
            <a:r>
              <a:rPr lang="de-DE" sz="2400" b="1" dirty="0">
                <a:solidFill>
                  <a:schemeClr val="tx1">
                    <a:lumMod val="65000"/>
                    <a:lumOff val="35000"/>
                  </a:schemeClr>
                </a:solidFill>
                <a:latin typeface="JKRGNR+Arial-BoldMT"/>
              </a:rPr>
              <a:t>Bezugnahme auf zu schützende Privatinteressen im Normtext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 3 I SOG („zum Schutz…des </a:t>
            </a:r>
            <a:r>
              <a:rPr lang="de-DE" sz="2400" b="1" dirty="0">
                <a:solidFill>
                  <a:schemeClr val="tx1">
                    <a:lumMod val="65000"/>
                    <a:lumOff val="35000"/>
                  </a:schemeClr>
                </a:solidFill>
                <a:latin typeface="JKRGNR+Arial-BoldMT"/>
              </a:rPr>
              <a:t>Einzelnen</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a:t>
            </a:r>
            <a:r>
              <a:rPr lang="de-DE" sz="2400" dirty="0">
                <a:solidFill>
                  <a:schemeClr val="tx1">
                    <a:lumMod val="65000"/>
                    <a:lumOff val="35000"/>
                  </a:schemeClr>
                </a:solidFill>
                <a:latin typeface="JKRGNR+Arial-BoldMT"/>
              </a:rPr>
              <a:t>Vermittelt die Vorschrift dem Einzelnen einen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 soweit Vorschrift eine </a:t>
            </a:r>
            <a:r>
              <a:rPr lang="de-DE" sz="2400" b="1" dirty="0">
                <a:solidFill>
                  <a:schemeClr val="tx1">
                    <a:lumMod val="65000"/>
                    <a:lumOff val="35000"/>
                  </a:schemeClr>
                </a:solidFill>
                <a:latin typeface="JKRGNR+Arial-BoldMT"/>
              </a:rPr>
              <a:t>Begünstigung in der Rechtsfolge</a:t>
            </a:r>
            <a:r>
              <a:rPr lang="de-DE" sz="2400" dirty="0">
                <a:solidFill>
                  <a:schemeClr val="tx1">
                    <a:lumMod val="65000"/>
                    <a:lumOff val="35000"/>
                  </a:schemeClr>
                </a:solidFill>
                <a:latin typeface="JKRGNR+Arial-BoldMT"/>
              </a:rPr>
              <a:t> vorsieht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Bürger verlangt behördliches Einschreiten (meist gegen Dritte)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9530052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Bsp.: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76 </a:t>
            </a:r>
            <a:r>
              <a:rPr lang="de-DE" sz="2400" b="1" i="1" dirty="0" err="1">
                <a:solidFill>
                  <a:schemeClr val="tx1">
                    <a:lumMod val="65000"/>
                    <a:lumOff val="35000"/>
                  </a:schemeClr>
                </a:solidFill>
                <a:latin typeface="JKRGNR+Arial-BoldMT"/>
              </a:rPr>
              <a:t>HBauO</a:t>
            </a:r>
            <a:r>
              <a:rPr lang="de-DE" sz="2400" b="1" i="1" dirty="0">
                <a:solidFill>
                  <a:schemeClr val="tx1">
                    <a:lumMod val="65000"/>
                    <a:lumOff val="35000"/>
                  </a:schemeClr>
                </a:solidFill>
                <a:latin typeface="JKRGNR+Arial-BoldMT"/>
              </a:rPr>
              <a:t> – Herstellung ordnungsgemäßer Zustände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Werden Anlagen im Widerspruch zu öffentlich-rechtlichen Vorschriften errichtet oder geändert, so </a:t>
            </a:r>
            <a:r>
              <a:rPr lang="de-DE" sz="2400" b="1" i="1" dirty="0">
                <a:solidFill>
                  <a:schemeClr val="tx1">
                    <a:lumMod val="65000"/>
                    <a:lumOff val="35000"/>
                  </a:schemeClr>
                </a:solidFill>
                <a:latin typeface="JKRGNR+Arial-BoldMT"/>
              </a:rPr>
              <a:t>kann die Bauaufsichtsbehörde die teilweise oder vollständige Beseitigung der Anlage anordnen</a:t>
            </a:r>
            <a:r>
              <a:rPr lang="de-DE" sz="2400" i="1" dirty="0">
                <a:solidFill>
                  <a:schemeClr val="tx1">
                    <a:lumMod val="65000"/>
                    <a:lumOff val="35000"/>
                  </a:schemeClr>
                </a:solidFill>
                <a:latin typeface="JKRGNR+Arial-BoldMT"/>
              </a:rPr>
              <a:t>, wenn nicht auf andere Weise rechtmäßige Zustände hergestellt werden können. Werden Anlagen im Widerspruch zu öffentlich-rechtlichen Vorschriften genutzt, so kann diese Nutzung untersagt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eines Nachbarn auf Erlass einer Abrissverfügung?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9459213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3338</Words>
  <Application>Microsoft Macintosh PowerPoint</Application>
  <PresentationFormat>Bildschirmpräsentation (4:3)</PresentationFormat>
  <Paragraphs>343</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39</cp:revision>
  <dcterms:created xsi:type="dcterms:W3CDTF">2023-10-19T08:58:07Z</dcterms:created>
  <dcterms:modified xsi:type="dcterms:W3CDTF">2025-11-23T19:11:37Z</dcterms:modified>
</cp:coreProperties>
</file>