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9"/>
  </p:notesMasterIdLst>
  <p:sldIdLst>
    <p:sldId id="256" r:id="rId2"/>
    <p:sldId id="305" r:id="rId3"/>
    <p:sldId id="306" r:id="rId4"/>
    <p:sldId id="307" r:id="rId5"/>
    <p:sldId id="308" r:id="rId6"/>
    <p:sldId id="309" r:id="rId7"/>
    <p:sldId id="310" r:id="rId8"/>
    <p:sldId id="311" r:id="rId9"/>
    <p:sldId id="384" r:id="rId10"/>
    <p:sldId id="381" r:id="rId11"/>
    <p:sldId id="383" r:id="rId12"/>
    <p:sldId id="276" r:id="rId13"/>
    <p:sldId id="304" r:id="rId14"/>
    <p:sldId id="327" r:id="rId15"/>
    <p:sldId id="329" r:id="rId16"/>
    <p:sldId id="377" r:id="rId17"/>
    <p:sldId id="331" r:id="rId18"/>
    <p:sldId id="338" r:id="rId19"/>
    <p:sldId id="339" r:id="rId20"/>
    <p:sldId id="341" r:id="rId21"/>
    <p:sldId id="346" r:id="rId22"/>
    <p:sldId id="350" r:id="rId23"/>
    <p:sldId id="354" r:id="rId24"/>
    <p:sldId id="356" r:id="rId25"/>
    <p:sldId id="358" r:id="rId26"/>
    <p:sldId id="360" r:id="rId27"/>
    <p:sldId id="363" r:id="rId28"/>
    <p:sldId id="364" r:id="rId29"/>
    <p:sldId id="365" r:id="rId30"/>
    <p:sldId id="366" r:id="rId31"/>
    <p:sldId id="379" r:id="rId32"/>
    <p:sldId id="380" r:id="rId33"/>
    <p:sldId id="370" r:id="rId34"/>
    <p:sldId id="371" r:id="rId35"/>
    <p:sldId id="391" r:id="rId36"/>
    <p:sldId id="392" r:id="rId37"/>
    <p:sldId id="393" r:id="rId38"/>
    <p:sldId id="394" r:id="rId39"/>
    <p:sldId id="330" r:id="rId40"/>
    <p:sldId id="405" r:id="rId41"/>
    <p:sldId id="406" r:id="rId42"/>
    <p:sldId id="409" r:id="rId43"/>
    <p:sldId id="332" r:id="rId44"/>
    <p:sldId id="410" r:id="rId45"/>
    <p:sldId id="411" r:id="rId46"/>
    <p:sldId id="408" r:id="rId47"/>
    <p:sldId id="412" r:id="rId48"/>
    <p:sldId id="413" r:id="rId49"/>
    <p:sldId id="359" r:id="rId50"/>
    <p:sldId id="414" r:id="rId51"/>
    <p:sldId id="419" r:id="rId52"/>
    <p:sldId id="372" r:id="rId53"/>
    <p:sldId id="374" r:id="rId54"/>
    <p:sldId id="420" r:id="rId55"/>
    <p:sldId id="421" r:id="rId56"/>
    <p:sldId id="422" r:id="rId57"/>
    <p:sldId id="303" r:id="rId5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3" autoAdjust="0"/>
    <p:restoredTop sz="92969"/>
  </p:normalViewPr>
  <p:slideViewPr>
    <p:cSldViewPr>
      <p:cViewPr varScale="1">
        <p:scale>
          <a:sx n="111" d="100"/>
          <a:sy n="111" d="100"/>
        </p:scale>
        <p:origin x="3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10.05.26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Ansprüche aus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subsidiär in Betracht zu ziehen: Anspruch aus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Klassische Funktion der Grundrechte: Abwehrrechte gegen den Staat (sog. </a:t>
            </a:r>
            <a:r>
              <a:rPr lang="de-DE" sz="2400" b="1" dirty="0">
                <a:solidFill>
                  <a:schemeClr val="tx1">
                    <a:lumMod val="65000"/>
                    <a:lumOff val="35000"/>
                  </a:schemeClr>
                </a:solidFill>
                <a:latin typeface="JKRGNR+Arial-BoldMT"/>
              </a:rPr>
              <a:t>Status </a:t>
            </a:r>
            <a:r>
              <a:rPr lang="de-DE" sz="2400" b="1"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Freiheit vor dem Staat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Konsequenz: Abwehransprüche (Unterlassung)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Demgegenüber fraglich</a:t>
            </a:r>
            <a:r>
              <a:rPr lang="de-DE" sz="2400" dirty="0">
                <a:solidFill>
                  <a:schemeClr val="tx1">
                    <a:lumMod val="65000"/>
                    <a:lumOff val="35000"/>
                  </a:schemeClr>
                </a:solidFill>
                <a:highlight>
                  <a:srgbClr val="FFFF00"/>
                </a:highlight>
                <a:latin typeface="JKRGNR+Arial-BoldMT"/>
              </a:rPr>
              <a:t>: Grundrechten als Anspruchsgrundlagen zur </a:t>
            </a:r>
            <a:r>
              <a:rPr lang="de-DE" sz="2400" b="1" dirty="0">
                <a:solidFill>
                  <a:schemeClr val="tx1">
                    <a:lumMod val="65000"/>
                    <a:lumOff val="35000"/>
                  </a:schemeClr>
                </a:solidFill>
                <a:highlight>
                  <a:srgbClr val="FFFF00"/>
                </a:highlight>
                <a:latin typeface="JKRGNR+Arial-BoldMT"/>
              </a:rPr>
              <a:t>Erweiterung der Rechtsposition des Bürgers? </a:t>
            </a:r>
            <a:r>
              <a:rPr lang="de-DE" sz="2400" dirty="0">
                <a:solidFill>
                  <a:schemeClr val="tx1">
                    <a:lumMod val="65000"/>
                    <a:lumOff val="35000"/>
                  </a:schemeClr>
                </a:solidFill>
                <a:highlight>
                  <a:srgbClr val="FFFF00"/>
                </a:highlight>
                <a:latin typeface="JKRGNR+Arial-BoldMT"/>
              </a:rPr>
              <a:t>(sog. </a:t>
            </a:r>
            <a:r>
              <a:rPr lang="de-DE" sz="2400" b="1" dirty="0">
                <a:solidFill>
                  <a:schemeClr val="tx1">
                    <a:lumMod val="65000"/>
                    <a:lumOff val="35000"/>
                  </a:schemeClr>
                </a:solidFill>
                <a:highlight>
                  <a:srgbClr val="FFFF00"/>
                </a:highlight>
                <a:latin typeface="JKRGNR+Arial-BoldMT"/>
              </a:rPr>
              <a:t>Status </a:t>
            </a:r>
            <a:r>
              <a:rPr lang="de-DE" sz="2400" b="1" dirty="0" err="1">
                <a:solidFill>
                  <a:schemeClr val="tx1">
                    <a:lumMod val="65000"/>
                    <a:lumOff val="35000"/>
                  </a:schemeClr>
                </a:solidFill>
                <a:highlight>
                  <a:srgbClr val="FFFF00"/>
                </a:highlight>
                <a:latin typeface="JKRGNR+Arial-BoldMT"/>
              </a:rPr>
              <a:t>positivus</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da in gewissen Bereich eine Freiheitsbetätigung ohne Zutun des Staates nicht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Freiheit durch den Staat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0139290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225208"/>
            <a:ext cx="8928992" cy="70762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Teilhabeansprüche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Staat stellt eine Leistungssystem zur Verfügung (Bsp.: Hochschulplätze)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a:t>
            </a:r>
            <a:r>
              <a:rPr lang="de-DE" sz="2400" b="1" dirty="0">
                <a:solidFill>
                  <a:schemeClr val="tx1">
                    <a:lumMod val="65000"/>
                    <a:lumOff val="35000"/>
                  </a:schemeClr>
                </a:solidFill>
                <a:latin typeface="JKRGNR+Arial-BoldMT"/>
              </a:rPr>
              <a:t>von Art. 3 I GG </a:t>
            </a:r>
            <a:r>
              <a:rPr lang="de-DE" sz="2400" dirty="0">
                <a:solidFill>
                  <a:schemeClr val="tx1">
                    <a:lumMod val="65000"/>
                    <a:lumOff val="35000"/>
                  </a:schemeClr>
                </a:solidFill>
                <a:latin typeface="JKRGNR+Arial-BoldMT"/>
              </a:rPr>
              <a:t>zu fordern: </a:t>
            </a:r>
            <a:r>
              <a:rPr lang="de-DE" sz="2400" b="1" dirty="0">
                <a:solidFill>
                  <a:schemeClr val="tx1">
                    <a:lumMod val="65000"/>
                    <a:lumOff val="35000"/>
                  </a:schemeClr>
                </a:solidFill>
                <a:latin typeface="JKRGNR+Arial-BoldMT"/>
              </a:rPr>
              <a:t>Chancengleiche Teilhabe </a:t>
            </a:r>
            <a:r>
              <a:rPr lang="de-DE" sz="2400" dirty="0">
                <a:solidFill>
                  <a:schemeClr val="tx1">
                    <a:lumMod val="65000"/>
                    <a:lumOff val="35000"/>
                  </a:schemeClr>
                </a:solidFill>
                <a:latin typeface="JKRGNR+Arial-BoldMT"/>
              </a:rPr>
              <a:t>an diesem Leistungssystem und den vorhandenen Kapazitäten</a:t>
            </a:r>
          </a:p>
          <a:p>
            <a:pPr marL="1714500" lvl="3"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derivatives Teilhaberecht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Originäre Leistungsansprüche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Gerichtet auf </a:t>
            </a:r>
            <a:r>
              <a:rPr lang="de-DE" sz="2400" b="1" dirty="0">
                <a:solidFill>
                  <a:schemeClr val="tx1">
                    <a:lumMod val="65000"/>
                    <a:lumOff val="35000"/>
                  </a:schemeClr>
                </a:solidFill>
                <a:latin typeface="JKRGNR+Arial-BoldMT"/>
              </a:rPr>
              <a:t>erstmalige Schaffung einer Leistung </a:t>
            </a:r>
            <a:r>
              <a:rPr lang="de-DE" sz="2400" dirty="0">
                <a:solidFill>
                  <a:schemeClr val="tx1">
                    <a:lumMod val="65000"/>
                    <a:lumOff val="35000"/>
                  </a:schemeClr>
                </a:solidFill>
                <a:latin typeface="JKRGNR+Arial-BoldMT"/>
              </a:rPr>
              <a:t>oder Ausweitung der vorhandenen Kapazitäten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Konflikt mit Gewaltenteilungsgrundsatz und Budgethoheit des Parlaments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Schaffung eines Existenzminimums (Art. 1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7514808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Aufgabenstellung zu prüfen: Erfolgsaussichten der vor dem Verwaltungsgericht erhobenen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Klage hat Erfolg, soweit die Sachentscheidungsvoraussetzungen erfüllt sind und die Klage begründet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991740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Aufdrängende Sonderzuweisung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maßgeblich: </a:t>
            </a:r>
            <a:r>
              <a:rPr lang="de-DE" sz="2400" dirty="0">
                <a:solidFill>
                  <a:schemeClr val="tx1">
                    <a:lumMod val="65000"/>
                    <a:lumOff val="35000"/>
                  </a:schemeClr>
                </a:solidFill>
                <a:latin typeface="JKRGNR+Arial-BoldMT"/>
              </a:rPr>
              <a:t>Generalklausel des </a:t>
            </a:r>
            <a:r>
              <a:rPr lang="de-DE" sz="2400" b="1" dirty="0">
                <a:solidFill>
                  <a:schemeClr val="tx1">
                    <a:lumMod val="65000"/>
                    <a:lumOff val="35000"/>
                  </a:schemeClr>
                </a:solidFill>
                <a:latin typeface="JKRGNR+Arial-BoldMT"/>
              </a:rPr>
              <a:t>§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Danach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keine abdrängende Sonderzuweisung einschlägig ist, vgl.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2658612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maßgeblich: </a:t>
            </a:r>
            <a:r>
              <a:rPr lang="de-DE" sz="2400" dirty="0">
                <a:solidFill>
                  <a:schemeClr val="tx1">
                    <a:lumMod val="65000"/>
                    <a:lumOff val="35000"/>
                  </a:schemeClr>
                </a:solidFill>
                <a:latin typeface="JKRGNR+Arial-BoldMT"/>
              </a:rPr>
              <a:t>Rechtsnatur des Rechtsverhältnisses, aus dem der Klageanspruch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Soweit vorhanden </a:t>
            </a:r>
            <a:r>
              <a:rPr lang="de-DE" sz="2400" dirty="0">
                <a:solidFill>
                  <a:schemeClr val="tx1">
                    <a:lumMod val="65000"/>
                    <a:lumOff val="35000"/>
                  </a:schemeClr>
                </a:solidFill>
                <a:latin typeface="JKRGNR+Arial-BoldMT"/>
              </a:rPr>
              <a:t>zur Bestimmung der Rechtsnatur des Rechtsverhältnisses (der “Streitigkeit“) </a:t>
            </a:r>
            <a:r>
              <a:rPr lang="de-DE" sz="2400" b="1" dirty="0">
                <a:solidFill>
                  <a:schemeClr val="tx1">
                    <a:lumMod val="65000"/>
                    <a:lumOff val="35000"/>
                  </a:schemeClr>
                </a:solidFill>
                <a:latin typeface="JKRGNR+Arial-BoldMT"/>
              </a:rPr>
              <a:t>heranzuziehen</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Streitentscheidende Norm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Streit: </a:t>
            </a:r>
            <a:r>
              <a:rPr lang="de-DE" sz="2400" dirty="0">
                <a:solidFill>
                  <a:schemeClr val="tx1">
                    <a:lumMod val="65000"/>
                    <a:lumOff val="35000"/>
                  </a:schemeClr>
                </a:solidFill>
                <a:highlight>
                  <a:srgbClr val="FFFF00"/>
                </a:highlight>
                <a:latin typeface="JKRGNR+Arial-BoldMT"/>
              </a:rPr>
              <a:t>U verlangt von Behörde, dass Halteverbotsschilder aufgestellt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vorhanden?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 </a:t>
            </a:r>
            <a:r>
              <a:rPr lang="de-DE" sz="2400" dirty="0">
                <a:solidFill>
                  <a:schemeClr val="tx1">
                    <a:lumMod val="65000"/>
                    <a:lumOff val="35000"/>
                  </a:schemeClr>
                </a:solidFill>
                <a:latin typeface="JKRGNR+Arial-BoldMT"/>
              </a:rPr>
              <a:t>ob der in Rede stehende Rechtssatz </a:t>
            </a:r>
            <a:r>
              <a:rPr lang="de-DE" sz="2400" b="1" dirty="0">
                <a:solidFill>
                  <a:schemeClr val="tx1">
                    <a:lumMod val="65000"/>
                    <a:lumOff val="35000"/>
                  </a:schemeClr>
                </a:solidFill>
                <a:latin typeface="JKRGNR+Arial-BoldMT"/>
              </a:rPr>
              <a:t>im Hinblick auf seine Rechtsfolgen </a:t>
            </a:r>
            <a:r>
              <a:rPr lang="de-DE" sz="2400" dirty="0">
                <a:solidFill>
                  <a:schemeClr val="tx1">
                    <a:lumMod val="65000"/>
                    <a:lumOff val="35000"/>
                  </a:schemeClr>
                </a:solidFill>
                <a:latin typeface="JKRGNR+Arial-BoldMT"/>
              </a:rPr>
              <a:t>die jeweilige „Streitigkeit“ entscheiden kann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1381552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hier</a:t>
            </a:r>
            <a:r>
              <a:rPr lang="de-DE" sz="2400" dirty="0">
                <a:solidFill>
                  <a:schemeClr val="tx1">
                    <a:lumMod val="65000"/>
                    <a:lumOff val="35000"/>
                  </a:schemeClr>
                </a:solidFill>
                <a:highlight>
                  <a:srgbClr val="FFFF00"/>
                </a:highlight>
                <a:latin typeface="JKRGNR+Arial-BoldMT"/>
              </a:rPr>
              <a:t>: § 45 I 1 StVO, da diese Norm in der Rechtsfolge vorsieht, dass die Straßenverkehrsbehörde den Verkehr u.a. „beschränken“ kann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a:t>
            </a:r>
            <a:r>
              <a:rPr lang="de-DE" sz="2400" b="1" dirty="0">
                <a:solidFill>
                  <a:schemeClr val="tx1">
                    <a:lumMod val="65000"/>
                    <a:lumOff val="35000"/>
                  </a:schemeClr>
                </a:solidFill>
                <a:latin typeface="JKRGNR+Arial-BoldMT"/>
              </a:rPr>
              <a:t>Handlungsoption der Behörde</a:t>
            </a:r>
            <a:r>
              <a:rPr lang="de-DE" sz="2400" dirty="0">
                <a:solidFill>
                  <a:schemeClr val="tx1">
                    <a:lumMod val="65000"/>
                    <a:lumOff val="35000"/>
                  </a:schemeClr>
                </a:solidFill>
                <a:latin typeface="JKRGNR+Arial-BoldMT"/>
              </a:rPr>
              <a:t>: Aufstellen von Verkehrsschildern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einzig „</a:t>
            </a:r>
            <a:r>
              <a:rPr lang="de-DE" sz="2400" b="1" dirty="0">
                <a:solidFill>
                  <a:schemeClr val="tx1">
                    <a:lumMod val="65000"/>
                    <a:lumOff val="35000"/>
                  </a:schemeClr>
                </a:solidFill>
                <a:latin typeface="JKRGNR+Arial-BoldMT"/>
              </a:rPr>
              <a:t>Straßenverkehrsbehörde</a:t>
            </a:r>
            <a:r>
              <a:rPr lang="de-DE" sz="2400" dirty="0">
                <a:solidFill>
                  <a:schemeClr val="tx1">
                    <a:lumMod val="65000"/>
                    <a:lumOff val="35000"/>
                  </a:schemeClr>
                </a:solidFill>
                <a:latin typeface="JKRGNR+Arial-BoldMT"/>
              </a:rPr>
              <a:t>“ ermächtigt (+): öffentlich-rechtliche Natur der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9523530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5873"/>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Unproblematisch anzunehmen</a:t>
            </a:r>
            <a:r>
              <a:rPr lang="de-DE" sz="2400" dirty="0">
                <a:solidFill>
                  <a:schemeClr val="tx1">
                    <a:lumMod val="65000"/>
                    <a:lumOff val="35000"/>
                  </a:schemeClr>
                </a:solidFill>
                <a:latin typeface="JKRGNR+Arial-BoldMT"/>
              </a:rPr>
              <a:t>: Streitigkeit auch nichtverfassungsrechtlicher Art, da die Parteien um Auslegung und Anwendung einer einfachgesetzlichen Vorschrift streiten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Immer zu bedenken, wenn…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 Vollzugspolizei handelt: </a:t>
            </a:r>
            <a:r>
              <a:rPr lang="de-DE" sz="2400" dirty="0">
                <a:solidFill>
                  <a:schemeClr val="tx1">
                    <a:lumMod val="65000"/>
                    <a:lumOff val="35000"/>
                  </a:schemeClr>
                </a:solidFill>
                <a:latin typeface="JKRGNR+Arial-BoldMT"/>
                <a:sym typeface="Wingdings" pitchFamily="2" charset="2"/>
              </a:rPr>
              <a:t>§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b) Staatshaftungsrechtliche Ansprüche </a:t>
            </a:r>
            <a:r>
              <a:rPr lang="de-DE" sz="2400" dirty="0">
                <a:solidFill>
                  <a:schemeClr val="tx1">
                    <a:lumMod val="65000"/>
                    <a:lumOff val="35000"/>
                  </a:schemeClr>
                </a:solidFill>
                <a:latin typeface="JKRGNR+Arial-BoldMT"/>
              </a:rPr>
              <a:t>in Betracht kommen: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40 II 1 VwGO sowie Art. 34 I 3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c) </a:t>
            </a:r>
            <a:r>
              <a:rPr lang="de-DE" sz="2400" dirty="0">
                <a:solidFill>
                  <a:schemeClr val="tx1">
                    <a:lumMod val="65000"/>
                    <a:lumOff val="35000"/>
                  </a:schemeClr>
                </a:solidFill>
                <a:latin typeface="JKRGNR+Arial-BoldMT"/>
              </a:rPr>
              <a:t>Enteignungsentschädigung </a:t>
            </a:r>
            <a:r>
              <a:rPr lang="de-DE" sz="2400" dirty="0">
                <a:solidFill>
                  <a:schemeClr val="tx1">
                    <a:lumMod val="65000"/>
                    <a:lumOff val="35000"/>
                  </a:schemeClr>
                </a:solidFill>
                <a:latin typeface="JKRGNR+Arial-BoldMT"/>
                <a:sym typeface="Wingdings" pitchFamily="2" charset="2"/>
              </a:rPr>
              <a:t> Art. 14 III 4 GG]</a:t>
            </a:r>
            <a:br>
              <a:rPr lang="de-DE" sz="2400" b="1" dirty="0">
                <a:solidFill>
                  <a:schemeClr val="tx1">
                    <a:lumMod val="65000"/>
                    <a:lumOff val="35000"/>
                  </a:schemeClr>
                </a:solidFill>
                <a:latin typeface="JKRGNR+Arial-BoldMT"/>
                <a:sym typeface="Wingdings" pitchFamily="2" charset="2"/>
              </a:rPr>
            </a:b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 40 I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4413528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675" y="1196752"/>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Gemäß § 88 VwGO die statthafte Klageart prägend: </a:t>
            </a:r>
            <a:r>
              <a:rPr lang="de-DE" sz="2400" dirty="0">
                <a:solidFill>
                  <a:schemeClr val="tx1">
                    <a:lumMod val="65000"/>
                    <a:lumOff val="35000"/>
                  </a:schemeClr>
                </a:solidFill>
                <a:latin typeface="JKRGNR+Arial-BoldMT"/>
              </a:rPr>
              <a:t>„Klagebegehren“ unter Berücksichtigung des Vorranges </a:t>
            </a:r>
            <a:r>
              <a:rPr lang="de-DE" sz="2400" dirty="0" err="1">
                <a:solidFill>
                  <a:schemeClr val="tx1">
                    <a:lumMod val="65000"/>
                    <a:lumOff val="35000"/>
                  </a:schemeClr>
                </a:solidFill>
                <a:latin typeface="JKRGNR+Arial-BoldMT"/>
              </a:rPr>
              <a:t>maßnahmespezifischen</a:t>
            </a:r>
            <a:r>
              <a:rPr lang="de-DE" sz="2400" dirty="0">
                <a:solidFill>
                  <a:schemeClr val="tx1">
                    <a:lumMod val="65000"/>
                    <a:lumOff val="35000"/>
                  </a:schemeClr>
                </a:solidFill>
                <a:latin typeface="JKRGNR+Arial-BoldMT"/>
              </a:rPr>
              <a:t> Rechtsschutzes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Klagebegehren: </a:t>
            </a:r>
            <a:r>
              <a:rPr lang="de-DE" sz="2400" dirty="0">
                <a:solidFill>
                  <a:schemeClr val="tx1">
                    <a:lumMod val="65000"/>
                    <a:lumOff val="35000"/>
                  </a:schemeClr>
                </a:solidFill>
                <a:highlight>
                  <a:srgbClr val="FFFF00"/>
                </a:highlight>
                <a:latin typeface="JKRGNR+Arial-BoldMT"/>
              </a:rPr>
              <a:t>Aufstellung von Halteverbotsschildern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als statthafte Klageart in Betracht kommend: </a:t>
            </a:r>
            <a:r>
              <a:rPr lang="de-DE" sz="2400" dirty="0">
                <a:solidFill>
                  <a:schemeClr val="tx1">
                    <a:lumMod val="65000"/>
                    <a:lumOff val="35000"/>
                  </a:schemeClr>
                </a:solidFill>
                <a:latin typeface="JKRGNR+Arial-BoldMT"/>
              </a:rPr>
              <a:t>Verpflichtungsklage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Dafür gemäß § 42 I 2. Alt. VwGO vorausgesetzt</a:t>
            </a:r>
            <a:r>
              <a:rPr lang="de-DE" sz="2400" dirty="0">
                <a:solidFill>
                  <a:schemeClr val="tx1">
                    <a:lumMod val="65000"/>
                    <a:lumOff val="35000"/>
                  </a:schemeClr>
                </a:solidFill>
                <a:latin typeface="JKRGNR+Arial-BoldMT"/>
              </a:rPr>
              <a:t>: Dass Kläger „Verurteilung zum Erlass eines abgelehnten oder unterlassenen Verwaltungsaktes“ erstrebt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fraglich: </a:t>
            </a:r>
            <a:r>
              <a:rPr lang="de-DE" sz="2400" dirty="0">
                <a:solidFill>
                  <a:schemeClr val="tx1">
                    <a:lumMod val="65000"/>
                    <a:lumOff val="35000"/>
                  </a:schemeClr>
                </a:solidFill>
                <a:latin typeface="JKRGNR+Arial-BoldMT"/>
              </a:rPr>
              <a:t>Halteverbotsschild = 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75669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8835"/>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Für Verwaltungsakt nach § 35 S. 1 VwVfG u.a. vorausgesetzt: </a:t>
            </a:r>
            <a:r>
              <a:rPr lang="de-DE" sz="2400" dirty="0">
                <a:solidFill>
                  <a:schemeClr val="tx1">
                    <a:lumMod val="65000"/>
                    <a:lumOff val="35000"/>
                  </a:schemeClr>
                </a:solidFill>
                <a:latin typeface="JKRGNR+Arial-BoldMT"/>
              </a:rPr>
              <a:t>„konkret-individuelle“ Maßnahme („zur Regelung eines Einzelfalls)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&gt; hier: </a:t>
            </a:r>
            <a:r>
              <a:rPr lang="de-DE" sz="2400" dirty="0">
                <a:solidFill>
                  <a:srgbClr val="FF0000"/>
                </a:solidFill>
                <a:latin typeface="JKRGNR+Arial-BoldMT"/>
              </a:rPr>
              <a:t>Halteverbotsschild richtet sich an eine unbestimmte Vielzahl von Personen („konkret-generell“)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Dessen ungeachtet gemäß § 35 S. 2 VwVfG in jedem Falle </a:t>
            </a:r>
            <a:r>
              <a:rPr lang="de-DE" sz="2400" b="1" dirty="0">
                <a:solidFill>
                  <a:schemeClr val="tx1">
                    <a:lumMod val="65000"/>
                    <a:lumOff val="35000"/>
                  </a:schemeClr>
                </a:solidFill>
                <a:latin typeface="JKRGNR+Arial-BoldMT"/>
              </a:rPr>
              <a:t>gleichermaßen als Verwaltungsakt </a:t>
            </a:r>
            <a:r>
              <a:rPr lang="de-DE" sz="2400" dirty="0">
                <a:solidFill>
                  <a:schemeClr val="tx1">
                    <a:lumMod val="65000"/>
                    <a:lumOff val="35000"/>
                  </a:schemeClr>
                </a:solidFill>
                <a:latin typeface="JKRGNR+Arial-BoldMT"/>
              </a:rPr>
              <a:t>einzustufen: </a:t>
            </a:r>
            <a:r>
              <a:rPr lang="de-DE" sz="2400" dirty="0">
                <a:solidFill>
                  <a:srgbClr val="FF0000"/>
                </a:solidFill>
                <a:latin typeface="JKRGNR+Arial-BoldMT"/>
              </a:rPr>
              <a:t>Allgemeinverfügung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Wesentlicher Unterschied </a:t>
            </a:r>
            <a:r>
              <a:rPr lang="de-DE" sz="2400" dirty="0">
                <a:solidFill>
                  <a:schemeClr val="tx1">
                    <a:lumMod val="65000"/>
                    <a:lumOff val="35000"/>
                  </a:schemeClr>
                </a:solidFill>
                <a:latin typeface="JKRGNR+Arial-BoldMT"/>
              </a:rPr>
              <a:t>zwischen „Einzelverwaltungsakt“ (§ 35 S. 1) und „Allgemeinverfügung“ (§ 35 S. 2): </a:t>
            </a:r>
            <a:r>
              <a:rPr lang="de-DE" sz="2400" b="1" dirty="0">
                <a:solidFill>
                  <a:schemeClr val="tx1">
                    <a:lumMod val="65000"/>
                    <a:lumOff val="35000"/>
                  </a:schemeClr>
                </a:solidFill>
                <a:latin typeface="JKRGNR+Arial-BoldMT"/>
              </a:rPr>
              <a:t>Regelungsadressat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vom Kläger begehrt</a:t>
            </a:r>
            <a:r>
              <a:rPr lang="de-DE" sz="2400" dirty="0">
                <a:solidFill>
                  <a:schemeClr val="tx1">
                    <a:lumMod val="65000"/>
                    <a:lumOff val="35000"/>
                  </a:schemeClr>
                </a:solidFill>
                <a:latin typeface="JKRGNR+Arial-BoldMT"/>
              </a:rPr>
              <a:t>: „Verurteilung zum Erlass eines abgelehnten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statthafte Klageart: </a:t>
            </a:r>
            <a:r>
              <a:rPr lang="de-DE" sz="2400" dirty="0">
                <a:solidFill>
                  <a:schemeClr val="tx1">
                    <a:lumMod val="65000"/>
                    <a:lumOff val="35000"/>
                  </a:schemeClr>
                </a:solidFill>
                <a:latin typeface="JKRGNR+Arial-BoldMT"/>
              </a:rPr>
              <a:t>Versagungsgegenklage nach § 42 I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793016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Wiederkehrendes Thema in öffentlich-rechtlichen Examensklausuren: </a:t>
            </a:r>
            <a:r>
              <a:rPr lang="de-DE" sz="2400"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Insoweit begrifflich heranzuziehen</a:t>
            </a:r>
            <a:r>
              <a:rPr lang="de-DE" sz="2400" dirty="0">
                <a:solidFill>
                  <a:schemeClr val="tx1">
                    <a:lumMod val="65000"/>
                    <a:lumOff val="35000"/>
                  </a:schemeClr>
                </a:solidFill>
                <a:highlight>
                  <a:srgbClr val="FFFF00"/>
                </a:highlight>
                <a:latin typeface="JKRGNR+Arial-BoldMT"/>
              </a:rPr>
              <a:t>: § 194 BGB, wonach ein Anspruch das Recht meint, von einem anderen ein Tun oder Unterlassen zu verlangen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Innerhalb der Ansprüche aus öffentlich-rechtlichen Rechtsverhältnissen zu unterscheiden: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Abwehransprüche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Begünstigungsansprüche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Restitutionsansprüche („Wiedergutmachung“)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Kompensationsansprüche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247886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vorliegend erforderlich</a:t>
            </a:r>
            <a:r>
              <a:rPr lang="de-DE" sz="2400" dirty="0">
                <a:solidFill>
                  <a:schemeClr val="tx1">
                    <a:lumMod val="65000"/>
                    <a:lumOff val="35000"/>
                  </a:schemeClr>
                </a:solidFill>
                <a:latin typeface="JKRGNR+Arial-BoldMT"/>
              </a:rPr>
              <a:t>: dass Kläger geltend macht, durch das Unterlassen des begehrten Verwaltungsakts in seinen Rechten verletzt zu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Rechtsverletzung (+)</a:t>
            </a:r>
            <a:r>
              <a:rPr lang="de-DE" sz="2400" dirty="0">
                <a:solidFill>
                  <a:schemeClr val="tx1">
                    <a:lumMod val="65000"/>
                    <a:lumOff val="35000"/>
                  </a:schemeClr>
                </a:solidFill>
                <a:latin typeface="JKRGNR+Arial-BoldMT"/>
              </a:rPr>
              <a:t>, wenn der </a:t>
            </a:r>
            <a:r>
              <a:rPr lang="de-DE" sz="2400" b="1" dirty="0">
                <a:solidFill>
                  <a:schemeClr val="tx1">
                    <a:lumMod val="65000"/>
                    <a:lumOff val="35000"/>
                  </a:schemeClr>
                </a:solidFill>
                <a:latin typeface="JKRGNR+Arial-BoldMT"/>
              </a:rPr>
              <a:t>Kläger</a:t>
            </a:r>
            <a:r>
              <a:rPr lang="de-DE" sz="2400" dirty="0">
                <a:solidFill>
                  <a:schemeClr val="tx1">
                    <a:lumMod val="65000"/>
                    <a:lumOff val="35000"/>
                  </a:schemeClr>
                </a:solidFill>
                <a:latin typeface="JKRGNR+Arial-BoldMT"/>
              </a:rPr>
              <a:t> einen </a:t>
            </a:r>
            <a:r>
              <a:rPr lang="de-DE" sz="2400" b="1" dirty="0">
                <a:solidFill>
                  <a:schemeClr val="tx1">
                    <a:lumMod val="65000"/>
                    <a:lumOff val="35000"/>
                  </a:schemeClr>
                </a:solidFill>
                <a:latin typeface="JKRGNR+Arial-BoldMT"/>
              </a:rPr>
              <a:t>Anspruch</a:t>
            </a:r>
            <a:r>
              <a:rPr lang="de-DE" sz="2400" dirty="0">
                <a:solidFill>
                  <a:schemeClr val="tx1">
                    <a:lumMod val="65000"/>
                    <a:lumOff val="35000"/>
                  </a:schemeClr>
                </a:solidFill>
                <a:latin typeface="JKRGNR+Arial-BoldMT"/>
              </a:rPr>
              <a:t> auf die begehrte Handlung hat bzw. </a:t>
            </a:r>
            <a:r>
              <a:rPr lang="de-DE" sz="2400" b="1" dirty="0">
                <a:solidFill>
                  <a:schemeClr val="tx1">
                    <a:lumMod val="65000"/>
                    <a:lumOff val="35000"/>
                  </a:schemeClr>
                </a:solidFill>
                <a:latin typeface="JKRGNR+Arial-BoldMT"/>
              </a:rPr>
              <a:t>haben könnte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Grundsätzlich als derartige Anspruchsgrundlagen in Betracht kommend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Sonderverbindung,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Soweit – wie hier – streitentscheidende Norm vorliegt, vorrangig zu prüfen: </a:t>
            </a:r>
            <a:r>
              <a:rPr lang="de-DE" sz="2400" dirty="0">
                <a:solidFill>
                  <a:schemeClr val="tx1">
                    <a:lumMod val="65000"/>
                    <a:lumOff val="35000"/>
                  </a:schemeClr>
                </a:solidFill>
                <a:latin typeface="JKRGNR+Arial-BoldMT"/>
              </a:rPr>
              <a:t>Einfaches 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476136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45 I 1 StVO müsste…</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„Schutznorm“ darstellen </a:t>
            </a:r>
          </a:p>
          <a:p>
            <a:pPr marL="914400" lvl="1"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von dem Kläger begehrte Amtshandlung in ihrer Rechtsfolge vorsehen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fraglich: </a:t>
            </a:r>
            <a:r>
              <a:rPr lang="de-DE" sz="2400" b="1" u="sng" dirty="0">
                <a:solidFill>
                  <a:schemeClr val="tx1">
                    <a:lumMod val="65000"/>
                    <a:lumOff val="35000"/>
                  </a:schemeClr>
                </a:solidFill>
                <a:highlight>
                  <a:srgbClr val="FFFF00"/>
                </a:highlight>
                <a:latin typeface="JKRGNR+Arial-BoldMT"/>
              </a:rPr>
              <a:t>Schutznormcharakter von § 45 I 1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Wortlauts von § 45 I 1 StVO möglich: Beschränkungen der Benutzung bestimmter Straßen „</a:t>
            </a:r>
            <a:r>
              <a:rPr lang="de-DE" sz="2400" b="1" dirty="0">
                <a:solidFill>
                  <a:schemeClr val="tx1">
                    <a:lumMod val="65000"/>
                    <a:lumOff val="35000"/>
                  </a:schemeClr>
                </a:solidFill>
                <a:latin typeface="JKRGNR+Arial-BoldMT"/>
              </a:rPr>
              <a:t>aus Gründen der Sicherheit oder Ordnung des Verkehrs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Gesetzlich geschützte Interessen mithin: </a:t>
            </a:r>
            <a:r>
              <a:rPr lang="de-DE" sz="2400" dirty="0">
                <a:solidFill>
                  <a:schemeClr val="tx1">
                    <a:lumMod val="65000"/>
                    <a:lumOff val="35000"/>
                  </a:schemeClr>
                </a:solidFill>
                <a:latin typeface="JKRGNR+Arial-BoldMT"/>
              </a:rPr>
              <a:t>Sicherheit oder Ordnung des Verkehrs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nächsten Schritt fraglich</a:t>
            </a:r>
            <a:r>
              <a:rPr lang="de-DE" sz="2400" dirty="0">
                <a:solidFill>
                  <a:schemeClr val="tx1">
                    <a:lumMod val="65000"/>
                    <a:lumOff val="35000"/>
                  </a:schemeClr>
                </a:solidFill>
                <a:latin typeface="JKRGNR+Arial-BoldMT"/>
              </a:rPr>
              <a:t>: ob „Sicherheit oder Ordnung des Verkehrs“ den </a:t>
            </a:r>
            <a:r>
              <a:rPr lang="de-DE" sz="2400" b="1" dirty="0">
                <a:solidFill>
                  <a:schemeClr val="tx1">
                    <a:lumMod val="65000"/>
                    <a:lumOff val="35000"/>
                  </a:schemeClr>
                </a:solidFill>
                <a:latin typeface="JKRGNR+Arial-BoldMT"/>
              </a:rPr>
              <a:t>Schutz von Individualinteressen </a:t>
            </a:r>
            <a:r>
              <a:rPr lang="de-DE" sz="2400" dirty="0">
                <a:solidFill>
                  <a:schemeClr val="tx1">
                    <a:lumMod val="65000"/>
                    <a:lumOff val="35000"/>
                  </a:schemeClr>
                </a:solidFill>
                <a:latin typeface="JKRGNR+Arial-BoldMT"/>
              </a:rPr>
              <a:t>umfasst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912474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08044"/>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„Sicherheit und Ordnung des Verkehrs“</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Hinreichende Bezugnahme auf </a:t>
            </a:r>
            <a:r>
              <a:rPr lang="de-DE" sz="2400" b="1" dirty="0" err="1">
                <a:solidFill>
                  <a:schemeClr val="tx1">
                    <a:lumMod val="65000"/>
                    <a:lumOff val="35000"/>
                  </a:schemeClr>
                </a:solidFill>
                <a:latin typeface="JKRGNR+Arial-BoldMT"/>
              </a:rPr>
              <a:t>Inidividualinteressen</a:t>
            </a:r>
            <a:r>
              <a:rPr lang="de-DE" sz="2400" b="1" dirty="0">
                <a:solidFill>
                  <a:schemeClr val="tx1">
                    <a:lumMod val="65000"/>
                    <a:lumOff val="35000"/>
                  </a:schemeClr>
                </a:solidFill>
                <a:latin typeface="JKRGNR+Arial-BoldMT"/>
              </a:rPr>
              <a:t> des Klägers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Vielmehr: rein ordnungspolitisches Interesse der Allgemeinheit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Nunmehr herauszuarbeiten: Ob </a:t>
            </a:r>
            <a:r>
              <a:rPr lang="de-DE" sz="2400" b="1" dirty="0" err="1">
                <a:solidFill>
                  <a:schemeClr val="tx1">
                    <a:lumMod val="65000"/>
                    <a:lumOff val="35000"/>
                  </a:schemeClr>
                </a:solidFill>
                <a:highlight>
                  <a:srgbClr val="FFFF00"/>
                </a:highlight>
                <a:latin typeface="JKRGNR+Arial-BoldMT"/>
              </a:rPr>
              <a:t>sonsige</a:t>
            </a:r>
            <a:r>
              <a:rPr lang="de-DE" sz="2400" b="1" dirty="0">
                <a:solidFill>
                  <a:schemeClr val="tx1">
                    <a:lumMod val="65000"/>
                    <a:lumOff val="35000"/>
                  </a:schemeClr>
                </a:solidFill>
                <a:highlight>
                  <a:srgbClr val="FFFF00"/>
                </a:highlight>
                <a:latin typeface="JKRGNR+Arial-BoldMT"/>
              </a:rPr>
              <a:t> Vorschriften der StVO</a:t>
            </a:r>
            <a:r>
              <a:rPr lang="de-DE" sz="2400" dirty="0">
                <a:solidFill>
                  <a:schemeClr val="tx1">
                    <a:lumMod val="65000"/>
                    <a:lumOff val="35000"/>
                  </a:schemeClr>
                </a:solidFill>
                <a:highlight>
                  <a:srgbClr val="FFFF00"/>
                </a:highlight>
                <a:latin typeface="JKRGNR+Arial-BoldMT"/>
              </a:rPr>
              <a:t>, die </a:t>
            </a:r>
            <a:r>
              <a:rPr lang="de-DE" sz="2400" b="1" dirty="0">
                <a:solidFill>
                  <a:schemeClr val="tx1">
                    <a:lumMod val="65000"/>
                    <a:lumOff val="35000"/>
                  </a:schemeClr>
                </a:solidFill>
                <a:highlight>
                  <a:srgbClr val="FFFF00"/>
                </a:highlight>
                <a:latin typeface="JKRGNR+Arial-BoldMT"/>
              </a:rPr>
              <a:t>„Sicherheit und Ordnung des Verkehrs“ </a:t>
            </a:r>
            <a:r>
              <a:rPr lang="de-DE" sz="2400" dirty="0">
                <a:solidFill>
                  <a:schemeClr val="tx1">
                    <a:lumMod val="65000"/>
                    <a:lumOff val="35000"/>
                  </a:schemeClr>
                </a:solidFill>
                <a:highlight>
                  <a:srgbClr val="FFFF00"/>
                </a:highlight>
                <a:latin typeface="JKRGNR+Arial-BoldMT"/>
              </a:rPr>
              <a:t>gewährleisten </a:t>
            </a:r>
            <a:r>
              <a:rPr lang="de-DE" sz="2400" b="1" dirty="0">
                <a:solidFill>
                  <a:schemeClr val="tx1">
                    <a:lumMod val="65000"/>
                    <a:lumOff val="35000"/>
                  </a:schemeClr>
                </a:solidFill>
                <a:highlight>
                  <a:srgbClr val="FFFF00"/>
                </a:highlight>
                <a:latin typeface="JKRGNR+Arial-BoldMT"/>
              </a:rPr>
              <a:t>Individualrechtsschutz vermitteln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heranzuziehen: </a:t>
            </a:r>
            <a:r>
              <a:rPr lang="de-DE" sz="2400" b="1" dirty="0">
                <a:solidFill>
                  <a:schemeClr val="tx1">
                    <a:lumMod val="65000"/>
                    <a:lumOff val="35000"/>
                  </a:schemeClr>
                </a:solidFill>
                <a:latin typeface="JKRGNR+Arial-BoldMT"/>
              </a:rPr>
              <a:t>§ 12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6274348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Ausweislich der Vorschrift des § 12 III Nr. 3 StVO unzulässig: </a:t>
            </a:r>
            <a:r>
              <a:rPr lang="de-DE" sz="2400" dirty="0">
                <a:solidFill>
                  <a:schemeClr val="tx1">
                    <a:lumMod val="65000"/>
                    <a:lumOff val="35000"/>
                  </a:schemeClr>
                </a:solidFill>
                <a:latin typeface="JKRGNR+Arial-BoldMT"/>
              </a:rPr>
              <a:t>Parken „vor Grundstücksein- und </a:t>
            </a:r>
            <a:r>
              <a:rPr lang="de-DE" sz="2400" dirty="0" err="1">
                <a:solidFill>
                  <a:schemeClr val="tx1">
                    <a:lumMod val="65000"/>
                    <a:lumOff val="35000"/>
                  </a:schemeClr>
                </a:solidFill>
                <a:latin typeface="JKRGNR+Arial-BoldMT"/>
              </a:rPr>
              <a:t>ausfahrten</a:t>
            </a:r>
            <a:r>
              <a:rPr lang="de-DE" sz="2400" dirty="0">
                <a:solidFill>
                  <a:schemeClr val="tx1">
                    <a:lumMod val="65000"/>
                    <a:lumOff val="35000"/>
                  </a:schemeClr>
                </a:solidFill>
                <a:latin typeface="JKRGNR+Arial-BoldMT"/>
              </a:rPr>
              <a:t>, auf schmalen Fahrbahnen auch ihnen gegenüber“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Maßgabe einer teleologischen Auslegung vorrangig von § 12 III Nr. 3 StVO bezweckt: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Schutz der Individualinteressen des Anliegers </a:t>
            </a:r>
            <a:r>
              <a:rPr lang="de-DE" sz="2400" dirty="0">
                <a:solidFill>
                  <a:schemeClr val="tx1">
                    <a:lumMod val="65000"/>
                    <a:lumOff val="35000"/>
                  </a:schemeClr>
                </a:solidFill>
                <a:highlight>
                  <a:srgbClr val="FFFF00"/>
                </a:highlight>
                <a:latin typeface="JKRGNR+Arial-BoldMT"/>
              </a:rPr>
              <a:t>hinsichtlich der Zugänglichkeit des Grundstücks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a:t>
            </a:r>
            <a:r>
              <a:rPr lang="de-DE" sz="2400" b="1" dirty="0">
                <a:solidFill>
                  <a:schemeClr val="tx1">
                    <a:lumMod val="65000"/>
                    <a:lumOff val="35000"/>
                  </a:schemeClr>
                </a:solidFill>
                <a:highlight>
                  <a:srgbClr val="FFFF00"/>
                </a:highlight>
                <a:latin typeface="JKRGNR+Arial-BoldMT"/>
              </a:rPr>
              <a:t>Eigentumsschutz</a:t>
            </a:r>
            <a:r>
              <a:rPr lang="de-DE" sz="2400" dirty="0">
                <a:solidFill>
                  <a:schemeClr val="tx1">
                    <a:lumMod val="65000"/>
                    <a:lumOff val="35000"/>
                  </a:schemeClr>
                </a:solidFill>
                <a:latin typeface="JKRGNR+Arial-BoldMT"/>
              </a:rPr>
              <a:t> (am Grundstück) gemäß Art. 14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 12 III Nr. 3 StVO enthalten: sog. Inhaltbestimmung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14 I 2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Insofern in </a:t>
            </a:r>
            <a:r>
              <a:rPr lang="de-DE" sz="2400" b="1" dirty="0">
                <a:solidFill>
                  <a:schemeClr val="tx1">
                    <a:lumMod val="65000"/>
                    <a:lumOff val="35000"/>
                  </a:schemeClr>
                </a:solidFill>
                <a:highlight>
                  <a:srgbClr val="FFFF00"/>
                </a:highlight>
                <a:latin typeface="JKRGNR+Arial-BoldMT"/>
              </a:rPr>
              <a:t>§ 12 III Nr. 3 StVO </a:t>
            </a:r>
            <a:r>
              <a:rPr lang="de-DE" sz="2400" dirty="0">
                <a:solidFill>
                  <a:schemeClr val="tx1">
                    <a:lumMod val="65000"/>
                    <a:lumOff val="35000"/>
                  </a:schemeClr>
                </a:solidFill>
                <a:highlight>
                  <a:srgbClr val="FFFF00"/>
                </a:highlight>
                <a:latin typeface="JKRGNR+Arial-BoldMT"/>
              </a:rPr>
              <a:t>zumindest auch geschützt: </a:t>
            </a:r>
            <a:r>
              <a:rPr lang="de-DE" sz="2400" b="1" dirty="0">
                <a:solidFill>
                  <a:schemeClr val="tx1">
                    <a:lumMod val="65000"/>
                    <a:lumOff val="35000"/>
                  </a:schemeClr>
                </a:solidFill>
                <a:highlight>
                  <a:srgbClr val="FFFF00"/>
                </a:highlight>
                <a:latin typeface="JKRGNR+Arial-BoldMT"/>
              </a:rPr>
              <a:t>Individualinteressen</a:t>
            </a:r>
            <a:r>
              <a:rPr lang="de-DE" sz="2400" dirty="0">
                <a:solidFill>
                  <a:schemeClr val="tx1">
                    <a:lumMod val="65000"/>
                    <a:lumOff val="35000"/>
                  </a:schemeClr>
                </a:solidFill>
                <a:highlight>
                  <a:srgbClr val="FFFF00"/>
                </a:highlight>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312067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Individualrechtsschutz durch § 45 I 1 StVO isoliert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Individualrechtsschutz</a:t>
            </a:r>
            <a:r>
              <a:rPr lang="de-DE" sz="2400" dirty="0">
                <a:solidFill>
                  <a:schemeClr val="tx1">
                    <a:lumMod val="65000"/>
                    <a:lumOff val="35000"/>
                  </a:schemeClr>
                </a:solidFill>
                <a:latin typeface="JKRGNR+Arial-BoldMT"/>
              </a:rPr>
              <a:t> durch § 45 I 1 StVO, soweit der Kläger - wie vorliegend – Maßnahmen </a:t>
            </a:r>
            <a:r>
              <a:rPr lang="de-DE" sz="2400" b="1" dirty="0">
                <a:solidFill>
                  <a:schemeClr val="tx1">
                    <a:lumMod val="65000"/>
                    <a:lumOff val="35000"/>
                  </a:schemeClr>
                </a:solidFill>
                <a:latin typeface="JKRGNR+Arial-BoldMT"/>
              </a:rPr>
              <a:t>zum Anliegerschutz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12 III Nr. 3 StVO</a:t>
            </a:r>
            <a:r>
              <a:rPr lang="de-DE" sz="2400" dirty="0">
                <a:solidFill>
                  <a:schemeClr val="tx1">
                    <a:lumMod val="65000"/>
                    <a:lumOff val="35000"/>
                  </a:schemeClr>
                </a:solidFill>
                <a:latin typeface="JKRGNR+Arial-BoldMT"/>
              </a:rPr>
              <a:t> geltend macht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Merke</a:t>
            </a:r>
            <a:r>
              <a:rPr lang="de-DE" sz="2400" dirty="0">
                <a:solidFill>
                  <a:schemeClr val="tx1">
                    <a:lumMod val="65000"/>
                    <a:lumOff val="35000"/>
                  </a:schemeClr>
                </a:solidFill>
                <a:latin typeface="JKRGNR+Arial-BoldMT"/>
              </a:rPr>
              <a:t>: Individualrechtsschutz kann auch durch ein </a:t>
            </a:r>
            <a:r>
              <a:rPr lang="de-DE" sz="2400" b="1" dirty="0">
                <a:solidFill>
                  <a:schemeClr val="tx1">
                    <a:lumMod val="65000"/>
                    <a:lumOff val="35000"/>
                  </a:schemeClr>
                </a:solidFill>
                <a:latin typeface="JKRGNR+Arial-BoldMT"/>
              </a:rPr>
              <a:t>Zusammenspiel aus der Anspruchsgrundlage/ Rechtsgrundlage </a:t>
            </a:r>
            <a:r>
              <a:rPr lang="de-DE" sz="2400" dirty="0">
                <a:solidFill>
                  <a:schemeClr val="tx1">
                    <a:lumMod val="65000"/>
                    <a:lumOff val="35000"/>
                  </a:schemeClr>
                </a:solidFill>
                <a:latin typeface="JKRGNR+Arial-BoldMT"/>
              </a:rPr>
              <a:t>und einer </a:t>
            </a:r>
            <a:r>
              <a:rPr lang="de-DE" sz="2400" b="1" dirty="0">
                <a:solidFill>
                  <a:schemeClr val="tx1">
                    <a:lumMod val="65000"/>
                    <a:lumOff val="35000"/>
                  </a:schemeClr>
                </a:solidFill>
                <a:latin typeface="JKRGNR+Arial-BoldMT"/>
              </a:rPr>
              <a:t>in Bezug genommenen Ge- oder Verbotsnorm</a:t>
            </a:r>
            <a:r>
              <a:rPr lang="de-DE" sz="2400" dirty="0">
                <a:solidFill>
                  <a:schemeClr val="tx1">
                    <a:lumMod val="65000"/>
                    <a:lumOff val="35000"/>
                  </a:schemeClr>
                </a:solidFill>
                <a:latin typeface="JKRGNR+Arial-BoldMT"/>
              </a:rPr>
              <a:t> vermittelt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 Vorliegen der Anspruchsvoraussetzungen auch zumindest möglich erscheint, zu bejahen: </a:t>
            </a:r>
            <a:r>
              <a:rPr lang="de-DE" sz="2400" dirty="0">
                <a:solidFill>
                  <a:schemeClr val="tx1">
                    <a:lumMod val="65000"/>
                    <a:lumOff val="35000"/>
                  </a:schemeClr>
                </a:solidFill>
                <a:latin typeface="JKRGNR+Arial-BoldMT"/>
              </a:rPr>
              <a:t>Klagebefugnis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987850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Vorverfahren oder dessen Entbehrlichkeit,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Angaben im Sachverhalt zu unterstellen: Ordnungsgemäße Durchführung eines Vorverfahrens nach §§ 68 ff.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ebenfalls zu unterstellen: Einhaltung der einmonatigen Klagefrist,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Verfahren </a:t>
            </a:r>
            <a:r>
              <a:rPr lang="de-DE" sz="2400" b="1" dirty="0">
                <a:solidFill>
                  <a:schemeClr val="tx1">
                    <a:lumMod val="65000"/>
                    <a:lumOff val="35000"/>
                  </a:schemeClr>
                </a:solidFill>
                <a:latin typeface="JKRGNR+Arial-BoldMT"/>
              </a:rPr>
              <a:t>in HH </a:t>
            </a:r>
            <a:r>
              <a:rPr lang="de-DE" sz="2400" dirty="0">
                <a:solidFill>
                  <a:schemeClr val="tx1">
                    <a:lumMod val="65000"/>
                    <a:lumOff val="35000"/>
                  </a:schemeClr>
                </a:solidFill>
                <a:latin typeface="JKRGNR+Arial-BoldMT"/>
              </a:rPr>
              <a:t>spielt: regelmäßig nach dem Rechtsträgerprinzip die </a:t>
            </a:r>
            <a:r>
              <a:rPr lang="de-DE" sz="2400" b="1" dirty="0">
                <a:solidFill>
                  <a:schemeClr val="tx1">
                    <a:lumMod val="65000"/>
                    <a:lumOff val="35000"/>
                  </a:schemeClr>
                </a:solidFill>
                <a:latin typeface="JKRGNR+Arial-BoldMT"/>
              </a:rPr>
              <a:t>FHH richtiger Beklagter, §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Kläger: § 61 Nr. 1 Alt. 1 VwGO sowie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Beklagte: § 61 Nr. 1 Alt. 2 VwGO sowie § 62 III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800483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Klage ist begründet, soweit dem Kläger ein Anspruch auf Erlass des begehrten Verwaltungsakts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Innerhalb der Verpflichtungsklage grundsätzlich zu wählen: Anspruchsaufbau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Prüfungsaufbau abstrakt: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Anspruchsgrundlage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Anspruchsinhalt</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a:t>
            </a:r>
            <a:r>
              <a:rPr lang="de-DE" sz="2400" b="1" dirty="0">
                <a:solidFill>
                  <a:schemeClr val="tx1">
                    <a:lumMod val="65000"/>
                    <a:lumOff val="35000"/>
                  </a:schemeClr>
                </a:solidFill>
                <a:latin typeface="JKRGNR+Arial-BoldMT"/>
              </a:rPr>
              <a:t>§ 45 I 1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5523637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erfüllt: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der Straßenverkehrsbehörde, vgl. § 44 I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gefahrenabwehrrechtlichen Maßnahme </a:t>
            </a:r>
            <a:r>
              <a:rPr lang="de-DE" sz="2400" b="1" dirty="0">
                <a:solidFill>
                  <a:schemeClr val="tx1">
                    <a:lumMod val="65000"/>
                    <a:lumOff val="35000"/>
                  </a:schemeClr>
                </a:solidFill>
                <a:latin typeface="JKRGNR+Arial-BoldMT"/>
              </a:rPr>
              <a:t>nicht erforderlich: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vorheriger Antrag </a:t>
            </a:r>
            <a:r>
              <a:rPr lang="de-DE" sz="2400" dirty="0">
                <a:solidFill>
                  <a:schemeClr val="tx1">
                    <a:lumMod val="65000"/>
                    <a:lumOff val="35000"/>
                  </a:schemeClr>
                </a:solidFill>
                <a:latin typeface="JKRGNR+Arial-BoldMT"/>
              </a:rPr>
              <a:t>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45 I 1 StVO Voraussetzungen für eine „Beschränkung“ des Straßenverkehrs: muss aus Gründen der </a:t>
            </a:r>
            <a:r>
              <a:rPr lang="de-DE" sz="2400" b="1" dirty="0">
                <a:solidFill>
                  <a:schemeClr val="tx1">
                    <a:lumMod val="65000"/>
                    <a:lumOff val="35000"/>
                  </a:schemeClr>
                </a:solidFill>
                <a:latin typeface="JKRGNR+Arial-BoldMT"/>
              </a:rPr>
              <a:t>Sicherheit oder Ordnung des Verkehrs</a:t>
            </a:r>
            <a:r>
              <a:rPr lang="de-DE" sz="2400" dirty="0">
                <a:solidFill>
                  <a:schemeClr val="tx1">
                    <a:lumMod val="65000"/>
                    <a:lumOff val="35000"/>
                  </a:schemeClr>
                </a:solidFill>
                <a:latin typeface="JKRGNR+Arial-BoldMT"/>
              </a:rPr>
              <a:t> erfolgen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295317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in jedem Falle den Gefahrentatbestand des § 45 I 1 StVO erfüllend: </a:t>
            </a:r>
            <a:r>
              <a:rPr lang="de-DE" sz="2400" dirty="0">
                <a:solidFill>
                  <a:schemeClr val="tx1">
                    <a:lumMod val="65000"/>
                    <a:lumOff val="35000"/>
                  </a:schemeClr>
                </a:solidFill>
                <a:latin typeface="JKRGNR+Arial-BoldMT"/>
              </a:rPr>
              <a:t>Verstoß gegen Vorschriften der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Ausweislich der Vorschrift des § 12 III Nr. 3 StVO unzulässig</a:t>
            </a:r>
            <a:r>
              <a:rPr lang="de-DE" sz="2400" dirty="0">
                <a:solidFill>
                  <a:schemeClr val="tx1">
                    <a:lumMod val="65000"/>
                    <a:lumOff val="35000"/>
                  </a:schemeClr>
                </a:solidFill>
                <a:latin typeface="JKRGNR+Arial-BoldMT"/>
              </a:rPr>
              <a:t>: Parken „vor Grundstücksein- und </a:t>
            </a:r>
            <a:r>
              <a:rPr lang="de-DE" sz="2400" dirty="0" err="1">
                <a:solidFill>
                  <a:schemeClr val="tx1">
                    <a:lumMod val="65000"/>
                    <a:lumOff val="35000"/>
                  </a:schemeClr>
                </a:solidFill>
                <a:latin typeface="JKRGNR+Arial-BoldMT"/>
              </a:rPr>
              <a:t>ausfahrten</a:t>
            </a:r>
            <a:r>
              <a:rPr lang="de-DE" sz="2400" dirty="0">
                <a:solidFill>
                  <a:schemeClr val="tx1">
                    <a:lumMod val="65000"/>
                    <a:lumOff val="35000"/>
                  </a:schemeClr>
                </a:solidFill>
                <a:latin typeface="JKRGNR+Arial-BoldMT"/>
              </a:rPr>
              <a:t>, auf schmalen Fahrbahnen auch ihnen gegenüber“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diesem Falle zumindest zu unterstellen</a:t>
            </a:r>
            <a:r>
              <a:rPr lang="de-DE" sz="2400" dirty="0">
                <a:solidFill>
                  <a:schemeClr val="tx1">
                    <a:lumMod val="65000"/>
                    <a:lumOff val="35000"/>
                  </a:schemeClr>
                </a:solidFill>
                <a:latin typeface="JKRGNR+Arial-BoldMT"/>
              </a:rPr>
              <a:t>: Dass es sich um eine „schmale“ Fahrbahn handelt, so dass - erfolgtes - Parken gegenüber der Grundstücksein- und ausfahrt unzulässig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Ferner zu unterstellen: </a:t>
            </a:r>
            <a:r>
              <a:rPr lang="de-DE" sz="2400" dirty="0">
                <a:solidFill>
                  <a:schemeClr val="tx1">
                    <a:lumMod val="65000"/>
                    <a:lumOff val="35000"/>
                  </a:schemeClr>
                </a:solidFill>
                <a:latin typeface="JKRGNR+Arial-BoldMT"/>
              </a:rPr>
              <a:t>dass Sachvortrag des Klägers (häufiges Parken gegenüber der Einfahrt) zutrifft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Betroffenheit der öffentlichen Sicherheit und Ordnung des Verkehrs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519446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09"/>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als erfüllt anzusehen</a:t>
            </a:r>
            <a:r>
              <a:rPr lang="de-DE" sz="2400" dirty="0">
                <a:solidFill>
                  <a:schemeClr val="tx1">
                    <a:lumMod val="65000"/>
                    <a:lumOff val="35000"/>
                  </a:schemeClr>
                </a:solidFill>
                <a:latin typeface="JKRGNR+Arial-BoldMT"/>
              </a:rPr>
              <a:t>: Formelle wie materielle Voraussetzungen des § 45 I 1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welche </a:t>
            </a:r>
            <a:r>
              <a:rPr lang="de-DE" sz="2400" b="1" u="sng" dirty="0">
                <a:solidFill>
                  <a:schemeClr val="tx1">
                    <a:lumMod val="65000"/>
                    <a:lumOff val="35000"/>
                  </a:schemeClr>
                </a:solidFill>
                <a:latin typeface="JKRGNR+Arial-BoldMT"/>
              </a:rPr>
              <a:t>Rechtsfolge</a:t>
            </a:r>
            <a:r>
              <a:rPr lang="de-DE" sz="2400" dirty="0">
                <a:solidFill>
                  <a:schemeClr val="tx1">
                    <a:lumMod val="65000"/>
                    <a:lumOff val="35000"/>
                  </a:schemeClr>
                </a:solidFill>
                <a:latin typeface="JKRGNR+Arial-BoldMT"/>
              </a:rPr>
              <a:t> die jeweilige </a:t>
            </a:r>
            <a:r>
              <a:rPr lang="de-DE" sz="2400" b="1" dirty="0">
                <a:solidFill>
                  <a:schemeClr val="tx1">
                    <a:lumMod val="65000"/>
                    <a:lumOff val="35000"/>
                  </a:schemeClr>
                </a:solidFill>
                <a:latin typeface="JKRGNR+Arial-BoldMT"/>
              </a:rPr>
              <a:t>Norm</a:t>
            </a:r>
            <a:r>
              <a:rPr lang="de-DE" sz="2400" dirty="0">
                <a:solidFill>
                  <a:schemeClr val="tx1">
                    <a:lumMod val="65000"/>
                    <a:lumOff val="35000"/>
                  </a:schemeClr>
                </a:solidFill>
                <a:latin typeface="JKRGNR+Arial-BoldMT"/>
              </a:rPr>
              <a:t> vorsieht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Ausweislich des § 45 I 1 StVO: </a:t>
            </a:r>
            <a:r>
              <a:rPr lang="de-DE" sz="2400" b="1" u="sng" dirty="0">
                <a:solidFill>
                  <a:schemeClr val="tx1">
                    <a:lumMod val="65000"/>
                    <a:lumOff val="35000"/>
                  </a:schemeClr>
                </a:solidFill>
                <a:highlight>
                  <a:srgbClr val="FFFF00"/>
                </a:highlight>
                <a:latin typeface="JKRGNR+Arial-BoldMT"/>
              </a:rPr>
              <a:t>„können“</a:t>
            </a:r>
            <a:r>
              <a:rPr lang="de-DE" sz="2400" b="1"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highlight>
                  <a:srgbClr val="FFFF00"/>
                </a:highlight>
                <a:latin typeface="JKRGNR+Arial-BoldMT"/>
              </a:rPr>
              <a:t>die Straßenverkehrsbehörden die Benutzung bestimmter Straßen oder Straßenstrecken „beschränken oder verbieten und den Verkehr umleiten“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mithin eröffnet: </a:t>
            </a:r>
            <a:r>
              <a:rPr lang="de-DE" sz="2400" dirty="0">
                <a:solidFill>
                  <a:schemeClr val="tx1">
                    <a:lumMod val="65000"/>
                    <a:lumOff val="35000"/>
                  </a:schemeClr>
                </a:solidFill>
                <a:latin typeface="JKRGNR+Arial-BoldMT"/>
              </a:rPr>
              <a:t>Entschließungsermessen („ob“) und Auswahlermessen („wie“)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282069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Abwehransprüche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Klassischer Abwehranspruch </a:t>
            </a:r>
            <a:r>
              <a:rPr lang="de-DE" sz="2400" dirty="0">
                <a:solidFill>
                  <a:schemeClr val="tx1">
                    <a:lumMod val="65000"/>
                    <a:lumOff val="35000"/>
                  </a:schemeClr>
                </a:solidFill>
                <a:latin typeface="JKRGNR+Arial-BoldMT"/>
              </a:rPr>
              <a:t>im Verwaltungsrecht: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(vorbeugender) </a:t>
            </a:r>
            <a:r>
              <a:rPr lang="de-DE" sz="2400" b="1" dirty="0">
                <a:solidFill>
                  <a:schemeClr val="tx1">
                    <a:lumMod val="65000"/>
                    <a:lumOff val="35000"/>
                  </a:schemeClr>
                </a:solidFill>
                <a:latin typeface="JKRGNR+Arial-BoldMT"/>
              </a:rPr>
              <a:t>Unterlassungsanspruch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Sinn und Zweck: </a:t>
            </a:r>
            <a:r>
              <a:rPr lang="de-DE" sz="2400" dirty="0">
                <a:solidFill>
                  <a:schemeClr val="tx1">
                    <a:lumMod val="65000"/>
                    <a:lumOff val="35000"/>
                  </a:schemeClr>
                </a:solidFill>
                <a:latin typeface="JKRGNR+Arial-BoldMT"/>
              </a:rPr>
              <a:t>Abwehr staatlicher Eingriffe in grundrechtlich verbürgte Rechtsposition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Herleitung</a:t>
            </a:r>
            <a:r>
              <a:rPr lang="de-DE" sz="2400" dirty="0">
                <a:solidFill>
                  <a:schemeClr val="tx1">
                    <a:lumMod val="65000"/>
                    <a:lumOff val="35000"/>
                  </a:schemeClr>
                </a:solidFill>
                <a:latin typeface="JKRGNR+Arial-BoldMT"/>
              </a:rPr>
              <a:t>: unmittelbar aus den Grundrechten, in ihrer Funktion als Abwehrrecht (sog. Status </a:t>
            </a:r>
            <a:r>
              <a:rPr lang="de-DE" sz="2400" dirty="0" err="1">
                <a:solidFill>
                  <a:schemeClr val="tx1">
                    <a:lumMod val="65000"/>
                    <a:lumOff val="35000"/>
                  </a:schemeClr>
                </a:solidFill>
                <a:latin typeface="JKRGNR+Arial-BoldMT"/>
              </a:rPr>
              <a:t>negativus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Anwendungsbereich in verwaltungsrechtlichen Klausuren: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Realhandeln des Staates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Allgemeine Leistungsklage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34058070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83469"/>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zu berücksichtigen: </a:t>
            </a:r>
            <a:r>
              <a:rPr lang="de-DE" sz="2400" dirty="0">
                <a:solidFill>
                  <a:schemeClr val="tx1">
                    <a:lumMod val="65000"/>
                    <a:lumOff val="35000"/>
                  </a:schemeClr>
                </a:solidFill>
                <a:latin typeface="JKRGNR+Arial-BoldMT"/>
              </a:rPr>
              <a:t>der Kläger möchte ein ganz bestimmtes Verwaltungshandeln (Aufstellen eines Halteverbotsschildes)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C0C0C0"/>
                </a:highlight>
                <a:latin typeface="JKRGNR+Arial-BoldMT"/>
              </a:rPr>
              <a:t>&gt; Begehrter Tenor: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highlight>
                  <a:srgbClr val="C0C0C0"/>
                </a:highlight>
                <a:latin typeface="JKRGNR+Arial-BoldMT"/>
              </a:rPr>
              <a:t>„Die Beklagte wird unter Aufhebung des Ablehnungsbescheides vom X.XX.2023 dazu verurteilt, ein Halteverbotsschild in der B-Straße vor der Einfahrt des Grundstücks des Klägers zu errichten.“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 diesem Hintergrund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Gewaltenteilungsgrundsatz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Verpflichtung der Behörde zu einem bestimmten Verhalten bei Ermessensentscheidungen nur in absoluten Ausnahmen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Anwendungsfall: </a:t>
            </a:r>
            <a:r>
              <a:rPr lang="de-DE" sz="2400" dirty="0">
                <a:solidFill>
                  <a:schemeClr val="tx1">
                    <a:lumMod val="65000"/>
                    <a:lumOff val="35000"/>
                  </a:schemeClr>
                </a:solidFill>
                <a:highlight>
                  <a:srgbClr val="FFFF00"/>
                </a:highlight>
                <a:latin typeface="JKRGNR+Arial-BoldMT"/>
              </a:rPr>
              <a:t>Ermessensreduktion auf Null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Indizien: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Bedrohung/ Verletzung von Grundrechten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Unionsrecht („</a:t>
            </a:r>
            <a:r>
              <a:rPr lang="de-DE" sz="2400" dirty="0" err="1">
                <a:solidFill>
                  <a:schemeClr val="tx1">
                    <a:lumMod val="65000"/>
                    <a:lumOff val="35000"/>
                  </a:schemeClr>
                </a:solidFill>
                <a:latin typeface="JKRGNR+Arial-BoldMT"/>
              </a:rPr>
              <a:t>effet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utille</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9928556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9" end="9"/>
                                            </p:txEl>
                                          </p:spTgt>
                                        </p:tgtEl>
                                        <p:attrNameLst>
                                          <p:attrName>style.visibility</p:attrName>
                                        </p:attrNameLst>
                                      </p:cBhvr>
                                      <p:to>
                                        <p:strVal val="visible"/>
                                      </p:to>
                                    </p:set>
                                    <p:anim calcmode="lin" valueType="num">
                                      <p:cBhvr additive="base">
                                        <p:cTn id="5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4299"/>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Betroffenes Grundrecht: Art. 14 I 1 GG Eigentumsschutz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Grundstück weiterhin befahrbar, lediglich „erschwert“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r>
              <a:rPr lang="de-DE" sz="2400" dirty="0">
                <a:solidFill>
                  <a:schemeClr val="tx1">
                    <a:lumMod val="65000"/>
                    <a:lumOff val="35000"/>
                  </a:schemeClr>
                </a:solidFill>
                <a:latin typeface="JKRGNR+Arial-BoldMT"/>
              </a:rPr>
              <a:t>Anspruch auf begehrten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Sodann zu prüfen: </a:t>
            </a:r>
            <a:r>
              <a:rPr lang="de-DE" sz="2400" dirty="0">
                <a:solidFill>
                  <a:schemeClr val="tx1">
                    <a:lumMod val="65000"/>
                    <a:lumOff val="35000"/>
                  </a:schemeClr>
                </a:solidFill>
                <a:highlight>
                  <a:srgbClr val="FFFF00"/>
                </a:highlight>
                <a:latin typeface="JKRGNR+Arial-BoldMT"/>
              </a:rPr>
              <a:t>ob der Kläger </a:t>
            </a:r>
            <a:r>
              <a:rPr lang="de-DE" sz="2400" b="1" dirty="0">
                <a:solidFill>
                  <a:schemeClr val="tx1">
                    <a:lumMod val="65000"/>
                    <a:lumOff val="35000"/>
                  </a:schemeClr>
                </a:solidFill>
                <a:highlight>
                  <a:srgbClr val="FFFF00"/>
                </a:highlight>
                <a:latin typeface="JKRGNR+Arial-BoldMT"/>
              </a:rPr>
              <a:t>Anspruch auf Neubescheidung unter Beachtung der Rechtsauffassung des Gerichts </a:t>
            </a:r>
            <a:r>
              <a:rPr lang="de-DE" sz="2400" dirty="0">
                <a:solidFill>
                  <a:schemeClr val="tx1">
                    <a:lumMod val="65000"/>
                    <a:lumOff val="35000"/>
                  </a:schemeClr>
                </a:solidFill>
                <a:highlight>
                  <a:srgbClr val="FFFF00"/>
                </a:highlight>
                <a:latin typeface="JKRGNR+Arial-BoldMT"/>
              </a:rPr>
              <a:t>hat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dieser Antrag ist als „Minus“ in dem Antrag auf den konkreten VA enthalten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diesem Zusammenhang entscheidend: </a:t>
            </a:r>
            <a:r>
              <a:rPr lang="de-DE" sz="2400" dirty="0">
                <a:solidFill>
                  <a:schemeClr val="tx1">
                    <a:lumMod val="65000"/>
                    <a:lumOff val="35000"/>
                  </a:schemeClr>
                </a:solidFill>
                <a:latin typeface="JKRGNR+Arial-BoldMT"/>
              </a:rPr>
              <a:t>ob die Behörde im Hinblick auf die Ablehnung des VA ermessensfehlerhaft gehandelt hat, § 114 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167432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4299"/>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Maßstab ausweislich des Wortlautes von § 114 I 1 VwGO</a:t>
            </a:r>
            <a:r>
              <a:rPr lang="de-DE" sz="2400" dirty="0">
                <a:solidFill>
                  <a:schemeClr val="tx1">
                    <a:lumMod val="65000"/>
                    <a:lumOff val="35000"/>
                  </a:schemeClr>
                </a:solidFill>
                <a:latin typeface="JKRGNR+Arial-BoldMT"/>
              </a:rPr>
              <a:t>: das Gericht prüft auch, </a:t>
            </a:r>
            <a:r>
              <a:rPr lang="de-DE" sz="2400" i="1" dirty="0">
                <a:solidFill>
                  <a:schemeClr val="tx1">
                    <a:lumMod val="65000"/>
                    <a:lumOff val="35000"/>
                  </a:schemeClr>
                </a:solidFill>
                <a:latin typeface="JKRGNR+Arial-BoldMT"/>
              </a:rPr>
              <a:t>„ob der Verwaltungsakt oder die Unterlassung des Verwaltungsakts rechtswidrig ist, weil die </a:t>
            </a:r>
            <a:r>
              <a:rPr lang="de-DE" sz="2400" b="1" i="1" dirty="0">
                <a:solidFill>
                  <a:schemeClr val="tx1">
                    <a:lumMod val="65000"/>
                    <a:lumOff val="35000"/>
                  </a:schemeClr>
                </a:solidFill>
                <a:latin typeface="JKRGNR+Arial-BoldMT"/>
              </a:rPr>
              <a:t>gesetzlichen Grenzen des Ermessens überschritten</a:t>
            </a:r>
            <a:r>
              <a:rPr lang="de-DE" sz="2400" i="1" dirty="0">
                <a:solidFill>
                  <a:schemeClr val="tx1">
                    <a:lumMod val="65000"/>
                    <a:lumOff val="35000"/>
                  </a:schemeClr>
                </a:solidFill>
                <a:latin typeface="JKRGNR+Arial-BoldMT"/>
              </a:rPr>
              <a:t> sind oder von dem </a:t>
            </a:r>
            <a:r>
              <a:rPr lang="de-DE" sz="2400" b="1" i="1" dirty="0">
                <a:solidFill>
                  <a:schemeClr val="tx1">
                    <a:lumMod val="65000"/>
                    <a:lumOff val="35000"/>
                  </a:schemeClr>
                </a:solidFill>
                <a:latin typeface="JKRGNR+Arial-BoldMT"/>
              </a:rPr>
              <a:t>Ermessen in einer dem Zweck der Ermächtigung nicht entsprechenden Weise </a:t>
            </a:r>
            <a:r>
              <a:rPr lang="de-DE" sz="2400" i="1" dirty="0">
                <a:solidFill>
                  <a:schemeClr val="tx1">
                    <a:lumMod val="65000"/>
                    <a:lumOff val="35000"/>
                  </a:schemeClr>
                </a:solidFill>
                <a:latin typeface="JKRGNR+Arial-BoldMT"/>
              </a:rPr>
              <a:t>Gebrauch gemacht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Wortlaut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in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nicht abschließend, nunmehr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Ermessensnichtgebrauch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Ermessensfehlgebrauch</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Ermessensüberschreitung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3079842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einzig ernsthaft erwähnenswert: </a:t>
            </a:r>
            <a:r>
              <a:rPr lang="de-DE" sz="2400" dirty="0">
                <a:solidFill>
                  <a:schemeClr val="tx1">
                    <a:lumMod val="65000"/>
                    <a:lumOff val="35000"/>
                  </a:schemeClr>
                </a:solidFill>
                <a:latin typeface="JKRGNR+Arial-BoldMT"/>
              </a:rPr>
              <a:t>Ob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114 S. 1 VwGO die „gesetzlichen Grenzen des Ermessens überschritten sind“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Insbesondere eine „gesetzliche Grenzen des Ermessens“ </a:t>
            </a:r>
            <a:r>
              <a:rPr lang="de-DE" sz="2400" dirty="0" err="1">
                <a:solidFill>
                  <a:schemeClr val="tx1">
                    <a:lumMod val="65000"/>
                    <a:lumOff val="35000"/>
                  </a:schemeClr>
                </a:solidFill>
                <a:highlight>
                  <a:srgbClr val="FFFF00"/>
                </a:highlight>
                <a:latin typeface="JKRGNR+Arial-BoldMT"/>
              </a:rPr>
              <a:t>iSv</a:t>
            </a:r>
            <a:r>
              <a:rPr lang="de-DE" sz="2400" dirty="0">
                <a:solidFill>
                  <a:schemeClr val="tx1">
                    <a:lumMod val="65000"/>
                    <a:lumOff val="35000"/>
                  </a:schemeClr>
                </a:solidFill>
                <a:highlight>
                  <a:srgbClr val="FFFF00"/>
                </a:highlight>
                <a:latin typeface="JKRGNR+Arial-BoldMT"/>
              </a:rPr>
              <a:t> § 114 S. 1 VwGO: </a:t>
            </a:r>
            <a:r>
              <a:rPr lang="de-DE" sz="2400" b="1" dirty="0">
                <a:solidFill>
                  <a:schemeClr val="tx1">
                    <a:lumMod val="65000"/>
                    <a:lumOff val="35000"/>
                  </a:schemeClr>
                </a:solidFill>
                <a:highlight>
                  <a:srgbClr val="FFFF00"/>
                </a:highlight>
                <a:latin typeface="JKRGNR+Arial-BoldMT"/>
              </a:rPr>
              <a:t>Grundsatz der Verhältnismäßigkeit</a:t>
            </a:r>
            <a:endParaRPr lang="de-DE" sz="2400" dirty="0">
              <a:solidFill>
                <a:schemeClr val="tx1">
                  <a:lumMod val="65000"/>
                  <a:lumOff val="35000"/>
                </a:schemeClr>
              </a:solidFill>
              <a:highlight>
                <a:srgbClr val="FFFF00"/>
              </a:highlight>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Abstrakt betroffene Grundrechte des Klägers</a:t>
            </a:r>
            <a:r>
              <a:rPr lang="de-DE" sz="2400" dirty="0">
                <a:solidFill>
                  <a:schemeClr val="tx1">
                    <a:lumMod val="65000"/>
                    <a:lumOff val="35000"/>
                  </a:schemeClr>
                </a:solidFill>
                <a:latin typeface="JKRGNR+Arial-BoldMT"/>
              </a:rPr>
              <a:t>: Art. 12 GG sowie Art. 14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 der Allgemeinheit: </a:t>
            </a:r>
            <a:r>
              <a:rPr lang="de-DE" sz="2400" dirty="0">
                <a:solidFill>
                  <a:schemeClr val="tx1">
                    <a:lumMod val="65000"/>
                    <a:lumOff val="35000"/>
                  </a:schemeClr>
                </a:solidFill>
                <a:latin typeface="JKRGNR+Arial-BoldMT"/>
              </a:rPr>
              <a:t>dass Straßenverkehr nicht über Gebühr durch eine </a:t>
            </a:r>
            <a:r>
              <a:rPr lang="de-DE" sz="2400" b="1" dirty="0">
                <a:solidFill>
                  <a:schemeClr val="tx1">
                    <a:lumMod val="65000"/>
                    <a:lumOff val="35000"/>
                  </a:schemeClr>
                </a:solidFill>
                <a:latin typeface="JKRGNR+Arial-BoldMT"/>
              </a:rPr>
              <a:t>Vielzahl von Straßenschildern verkompliziert </a:t>
            </a:r>
            <a:r>
              <a:rPr lang="de-DE" sz="2400" dirty="0">
                <a:solidFill>
                  <a:schemeClr val="tx1">
                    <a:lumMod val="65000"/>
                    <a:lumOff val="35000"/>
                  </a:schemeClr>
                </a:solidFill>
                <a:latin typeface="JKRGNR+Arial-BoldMT"/>
              </a:rPr>
              <a:t>wird (Leichtigkeit des Straßenverkehrs)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 nur marginal betroffen, da Grundstück weiterhin befahrbar  </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v. Art. 12, Art. 14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5844536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074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alledem nicht zu belegen: </a:t>
            </a:r>
            <a:r>
              <a:rPr lang="de-DE" sz="2400" dirty="0">
                <a:solidFill>
                  <a:schemeClr val="tx1">
                    <a:lumMod val="65000"/>
                    <a:lumOff val="35000"/>
                  </a:schemeClr>
                </a:solidFill>
                <a:latin typeface="JKRGNR+Arial-BoldMT"/>
              </a:rPr>
              <a:t>Ermessensfehler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Vielmehr durch Straßenverkehrsbehörde erfolgt: </a:t>
            </a:r>
            <a:r>
              <a:rPr lang="de-DE" sz="2400" dirty="0">
                <a:solidFill>
                  <a:schemeClr val="tx1">
                    <a:lumMod val="65000"/>
                    <a:lumOff val="35000"/>
                  </a:schemeClr>
                </a:solidFill>
                <a:latin typeface="JKRGNR+Arial-BoldMT"/>
              </a:rPr>
              <a:t>Ermessensfehlerfreie Bescheidung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erfüllt: </a:t>
            </a:r>
            <a:r>
              <a:rPr lang="de-DE" sz="2400" dirty="0">
                <a:solidFill>
                  <a:schemeClr val="tx1">
                    <a:lumMod val="65000"/>
                    <a:lumOff val="35000"/>
                  </a:schemeClr>
                </a:solidFill>
                <a:latin typeface="JKRGNR+Arial-BoldMT"/>
              </a:rPr>
              <a:t>Anspruch des Klägers auf eine ermessensfehlerfreie Entscheidung durch die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aber Klage 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290264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6</a:t>
            </a:r>
          </a:p>
        </p:txBody>
      </p:sp>
    </p:spTree>
    <p:extLst>
      <p:ext uri="{BB962C8B-B14F-4D97-AF65-F5344CB8AC3E}">
        <p14:creationId xmlns:p14="http://schemas.microsoft.com/office/powerpoint/2010/main" val="3419365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Anspruch auf Einladung zur Pressefahrt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Demnach zu klären</a:t>
            </a:r>
            <a:r>
              <a:rPr lang="de-DE" sz="2400" dirty="0">
                <a:solidFill>
                  <a:schemeClr val="tx1">
                    <a:lumMod val="65000"/>
                    <a:lumOff val="35000"/>
                  </a:schemeClr>
                </a:solidFill>
                <a:latin typeface="JKRGNR+Arial-BoldMT"/>
              </a:rPr>
              <a:t>: Ob zu Gunsten des Anspruchstellers eine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zur Verfügung steht und die </a:t>
            </a:r>
            <a:r>
              <a:rPr lang="de-DE" sz="2400" b="1" dirty="0">
                <a:solidFill>
                  <a:schemeClr val="tx1">
                    <a:lumMod val="65000"/>
                    <a:lumOff val="35000"/>
                  </a:schemeClr>
                </a:solidFill>
                <a:latin typeface="JKRGNR+Arial-BoldMT"/>
              </a:rPr>
              <a:t>Anspruchsvoraussetzungen erfüllt </a:t>
            </a:r>
            <a:r>
              <a:rPr lang="de-DE" sz="2400" dirty="0">
                <a:solidFill>
                  <a:schemeClr val="tx1">
                    <a:lumMod val="65000"/>
                    <a:lumOff val="35000"/>
                  </a:schemeClr>
                </a:solidFill>
                <a:latin typeface="JKRGNR+Arial-BoldMT"/>
              </a:rPr>
              <a:t>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für vom Anspruchsteller erstrebte Begünstigung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Sonderbeziehung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Ansprüche </a:t>
            </a:r>
            <a:r>
              <a:rPr lang="de-DE" sz="2400" dirty="0">
                <a:solidFill>
                  <a:schemeClr val="tx1">
                    <a:lumMod val="65000"/>
                    <a:lumOff val="35000"/>
                  </a:schemeClr>
                </a:solidFill>
                <a:latin typeface="JKRGNR+Arial-BoldMT"/>
              </a:rPr>
              <a:t>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Spezialitätsgrundsatz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3607621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Einfachgesetzliche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Als einfachgesetzliche Anspruchsgrundlage einzig in Betracht kommend: </a:t>
            </a:r>
            <a:r>
              <a:rPr lang="de-DE" sz="2400" b="1" dirty="0">
                <a:solidFill>
                  <a:schemeClr val="tx1">
                    <a:lumMod val="65000"/>
                    <a:lumOff val="35000"/>
                  </a:schemeClr>
                </a:solidFill>
                <a:highlight>
                  <a:srgbClr val="FFFF00"/>
                </a:highlight>
                <a:latin typeface="JKRGNR+Arial-BoldMT"/>
              </a:rPr>
              <a:t>§ 4 I </a:t>
            </a:r>
            <a:r>
              <a:rPr lang="de-DE" sz="2400" b="1" dirty="0" err="1">
                <a:solidFill>
                  <a:schemeClr val="tx1">
                    <a:lumMod val="65000"/>
                    <a:lumOff val="35000"/>
                  </a:schemeClr>
                </a:solidFill>
                <a:highlight>
                  <a:srgbClr val="FFFF00"/>
                </a:highlight>
                <a:latin typeface="JKRGNR+Arial-BoldMT"/>
              </a:rPr>
              <a:t>LPresseG</a:t>
            </a:r>
            <a:r>
              <a:rPr lang="de-DE" sz="2400" b="1"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a:t>
            </a:r>
            <a:r>
              <a:rPr lang="de-DE" sz="2400" b="1" dirty="0">
                <a:solidFill>
                  <a:schemeClr val="tx1">
                    <a:lumMod val="65000"/>
                    <a:lumOff val="35000"/>
                  </a:schemeClr>
                </a:solidFill>
                <a:latin typeface="JKRGNR+Arial-BoldMT"/>
              </a:rPr>
              <a:t>§ 4 I </a:t>
            </a:r>
            <a:r>
              <a:rPr lang="de-DE" sz="2400" b="1" dirty="0" err="1">
                <a:solidFill>
                  <a:schemeClr val="tx1">
                    <a:lumMod val="65000"/>
                    <a:lumOff val="35000"/>
                  </a:schemeClr>
                </a:solidFill>
                <a:latin typeface="JKRGNR+Arial-BoldMT"/>
              </a:rPr>
              <a:t>LPresseG</a:t>
            </a:r>
            <a:r>
              <a:rPr lang="de-DE" sz="2400" dirty="0">
                <a:solidFill>
                  <a:schemeClr val="tx1">
                    <a:lumMod val="65000"/>
                    <a:lumOff val="35000"/>
                  </a:schemeClr>
                </a:solidFill>
                <a:latin typeface="JKRGNR+Arial-BoldMT"/>
              </a:rPr>
              <a:t>: Verpflichtung der Behörde „den Vertretern der Presse und des Rundfunks die zur Erfüllung ihrer öffentlichen Aufgaben dienenden Auskünfte zu erteilen“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Anspruchsgrundlage (+)</a:t>
            </a: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Pressefahrt als „</a:t>
            </a:r>
            <a:r>
              <a:rPr lang="de-DE" sz="2400" b="1" dirty="0">
                <a:solidFill>
                  <a:schemeClr val="tx1">
                    <a:lumMod val="65000"/>
                    <a:lumOff val="35000"/>
                  </a:schemeClr>
                </a:solidFill>
                <a:highlight>
                  <a:srgbClr val="FFFF00"/>
                </a:highlight>
                <a:latin typeface="JKRGNR+Arial-BoldMT"/>
              </a:rPr>
              <a:t>Auskunft</a:t>
            </a:r>
            <a:r>
              <a:rPr lang="de-DE" sz="2400" dirty="0">
                <a:solidFill>
                  <a:schemeClr val="tx1">
                    <a:lumMod val="65000"/>
                    <a:lumOff val="35000"/>
                  </a:schemeClr>
                </a:solidFill>
                <a:highlight>
                  <a:srgbClr val="FFFF00"/>
                </a:highlight>
                <a:latin typeface="JKRGNR+Arial-BoldMT"/>
              </a:rPr>
              <a:t>“ </a:t>
            </a:r>
            <a:r>
              <a:rPr lang="de-DE" sz="2400" dirty="0" err="1">
                <a:solidFill>
                  <a:schemeClr val="tx1">
                    <a:lumMod val="65000"/>
                    <a:lumOff val="35000"/>
                  </a:schemeClr>
                </a:solidFill>
                <a:highlight>
                  <a:srgbClr val="FFFF00"/>
                </a:highlight>
                <a:latin typeface="JKRGNR+Arial-BoldMT"/>
              </a:rPr>
              <a:t>iSd</a:t>
            </a:r>
            <a:r>
              <a:rPr lang="de-DE" sz="2400" dirty="0">
                <a:solidFill>
                  <a:schemeClr val="tx1">
                    <a:lumMod val="65000"/>
                    <a:lumOff val="35000"/>
                  </a:schemeClr>
                </a:solidFill>
                <a:highlight>
                  <a:srgbClr val="FFFF00"/>
                </a:highlight>
                <a:latin typeface="JKRGNR+Arial-BoldMT"/>
              </a:rPr>
              <a:t>.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einer </a:t>
            </a:r>
            <a:r>
              <a:rPr lang="de-DE" sz="2400" b="1" dirty="0">
                <a:solidFill>
                  <a:schemeClr val="tx1">
                    <a:lumMod val="65000"/>
                    <a:lumOff val="35000"/>
                  </a:schemeClr>
                </a:solidFill>
                <a:latin typeface="JKRGNR+Arial-BoldMT"/>
              </a:rPr>
              <a:t>„semantischen“ Auslegung </a:t>
            </a:r>
            <a:r>
              <a:rPr lang="de-DE" sz="2400" dirty="0">
                <a:solidFill>
                  <a:schemeClr val="tx1">
                    <a:lumMod val="65000"/>
                    <a:lumOff val="35000"/>
                  </a:schemeClr>
                </a:solidFill>
                <a:latin typeface="JKRGNR+Arial-BoldMT"/>
              </a:rPr>
              <a:t>festzustellen: Auskünfte zeichnen sich durch einen Akt der </a:t>
            </a:r>
            <a:r>
              <a:rPr lang="de-DE" sz="2400" b="1" dirty="0">
                <a:solidFill>
                  <a:schemeClr val="tx1">
                    <a:lumMod val="65000"/>
                    <a:lumOff val="35000"/>
                  </a:schemeClr>
                </a:solidFill>
                <a:latin typeface="JKRGNR+Arial-BoldMT"/>
              </a:rPr>
              <a:t>Informationspreisgabe</a:t>
            </a:r>
            <a:r>
              <a:rPr lang="de-DE" sz="2400" dirty="0">
                <a:solidFill>
                  <a:schemeClr val="tx1">
                    <a:lumMod val="65000"/>
                    <a:lumOff val="35000"/>
                  </a:schemeClr>
                </a:solidFill>
                <a:latin typeface="JKRGNR+Arial-BoldMT"/>
              </a:rPr>
              <a:t> aus, deren </a:t>
            </a:r>
            <a:r>
              <a:rPr lang="de-DE" sz="2400" b="1" dirty="0">
                <a:solidFill>
                  <a:schemeClr val="tx1">
                    <a:lumMod val="65000"/>
                    <a:lumOff val="35000"/>
                  </a:schemeClr>
                </a:solidFill>
                <a:latin typeface="JKRGNR+Arial-BoldMT"/>
              </a:rPr>
              <a:t>Grundlage ein Informationsbegehren </a:t>
            </a:r>
            <a:r>
              <a:rPr lang="de-DE" sz="2400" dirty="0">
                <a:solidFill>
                  <a:schemeClr val="tx1">
                    <a:lumMod val="65000"/>
                    <a:lumOff val="35000"/>
                  </a:schemeClr>
                </a:solidFill>
                <a:latin typeface="JKRGNR+Arial-BoldMT"/>
              </a:rPr>
              <a:t>einer anderen Person ist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710222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Charakter der „Pressefahrt“: sog. </a:t>
            </a:r>
            <a:r>
              <a:rPr lang="de-DE" sz="2400" b="1" dirty="0">
                <a:solidFill>
                  <a:schemeClr val="tx1">
                    <a:lumMod val="65000"/>
                    <a:lumOff val="35000"/>
                  </a:schemeClr>
                </a:solidFill>
                <a:latin typeface="JKRGNR+Arial-BoldMT"/>
              </a:rPr>
              <a:t>Eigeninformation der Behörde</a:t>
            </a:r>
            <a:r>
              <a:rPr lang="de-DE" sz="2400" dirty="0">
                <a:solidFill>
                  <a:schemeClr val="tx1">
                    <a:lumMod val="65000"/>
                    <a:lumOff val="35000"/>
                  </a:schemeClr>
                </a:solidFill>
                <a:latin typeface="JKRGNR+Arial-BoldMT"/>
              </a:rPr>
              <a:t>, die über eine bloße „Auskunft“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 I </a:t>
            </a:r>
            <a:r>
              <a:rPr lang="de-DE" sz="2400" dirty="0" err="1">
                <a:solidFill>
                  <a:schemeClr val="tx1">
                    <a:lumMod val="65000"/>
                    <a:lumOff val="35000"/>
                  </a:schemeClr>
                </a:solidFill>
                <a:latin typeface="JKRGNR+Arial-BoldMT"/>
              </a:rPr>
              <a:t>LPresseG</a:t>
            </a:r>
            <a:r>
              <a:rPr lang="de-DE" sz="2400" dirty="0">
                <a:solidFill>
                  <a:schemeClr val="tx1">
                    <a:lumMod val="65000"/>
                    <a:lumOff val="35000"/>
                  </a:schemeClr>
                </a:solidFill>
                <a:latin typeface="JKRGNR+Arial-BoldMT"/>
              </a:rPr>
              <a:t> hinausgeht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des § 4 I </a:t>
            </a:r>
            <a:r>
              <a:rPr lang="de-DE" sz="2400" b="1" dirty="0" err="1">
                <a:solidFill>
                  <a:schemeClr val="tx1">
                    <a:lumMod val="65000"/>
                    <a:lumOff val="35000"/>
                  </a:schemeClr>
                </a:solidFill>
                <a:latin typeface="JKRGNR+Arial-BoldMT"/>
              </a:rPr>
              <a:t>LPresseG</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nicht einschlägig: </a:t>
            </a:r>
            <a:r>
              <a:rPr lang="de-DE" sz="2400" dirty="0">
                <a:solidFill>
                  <a:schemeClr val="tx1">
                    <a:lumMod val="65000"/>
                    <a:lumOff val="35000"/>
                  </a:schemeClr>
                </a:solidFill>
                <a:latin typeface="JKRGNR+Arial-BoldMT"/>
              </a:rPr>
              <a:t>einfachgesetzliche Anspruchsgrundlage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0933830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 aus Grundrechten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denkbar: Anspruch aus Grundrechten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Derivative Leistungs- und Teilhaberechte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Originäre Leistungsansprüche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Originärer Leistungsanspruch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eines solchen Anspruchs: (Erstmalige) Schaffung eines bestimmten Leistungssystems („</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positivus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zu erwägen: </a:t>
            </a:r>
            <a:r>
              <a:rPr lang="de-DE" sz="2400" dirty="0">
                <a:solidFill>
                  <a:schemeClr val="tx1">
                    <a:lumMod val="65000"/>
                    <a:lumOff val="35000"/>
                  </a:schemeClr>
                </a:solidFill>
                <a:latin typeface="JKRGNR+Arial-BoldMT"/>
              </a:rPr>
              <a:t>Anspruch aus </a:t>
            </a:r>
            <a:r>
              <a:rPr lang="de-DE" sz="2400" b="1" dirty="0">
                <a:solidFill>
                  <a:schemeClr val="tx1">
                    <a:lumMod val="65000"/>
                    <a:lumOff val="35000"/>
                  </a:schemeClr>
                </a:solidFill>
                <a:latin typeface="JKRGNR+Arial-BoldMT"/>
              </a:rPr>
              <a:t>Art. 5 I 1 2. Alt.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Grundrecht auf „Informationsfreiheit“: </a:t>
            </a:r>
            <a:r>
              <a:rPr lang="de-DE" sz="2400" b="1" dirty="0">
                <a:solidFill>
                  <a:schemeClr val="tx1">
                    <a:lumMod val="65000"/>
                    <a:lumOff val="35000"/>
                  </a:schemeClr>
                </a:solidFill>
                <a:latin typeface="JKRGNR+Arial-BoldMT"/>
              </a:rPr>
              <a:t>Recht eines jeden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sich</a:t>
            </a:r>
            <a:r>
              <a:rPr lang="de-DE" sz="2400" dirty="0">
                <a:solidFill>
                  <a:schemeClr val="tx1">
                    <a:lumMod val="65000"/>
                    <a:lumOff val="35000"/>
                  </a:schemeClr>
                </a:solidFill>
                <a:latin typeface="JKRGNR+Arial-BoldMT"/>
              </a:rPr>
              <a:t> aus allgemein zugänglichen Quellen </a:t>
            </a:r>
            <a:r>
              <a:rPr lang="de-DE" sz="2400" b="1" dirty="0">
                <a:solidFill>
                  <a:schemeClr val="tx1">
                    <a:lumMod val="65000"/>
                    <a:lumOff val="35000"/>
                  </a:schemeClr>
                </a:solidFill>
                <a:latin typeface="JKRGNR+Arial-BoldMT"/>
              </a:rPr>
              <a:t>ungehindert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zu</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unterrichten</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013091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Begünstigungsansprüche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Zielrichtung: </a:t>
            </a:r>
            <a:r>
              <a:rPr lang="de-DE" sz="2400" dirty="0">
                <a:solidFill>
                  <a:schemeClr val="tx1">
                    <a:lumMod val="65000"/>
                    <a:lumOff val="35000"/>
                  </a:schemeClr>
                </a:solidFill>
                <a:highlight>
                  <a:srgbClr val="FFFF00"/>
                </a:highlight>
                <a:latin typeface="JKRGNR+Arial-BoldMT"/>
              </a:rPr>
              <a:t>Begründung oder Erweiterung von Rechtspositionen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diesen Fällen grundsätzlich </a:t>
            </a:r>
            <a:r>
              <a:rPr lang="de-DE" sz="2400" b="1" dirty="0">
                <a:solidFill>
                  <a:schemeClr val="tx1">
                    <a:lumMod val="65000"/>
                    <a:lumOff val="35000"/>
                  </a:schemeClr>
                </a:solidFill>
                <a:latin typeface="JKRGNR+Arial-BoldMT"/>
              </a:rPr>
              <a:t>als Anspruchsgrundlage </a:t>
            </a:r>
            <a:r>
              <a:rPr lang="de-DE" sz="2400" dirty="0">
                <a:solidFill>
                  <a:schemeClr val="tx1">
                    <a:lumMod val="65000"/>
                    <a:lumOff val="35000"/>
                  </a:schemeClr>
                </a:solidFill>
                <a:latin typeface="JKRGNR+Arial-BoldMT"/>
              </a:rPr>
              <a:t>für erstrebte Begünstigung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Sonderbeziehung,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Anspruchsgrundlage </a:t>
            </a:r>
            <a:r>
              <a:rPr lang="de-DE" sz="2400" dirty="0">
                <a:solidFill>
                  <a:schemeClr val="tx1">
                    <a:lumMod val="65000"/>
                    <a:lumOff val="35000"/>
                  </a:schemeClr>
                </a:solidFill>
                <a:latin typeface="JKRGNR+Arial-BoldMT"/>
              </a:rPr>
              <a:t>oder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beachte: </a:t>
            </a:r>
            <a:r>
              <a:rPr lang="de-DE" sz="2400" dirty="0">
                <a:solidFill>
                  <a:schemeClr val="tx1">
                    <a:lumMod val="65000"/>
                    <a:lumOff val="35000"/>
                  </a:schemeClr>
                </a:solidFill>
                <a:latin typeface="JKRGNR+Arial-BoldMT"/>
              </a:rPr>
              <a:t>Anwendungsvorrang der spezielleren Vorschrift / des spezielleren Rechtsinstituts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0567039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Insoweit</a:t>
            </a:r>
            <a:r>
              <a:rPr lang="de-DE" sz="2400" b="1" dirty="0">
                <a:solidFill>
                  <a:schemeClr val="tx1">
                    <a:lumMod val="65000"/>
                    <a:lumOff val="35000"/>
                  </a:schemeClr>
                </a:solidFill>
                <a:latin typeface="JKRGNR+Arial-BoldMT"/>
              </a:rPr>
              <a:t> bereits zweifelhaft: </a:t>
            </a:r>
            <a:r>
              <a:rPr lang="de-DE" sz="2400" dirty="0">
                <a:solidFill>
                  <a:schemeClr val="tx1">
                    <a:lumMod val="65000"/>
                    <a:lumOff val="35000"/>
                  </a:schemeClr>
                </a:solidFill>
                <a:latin typeface="JKRGNR+Arial-BoldMT"/>
              </a:rPr>
              <a:t>ob die Pressefahrt als solche eine </a:t>
            </a:r>
            <a:r>
              <a:rPr lang="de-DE" sz="2400" b="1" dirty="0">
                <a:solidFill>
                  <a:schemeClr val="tx1">
                    <a:lumMod val="65000"/>
                    <a:lumOff val="35000"/>
                  </a:schemeClr>
                </a:solidFill>
                <a:latin typeface="JKRGNR+Arial-BoldMT"/>
              </a:rPr>
              <a:t>„allgemein zugängliche Quelle“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5 I 1 Alt. 2 GG darstellt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Hierzu BVerwG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„Allgemein </a:t>
            </a:r>
            <a:r>
              <a:rPr lang="de-DE" sz="2400" i="1" dirty="0" err="1">
                <a:solidFill>
                  <a:schemeClr val="tx1">
                    <a:lumMod val="65000"/>
                    <a:lumOff val="35000"/>
                  </a:schemeClr>
                </a:solidFill>
                <a:latin typeface="JKRGNR+Arial-BoldMT"/>
              </a:rPr>
              <a:t>zugänglich</a:t>
            </a:r>
            <a:r>
              <a:rPr lang="de-DE" sz="2400" i="1" dirty="0">
                <a:solidFill>
                  <a:schemeClr val="tx1">
                    <a:lumMod val="65000"/>
                    <a:lumOff val="35000"/>
                  </a:schemeClr>
                </a:solidFill>
                <a:latin typeface="JKRGNR+Arial-BoldMT"/>
              </a:rPr>
              <a:t> ist eine Informationsquelle, wenn sie technisch geeignet und bestimmt ist, der Allgemeinheit Informationen zu verschaffen (BVerfGE 27, 71, 83; 28, 175, 188), wie dies in erster Linie bei den </a:t>
            </a:r>
            <a:r>
              <a:rPr lang="de-DE" sz="2400" b="1" i="1" dirty="0">
                <a:solidFill>
                  <a:schemeClr val="tx1">
                    <a:lumMod val="65000"/>
                    <a:lumOff val="35000"/>
                  </a:schemeClr>
                </a:solidFill>
                <a:latin typeface="JKRGNR+Arial-BoldMT"/>
              </a:rPr>
              <a:t>Massenkommunikationsmitteln</a:t>
            </a:r>
            <a:r>
              <a:rPr lang="de-DE" sz="2400" i="1" dirty="0">
                <a:solidFill>
                  <a:schemeClr val="tx1">
                    <a:lumMod val="65000"/>
                    <a:lumOff val="35000"/>
                  </a:schemeClr>
                </a:solidFill>
                <a:latin typeface="JKRGNR+Arial-BoldMT"/>
              </a:rPr>
              <a:t> der Fall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Presse, Rundfunk, Film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inwieweit amtliche Informationen „allgemein zugänglich“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768891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a:t>
            </a: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2023, 1755</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Schutzbereich der Informationsfreiheit nach Art. 5 Abs. 1 Satz 1 </a:t>
            </a:r>
            <a:r>
              <a:rPr lang="de-DE" sz="2400" i="1" dirty="0" err="1">
                <a:solidFill>
                  <a:schemeClr val="tx1">
                    <a:lumMod val="65000"/>
                    <a:lumOff val="35000"/>
                  </a:schemeClr>
                </a:solidFill>
                <a:latin typeface="JKRGNR+Arial-BoldMT"/>
              </a:rPr>
              <a:t>Halbs</a:t>
            </a:r>
            <a:r>
              <a:rPr lang="de-DE" sz="2400" i="1" dirty="0">
                <a:solidFill>
                  <a:schemeClr val="tx1">
                    <a:lumMod val="65000"/>
                    <a:lumOff val="35000"/>
                  </a:schemeClr>
                </a:solidFill>
                <a:latin typeface="JKRGNR+Arial-BoldMT"/>
              </a:rPr>
              <a:t>. 2 GG bemisst sich, soweit es um den </a:t>
            </a:r>
            <a:r>
              <a:rPr lang="de-DE" sz="2400" b="1" i="1" dirty="0">
                <a:solidFill>
                  <a:schemeClr val="tx1">
                    <a:lumMod val="65000"/>
                    <a:lumOff val="35000"/>
                  </a:schemeClr>
                </a:solidFill>
                <a:latin typeface="JKRGNR+Arial-BoldMT"/>
              </a:rPr>
              <a:t>Zugang zu amtlichen Informationen</a:t>
            </a:r>
            <a:r>
              <a:rPr lang="de-DE" sz="2400" i="1" dirty="0">
                <a:solidFill>
                  <a:schemeClr val="tx1">
                    <a:lumMod val="65000"/>
                    <a:lumOff val="35000"/>
                  </a:schemeClr>
                </a:solidFill>
                <a:latin typeface="JKRGNR+Arial-BoldMT"/>
              </a:rPr>
              <a:t> geht, </a:t>
            </a:r>
            <a:r>
              <a:rPr lang="de-DE" sz="2400" b="1" i="1" dirty="0">
                <a:solidFill>
                  <a:schemeClr val="tx1">
                    <a:lumMod val="65000"/>
                    <a:lumOff val="35000"/>
                  </a:schemeClr>
                </a:solidFill>
                <a:latin typeface="JKRGNR+Arial-BoldMT"/>
              </a:rPr>
              <a:t>nach der Auslegung einfachen Rechts</a:t>
            </a:r>
            <a:r>
              <a:rPr lang="de-DE" sz="2400" i="1" dirty="0">
                <a:solidFill>
                  <a:schemeClr val="tx1">
                    <a:lumMod val="65000"/>
                    <a:lumOff val="35000"/>
                  </a:schemeClr>
                </a:solidFill>
                <a:latin typeface="JKRGNR+Arial-BoldMT"/>
              </a:rPr>
              <a:t>. Das Grundrecht gewährleistet insoweit grundsätzlich nur das Recht, sich ungehindert aus einer für die allgemeine Zugänglichkeit bestimmten Quelle zu unterrichten. Fehlt es an dieser Bestimmung, ist die Informationsbeschaffung in der Regel nicht vom Grundrecht der Informationsfreiheit geschützt (BVerfG, Beschluss vom 20. Juni 2017 – 1 BvR 1978/13 – BVerfGE 145, 365 </a:t>
            </a:r>
            <a:r>
              <a:rPr lang="de-DE" sz="2400" i="1" dirty="0" err="1">
                <a:solidFill>
                  <a:schemeClr val="tx1">
                    <a:lumMod val="65000"/>
                    <a:lumOff val="35000"/>
                  </a:schemeClr>
                </a:solidFill>
                <a:latin typeface="JKRGNR+Arial-BoldMT"/>
              </a:rPr>
              <a:t>Rn</a:t>
            </a:r>
            <a:r>
              <a:rPr lang="de-DE" sz="2400" i="1" dirty="0">
                <a:solidFill>
                  <a:schemeClr val="tx1">
                    <a:lumMod val="65000"/>
                    <a:lumOff val="35000"/>
                  </a:schemeClr>
                </a:solidFill>
                <a:latin typeface="JKRGNR+Arial-BoldMT"/>
              </a:rPr>
              <a:t>. 19 f. m. w. 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Bereits festgestellt: kein Anspruch auf Gewährung von „</a:t>
            </a:r>
            <a:r>
              <a:rPr lang="de-DE" sz="2400" b="1" dirty="0">
                <a:solidFill>
                  <a:schemeClr val="tx1">
                    <a:lumMod val="65000"/>
                    <a:lumOff val="35000"/>
                  </a:schemeClr>
                </a:solidFill>
                <a:highlight>
                  <a:srgbClr val="FFFF00"/>
                </a:highlight>
                <a:latin typeface="JKRGNR+Arial-BoldMT"/>
              </a:rPr>
              <a:t>Eigeninformationen</a:t>
            </a:r>
            <a:r>
              <a:rPr lang="de-DE" sz="2400" dirty="0">
                <a:solidFill>
                  <a:schemeClr val="tx1">
                    <a:lumMod val="65000"/>
                    <a:lumOff val="35000"/>
                  </a:schemeClr>
                </a:solidFill>
                <a:highlight>
                  <a:srgbClr val="FFFF00"/>
                </a:highlight>
                <a:latin typeface="JKRGNR+Arial-BoldMT"/>
              </a:rPr>
              <a:t>“ der Behörde aus dem einfachen Gesetz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Originärer Anspruch aus Art. 5 I 1 Var. 3 GG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9001608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Ebenfalls denkbar: </a:t>
            </a:r>
            <a:r>
              <a:rPr lang="de-DE" sz="2400" b="1" dirty="0">
                <a:solidFill>
                  <a:schemeClr val="tx1">
                    <a:lumMod val="65000"/>
                    <a:lumOff val="35000"/>
                  </a:schemeClr>
                </a:solidFill>
                <a:highlight>
                  <a:srgbClr val="FFFF00"/>
                </a:highlight>
                <a:latin typeface="JKRGNR+Arial-BoldMT"/>
              </a:rPr>
              <a:t>Originärer Leistungsanspruch aus Art. 5 I 2 GG </a:t>
            </a:r>
            <a:r>
              <a:rPr lang="de-DE" sz="2400" dirty="0">
                <a:solidFill>
                  <a:schemeClr val="tx1">
                    <a:lumMod val="65000"/>
                    <a:lumOff val="35000"/>
                  </a:schemeClr>
                </a:solidFill>
                <a:highlight>
                  <a:srgbClr val="FFFF00"/>
                </a:highlight>
                <a:latin typeface="JKRGNR+Arial-BoldMT"/>
              </a:rPr>
              <a:t>(Pressefreiheit)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Neben Abwehrrecht – in Art. 5 I 2 GG –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enthalten: </a:t>
            </a:r>
            <a:r>
              <a:rPr lang="de-DE" sz="2400" b="1" dirty="0">
                <a:solidFill>
                  <a:schemeClr val="tx1">
                    <a:lumMod val="65000"/>
                    <a:lumOff val="35000"/>
                  </a:schemeClr>
                </a:solidFill>
                <a:latin typeface="JKRGNR+Arial-BoldMT"/>
              </a:rPr>
              <a:t>Objektiv-rechtliche Grundrechtsdimension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grundsätzlich aus Art. 5 I 2 GG abzuleiten: </a:t>
            </a:r>
            <a:r>
              <a:rPr lang="de-DE" sz="2400" b="1" dirty="0">
                <a:solidFill>
                  <a:schemeClr val="tx1">
                    <a:lumMod val="65000"/>
                    <a:lumOff val="35000"/>
                  </a:schemeClr>
                </a:solidFill>
                <a:latin typeface="JKRGNR+Arial-BoldMT"/>
              </a:rPr>
              <a:t>Anspruch auf Zugang zu behördlichen Informationen</a:t>
            </a:r>
            <a:r>
              <a:rPr lang="de-DE" sz="2400" dirty="0">
                <a:solidFill>
                  <a:schemeClr val="tx1">
                    <a:lumMod val="65000"/>
                    <a:lumOff val="35000"/>
                  </a:schemeClr>
                </a:solidFill>
                <a:latin typeface="JKRGNR+Arial-BoldMT"/>
              </a:rPr>
              <a:t>, die für die Öffentlichkeit von Interesse sein können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auch insoweit erforderlich: </a:t>
            </a:r>
            <a:r>
              <a:rPr lang="de-DE" sz="2400" b="1" dirty="0">
                <a:solidFill>
                  <a:schemeClr val="tx1">
                    <a:lumMod val="65000"/>
                    <a:lumOff val="35000"/>
                  </a:schemeClr>
                </a:solidFill>
                <a:latin typeface="JKRGNR+Arial-BoldMT"/>
              </a:rPr>
              <a:t>Informationsverlangen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t>
            </a:r>
            <a:r>
              <a:rPr lang="de-DE" sz="2400" i="1" dirty="0">
                <a:solidFill>
                  <a:schemeClr val="tx1">
                    <a:lumMod val="65000"/>
                    <a:lumOff val="35000"/>
                  </a:schemeClr>
                </a:solidFill>
                <a:latin typeface="JKRGNR+Arial-BoldMT"/>
              </a:rPr>
              <a:t>„[…] der Kläger verlangt von der Beklagten nicht Auskunft über ein näher umrissenes Thema, wobei Initiative und Themenwahl von dem fragenden Journalisten ausgehen, sondern er beansprucht von der Beklagten, mit Eigeninformationen versehen zu werden, welche diese von sich aus unter eigener Themenwahl erteilt“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Art. 5 I 2 GG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5068545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2. Derivative Leistungs- und Teilhabeansprüche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Nunmehr zu prüfen</a:t>
            </a:r>
            <a:r>
              <a:rPr lang="de-DE" sz="2400" b="1" dirty="0">
                <a:solidFill>
                  <a:schemeClr val="tx1">
                    <a:lumMod val="65000"/>
                    <a:lumOff val="35000"/>
                  </a:schemeClr>
                </a:solidFill>
                <a:latin typeface="JKRGNR+Arial-BoldMT"/>
              </a:rPr>
              <a:t>: derivative Leistungs- und Teilhabeansprüche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In diesem Zusammenhang (generell) die Anspruchsgrundlage darstellend: </a:t>
            </a:r>
            <a:r>
              <a:rPr lang="de-DE" sz="2400" b="1" dirty="0">
                <a:solidFill>
                  <a:schemeClr val="tx1">
                    <a:lumMod val="65000"/>
                    <a:lumOff val="35000"/>
                  </a:schemeClr>
                </a:solidFill>
                <a:highlight>
                  <a:srgbClr val="FFFF00"/>
                </a:highlight>
                <a:latin typeface="JKRGNR+Arial-BoldMT"/>
              </a:rPr>
              <a:t>Allgemeiner Gleichheitsgrundsatz aus Art. 3 I GG </a:t>
            </a:r>
            <a:r>
              <a:rPr lang="de-DE" sz="2400" b="1" dirty="0" err="1">
                <a:solidFill>
                  <a:schemeClr val="tx1">
                    <a:lumMod val="65000"/>
                    <a:lumOff val="35000"/>
                  </a:schemeClr>
                </a:solidFill>
                <a:highlight>
                  <a:srgbClr val="FFFF00"/>
                </a:highlight>
                <a:latin typeface="JKRGNR+Arial-BoldMT"/>
              </a:rPr>
              <a:t>iVm</a:t>
            </a:r>
            <a:r>
              <a:rPr lang="de-DE" sz="2400" b="1" dirty="0">
                <a:solidFill>
                  <a:schemeClr val="tx1">
                    <a:lumMod val="65000"/>
                    <a:lumOff val="35000"/>
                  </a:schemeClr>
                </a:solidFill>
                <a:highlight>
                  <a:srgbClr val="FFFF00"/>
                </a:highlight>
                <a:latin typeface="JKRGNR+Arial-BoldMT"/>
              </a:rPr>
              <a:t>. dem jeweilig betroffenen Freiheitsgrundrecht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mithin </a:t>
            </a:r>
            <a:r>
              <a:rPr lang="de-DE" sz="2400" b="1" dirty="0">
                <a:solidFill>
                  <a:schemeClr val="tx1">
                    <a:lumMod val="65000"/>
                    <a:lumOff val="35000"/>
                  </a:schemeClr>
                </a:solidFill>
                <a:latin typeface="JKRGNR+Arial-BoldMT"/>
              </a:rPr>
              <a:t>durchaus denkbar</a:t>
            </a:r>
            <a:r>
              <a:rPr lang="de-DE" sz="2400" dirty="0">
                <a:solidFill>
                  <a:schemeClr val="tx1">
                    <a:lumMod val="65000"/>
                    <a:lumOff val="35000"/>
                  </a:schemeClr>
                </a:solidFill>
                <a:latin typeface="JKRGNR+Arial-BoldMT"/>
              </a:rPr>
              <a:t>: derivativer Leistungs- und Teilhabeanspruch aus </a:t>
            </a:r>
            <a:r>
              <a:rPr lang="de-DE" sz="2400" b="1" dirty="0">
                <a:solidFill>
                  <a:schemeClr val="tx1">
                    <a:lumMod val="65000"/>
                    <a:lumOff val="35000"/>
                  </a:schemeClr>
                </a:solidFill>
                <a:latin typeface="JKRGNR+Arial-BoldMT"/>
              </a:rPr>
              <a:t>Art. 3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5 I 2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&gt; Maßgebliche Voraussetzung hierfür: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Bestehendes Leistungssystem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Anspruchsteller mit den bisherig Begünstigten vergleichbar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sachlicher Grund vorhanden</a:t>
            </a:r>
            <a:r>
              <a:rPr lang="de-DE" sz="2400" dirty="0">
                <a:solidFill>
                  <a:schemeClr val="tx1">
                    <a:lumMod val="65000"/>
                    <a:lumOff val="35000"/>
                  </a:schemeClr>
                </a:solidFill>
                <a:latin typeface="JKRGNR+Arial-BoldMT"/>
              </a:rPr>
              <a:t>, der Ungleichbehandlung ausnahmsweise rechtfertigt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09209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20 andere Pressevertreter an der begehrten Pressefahrt teilnehmen dürfen</a:t>
            </a:r>
            <a:r>
              <a:rPr lang="de-DE" sz="2400" b="1" dirty="0">
                <a:solidFill>
                  <a:schemeClr val="tx1">
                    <a:lumMod val="65000"/>
                    <a:lumOff val="35000"/>
                  </a:schemeClr>
                </a:solidFill>
                <a:latin typeface="JKRGNR+Arial-BoldMT"/>
              </a:rPr>
              <a:t>, ohne weiteres vorhanden: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 geschaffenes Leistungssystem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K ebenso Pressevertreter</a:t>
            </a:r>
            <a:r>
              <a:rPr lang="de-DE" sz="2400" b="1" dirty="0">
                <a:solidFill>
                  <a:schemeClr val="tx1">
                    <a:lumMod val="65000"/>
                    <a:lumOff val="35000"/>
                  </a:schemeClr>
                </a:solidFill>
                <a:latin typeface="JKRGNR+Arial-BoldMT"/>
              </a:rPr>
              <a:t>, ebenfalls erfüllt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Vergleichbarkeit der Sachverhalte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fraglich: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eines </a:t>
            </a:r>
            <a:r>
              <a:rPr lang="de-DE" sz="2400" b="1" dirty="0">
                <a:solidFill>
                  <a:schemeClr val="tx1">
                    <a:lumMod val="65000"/>
                    <a:lumOff val="35000"/>
                  </a:schemeClr>
                </a:solidFill>
                <a:highlight>
                  <a:srgbClr val="FFFF00"/>
                </a:highlight>
                <a:latin typeface="JKRGNR+Arial-BoldMT"/>
              </a:rPr>
              <a:t>„sachlichen Grundes“ für die Ungleichbehandlung </a:t>
            </a:r>
            <a:r>
              <a:rPr lang="de-DE" sz="2400" dirty="0">
                <a:solidFill>
                  <a:schemeClr val="tx1">
                    <a:lumMod val="65000"/>
                    <a:lumOff val="35000"/>
                  </a:schemeClr>
                </a:solidFill>
                <a:highlight>
                  <a:srgbClr val="FFFF00"/>
                </a:highlight>
                <a:latin typeface="JKRGNR+Arial-BoldMT"/>
              </a:rPr>
              <a:t>gegenüber dem 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maßgeblich: </a:t>
            </a:r>
            <a:r>
              <a:rPr lang="de-DE" sz="2400" b="1" dirty="0">
                <a:solidFill>
                  <a:schemeClr val="tx1">
                    <a:lumMod val="65000"/>
                    <a:lumOff val="35000"/>
                  </a:schemeClr>
                </a:solidFill>
                <a:latin typeface="JKRGNR+Arial-BoldMT"/>
              </a:rPr>
              <a:t>Beweggründe der Behörde </a:t>
            </a:r>
            <a:r>
              <a:rPr lang="de-DE" sz="2400" dirty="0">
                <a:solidFill>
                  <a:schemeClr val="tx1">
                    <a:lumMod val="65000"/>
                    <a:lumOff val="35000"/>
                  </a:schemeClr>
                </a:solidFill>
                <a:latin typeface="JKRGNR+Arial-BoldMT"/>
              </a:rPr>
              <a:t>bei der Auswahl der eingeladenen Pressevertreter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155583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Vorgaben des BVerwG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Damit ergibt sich bei einer </a:t>
            </a:r>
            <a:r>
              <a:rPr lang="de-DE" sz="2400" i="1" dirty="0" err="1">
                <a:solidFill>
                  <a:schemeClr val="tx1">
                    <a:lumMod val="65000"/>
                    <a:lumOff val="35000"/>
                  </a:schemeClr>
                </a:solidFill>
                <a:latin typeface="JKRGNR+Arial-BoldMT"/>
              </a:rPr>
              <a:t>größeren</a:t>
            </a:r>
            <a:r>
              <a:rPr lang="de-DE" sz="2400" i="1" dirty="0">
                <a:solidFill>
                  <a:schemeClr val="tx1">
                    <a:lumMod val="65000"/>
                    <a:lumOff val="35000"/>
                  </a:schemeClr>
                </a:solidFill>
                <a:latin typeface="JKRGNR+Arial-BoldMT"/>
              </a:rPr>
              <a:t> Anzahl interessierter Journalisten die </a:t>
            </a:r>
            <a:r>
              <a:rPr lang="de-DE" sz="2400" i="1" dirty="0">
                <a:solidFill>
                  <a:schemeClr val="tx1">
                    <a:lumMod val="65000"/>
                    <a:lumOff val="35000"/>
                  </a:schemeClr>
                </a:solidFill>
                <a:highlight>
                  <a:srgbClr val="FFFF00"/>
                </a:highlight>
                <a:latin typeface="JKRGNR+Arial-BoldMT"/>
              </a:rPr>
              <a:t>Notwendigkeit einer Auswahl</a:t>
            </a:r>
            <a:r>
              <a:rPr lang="de-DE" sz="2400" i="1" dirty="0">
                <a:solidFill>
                  <a:schemeClr val="tx1">
                    <a:lumMod val="65000"/>
                    <a:lumOff val="35000"/>
                  </a:schemeClr>
                </a:solidFill>
                <a:latin typeface="JKRGNR+Arial-BoldMT"/>
              </a:rPr>
              <a:t>. Die B ist dabei an den Gleichheitssatz gebunden. Sie muss sich von sachgerechten </a:t>
            </a:r>
            <a:r>
              <a:rPr lang="de-DE" sz="2400" i="1" dirty="0" err="1">
                <a:solidFill>
                  <a:schemeClr val="tx1">
                    <a:lumMod val="65000"/>
                    <a:lumOff val="35000"/>
                  </a:schemeClr>
                </a:solidFill>
                <a:latin typeface="JKRGNR+Arial-BoldMT"/>
              </a:rPr>
              <a:t>Erwägungen</a:t>
            </a:r>
            <a:r>
              <a:rPr lang="de-DE" sz="2400" i="1" dirty="0">
                <a:solidFill>
                  <a:schemeClr val="tx1">
                    <a:lumMod val="65000"/>
                    <a:lumOff val="35000"/>
                  </a:schemeClr>
                </a:solidFill>
                <a:latin typeface="JKRGNR+Arial-BoldMT"/>
              </a:rPr>
              <a:t> leiten lassen und darf keinesfalls </a:t>
            </a:r>
            <a:r>
              <a:rPr lang="de-DE" sz="2400" i="1" dirty="0" err="1">
                <a:solidFill>
                  <a:schemeClr val="tx1">
                    <a:lumMod val="65000"/>
                    <a:lumOff val="35000"/>
                  </a:schemeClr>
                </a:solidFill>
                <a:latin typeface="JKRGNR+Arial-BoldMT"/>
              </a:rPr>
              <a:t>willkür</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lich</a:t>
            </a:r>
            <a:r>
              <a:rPr lang="de-DE" sz="2400" i="1" dirty="0">
                <a:solidFill>
                  <a:schemeClr val="tx1">
                    <a:lumMod val="65000"/>
                    <a:lumOff val="35000"/>
                  </a:schemeClr>
                </a:solidFill>
                <a:latin typeface="JKRGNR+Arial-BoldMT"/>
              </a:rPr>
              <a:t> verfahren ... </a:t>
            </a:r>
            <a:r>
              <a:rPr lang="de-DE" sz="2400" dirty="0">
                <a:solidFill>
                  <a:schemeClr val="tx1">
                    <a:lumMod val="65000"/>
                    <a:lumOff val="35000"/>
                  </a:schemeClr>
                </a:solidFill>
                <a:latin typeface="JKRGNR+Arial-BoldMT"/>
              </a:rPr>
              <a:t>(vgl. BVerwGE 47, 252/253)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Sachverhaltes </a:t>
            </a:r>
            <a:r>
              <a:rPr lang="de-DE" sz="2400" b="1" dirty="0">
                <a:solidFill>
                  <a:schemeClr val="tx1">
                    <a:lumMod val="65000"/>
                    <a:lumOff val="35000"/>
                  </a:schemeClr>
                </a:solidFill>
                <a:latin typeface="JKRGNR+Arial-BoldMT"/>
              </a:rPr>
              <a:t>tragende Erwägung </a:t>
            </a:r>
            <a:r>
              <a:rPr lang="de-DE" sz="2400" dirty="0">
                <a:solidFill>
                  <a:schemeClr val="tx1">
                    <a:lumMod val="65000"/>
                    <a:lumOff val="35000"/>
                  </a:schemeClr>
                </a:solidFill>
                <a:latin typeface="JKRGNR+Arial-BoldMT"/>
              </a:rPr>
              <a:t>bei der Auswahlentscheidung der Behörde: </a:t>
            </a:r>
            <a:r>
              <a:rPr lang="de-DE" sz="2400" b="1" dirty="0">
                <a:solidFill>
                  <a:schemeClr val="tx1">
                    <a:lumMod val="65000"/>
                    <a:lumOff val="35000"/>
                  </a:schemeClr>
                </a:solidFill>
                <a:latin typeface="JKRGNR+Arial-BoldMT"/>
              </a:rPr>
              <a:t>Bezug der Pressevertreter </a:t>
            </a:r>
            <a:r>
              <a:rPr lang="de-DE" sz="2400" dirty="0">
                <a:solidFill>
                  <a:schemeClr val="tx1">
                    <a:lumMod val="65000"/>
                    <a:lumOff val="35000"/>
                  </a:schemeClr>
                </a:solidFill>
                <a:latin typeface="JKRGNR+Arial-BoldMT"/>
              </a:rPr>
              <a:t>zu der in Rede stehenden Materie </a:t>
            </a:r>
            <a:r>
              <a:rPr lang="de-DE" sz="2400" b="1" dirty="0">
                <a:solidFill>
                  <a:schemeClr val="tx1">
                    <a:lumMod val="65000"/>
                    <a:lumOff val="35000"/>
                  </a:schemeClr>
                </a:solidFill>
                <a:latin typeface="JKRGNR+Arial-BoldMT"/>
              </a:rPr>
              <a:t>Umweltschutz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Sachlicher Grund </a:t>
            </a:r>
            <a:r>
              <a:rPr lang="de-DE" sz="2400" dirty="0">
                <a:solidFill>
                  <a:schemeClr val="tx1">
                    <a:lumMod val="65000"/>
                    <a:lumOff val="35000"/>
                  </a:schemeClr>
                </a:solidFill>
                <a:latin typeface="JKRGNR+Arial-BoldMT"/>
              </a:rPr>
              <a:t>für die Ungleichbehandlung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ebenfalls im Ermessen der Behörde stehend und </a:t>
            </a:r>
            <a:r>
              <a:rPr lang="de-DE" sz="2400" b="1" dirty="0">
                <a:solidFill>
                  <a:schemeClr val="tx1">
                    <a:lumMod val="65000"/>
                    <a:lumOff val="35000"/>
                  </a:schemeClr>
                </a:solidFill>
                <a:latin typeface="JKRGNR+Arial-BoldMT"/>
              </a:rPr>
              <a:t>gleichermaßen sachlich gerechtfertigt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Beschränkung</a:t>
            </a:r>
            <a:r>
              <a:rPr lang="de-DE" sz="2400" dirty="0">
                <a:solidFill>
                  <a:schemeClr val="tx1">
                    <a:lumMod val="65000"/>
                    <a:lumOff val="35000"/>
                  </a:schemeClr>
                </a:solidFill>
                <a:latin typeface="JKRGNR+Arial-BoldMT"/>
              </a:rPr>
              <a:t> der Teilnehmerzahl </a:t>
            </a:r>
            <a:r>
              <a:rPr lang="de-DE" sz="2400" b="1" dirty="0">
                <a:solidFill>
                  <a:schemeClr val="tx1">
                    <a:lumMod val="65000"/>
                    <a:lumOff val="35000"/>
                  </a:schemeClr>
                </a:solidFill>
                <a:latin typeface="JKRGNR+Arial-BoldMT"/>
              </a:rPr>
              <a:t>auf 20 Personen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2904328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3450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 47, 247 ff.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Die verfassungsmäßige </a:t>
            </a:r>
            <a:r>
              <a:rPr lang="de-DE" sz="2400" b="1" i="1" dirty="0">
                <a:solidFill>
                  <a:schemeClr val="tx1">
                    <a:lumMod val="65000"/>
                    <a:lumOff val="35000"/>
                  </a:schemeClr>
                </a:solidFill>
                <a:latin typeface="JKRGNR+Arial-BoldMT"/>
              </a:rPr>
              <a:t>Garantie der Pressefreiheit wird bei Presseveranstaltungen für einen kleineren Kreis nur dann verletzt, wenn die Auswahl der Teilnehmer auf eine Reglementierung oder Steuerung der Presse oder eines Teils von ihr hinausliefe</a:t>
            </a:r>
            <a:r>
              <a:rPr lang="de-DE" sz="2400" i="1" dirty="0">
                <a:solidFill>
                  <a:schemeClr val="tx1">
                    <a:lumMod val="65000"/>
                    <a:lumOff val="35000"/>
                  </a:schemeClr>
                </a:solidFill>
                <a:latin typeface="JKRGNR+Arial-BoldMT"/>
              </a:rPr>
              <a:t>. Das ist, worauf im gegenwärtigen Fall abzustellen ist, nicht der Fall, wenn die Informationsveranstaltung einem bestimmten Fachthema gewidmet ist - hier: aus dem Bereich des öffentlichen Güter- oder Personenverkehrs - und die zu dieser Veranstaltung eingeladenen Journalisten danach ausgewählt werden, ob sie sich bisher schon auf diesem Gebiet fachjournalistisch betätigt haben. Eine nach solchen Kriterien getroffene Auswahl ist sachgerecht; sie verstößt weder gegen Art. 5 Abs. 1 GG noch gegen Art. 3 Abs.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100" i="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9674268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a:t>
            </a:r>
            <a:r>
              <a:rPr lang="de-DE" sz="2400" b="1" dirty="0">
                <a:solidFill>
                  <a:schemeClr val="tx1">
                    <a:lumMod val="65000"/>
                    <a:lumOff val="35000"/>
                  </a:schemeClr>
                </a:solidFill>
                <a:latin typeface="JKRGNR+Arial-BoldMT"/>
              </a:rPr>
              <a:t>nicht gegeben: Anspruch aus derivativem Teilhaberecht nach Art. 3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5 I 2 GG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 weiteren Anspruchsgrundlagen in Betracht kommen: </a:t>
            </a:r>
            <a:r>
              <a:rPr lang="de-DE" sz="2400" b="1" dirty="0">
                <a:solidFill>
                  <a:schemeClr val="tx1">
                    <a:lumMod val="65000"/>
                    <a:lumOff val="35000"/>
                  </a:schemeClr>
                </a:solidFill>
                <a:latin typeface="JKRGNR+Arial-BoldMT"/>
              </a:rPr>
              <a:t>Anspruch auf Teilnahme an Pressefahrt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9000825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Erfolgsaussichten einer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im Anschluss zu prüfen: Erfolgsaussichten einer noch zu erhebenden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Klage hat Erfolg, soweit die Sachentscheidungsvoraussetzungen erfüllt sind und die Klage begründet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keineswegs einschlägig: aufdrängende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maßgeblich: </a:t>
            </a:r>
            <a:r>
              <a:rPr lang="de-DE" sz="2400" b="1" dirty="0">
                <a:solidFill>
                  <a:schemeClr val="tx1">
                    <a:lumMod val="65000"/>
                    <a:lumOff val="35000"/>
                  </a:schemeClr>
                </a:solidFill>
                <a:latin typeface="JKRGNR+Arial-BoldMT"/>
              </a:rPr>
              <a:t>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erörtern: Vorliegen einer </a:t>
            </a:r>
            <a:r>
              <a:rPr lang="de-DE" sz="2400" b="1" dirty="0">
                <a:solidFill>
                  <a:schemeClr val="tx1">
                    <a:lumMod val="65000"/>
                    <a:lumOff val="35000"/>
                  </a:schemeClr>
                </a:solidFill>
                <a:latin typeface="JKRGNR+Arial-BoldMT"/>
              </a:rPr>
              <a:t>„öffentlich-rechtlichen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2956333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Beurteilung (insbesondere) heranzuziehen, soweit vorhanden: </a:t>
            </a:r>
            <a:r>
              <a:rPr lang="de-DE" sz="2400" b="1" dirty="0">
                <a:solidFill>
                  <a:schemeClr val="tx1">
                    <a:lumMod val="65000"/>
                    <a:lumOff val="35000"/>
                  </a:schemeClr>
                </a:solidFill>
                <a:latin typeface="JKRGNR+Arial-BoldMT"/>
              </a:rPr>
              <a:t>streitentscheidende Norm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a:t>
            </a:r>
            <a:r>
              <a:rPr lang="de-DE" sz="2400" b="1" dirty="0">
                <a:solidFill>
                  <a:schemeClr val="tx1">
                    <a:lumMod val="65000"/>
                    <a:lumOff val="35000"/>
                  </a:schemeClr>
                </a:solidFill>
                <a:latin typeface="JKRGNR+Arial-BoldMT"/>
              </a:rPr>
              <a:t>im ersten Schritt </a:t>
            </a:r>
            <a:r>
              <a:rPr lang="de-DE" sz="2400" dirty="0">
                <a:solidFill>
                  <a:schemeClr val="tx1">
                    <a:lumMod val="65000"/>
                    <a:lumOff val="35000"/>
                  </a:schemeClr>
                </a:solidFill>
                <a:latin typeface="JKRGNR+Arial-BoldMT"/>
              </a:rPr>
              <a:t>herauszuarbeiten: </a:t>
            </a:r>
            <a:r>
              <a:rPr lang="de-DE" sz="2400" b="1" dirty="0">
                <a:solidFill>
                  <a:schemeClr val="tx1">
                    <a:lumMod val="65000"/>
                    <a:lumOff val="35000"/>
                  </a:schemeClr>
                </a:solidFill>
                <a:latin typeface="JKRGNR+Arial-BoldMT"/>
              </a:rPr>
              <a:t>Was ist Streit?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Streit: </a:t>
            </a:r>
            <a:r>
              <a:rPr lang="de-DE" sz="2400" b="1" dirty="0">
                <a:solidFill>
                  <a:schemeClr val="tx1">
                    <a:lumMod val="65000"/>
                    <a:lumOff val="35000"/>
                  </a:schemeClr>
                </a:solidFill>
                <a:highlight>
                  <a:srgbClr val="FFFF00"/>
                </a:highlight>
                <a:latin typeface="JKRGNR+Arial-BoldMT"/>
              </a:rPr>
              <a:t>Teilnahme an der Pressefahrt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streitentscheidende Vorschrift in Betracht kommend: </a:t>
            </a:r>
            <a:r>
              <a:rPr lang="de-DE" sz="2400" b="1" dirty="0">
                <a:solidFill>
                  <a:schemeClr val="tx1">
                    <a:lumMod val="65000"/>
                    <a:lumOff val="35000"/>
                  </a:schemeClr>
                </a:solidFill>
                <a:latin typeface="JKRGNR+Arial-BoldMT"/>
              </a:rPr>
              <a:t>§ 4 </a:t>
            </a:r>
            <a:r>
              <a:rPr lang="de-DE" sz="2400" b="1" dirty="0" err="1">
                <a:solidFill>
                  <a:schemeClr val="tx1">
                    <a:lumMod val="65000"/>
                    <a:lumOff val="35000"/>
                  </a:schemeClr>
                </a:solidFill>
                <a:latin typeface="JKRGNR+Arial-BoldMT"/>
              </a:rPr>
              <a:t>LPresseG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Öffentlich-rechtlicher Charakter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hilfreich: </a:t>
            </a:r>
            <a:r>
              <a:rPr lang="de-DE" sz="2400" b="1" dirty="0">
                <a:solidFill>
                  <a:schemeClr val="tx1">
                    <a:lumMod val="65000"/>
                    <a:lumOff val="35000"/>
                  </a:schemeClr>
                </a:solidFill>
                <a:latin typeface="JKRGNR+Arial-BoldMT"/>
              </a:rPr>
              <a:t>Sachzusammenhang</a:t>
            </a:r>
            <a:r>
              <a:rPr lang="de-DE" sz="2400" dirty="0">
                <a:solidFill>
                  <a:schemeClr val="tx1">
                    <a:lumMod val="65000"/>
                    <a:lumOff val="35000"/>
                  </a:schemeClr>
                </a:solidFill>
                <a:latin typeface="JKRGNR+Arial-BoldMT"/>
              </a:rPr>
              <a:t> des in Rede stehenden Lebenssachverhaltes </a:t>
            </a:r>
            <a:r>
              <a:rPr lang="de-DE" sz="2400" b="1" dirty="0">
                <a:solidFill>
                  <a:schemeClr val="tx1">
                    <a:lumMod val="65000"/>
                    <a:lumOff val="35000"/>
                  </a:schemeClr>
                </a:solidFill>
                <a:latin typeface="JKRGNR+Arial-BoldMT"/>
              </a:rPr>
              <a:t>zum öffentlichen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Sachzusammenhang: </a:t>
            </a:r>
            <a:r>
              <a:rPr lang="de-DE" sz="2400" b="1" dirty="0">
                <a:solidFill>
                  <a:schemeClr val="tx1">
                    <a:lumMod val="65000"/>
                    <a:lumOff val="35000"/>
                  </a:schemeClr>
                </a:solidFill>
                <a:latin typeface="JKRGNR+Arial-BoldMT"/>
              </a:rPr>
              <a:t>Informationsbereitstellung</a:t>
            </a:r>
            <a:r>
              <a:rPr lang="de-DE" sz="2400" dirty="0">
                <a:solidFill>
                  <a:schemeClr val="tx1">
                    <a:lumMod val="65000"/>
                    <a:lumOff val="35000"/>
                  </a:schemeClr>
                </a:solidFill>
                <a:latin typeface="JKRGNR+Arial-BoldMT"/>
              </a:rPr>
              <a:t> im Zusammenhang mit umweltschutzrechtlich relevanten hoheitlichen Tätigkeiten </a:t>
            </a:r>
            <a:r>
              <a:rPr lang="de-DE" sz="2400" b="1" dirty="0">
                <a:solidFill>
                  <a:schemeClr val="tx1">
                    <a:lumMod val="65000"/>
                    <a:lumOff val="35000"/>
                  </a:schemeClr>
                </a:solidFill>
                <a:latin typeface="JKRGNR+Arial-BoldMT"/>
              </a:rPr>
              <a:t>(Mülldeponie)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91653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Ansprüche aus öffentlich-rechtlicher Sonderbeziehung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Hauptanwendungsfälle: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Begünstigende Verwaltungsakte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Öffentlich-rechtliche Schuldverhältnisse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Sondergruppe begünstigender Verwaltungsakte: </a:t>
            </a:r>
            <a:r>
              <a:rPr lang="de-DE" sz="2400" b="1" dirty="0">
                <a:solidFill>
                  <a:schemeClr val="tx1">
                    <a:lumMod val="65000"/>
                    <a:lumOff val="35000"/>
                  </a:schemeClr>
                </a:solidFill>
                <a:highlight>
                  <a:srgbClr val="FFFF00"/>
                </a:highlight>
                <a:latin typeface="JKRGNR+Arial-BoldMT"/>
              </a:rPr>
              <a:t>Zusicherungen</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38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Merkmal der Zusicherung: </a:t>
            </a:r>
            <a:r>
              <a:rPr lang="de-DE" sz="2400" dirty="0">
                <a:solidFill>
                  <a:schemeClr val="tx1">
                    <a:lumMod val="65000"/>
                    <a:lumOff val="35000"/>
                  </a:schemeClr>
                </a:solidFill>
                <a:latin typeface="JKRGNR+Arial-BoldMT"/>
              </a:rPr>
              <a:t>rechtsverbindliche Zusage der Behörde, einen Verwaltungsakt zu einem späteren Zeitpunkt zu 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Einzelfall herauszuarbeiten: </a:t>
            </a:r>
            <a:r>
              <a:rPr lang="de-DE" sz="2400" dirty="0">
                <a:solidFill>
                  <a:schemeClr val="tx1">
                    <a:lumMod val="65000"/>
                    <a:lumOff val="35000"/>
                  </a:schemeClr>
                </a:solidFill>
                <a:latin typeface="JKRGNR+Arial-BoldMT"/>
              </a:rPr>
              <a:t>Rechtsbindungswille der Behörde, Abgrenzung zu bloßer „Wissenserklärung“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0424719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Maßstab: </a:t>
            </a:r>
            <a:r>
              <a:rPr lang="de-DE" sz="2400" i="1" dirty="0">
                <a:solidFill>
                  <a:schemeClr val="tx1">
                    <a:lumMod val="65000"/>
                    <a:lumOff val="35000"/>
                  </a:schemeClr>
                </a:solidFill>
                <a:latin typeface="JKRGNR+Arial-BoldMT"/>
              </a:rPr>
              <a:t>Eine verfassungsrechtliche Streitigkeit liegt vor, wenn das </a:t>
            </a:r>
            <a:r>
              <a:rPr lang="de-DE" sz="2400" b="1" i="1" dirty="0">
                <a:solidFill>
                  <a:schemeClr val="tx1">
                    <a:lumMod val="65000"/>
                    <a:lumOff val="35000"/>
                  </a:schemeClr>
                </a:solidFill>
                <a:latin typeface="JKRGNR+Arial-BoldMT"/>
              </a:rPr>
              <a:t>streitige Rechtsverhältnis entscheidend vom Verfassungsrecht geformt </a:t>
            </a:r>
            <a:r>
              <a:rPr lang="de-DE" sz="2400" i="1" dirty="0">
                <a:solidFill>
                  <a:schemeClr val="tx1">
                    <a:lumMod val="65000"/>
                    <a:lumOff val="35000"/>
                  </a:schemeClr>
                </a:solidFill>
                <a:latin typeface="JKRGNR+Arial-BoldMT"/>
              </a:rPr>
              <a:t>ist </a:t>
            </a:r>
            <a:r>
              <a:rPr lang="de-DE" sz="2400" dirty="0">
                <a:solidFill>
                  <a:schemeClr val="tx1">
                    <a:lumMod val="65000"/>
                    <a:lumOff val="35000"/>
                  </a:schemeClr>
                </a:solidFill>
                <a:latin typeface="JKRGNR+Arial-BoldMT"/>
              </a:rPr>
              <a:t>(BVerwGE 164, 368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13 </a:t>
            </a:r>
            <a:r>
              <a:rPr lang="de-DE" sz="2400" dirty="0" err="1">
                <a:solidFill>
                  <a:schemeClr val="tx1">
                    <a:lumMod val="65000"/>
                    <a:lumOff val="35000"/>
                  </a:schemeClr>
                </a:solidFill>
                <a:latin typeface="JKRGNR+Arial-BoldMT"/>
              </a:rPr>
              <a:t>mwN</a:t>
            </a:r>
            <a:r>
              <a:rPr lang="de-DE" sz="2400" dirty="0">
                <a:solidFill>
                  <a:schemeClr val="tx1">
                    <a:lumMod val="65000"/>
                    <a:lumOff val="35000"/>
                  </a:schemeClr>
                </a:solidFill>
                <a:latin typeface="JKRGNR+Arial-BoldMT"/>
              </a:rPr>
              <a:t> =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2020, 387).</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da Anspruch ggf. (auch) auf </a:t>
            </a:r>
            <a:r>
              <a:rPr lang="de-DE" sz="2400" b="1" u="sng" dirty="0">
                <a:solidFill>
                  <a:schemeClr val="tx1">
                    <a:lumMod val="65000"/>
                    <a:lumOff val="35000"/>
                  </a:schemeClr>
                </a:solidFill>
                <a:latin typeface="JKRGNR+Arial-BoldMT"/>
              </a:rPr>
              <a:t>Grundrechte</a:t>
            </a:r>
            <a:r>
              <a:rPr lang="de-DE" sz="2400" dirty="0">
                <a:solidFill>
                  <a:schemeClr val="tx1">
                    <a:lumMod val="65000"/>
                    <a:lumOff val="35000"/>
                  </a:schemeClr>
                </a:solidFill>
                <a:latin typeface="JKRGNR+Arial-BoldMT"/>
              </a:rPr>
              <a:t> gestützt wird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u="sng" dirty="0">
                <a:solidFill>
                  <a:schemeClr val="tx1">
                    <a:lumMod val="65000"/>
                    <a:lumOff val="35000"/>
                  </a:schemeClr>
                </a:solidFill>
                <a:latin typeface="JKRGNR+Arial-BoldMT"/>
              </a:rPr>
              <a:t>Ratio des Ausschlusses in § 40 I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2025, 856 </a:t>
            </a:r>
            <a:r>
              <a:rPr lang="de-DE" sz="2400" b="1" dirty="0" err="1">
                <a:solidFill>
                  <a:schemeClr val="tx1">
                    <a:lumMod val="65000"/>
                    <a:lumOff val="35000"/>
                  </a:schemeClr>
                </a:solidFill>
                <a:latin typeface="JKRGNR+Arial-BoldMT"/>
              </a:rPr>
              <a:t>Rn</a:t>
            </a:r>
            <a:r>
              <a:rPr lang="de-DE" sz="2400" b="1" dirty="0">
                <a:solidFill>
                  <a:schemeClr val="tx1">
                    <a:lumMod val="65000"/>
                    <a:lumOff val="35000"/>
                  </a:schemeClr>
                </a:solidFill>
                <a:latin typeface="JKRGNR+Arial-BoldMT"/>
              </a:rPr>
              <a:t>. 21: </a:t>
            </a:r>
            <a:r>
              <a:rPr lang="de-DE" sz="2400" i="1" dirty="0">
                <a:solidFill>
                  <a:schemeClr val="tx1">
                    <a:lumMod val="65000"/>
                    <a:lumOff val="35000"/>
                  </a:schemeClr>
                </a:solidFill>
                <a:latin typeface="JKRGNR+Arial-BoldMT"/>
              </a:rPr>
              <a:t>Das Handeln und die Willensbildung oberster Staatsorgane in Wahrnehmung ihrer spezifischen verfassungsrechtlichen Rechte und Pflichten soll keiner fachgerichtlichen, sondern ausschließlich der verfassungsgerichtlichen Kontrolle unterliegen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 ausreichend: Dass Klagebegehren auf Grundrechte gestützt wird (BVerwG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764519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i="1" dirty="0">
                <a:solidFill>
                  <a:schemeClr val="tx1">
                    <a:lumMod val="65000"/>
                    <a:lumOff val="35000"/>
                  </a:schemeClr>
                </a:solidFill>
                <a:latin typeface="JKRGNR+Arial-BoldMT"/>
              </a:rPr>
              <a:t>Maßgeblich ist vielmehr, ob es im Kern des Rechtsstreits um das </a:t>
            </a:r>
            <a:r>
              <a:rPr lang="de-DE" sz="2400" b="1" i="1" u="sng" dirty="0">
                <a:solidFill>
                  <a:schemeClr val="tx1">
                    <a:lumMod val="65000"/>
                    <a:lumOff val="35000"/>
                  </a:schemeClr>
                </a:solidFill>
                <a:latin typeface="JKRGNR+Arial-BoldMT"/>
              </a:rPr>
              <a:t>staatsorganisationsrechtliche Können, Dürfen oder Müssen eines Verfassungsrechtssubjekts als solches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dh</a:t>
            </a:r>
            <a:r>
              <a:rPr lang="de-DE" sz="2400" i="1" dirty="0">
                <a:solidFill>
                  <a:schemeClr val="tx1">
                    <a:lumMod val="65000"/>
                    <a:lumOff val="35000"/>
                  </a:schemeClr>
                </a:solidFill>
                <a:latin typeface="JKRGNR+Arial-BoldMT"/>
              </a:rPr>
              <a:t> gerade um dessen </a:t>
            </a:r>
            <a:r>
              <a:rPr lang="de-DE" sz="2400" dirty="0">
                <a:solidFill>
                  <a:schemeClr val="tx1">
                    <a:lumMod val="65000"/>
                    <a:lumOff val="35000"/>
                  </a:schemeClr>
                </a:solidFill>
                <a:latin typeface="JKRGNR+Arial-BoldMT"/>
              </a:rPr>
              <a:t>besondere</a:t>
            </a:r>
            <a:r>
              <a:rPr lang="de-DE" sz="2400" i="1" dirty="0">
                <a:solidFill>
                  <a:schemeClr val="tx1">
                    <a:lumMod val="65000"/>
                    <a:lumOff val="35000"/>
                  </a:schemeClr>
                </a:solidFill>
                <a:latin typeface="JKRGNR+Arial-BoldMT"/>
              </a:rPr>
              <a:t> </a:t>
            </a:r>
            <a:r>
              <a:rPr lang="de-DE" sz="2400" b="1" i="1" u="sng" dirty="0">
                <a:solidFill>
                  <a:schemeClr val="tx1">
                    <a:lumMod val="65000"/>
                    <a:lumOff val="35000"/>
                  </a:schemeClr>
                </a:solidFill>
                <a:latin typeface="JKRGNR+Arial-BoldMT"/>
              </a:rPr>
              <a:t>verfassungsrechtliche Funktionen und Kompetenzen </a:t>
            </a:r>
            <a:r>
              <a:rPr lang="de-DE" sz="2400" i="1" dirty="0">
                <a:solidFill>
                  <a:schemeClr val="tx1">
                    <a:lumMod val="65000"/>
                    <a:lumOff val="35000"/>
                  </a:schemeClr>
                </a:solidFill>
                <a:latin typeface="JKRGNR+Arial-BoldMT"/>
              </a:rPr>
              <a:t>geht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Merke: </a:t>
            </a:r>
            <a:r>
              <a:rPr lang="de-DE" sz="2400" dirty="0">
                <a:solidFill>
                  <a:schemeClr val="tx1">
                    <a:lumMod val="65000"/>
                    <a:lumOff val="35000"/>
                  </a:schemeClr>
                </a:solidFill>
                <a:latin typeface="JKRGNR+Arial-BoldMT"/>
              </a:rPr>
              <a:t>Verfassungsrechtliche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I 1 VwGO im Ergebnis nur dann gegeben, wenn es in materieller Hinsicht um die spezifischen verfassungsrechtlichen Rechte und Pflichten eines obersten Staatsorgans geht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Streitigkeit nichtverfassungsrechtlicher Art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929950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190"/>
            <a:ext cx="8928992" cy="69480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88 VwGO </a:t>
            </a:r>
            <a:r>
              <a:rPr lang="de-DE" sz="2400" dirty="0">
                <a:solidFill>
                  <a:schemeClr val="tx1">
                    <a:lumMod val="65000"/>
                    <a:lumOff val="35000"/>
                  </a:schemeClr>
                </a:solidFill>
                <a:latin typeface="JKRGNR+Arial-BoldMT"/>
              </a:rPr>
              <a:t>die statthafte Klageart prägend: „Klagebegehren unter Berücksichtigung des Vorranges </a:t>
            </a:r>
            <a:r>
              <a:rPr lang="de-DE" sz="2400" dirty="0" err="1">
                <a:solidFill>
                  <a:schemeClr val="tx1">
                    <a:lumMod val="65000"/>
                    <a:lumOff val="35000"/>
                  </a:schemeClr>
                </a:solidFill>
                <a:latin typeface="JKRGNR+Arial-BoldMT"/>
              </a:rPr>
              <a:t>maßnahmespezifischen</a:t>
            </a:r>
            <a:r>
              <a:rPr lang="de-DE" sz="2400" dirty="0">
                <a:solidFill>
                  <a:schemeClr val="tx1">
                    <a:lumMod val="65000"/>
                    <a:lumOff val="35000"/>
                  </a:schemeClr>
                </a:solidFill>
                <a:latin typeface="JKRGNR+Arial-BoldMT"/>
              </a:rPr>
              <a:t> Rechtsschutzes“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Klagebegehren</a:t>
            </a:r>
            <a:r>
              <a:rPr lang="de-DE" sz="2400" dirty="0">
                <a:solidFill>
                  <a:schemeClr val="tx1">
                    <a:lumMod val="65000"/>
                    <a:lumOff val="35000"/>
                  </a:schemeClr>
                </a:solidFill>
                <a:highlight>
                  <a:srgbClr val="FFFF00"/>
                </a:highlight>
                <a:latin typeface="JKRGNR+Arial-BoldMT"/>
              </a:rPr>
              <a:t>: „Zu der Pressefahrt (…) eingeladen zu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statthafte Klageart in Betracht kommend: </a:t>
            </a:r>
            <a:r>
              <a:rPr lang="de-DE" sz="2400" b="1" dirty="0">
                <a:solidFill>
                  <a:schemeClr val="tx1">
                    <a:lumMod val="65000"/>
                    <a:lumOff val="35000"/>
                  </a:schemeClr>
                </a:solidFill>
                <a:latin typeface="JKRGNR+Arial-BoldMT"/>
              </a:rPr>
              <a:t>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Dafür vorausgesetzt: </a:t>
            </a:r>
            <a:r>
              <a:rPr lang="de-DE" sz="2400" dirty="0">
                <a:solidFill>
                  <a:schemeClr val="tx1">
                    <a:lumMod val="65000"/>
                    <a:lumOff val="35000"/>
                  </a:schemeClr>
                </a:solidFill>
                <a:latin typeface="JKRGNR+Arial-BoldMT"/>
              </a:rPr>
              <a:t>dass es sich bei der Einladung zur Pressefahrt um einen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VwVfG </a:t>
            </a:r>
            <a:r>
              <a:rPr lang="de-DE" sz="2400" dirty="0">
                <a:solidFill>
                  <a:schemeClr val="tx1">
                    <a:lumMod val="65000"/>
                    <a:lumOff val="35000"/>
                  </a:schemeClr>
                </a:solidFill>
                <a:latin typeface="JKRGNR+Arial-BoldMT"/>
              </a:rPr>
              <a:t>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Durchaus </a:t>
            </a:r>
            <a:r>
              <a:rPr lang="de-DE" sz="2400" b="1" dirty="0">
                <a:solidFill>
                  <a:schemeClr val="tx1">
                    <a:lumMod val="65000"/>
                    <a:lumOff val="35000"/>
                  </a:schemeClr>
                </a:solidFill>
                <a:highlight>
                  <a:srgbClr val="FFFF00"/>
                </a:highlight>
                <a:latin typeface="JKRGNR+Arial-BoldMT"/>
              </a:rPr>
              <a:t>fraglich</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Regelungswirkung</a:t>
            </a:r>
            <a:r>
              <a:rPr lang="de-DE" sz="2400" dirty="0">
                <a:solidFill>
                  <a:schemeClr val="tx1">
                    <a:lumMod val="65000"/>
                    <a:lumOff val="35000"/>
                  </a:schemeClr>
                </a:solidFill>
                <a:highlight>
                  <a:srgbClr val="FFFF00"/>
                </a:highlight>
                <a:latin typeface="JKRGNR+Arial-BoldMT"/>
              </a:rPr>
              <a:t> der Einladung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 (+), wenn Maßnahme der Behörde darauf gerichtet ist, eine </a:t>
            </a:r>
            <a:r>
              <a:rPr lang="de-DE" sz="2400" b="1" dirty="0">
                <a:solidFill>
                  <a:schemeClr val="tx1">
                    <a:lumMod val="65000"/>
                    <a:lumOff val="35000"/>
                  </a:schemeClr>
                </a:solidFill>
                <a:latin typeface="JKRGNR+Arial-BoldMT"/>
              </a:rPr>
              <a:t>verbindliche Rechtsfolge </a:t>
            </a:r>
            <a:r>
              <a:rPr lang="de-DE" sz="2400" dirty="0">
                <a:solidFill>
                  <a:schemeClr val="tx1">
                    <a:lumMod val="65000"/>
                    <a:lumOff val="35000"/>
                  </a:schemeClr>
                </a:solidFill>
                <a:latin typeface="JKRGNR+Arial-BoldMT"/>
              </a:rPr>
              <a:t>zu setzen, d.h. wenn </a:t>
            </a:r>
            <a:r>
              <a:rPr lang="de-DE" sz="2400" b="1" dirty="0">
                <a:solidFill>
                  <a:schemeClr val="tx1">
                    <a:lumMod val="65000"/>
                    <a:lumOff val="35000"/>
                  </a:schemeClr>
                </a:solidFill>
                <a:latin typeface="JKRGNR+Arial-BoldMT"/>
              </a:rPr>
              <a:t>Rechte</a:t>
            </a:r>
            <a:r>
              <a:rPr lang="de-DE" sz="2400" dirty="0">
                <a:solidFill>
                  <a:schemeClr val="tx1">
                    <a:lumMod val="65000"/>
                    <a:lumOff val="35000"/>
                  </a:schemeClr>
                </a:solidFill>
                <a:latin typeface="JKRGNR+Arial-BoldMT"/>
              </a:rPr>
              <a:t> des Betroffenen unmittelbar </a:t>
            </a:r>
            <a:r>
              <a:rPr lang="de-DE" sz="2400" b="1" dirty="0">
                <a:solidFill>
                  <a:schemeClr val="tx1">
                    <a:lumMod val="65000"/>
                    <a:lumOff val="35000"/>
                  </a:schemeClr>
                </a:solidFill>
                <a:latin typeface="JKRGNR+Arial-BoldMT"/>
              </a:rPr>
              <a:t>begründet, geändert, aufgehoben mit bindender Wirkung festgestellt oder verneint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8913270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190"/>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a:t>
            </a:r>
            <a:r>
              <a:rPr lang="de-DE" sz="2400" b="1" dirty="0">
                <a:solidFill>
                  <a:schemeClr val="tx1">
                    <a:lumMod val="65000"/>
                    <a:lumOff val="35000"/>
                  </a:schemeClr>
                </a:solidFill>
                <a:latin typeface="JKRGNR+Arial-BoldMT"/>
              </a:rPr>
              <a:t>vertretbar</a:t>
            </a:r>
            <a:r>
              <a:rPr lang="de-DE" sz="2400" dirty="0">
                <a:solidFill>
                  <a:schemeClr val="tx1">
                    <a:lumMod val="65000"/>
                    <a:lumOff val="35000"/>
                  </a:schemeClr>
                </a:solidFill>
                <a:latin typeface="JKRGNR+Arial-BoldMT"/>
              </a:rPr>
              <a:t>: Einladung als </a:t>
            </a:r>
            <a:r>
              <a:rPr lang="de-DE" sz="2400" b="1" dirty="0">
                <a:solidFill>
                  <a:schemeClr val="tx1">
                    <a:lumMod val="65000"/>
                    <a:lumOff val="35000"/>
                  </a:schemeClr>
                </a:solidFill>
                <a:latin typeface="JKRGNR+Arial-BoldMT"/>
              </a:rPr>
              <a:t>bloßes Realhandeln </a:t>
            </a:r>
            <a:r>
              <a:rPr lang="de-DE" sz="2400" dirty="0">
                <a:solidFill>
                  <a:schemeClr val="tx1">
                    <a:lumMod val="65000"/>
                    <a:lumOff val="35000"/>
                  </a:schemeClr>
                </a:solidFill>
                <a:latin typeface="JKRGNR+Arial-BoldMT"/>
              </a:rPr>
              <a:t>zu bewerten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Leistungsfällen häufig</a:t>
            </a:r>
            <a:r>
              <a:rPr lang="de-DE" sz="2400" dirty="0">
                <a:solidFill>
                  <a:schemeClr val="tx1">
                    <a:lumMod val="65000"/>
                    <a:lumOff val="35000"/>
                  </a:schemeClr>
                </a:solidFill>
                <a:latin typeface="JKRGNR+Arial-BoldMT"/>
              </a:rPr>
              <a:t>: Zweistufige Rechtsbeziehung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Stufe: Festsetzung der Leistung durch Bescheid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Stufe: Gewährung der Leistung (Realakt)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Indizien für vorherige Festsetzung: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eines </a:t>
            </a:r>
            <a:r>
              <a:rPr lang="de-DE" sz="2400" b="1" dirty="0">
                <a:solidFill>
                  <a:schemeClr val="tx1">
                    <a:lumMod val="65000"/>
                    <a:lumOff val="35000"/>
                  </a:schemeClr>
                </a:solidFill>
                <a:latin typeface="JKRGNR+Arial-BoldMT"/>
              </a:rPr>
              <a:t>Leistungsermessens</a:t>
            </a:r>
            <a:r>
              <a:rPr lang="de-DE" sz="2400" dirty="0">
                <a:solidFill>
                  <a:schemeClr val="tx1">
                    <a:lumMod val="65000"/>
                    <a:lumOff val="35000"/>
                  </a:schemeClr>
                </a:solidFill>
                <a:latin typeface="JKRGNR+Arial-BoldMT"/>
              </a:rPr>
              <a:t> der Behörde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Ausfüllung unbestimmter Rechtsbegriffe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erforderlich: Auswahlentscheidung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a:t>
            </a:r>
            <a:r>
              <a:rPr lang="de-DE" sz="2400" b="1" dirty="0">
                <a:solidFill>
                  <a:schemeClr val="tx1">
                    <a:lumMod val="65000"/>
                    <a:lumOff val="35000"/>
                  </a:schemeClr>
                </a:solidFill>
                <a:latin typeface="JKRGNR+Arial-BoldMT"/>
              </a:rPr>
              <a:t>für begehrte Einladung notwendig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Vorherige Festsetzung </a:t>
            </a:r>
            <a:r>
              <a:rPr lang="de-DE" sz="2400" dirty="0">
                <a:solidFill>
                  <a:schemeClr val="tx1">
                    <a:lumMod val="65000"/>
                    <a:lumOff val="35000"/>
                  </a:schemeClr>
                </a:solidFill>
                <a:latin typeface="JKRGNR+Arial-BoldMT"/>
              </a:rPr>
              <a:t>seitens der Behörde, welche ein 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darstellt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Nach alledem statthafte Klageart</a:t>
            </a:r>
            <a:r>
              <a:rPr lang="de-DE" sz="2400" dirty="0">
                <a:solidFill>
                  <a:schemeClr val="tx1">
                    <a:lumMod val="65000"/>
                    <a:lumOff val="35000"/>
                  </a:schemeClr>
                </a:solidFill>
                <a:latin typeface="JKRGNR+Arial-BoldMT"/>
              </a:rPr>
              <a:t>: Versagungsgegenklage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6201542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Verpflichtungsklage gemäß § 42 II VwGO erforderlich: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 soweit die Ablehnung/ Unterlassung des VA den Kläger – zumindest möglicherweise – in seinen Rechten verletzt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erforderlich: </a:t>
            </a:r>
            <a:r>
              <a:rPr lang="de-DE" sz="2400" b="1" dirty="0">
                <a:solidFill>
                  <a:schemeClr val="tx1">
                    <a:lumMod val="65000"/>
                    <a:lumOff val="35000"/>
                  </a:schemeClr>
                </a:solidFill>
                <a:latin typeface="JKRGNR+Arial-BoldMT"/>
              </a:rPr>
              <a:t>Anspruch des Klägers auf den begehrten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insoweit stets in Betracht kommend: </a:t>
            </a:r>
            <a:r>
              <a:rPr lang="de-DE" sz="2400" b="1" dirty="0">
                <a:solidFill>
                  <a:schemeClr val="tx1">
                    <a:lumMod val="65000"/>
                    <a:lumOff val="35000"/>
                  </a:schemeClr>
                </a:solidFill>
                <a:latin typeface="JKRGNR+Arial-BoldMT"/>
              </a:rPr>
              <a:t>Sonderbeziehung, einfaches Recht, Grundrechte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zuvor herausgearbeitet: Dass Pressefreiheit gemäß                </a:t>
            </a:r>
            <a:r>
              <a:rPr lang="de-DE" sz="2400" b="1" dirty="0">
                <a:solidFill>
                  <a:schemeClr val="tx1">
                    <a:lumMod val="65000"/>
                    <a:lumOff val="35000"/>
                  </a:schemeClr>
                </a:solidFill>
                <a:latin typeface="JKRGNR+Arial-BoldMT"/>
              </a:rPr>
              <a:t>Art. 5 I 2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allgemeinem Gleichheitssatz gemäß  Art. 3 I GG </a:t>
            </a:r>
            <a:r>
              <a:rPr lang="de-DE" sz="2400" dirty="0">
                <a:solidFill>
                  <a:schemeClr val="tx1">
                    <a:lumMod val="65000"/>
                    <a:lumOff val="35000"/>
                  </a:schemeClr>
                </a:solidFill>
                <a:latin typeface="JKRGNR+Arial-BoldMT"/>
              </a:rPr>
              <a:t>in diesem Falle - ausnahmsweise (!) - derivative Teilhabeansprüche zu gewähren in der Lage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03519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mangels Sachverhaltsangaben </a:t>
            </a:r>
            <a:r>
              <a:rPr lang="de-DE" sz="2400" b="1" dirty="0">
                <a:solidFill>
                  <a:schemeClr val="tx1">
                    <a:lumMod val="65000"/>
                    <a:lumOff val="35000"/>
                  </a:schemeClr>
                </a:solidFill>
                <a:latin typeface="JKRGNR+Arial-BoldMT"/>
              </a:rPr>
              <a:t>zu unterstellen</a:t>
            </a:r>
            <a:r>
              <a:rPr lang="de-DE" sz="2400" dirty="0">
                <a:solidFill>
                  <a:schemeClr val="tx1">
                    <a:lumMod val="65000"/>
                    <a:lumOff val="35000"/>
                  </a:schemeClr>
                </a:solidFill>
                <a:latin typeface="JKRGNR+Arial-BoldMT"/>
              </a:rPr>
              <a:t>: Vorheriges </a:t>
            </a:r>
            <a:r>
              <a:rPr lang="de-DE" sz="2400" b="1" dirty="0">
                <a:solidFill>
                  <a:schemeClr val="tx1">
                    <a:lumMod val="65000"/>
                    <a:lumOff val="35000"/>
                  </a:schemeClr>
                </a:solidFill>
                <a:latin typeface="JKRGNR+Arial-BoldMT"/>
              </a:rPr>
              <a:t>Vorverfahren</a:t>
            </a:r>
            <a:r>
              <a:rPr lang="de-DE" sz="2400" dirty="0">
                <a:solidFill>
                  <a:schemeClr val="tx1">
                    <a:lumMod val="65000"/>
                    <a:lumOff val="35000"/>
                  </a:schemeClr>
                </a:solidFill>
                <a:latin typeface="JKRGNR+Arial-BoldMT"/>
              </a:rPr>
              <a:t> (§§ 68 ff. VwGO) sowie Einhaltung der </a:t>
            </a:r>
            <a:r>
              <a:rPr lang="de-DE" sz="2400" b="1" dirty="0">
                <a:solidFill>
                  <a:schemeClr val="tx1">
                    <a:lumMod val="65000"/>
                    <a:lumOff val="35000"/>
                  </a:schemeClr>
                </a:solidFill>
                <a:latin typeface="JKRGNR+Arial-BoldMT"/>
              </a:rPr>
              <a:t>Klagefrist</a:t>
            </a:r>
            <a:r>
              <a:rPr lang="de-DE" sz="2400" dirty="0">
                <a:solidFill>
                  <a:schemeClr val="tx1">
                    <a:lumMod val="65000"/>
                    <a:lumOff val="35000"/>
                  </a:schemeClr>
                </a:solidFill>
                <a:latin typeface="JKRGNR+Arial-BoldMT"/>
              </a:rPr>
              <a:t> aus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Passive Prozessführungsbefugnis, § 78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Klage ist gemäß § 78 I Nr. 1 VwGO gegen das Land S zu richten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Kläger als natürliche, voll geschäftsfähige Person: </a:t>
            </a:r>
            <a:r>
              <a:rPr lang="de-DE" sz="2400" b="1" dirty="0">
                <a:solidFill>
                  <a:schemeClr val="tx1">
                    <a:lumMod val="65000"/>
                    <a:lumOff val="35000"/>
                  </a:schemeClr>
                </a:solidFill>
                <a:latin typeface="JKRGNR+Arial-BoldMT"/>
              </a:rPr>
              <a:t>§ 61 Nr. 1 Alt. 1 VwGO sowie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das beklagte Land als juristische Person des ÖR (Gebietskörperschaft): </a:t>
            </a:r>
            <a:r>
              <a:rPr lang="de-DE" sz="2400" b="1" dirty="0">
                <a:solidFill>
                  <a:schemeClr val="tx1">
                    <a:lumMod val="65000"/>
                    <a:lumOff val="35000"/>
                  </a:schemeClr>
                </a:solidFill>
                <a:latin typeface="JKRGNR+Arial-BoldMT"/>
              </a:rPr>
              <a:t>§ 61 Nr. 1 Alt. 2 VwGO sowie § 62 III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4031593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darzustellen: Begründetheit der 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Klage ist begründet, soweit dem Kläger ein Anspruch auf den begehrten Verwaltungsakt zusteht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zuvor bereits entwickelten Maßstäben </a:t>
            </a:r>
            <a:r>
              <a:rPr lang="de-DE" sz="2400" b="1" dirty="0">
                <a:solidFill>
                  <a:schemeClr val="tx1">
                    <a:lumMod val="65000"/>
                    <a:lumOff val="35000"/>
                  </a:schemeClr>
                </a:solidFill>
                <a:latin typeface="JKRGNR+Arial-BoldMT"/>
              </a:rPr>
              <a:t>indes festzuhalten: </a:t>
            </a:r>
            <a:r>
              <a:rPr lang="de-DE" sz="2400" dirty="0">
                <a:solidFill>
                  <a:schemeClr val="tx1">
                    <a:lumMod val="65000"/>
                    <a:lumOff val="35000"/>
                  </a:schemeClr>
                </a:solidFill>
                <a:latin typeface="JKRGNR+Arial-BoldMT"/>
              </a:rPr>
              <a:t>Dass Kläger - einzig - aus Pressefreiheit </a:t>
            </a:r>
            <a:r>
              <a:rPr lang="de-DE" sz="2400" b="1" dirty="0">
                <a:solidFill>
                  <a:schemeClr val="tx1">
                    <a:lumMod val="65000"/>
                    <a:lumOff val="35000"/>
                  </a:schemeClr>
                </a:solidFill>
                <a:latin typeface="JKRGNR+Arial-BoldMT"/>
              </a:rPr>
              <a:t>gemäß Art. 5 I 2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allgemeinem Gleichheitssatz gemäß Art. 3 I GG ein derivativer Teilhabeanspruch</a:t>
            </a:r>
            <a:r>
              <a:rPr lang="de-DE" sz="2400" dirty="0">
                <a:solidFill>
                  <a:schemeClr val="tx1">
                    <a:lumMod val="65000"/>
                    <a:lumOff val="35000"/>
                  </a:schemeClr>
                </a:solidFill>
                <a:latin typeface="JKRGNR+Arial-BoldMT"/>
              </a:rPr>
              <a:t> zusteht, aber dieser Anspruch durch ermessensfehlerfreie Bescheidung bereits erloschen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Folgerichtig unbegründet: 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zu wahren, aber Klage unbegründet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3753864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139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Schließlich eine derartige öffentlich-rechtliche Sonderbeziehung begründend: </a:t>
            </a:r>
            <a:r>
              <a:rPr lang="de-DE" sz="2400" dirty="0">
                <a:solidFill>
                  <a:schemeClr val="tx1">
                    <a:lumMod val="65000"/>
                    <a:lumOff val="35000"/>
                  </a:schemeClr>
                </a:solidFill>
                <a:latin typeface="JKRGNR+Arial-BoldMT"/>
              </a:rPr>
              <a:t>Öffentlich-rechtliche Schuldverhältnisse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Hauptanwendungsfälle öffentlich-rechtlicher Schuldverhältnisse: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Öffentlich-rechtliches Benutzungsverhältnis,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Verwahrung,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Geschäftsführung ohne Auftrag („GoA“)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öffentlich-rechtlicher Vertrag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54 S. 1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diesen Fällen insbesondere anwendbar: </a:t>
            </a:r>
            <a:r>
              <a:rPr lang="de-DE" sz="2400" dirty="0">
                <a:solidFill>
                  <a:schemeClr val="tx1">
                    <a:lumMod val="65000"/>
                    <a:lumOff val="35000"/>
                  </a:schemeClr>
                </a:solidFill>
                <a:latin typeface="JKRGNR+Arial-BoldMT"/>
              </a:rPr>
              <a:t>Grundsätze des Leistungsstörungsrechts (§ 280 ff. BGB) sowie Haftung für den Erfüllungsgehilfen (§ 278 BGB)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525733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höchster Examensrelevanz: 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Gemäß § 194 I BGB als bürgerlich-rechtliche Legaldefinition für Anspruch dienend</a:t>
            </a:r>
            <a:r>
              <a:rPr lang="de-DE" sz="2400" dirty="0">
                <a:solidFill>
                  <a:schemeClr val="tx1">
                    <a:lumMod val="65000"/>
                    <a:lumOff val="35000"/>
                  </a:schemeClr>
                </a:solidFill>
                <a:latin typeface="JKRGNR+Arial-BoldMT"/>
              </a:rPr>
              <a:t>: „Recht, von einem anderen ein Tun oder Unterlassen zu verlangen“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 diesem Hintergrund für - einfachgesetzliche - Anspruchsgrundlage im öffentlichen Recht vorausgesetzt: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Charakterisierung als sog. „Schutznorm“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Charakterisierung als Anspruchsgrundlage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1675135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a:t>
            </a:r>
            <a:r>
              <a:rPr lang="de-DE" sz="2400" dirty="0">
                <a:solidFill>
                  <a:schemeClr val="tx1">
                    <a:lumMod val="65000"/>
                    <a:lumOff val="35000"/>
                  </a:schemeClr>
                </a:solidFill>
                <a:latin typeface="JKRGNR+Arial-BoldMT"/>
              </a:rPr>
              <a:t>: Ist die Vorschrift überhaupt eine „</a:t>
            </a:r>
            <a:r>
              <a:rPr lang="de-DE" sz="2400" b="1" dirty="0">
                <a:solidFill>
                  <a:schemeClr val="tx1">
                    <a:lumMod val="65000"/>
                    <a:lumOff val="35000"/>
                  </a:schemeClr>
                </a:solidFill>
                <a:latin typeface="JKRGNR+Arial-BoldMT"/>
              </a:rPr>
              <a:t>Schutznorm</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ein Rechtssatz, der neben den Interessen der Allgemeinheit zumindest auch den Interessen des Einzelnen zu dienen bestimmt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regelmäßig erforderlich: </a:t>
            </a:r>
            <a:r>
              <a:rPr lang="de-DE" sz="2400" b="1" dirty="0">
                <a:solidFill>
                  <a:schemeClr val="tx1">
                    <a:lumMod val="65000"/>
                    <a:lumOff val="35000"/>
                  </a:schemeClr>
                </a:solidFill>
                <a:latin typeface="JKRGNR+Arial-BoldMT"/>
              </a:rPr>
              <a:t>Auslegung der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Indiz: hinreichend deutliche </a:t>
            </a:r>
            <a:r>
              <a:rPr lang="de-DE" sz="2400" b="1" dirty="0">
                <a:solidFill>
                  <a:schemeClr val="tx1">
                    <a:lumMod val="65000"/>
                    <a:lumOff val="35000"/>
                  </a:schemeClr>
                </a:solidFill>
                <a:latin typeface="JKRGNR+Arial-BoldMT"/>
              </a:rPr>
              <a:t>Bezugnahme auf zu schützende Privatinteressen im Normtext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 3 I SOG („zum Schutz…des </a:t>
            </a:r>
            <a:r>
              <a:rPr lang="de-DE" sz="2400" b="1" dirty="0">
                <a:solidFill>
                  <a:schemeClr val="tx1">
                    <a:lumMod val="65000"/>
                    <a:lumOff val="35000"/>
                  </a:schemeClr>
                </a:solidFill>
                <a:latin typeface="JKRGNR+Arial-BoldMT"/>
              </a:rPr>
              <a:t>Einzelnen</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 </a:t>
            </a:r>
            <a:r>
              <a:rPr lang="de-DE" sz="2400" dirty="0">
                <a:solidFill>
                  <a:schemeClr val="tx1">
                    <a:lumMod val="65000"/>
                    <a:lumOff val="35000"/>
                  </a:schemeClr>
                </a:solidFill>
                <a:latin typeface="JKRGNR+Arial-BoldMT"/>
              </a:rPr>
              <a:t>Vermittelt die Vorschrift dem Einzelnen einen </a:t>
            </a:r>
            <a:r>
              <a:rPr lang="de-DE" sz="2400" b="1" dirty="0">
                <a:solidFill>
                  <a:schemeClr val="tx1">
                    <a:lumMod val="65000"/>
                    <a:lumOff val="35000"/>
                  </a:schemeClr>
                </a:solidFill>
                <a:latin typeface="JKRGNR+Arial-BoldMT"/>
              </a:rPr>
              <a:t>Anspruch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 soweit Vorschrift eine </a:t>
            </a:r>
            <a:r>
              <a:rPr lang="de-DE" sz="2400" b="1" dirty="0">
                <a:solidFill>
                  <a:schemeClr val="tx1">
                    <a:lumMod val="65000"/>
                    <a:lumOff val="35000"/>
                  </a:schemeClr>
                </a:solidFill>
                <a:latin typeface="JKRGNR+Arial-BoldMT"/>
              </a:rPr>
              <a:t>Begünstigung in der Rechtsfolge</a:t>
            </a:r>
            <a:r>
              <a:rPr lang="de-DE" sz="2400" dirty="0">
                <a:solidFill>
                  <a:schemeClr val="tx1">
                    <a:lumMod val="65000"/>
                    <a:lumOff val="35000"/>
                  </a:schemeClr>
                </a:solidFill>
                <a:latin typeface="JKRGNR+Arial-BoldMT"/>
              </a:rPr>
              <a:t> vorsieht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 Bürger verlangt behördliches Einschreiten (meist gegen Dritte)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9530052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Bsp.: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80</a:t>
            </a:r>
            <a:br>
              <a:rPr lang="de-DE" sz="2400" b="1" i="1" dirty="0">
                <a:solidFill>
                  <a:schemeClr val="tx1">
                    <a:lumMod val="65000"/>
                    <a:lumOff val="35000"/>
                  </a:schemeClr>
                </a:solidFill>
                <a:latin typeface="JKRGNR+Arial-BoldMT"/>
              </a:rPr>
            </a:br>
            <a:r>
              <a:rPr lang="de-DE" sz="2400" b="1" i="1" dirty="0">
                <a:solidFill>
                  <a:schemeClr val="tx1">
                    <a:lumMod val="65000"/>
                    <a:lumOff val="35000"/>
                  </a:schemeClr>
                </a:solidFill>
                <a:latin typeface="JKRGNR+Arial-BoldMT"/>
              </a:rPr>
              <a:t>Beseitigung von Anlagen, Nutzungsuntersagung, Anpassung bestehender baulicher Anlagen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Werden Anlagen im Widerspruch zu öffentlich-rechtlichen Vorschriften errichtet oder geändert, kann die Bauaufsichtsbehörde die teilweise oder vollständige Beseitigung der Anlagen anordnen, wenn nicht auf andere Weise rechtmäßige Zustände hergestellt werden können. Werden Anlagen im Widerspruch zu öffentlich-rechtlichen Vorschriften genutzt, kann diese Nutzung untersagt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eines Nachbarn auf Erlass einer Abrissverfügung?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9459213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4583</Words>
  <Application>Microsoft Macintosh PowerPoint</Application>
  <PresentationFormat>Bildschirmpräsentation (4:3)</PresentationFormat>
  <Paragraphs>492</Paragraphs>
  <Slides>57</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57</vt:i4>
      </vt:variant>
    </vt:vector>
  </HeadingPairs>
  <TitlesOfParts>
    <vt:vector size="65"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41</cp:revision>
  <dcterms:created xsi:type="dcterms:W3CDTF">2023-10-19T08:58:07Z</dcterms:created>
  <dcterms:modified xsi:type="dcterms:W3CDTF">2026-05-10T12:39:02Z</dcterms:modified>
</cp:coreProperties>
</file>