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9"/>
  </p:notesMasterIdLst>
  <p:sldIdLst>
    <p:sldId id="256" r:id="rId2"/>
    <p:sldId id="305" r:id="rId3"/>
    <p:sldId id="307" r:id="rId4"/>
    <p:sldId id="308" r:id="rId5"/>
    <p:sldId id="400" r:id="rId6"/>
    <p:sldId id="396" r:id="rId7"/>
    <p:sldId id="418" r:id="rId8"/>
    <p:sldId id="420" r:id="rId9"/>
    <p:sldId id="310" r:id="rId10"/>
    <p:sldId id="398" r:id="rId11"/>
    <p:sldId id="410" r:id="rId12"/>
    <p:sldId id="411" r:id="rId13"/>
    <p:sldId id="412" r:id="rId14"/>
    <p:sldId id="413" r:id="rId15"/>
    <p:sldId id="414" r:id="rId16"/>
    <p:sldId id="415" r:id="rId17"/>
    <p:sldId id="407" r:id="rId18"/>
    <p:sldId id="416" r:id="rId19"/>
    <p:sldId id="311" r:id="rId20"/>
    <p:sldId id="417" r:id="rId21"/>
    <p:sldId id="421" r:id="rId22"/>
    <p:sldId id="422" r:id="rId23"/>
    <p:sldId id="423" r:id="rId24"/>
    <p:sldId id="424" r:id="rId25"/>
    <p:sldId id="276" r:id="rId26"/>
    <p:sldId id="304" r:id="rId27"/>
    <p:sldId id="327" r:id="rId28"/>
    <p:sldId id="329" r:id="rId29"/>
    <p:sldId id="330" r:id="rId30"/>
    <p:sldId id="405" r:id="rId31"/>
    <p:sldId id="406" r:id="rId32"/>
    <p:sldId id="409" r:id="rId33"/>
    <p:sldId id="332" r:id="rId34"/>
    <p:sldId id="388" r:id="rId35"/>
    <p:sldId id="389" r:id="rId36"/>
    <p:sldId id="408" r:id="rId37"/>
    <p:sldId id="390" r:id="rId38"/>
    <p:sldId id="358" r:id="rId39"/>
    <p:sldId id="359" r:id="rId40"/>
    <p:sldId id="391" r:id="rId41"/>
    <p:sldId id="419" r:id="rId42"/>
    <p:sldId id="372" r:id="rId43"/>
    <p:sldId id="374" r:id="rId44"/>
    <p:sldId id="377" r:id="rId45"/>
    <p:sldId id="394" r:id="rId46"/>
    <p:sldId id="383" r:id="rId47"/>
    <p:sldId id="303" r:id="rId4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2969"/>
  </p:normalViewPr>
  <p:slideViewPr>
    <p:cSldViewPr>
      <p:cViewPr varScale="1">
        <p:scale>
          <a:sx n="121" d="100"/>
          <a:sy n="121" d="100"/>
        </p:scale>
        <p:origin x="368" y="3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30.11.25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6.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unmittelbaren </a:t>
            </a:r>
            <a:r>
              <a:rPr lang="de-DE" sz="2400" b="1" dirty="0">
                <a:solidFill>
                  <a:schemeClr val="tx1">
                    <a:lumMod val="65000"/>
                    <a:lumOff val="35000"/>
                  </a:schemeClr>
                </a:solidFill>
                <a:latin typeface="JKRGNR+Arial-BoldMT"/>
              </a:rPr>
              <a:t>Spannungsverhältnis mit der Anerkennung originärer Leistungsansprüche </a:t>
            </a:r>
            <a:r>
              <a:rPr lang="de-DE" sz="2400" dirty="0">
                <a:solidFill>
                  <a:schemeClr val="tx1">
                    <a:lumMod val="65000"/>
                    <a:lumOff val="35000"/>
                  </a:schemeClr>
                </a:solidFill>
                <a:latin typeface="JKRGNR+Arial-BoldMT"/>
              </a:rPr>
              <a:t>aus Grundrechten stehend: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Gewaltenteilungsgrundsatz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Budgetrecht des Parlaments Art. 110 I GG und insbesondere Art. 109 II GG, wonach Bund und Länder zur Einhaltung der „Haushaltsdisziplin“ verpflichtet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 für die Anerkennung: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Gesetzgeber hat keine einfachgesetzliche Regelung getroffen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Nichtanerkennung eines originären Leistungsanspruchs droht das Grundrecht „leer zu laufen“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5802577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Beispielsfall nach BVerwGE 173, 118: </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P ist Journalist und ärgert sich über die intransparente Pressearbeit des Bundesnachrichtendienstes. Dieser führt sog. Kennenlerntermine mit Pressevertretern, wobei die Auswahl dieser undurchsichtig ist und zudem nicht öffentlich gemacht wird, welche Informationen die Pressevertreter „exklusiv“ erhalten. Der P begehrte diesbezüglich Auskunft vom BND. Die Antworten fallen dem P zu oberflächlich aus. Weder werden die behandelten Themen, noch die Namen der Medienvertretern konkret offengelegt.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P erhebt daher Klage auf Auskunft gegen den BND vor dem Verwaltungsgericht. Der P stützt seinen Anspruch auf § 4 </a:t>
            </a:r>
            <a:r>
              <a:rPr lang="de-DE" sz="2400" i="1" dirty="0" err="1">
                <a:solidFill>
                  <a:schemeClr val="tx1">
                    <a:lumMod val="65000"/>
                    <a:lumOff val="35000"/>
                  </a:schemeClr>
                </a:solidFill>
                <a:latin typeface="JKRGNR+Arial-BoldMT"/>
              </a:rPr>
              <a:t>LPresseG</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27855217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56220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2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i="1" dirty="0">
                <a:solidFill>
                  <a:schemeClr val="tx1">
                    <a:lumMod val="65000"/>
                    <a:lumOff val="35000"/>
                  </a:schemeClr>
                </a:solidFill>
                <a:latin typeface="JKRGNR+Arial-BoldMT"/>
              </a:rPr>
              <a:t>§ 4 </a:t>
            </a:r>
            <a:r>
              <a:rPr lang="de-DE" sz="2200" b="1" i="1" dirty="0" err="1">
                <a:solidFill>
                  <a:schemeClr val="tx1">
                    <a:lumMod val="65000"/>
                    <a:lumOff val="35000"/>
                  </a:schemeClr>
                </a:solidFill>
                <a:latin typeface="JKRGNR+Arial-BoldMT"/>
              </a:rPr>
              <a:t>LPresseG</a:t>
            </a:r>
            <a:r>
              <a:rPr lang="de-DE" sz="2200" b="1" i="1" dirty="0">
                <a:solidFill>
                  <a:schemeClr val="tx1">
                    <a:lumMod val="65000"/>
                    <a:lumOff val="35000"/>
                  </a:schemeClr>
                </a:solidFill>
                <a:latin typeface="JKRGNR+Arial-BoldMT"/>
              </a:rPr>
              <a:t> – Informationsrecht der Presse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(1) Die </a:t>
            </a:r>
            <a:r>
              <a:rPr lang="de-DE" sz="2200" b="1" i="1" dirty="0">
                <a:solidFill>
                  <a:schemeClr val="tx1">
                    <a:lumMod val="65000"/>
                    <a:lumOff val="35000"/>
                  </a:schemeClr>
                </a:solidFill>
                <a:latin typeface="JKRGNR+Arial-BoldMT"/>
              </a:rPr>
              <a:t>Behörden sind verpflichtet</a:t>
            </a:r>
            <a:r>
              <a:rPr lang="de-DE" sz="2200" i="1" dirty="0">
                <a:solidFill>
                  <a:schemeClr val="tx1">
                    <a:lumMod val="65000"/>
                    <a:lumOff val="35000"/>
                  </a:schemeClr>
                </a:solidFill>
                <a:latin typeface="JKRGNR+Arial-BoldMT"/>
              </a:rPr>
              <a:t>, den </a:t>
            </a:r>
            <a:r>
              <a:rPr lang="de-DE" sz="2200" b="1" i="1" dirty="0">
                <a:solidFill>
                  <a:schemeClr val="tx1">
                    <a:lumMod val="65000"/>
                    <a:lumOff val="35000"/>
                  </a:schemeClr>
                </a:solidFill>
                <a:latin typeface="JKRGNR+Arial-BoldMT"/>
              </a:rPr>
              <a:t>Vertretern der Presse die der Erfüllung ihrer Aufgabe dienenden Auskünfte zu erteilen.</a:t>
            </a:r>
            <a:r>
              <a:rPr lang="de-DE" sz="2200" i="1" dirty="0">
                <a:solidFill>
                  <a:schemeClr val="tx1">
                    <a:lumMod val="65000"/>
                    <a:lumOff val="35000"/>
                  </a:schemeClr>
                </a:solidFill>
                <a:latin typeface="JKRGNR+Arial-BoldMT"/>
              </a:rPr>
              <a:t> Das Recht auf Auskunft kann gegenüber dem Behördenleiter oder dem von ihm Beauftragten geltend gemacht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(2) </a:t>
            </a:r>
            <a:r>
              <a:rPr lang="de-DE" sz="2200" b="1" i="1" dirty="0">
                <a:solidFill>
                  <a:schemeClr val="tx1">
                    <a:lumMod val="65000"/>
                    <a:lumOff val="35000"/>
                  </a:schemeClr>
                </a:solidFill>
                <a:latin typeface="JKRGNR+Arial-BoldMT"/>
              </a:rPr>
              <a:t>Auskünfte können verweigert werden</a:t>
            </a:r>
            <a:r>
              <a:rPr lang="de-DE" sz="2200" i="1" dirty="0">
                <a:solidFill>
                  <a:schemeClr val="tx1">
                    <a:lumMod val="65000"/>
                    <a:lumOff val="35000"/>
                  </a:schemeClr>
                </a:solidFill>
                <a:latin typeface="JKRGNR+Arial-BoldMT"/>
              </a:rPr>
              <a:t>, soweit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	1. durch sie die sachgemäße Durchführung eines schwebenden Verfahrens 	vereitelt, erschwert, verzögert oder gefährdet werden könnte oder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	2. ihnen Vorschriften über die Geheimhaltung entgegenstehen oder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	3. sie ein überwiegendes öffentliches oder ein schutzwürdiges privates		Interesse verletzen würden oder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	4. ihr Umfang das zumutbare Maß überschreitet.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000" dirty="0">
                <a:solidFill>
                  <a:schemeClr val="tx1">
                    <a:lumMod val="65000"/>
                    <a:lumOff val="35000"/>
                  </a:schemeClr>
                </a:solidFill>
                <a:latin typeface="JKRGNR+Arial-BoldMT"/>
              </a:rPr>
            </a:br>
            <a:r>
              <a:rPr lang="de-DE" sz="20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23608857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Lösung des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Anspruch aus § 4 I 1 </a:t>
            </a:r>
            <a:r>
              <a:rPr lang="de-DE" sz="2400" b="1" u="sng" dirty="0" err="1">
                <a:solidFill>
                  <a:schemeClr val="tx1">
                    <a:lumMod val="65000"/>
                    <a:lumOff val="35000"/>
                  </a:schemeClr>
                </a:solidFill>
                <a:latin typeface="JKRGNR+Arial-BoldMT"/>
              </a:rPr>
              <a:t>LPresseG</a:t>
            </a:r>
            <a:r>
              <a:rPr lang="de-DE" sz="24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Anwendbarkeit der Vorschrift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dem BND?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Gesetzgebungskompetenz</a:t>
            </a:r>
            <a:r>
              <a:rPr lang="de-DE" sz="2400" dirty="0">
                <a:solidFill>
                  <a:schemeClr val="tx1">
                    <a:lumMod val="65000"/>
                    <a:lumOff val="35000"/>
                  </a:schemeClr>
                </a:solidFill>
                <a:latin typeface="JKRGNR+Arial-BoldMT"/>
              </a:rPr>
              <a:t> der Länder zur Regelung von Auskunftsansprüchen gegenüber dem BND?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Gesetzgebungskompetenz für </a:t>
            </a:r>
            <a:r>
              <a:rPr lang="de-DE" sz="2400" b="1" dirty="0" err="1">
                <a:solidFill>
                  <a:schemeClr val="tx1">
                    <a:lumMod val="65000"/>
                    <a:lumOff val="35000"/>
                  </a:schemeClr>
                </a:solidFill>
                <a:latin typeface="JKRGNR+Arial-BoldMT"/>
              </a:rPr>
              <a:t>PresseR</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 gemäß Art. 70 I GG, da Bund weder konkurrierend noch ausschließlich zuständig (vgl. Art. 73, 74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Gesetzgebungskompetenz</a:t>
            </a:r>
            <a:r>
              <a:rPr lang="de-DE" sz="2400" dirty="0">
                <a:solidFill>
                  <a:schemeClr val="tx1">
                    <a:lumMod val="65000"/>
                    <a:lumOff val="35000"/>
                  </a:schemeClr>
                </a:solidFill>
                <a:latin typeface="JKRGNR+Arial-BoldMT"/>
              </a:rPr>
              <a:t> durch anderweitige, vorrangige Kompetenzen des Bundes </a:t>
            </a:r>
            <a:r>
              <a:rPr lang="de-DE" sz="2400" b="1" dirty="0">
                <a:solidFill>
                  <a:schemeClr val="tx1">
                    <a:lumMod val="65000"/>
                    <a:lumOff val="35000"/>
                  </a:schemeClr>
                </a:solidFill>
                <a:latin typeface="JKRGNR+Arial-BoldMT"/>
              </a:rPr>
              <a:t>begrenzt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Länder haben keine Kompetenz zur Regelung von Beschlagnahmen in presserechtlichen Strafverfahren </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0689129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Grenze der Gesetzgebungskompetenz „Presse“: </a:t>
            </a:r>
            <a:r>
              <a:rPr lang="de-DE" sz="2400" b="1" dirty="0">
                <a:solidFill>
                  <a:schemeClr val="tx1">
                    <a:lumMod val="65000"/>
                    <a:lumOff val="35000"/>
                  </a:schemeClr>
                </a:solidFill>
                <a:latin typeface="JKRGNR+Arial-BoldMT"/>
              </a:rPr>
              <a:t>Ausschließliche Gesetzgebungskompetenz des Bundes in auswärtigen Angelegenheiten </a:t>
            </a:r>
            <a:r>
              <a:rPr lang="de-DE" sz="2400" dirty="0">
                <a:solidFill>
                  <a:schemeClr val="tx1">
                    <a:lumMod val="65000"/>
                    <a:lumOff val="35000"/>
                  </a:schemeClr>
                </a:solidFill>
                <a:latin typeface="JKRGNR+Arial-BoldMT"/>
              </a:rPr>
              <a:t>(Art. 73 I Nr.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zählend: Regelungen zum BND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des BVerwG zu § 4 </a:t>
            </a:r>
            <a:r>
              <a:rPr lang="de-DE" sz="2400" dirty="0" err="1">
                <a:solidFill>
                  <a:schemeClr val="tx1">
                    <a:lumMod val="65000"/>
                    <a:lumOff val="35000"/>
                  </a:schemeClr>
                </a:solidFill>
                <a:latin typeface="JKRGNR+Arial-BoldMT"/>
              </a:rPr>
              <a:t>LPresseG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Kompetenz zur Regelung der </a:t>
            </a:r>
            <a:r>
              <a:rPr lang="de-DE" sz="2400" b="1" i="1" dirty="0">
                <a:solidFill>
                  <a:schemeClr val="tx1">
                    <a:lumMod val="65000"/>
                    <a:lumOff val="35000"/>
                  </a:schemeClr>
                </a:solidFill>
                <a:latin typeface="JKRGNR+Arial-BoldMT"/>
              </a:rPr>
              <a:t>Sachmaterie „Bundesnachrichtendienst“ schließt als Annex die Befugnis </a:t>
            </a:r>
            <a:r>
              <a:rPr lang="de-DE" sz="2400" i="1" dirty="0">
                <a:solidFill>
                  <a:schemeClr val="tx1">
                    <a:lumMod val="65000"/>
                    <a:lumOff val="35000"/>
                  </a:schemeClr>
                </a:solidFill>
                <a:latin typeface="JKRGNR+Arial-BoldMT"/>
              </a:rPr>
              <a:t>ein, </a:t>
            </a:r>
            <a:r>
              <a:rPr lang="de-DE" sz="2400" b="1" i="1" dirty="0">
                <a:solidFill>
                  <a:schemeClr val="tx1">
                    <a:lumMod val="65000"/>
                    <a:lumOff val="35000"/>
                  </a:schemeClr>
                </a:solidFill>
                <a:latin typeface="JKRGNR+Arial-BoldMT"/>
              </a:rPr>
              <a:t>Voraussetzungen und Grenzen zu regeln</a:t>
            </a:r>
            <a:r>
              <a:rPr lang="de-DE" sz="2400" i="1" dirty="0">
                <a:solidFill>
                  <a:schemeClr val="tx1">
                    <a:lumMod val="65000"/>
                    <a:lumOff val="35000"/>
                  </a:schemeClr>
                </a:solidFill>
                <a:latin typeface="JKRGNR+Arial-BoldMT"/>
              </a:rPr>
              <a:t>, unter denen der Öffentlichkeit einschließlich der </a:t>
            </a:r>
            <a:r>
              <a:rPr lang="de-DE" sz="2400" b="1" i="1" dirty="0">
                <a:solidFill>
                  <a:schemeClr val="tx1">
                    <a:lumMod val="65000"/>
                    <a:lumOff val="35000"/>
                  </a:schemeClr>
                </a:solidFill>
                <a:latin typeface="JKRGNR+Arial-BoldMT"/>
              </a:rPr>
              <a:t>Presse Informationen zu erteilen </a:t>
            </a:r>
            <a:r>
              <a:rPr lang="de-DE" sz="2400" i="1" dirty="0">
                <a:solidFill>
                  <a:schemeClr val="tx1">
                    <a:lumMod val="65000"/>
                    <a:lumOff val="35000"/>
                  </a:schemeClr>
                </a:solidFill>
                <a:latin typeface="JKRGNR+Arial-BoldMT"/>
              </a:rPr>
              <a:t>sind oder erteilt werden dürfen. Landespressegesetzliche Auskunftsvorschriften wie </a:t>
            </a:r>
            <a:r>
              <a:rPr lang="de-DE" sz="2400" b="1" i="1" dirty="0">
                <a:solidFill>
                  <a:schemeClr val="tx1">
                    <a:lumMod val="65000"/>
                    <a:lumOff val="35000"/>
                  </a:schemeClr>
                </a:solidFill>
                <a:latin typeface="JKRGNR+Arial-BoldMT"/>
              </a:rPr>
              <a:t>§ 4 </a:t>
            </a:r>
            <a:r>
              <a:rPr lang="de-DE" sz="2400" b="1" i="1" dirty="0" err="1">
                <a:solidFill>
                  <a:schemeClr val="tx1">
                    <a:lumMod val="65000"/>
                    <a:lumOff val="35000"/>
                  </a:schemeClr>
                </a:solidFill>
                <a:latin typeface="JKRGNR+Arial-BoldMT"/>
              </a:rPr>
              <a:t>BerlPresseG</a:t>
            </a:r>
            <a:r>
              <a:rPr lang="de-DE" sz="2400" b="1" i="1" dirty="0">
                <a:solidFill>
                  <a:schemeClr val="tx1">
                    <a:lumMod val="65000"/>
                    <a:lumOff val="35000"/>
                  </a:schemeClr>
                </a:solidFill>
                <a:latin typeface="JKRGNR+Arial-BoldMT"/>
              </a:rPr>
              <a:t> bzw. § 4 </a:t>
            </a:r>
            <a:r>
              <a:rPr lang="de-DE" sz="2400" b="1" i="1" dirty="0" err="1">
                <a:solidFill>
                  <a:schemeClr val="tx1">
                    <a:lumMod val="65000"/>
                    <a:lumOff val="35000"/>
                  </a:schemeClr>
                </a:solidFill>
                <a:latin typeface="JKRGNR+Arial-BoldMT"/>
              </a:rPr>
              <a:t>BayPresseG</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sind vor diesem Hintergrund </a:t>
            </a:r>
            <a:r>
              <a:rPr lang="de-DE" sz="2400" b="1" i="1" dirty="0">
                <a:solidFill>
                  <a:schemeClr val="tx1">
                    <a:lumMod val="65000"/>
                    <a:lumOff val="35000"/>
                  </a:schemeClr>
                </a:solidFill>
                <a:latin typeface="JKRGNR+Arial-BoldMT"/>
              </a:rPr>
              <a:t>verfassungskonform</a:t>
            </a:r>
            <a:r>
              <a:rPr lang="de-DE" sz="2400" i="1" dirty="0">
                <a:solidFill>
                  <a:schemeClr val="tx1">
                    <a:lumMod val="65000"/>
                    <a:lumOff val="35000"/>
                  </a:schemeClr>
                </a:solidFill>
                <a:latin typeface="JKRGNR+Arial-BoldMT"/>
              </a:rPr>
              <a:t> dahin </a:t>
            </a:r>
            <a:r>
              <a:rPr lang="de-DE" sz="2400" b="1" i="1" dirty="0">
                <a:solidFill>
                  <a:schemeClr val="tx1">
                    <a:lumMod val="65000"/>
                    <a:lumOff val="35000"/>
                  </a:schemeClr>
                </a:solidFill>
                <a:latin typeface="JKRGNR+Arial-BoldMT"/>
              </a:rPr>
              <a:t>auszulegen</a:t>
            </a:r>
            <a:r>
              <a:rPr lang="de-DE" sz="2400" i="1" dirty="0">
                <a:solidFill>
                  <a:schemeClr val="tx1">
                    <a:lumMod val="65000"/>
                    <a:lumOff val="35000"/>
                  </a:schemeClr>
                </a:solidFill>
                <a:latin typeface="JKRGNR+Arial-BoldMT"/>
              </a:rPr>
              <a:t>, dass der </a:t>
            </a:r>
            <a:r>
              <a:rPr lang="de-DE" sz="2400" b="1" i="1" dirty="0">
                <a:solidFill>
                  <a:schemeClr val="tx1">
                    <a:lumMod val="65000"/>
                    <a:lumOff val="35000"/>
                  </a:schemeClr>
                </a:solidFill>
                <a:latin typeface="JKRGNR+Arial-BoldMT"/>
              </a:rPr>
              <a:t>Bundesnachrichtendienst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nicht zu den von ihnen verpflichteten „Behörden“ zählt.“ </a:t>
            </a:r>
            <a:br>
              <a:rPr lang="de-DE" sz="2400" b="1" i="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273904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Andere Anspruchsgrundlagen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Originärer Leistungsanspruch aus den Grundrechten?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Herleitung: „</a:t>
            </a:r>
            <a:r>
              <a:rPr lang="de-DE" sz="2400" i="1" dirty="0">
                <a:solidFill>
                  <a:schemeClr val="tx1">
                    <a:lumMod val="65000"/>
                    <a:lumOff val="35000"/>
                  </a:schemeClr>
                </a:solidFill>
                <a:latin typeface="JKRGNR+Arial-BoldMT"/>
              </a:rPr>
              <a:t>Art. 5 I 2 GG gewährleistet nicht nur ein Abwehrrecht gegen staatliche Eingriffe, sondern garantiert darüber hinaus in seinem objektivrechtlichen Gehalt die institutionelle Eigenständigkeit der Presse (BVerfGE 20, 162 [175 f.] = NJW 1966, 1603). </a:t>
            </a:r>
            <a:r>
              <a:rPr lang="de-DE" sz="2400" b="1" i="1" dirty="0">
                <a:solidFill>
                  <a:schemeClr val="tx1">
                    <a:lumMod val="65000"/>
                    <a:lumOff val="35000"/>
                  </a:schemeClr>
                </a:solidFill>
                <a:latin typeface="JKRGNR+Arial-BoldMT"/>
              </a:rPr>
              <a:t>Der Gesetzgeber ist hieraus in der Pflicht</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Rechtsordnung in einer Weise zu gestalten</a:t>
            </a:r>
            <a:r>
              <a:rPr lang="de-DE" sz="2400" i="1" dirty="0">
                <a:solidFill>
                  <a:schemeClr val="tx1">
                    <a:lumMod val="65000"/>
                    <a:lumOff val="35000"/>
                  </a:schemeClr>
                </a:solidFill>
                <a:latin typeface="JKRGNR+Arial-BoldMT"/>
              </a:rPr>
              <a:t>, die der besonderen verfassungsrechtlichen Bedeutung der Presse gerecht wird und ihr eine funktionsgemäße Betätigung ermöglicht. </a:t>
            </a:r>
            <a:r>
              <a:rPr lang="de-DE" sz="2400" b="1" i="1" dirty="0">
                <a:solidFill>
                  <a:schemeClr val="tx1">
                    <a:lumMod val="65000"/>
                    <a:lumOff val="35000"/>
                  </a:schemeClr>
                </a:solidFill>
                <a:latin typeface="JKRGNR+Arial-BoldMT"/>
              </a:rPr>
              <a:t>Hierzu zählt auch die Schaffung von behördlichen Auskunftspflichten</a:t>
            </a:r>
            <a:r>
              <a:rPr lang="de-DE" sz="2400" i="1" dirty="0">
                <a:solidFill>
                  <a:schemeClr val="tx1">
                    <a:lumMod val="65000"/>
                    <a:lumOff val="35000"/>
                  </a:schemeClr>
                </a:solidFill>
                <a:latin typeface="JKRGNR+Arial-BoldMT"/>
              </a:rPr>
              <a:t>…“</a:t>
            </a:r>
            <a:br>
              <a:rPr lang="de-DE" sz="2400" b="1" i="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4800752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38497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Bleibt der zuständige Gesetzgeber untätig</a:t>
            </a:r>
            <a:r>
              <a:rPr lang="de-DE" sz="2400" i="1" dirty="0">
                <a:solidFill>
                  <a:schemeClr val="tx1">
                    <a:lumMod val="65000"/>
                    <a:lumOff val="35000"/>
                  </a:schemeClr>
                </a:solidFill>
                <a:latin typeface="JKRGNR+Arial-BoldMT"/>
              </a:rPr>
              <a:t>, muss </a:t>
            </a:r>
            <a:r>
              <a:rPr lang="de-DE" sz="2400" b="1" i="1" dirty="0">
                <a:solidFill>
                  <a:schemeClr val="tx1">
                    <a:lumMod val="65000"/>
                    <a:lumOff val="35000"/>
                  </a:schemeClr>
                </a:solidFill>
                <a:latin typeface="JKRGNR+Arial-BoldMT"/>
              </a:rPr>
              <a:t>unmittelbar</a:t>
            </a:r>
            <a:r>
              <a:rPr lang="de-DE" sz="2400" i="1" dirty="0">
                <a:solidFill>
                  <a:schemeClr val="tx1">
                    <a:lumMod val="65000"/>
                    <a:lumOff val="35000"/>
                  </a:schemeClr>
                </a:solidFill>
                <a:latin typeface="JKRGNR+Arial-BoldMT"/>
              </a:rPr>
              <a:t> auf das Grundrecht aus </a:t>
            </a:r>
            <a:r>
              <a:rPr lang="de-DE" sz="2400" b="1" i="1" dirty="0">
                <a:solidFill>
                  <a:schemeClr val="tx1">
                    <a:lumMod val="65000"/>
                    <a:lumOff val="35000"/>
                  </a:schemeClr>
                </a:solidFill>
                <a:latin typeface="JKRGNR+Arial-BoldMT"/>
              </a:rPr>
              <a:t>Art. 5 I 2 GG als Rechtsgrundlage für pressespezifische Auskunftspflichten zurückgegriffen </a:t>
            </a:r>
            <a:r>
              <a:rPr lang="de-DE" sz="2400" i="1" dirty="0">
                <a:solidFill>
                  <a:schemeClr val="tx1">
                    <a:lumMod val="65000"/>
                    <a:lumOff val="35000"/>
                  </a:schemeClr>
                </a:solidFill>
                <a:latin typeface="JKRGNR+Arial-BoldMT"/>
              </a:rPr>
              <a:t>werden. </a:t>
            </a:r>
            <a:r>
              <a:rPr lang="de-DE" sz="2400" b="1" i="1" dirty="0">
                <a:solidFill>
                  <a:schemeClr val="tx1">
                    <a:lumMod val="65000"/>
                    <a:lumOff val="35000"/>
                  </a:schemeClr>
                </a:solidFill>
                <a:latin typeface="JKRGNR+Arial-BoldMT"/>
              </a:rPr>
              <a:t>Ohne</a:t>
            </a:r>
            <a:r>
              <a:rPr lang="de-DE" sz="2400" i="1" dirty="0">
                <a:solidFill>
                  <a:schemeClr val="tx1">
                    <a:lumMod val="65000"/>
                    <a:lumOff val="35000"/>
                  </a:schemeClr>
                </a:solidFill>
                <a:latin typeface="JKRGNR+Arial-BoldMT"/>
              </a:rPr>
              <a:t> einen solchen </a:t>
            </a:r>
            <a:r>
              <a:rPr lang="de-DE" sz="2400" b="1" i="1" dirty="0">
                <a:solidFill>
                  <a:schemeClr val="tx1">
                    <a:lumMod val="65000"/>
                    <a:lumOff val="35000"/>
                  </a:schemeClr>
                </a:solidFill>
                <a:latin typeface="JKRGNR+Arial-BoldMT"/>
              </a:rPr>
              <a:t>Rückgriff</a:t>
            </a:r>
            <a:r>
              <a:rPr lang="de-DE" sz="2400" i="1" dirty="0">
                <a:solidFill>
                  <a:schemeClr val="tx1">
                    <a:lumMod val="65000"/>
                    <a:lumOff val="35000"/>
                  </a:schemeClr>
                </a:solidFill>
                <a:latin typeface="JKRGNR+Arial-BoldMT"/>
              </a:rPr>
              <a:t>, der – was nach der Verfassungsordnung die Ausnahme bleibt – den objektivrechtlichen Gewährleistungsgehalt des Grundrechts in einen subjektivrechtlichen Anspruch umschlägt, </a:t>
            </a:r>
            <a:r>
              <a:rPr lang="de-DE" sz="2400" b="1" i="1" dirty="0">
                <a:solidFill>
                  <a:schemeClr val="tx1">
                    <a:lumMod val="65000"/>
                    <a:lumOff val="35000"/>
                  </a:schemeClr>
                </a:solidFill>
                <a:latin typeface="JKRGNR+Arial-BoldMT"/>
              </a:rPr>
              <a:t>liefe die Pressefreiheit in ihrem objektivrechtlichen Gewährleistungsgehalt leer“</a:t>
            </a:r>
            <a:r>
              <a:rPr lang="de-DE" sz="2400" i="1" dirty="0">
                <a:solidFill>
                  <a:schemeClr val="tx1">
                    <a:lumMod val="65000"/>
                    <a:lumOff val="35000"/>
                  </a:schemeClr>
                </a:solidFill>
                <a:latin typeface="JKRGNR+Arial-BoldMT"/>
              </a:rPr>
              <a:t> (BVerwG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2013, 1006)</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b="1" i="1"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&gt; Problem: Reichweite des Anspruchs im Einzelnen</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096073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56333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BVerwG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Anwendung des verfassungsunmittelbaren Auskunftsanspruchs muss jedoch </a:t>
            </a:r>
            <a:r>
              <a:rPr lang="de-DE" sz="2400" b="1" i="1" dirty="0">
                <a:solidFill>
                  <a:schemeClr val="tx1">
                    <a:lumMod val="65000"/>
                    <a:lumOff val="35000"/>
                  </a:schemeClr>
                </a:solidFill>
                <a:latin typeface="JKRGNR+Arial-BoldMT"/>
              </a:rPr>
              <a:t>in einer Weise vorgenommen werden, die nicht die Ausgestaltungsprärogative des Gesetzgebers unterläuft</a:t>
            </a:r>
            <a:r>
              <a:rPr lang="de-DE" sz="2400" i="1" dirty="0">
                <a:solidFill>
                  <a:schemeClr val="tx1">
                    <a:lumMod val="65000"/>
                    <a:lumOff val="35000"/>
                  </a:schemeClr>
                </a:solidFill>
                <a:latin typeface="JKRGNR+Arial-BoldMT"/>
              </a:rPr>
              <a:t>, indem sie auf Grundlage von Interessensgewichtungen und -abwägungen erfolgt, die nach der Verfassungsordnung </a:t>
            </a:r>
            <a:r>
              <a:rPr lang="de-DE" sz="2400" b="1" i="1" dirty="0">
                <a:solidFill>
                  <a:schemeClr val="tx1">
                    <a:lumMod val="65000"/>
                    <a:lumOff val="35000"/>
                  </a:schemeClr>
                </a:solidFill>
                <a:latin typeface="JKRGNR+Arial-BoldMT"/>
              </a:rPr>
              <a:t>nur der Gesetzgeber vorzunehmen befugt </a:t>
            </a:r>
            <a:r>
              <a:rPr lang="de-DE" sz="2400" i="1" dirty="0">
                <a:solidFill>
                  <a:schemeClr val="tx1">
                    <a:lumMod val="65000"/>
                    <a:lumOff val="35000"/>
                  </a:schemeClr>
                </a:solidFill>
                <a:latin typeface="JKRGNR+Arial-BoldMT"/>
              </a:rPr>
              <a:t>ist. Die Position von Behörden oder Gerichten, die über die Berechtigung eines geltend gemachten verfassungsunmittelbaren Auskunftsanspruchs zu entscheiden haben, ist schon im Ansatz nicht vergleichbar mit der Position des Gesetzgebers, der in Umsetzung des Gestaltungsauftrags aus Art. 5 I 2 GG gesetzliche Regelungen zu treffen hat. </a:t>
            </a:r>
            <a:r>
              <a:rPr lang="de-DE" sz="2400" b="1" i="1" dirty="0">
                <a:solidFill>
                  <a:schemeClr val="tx1">
                    <a:lumMod val="65000"/>
                    <a:lumOff val="35000"/>
                  </a:schemeClr>
                </a:solidFill>
                <a:latin typeface="JKRGNR+Arial-BoldMT"/>
              </a:rPr>
              <a:t>Dies zwingt dazu, den verfassungsunmittelbaren Auskunftsanspruch auf das Niveau eines „Minimalstandards“ zu begrenzen, den auch der Gesetzgeber nicht unterschreiten dürfte.“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8120694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26581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Weiterer originärer Leistungsanspruch aus Grundrechten: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 auf Gewährleistung eines menschenwürdigen Existenzminimums (vgl. BVerfG NJW 2010, 505)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Herleitung: </a:t>
            </a:r>
            <a:r>
              <a:rPr lang="de-DE" sz="2400" b="1" dirty="0">
                <a:solidFill>
                  <a:schemeClr val="tx1">
                    <a:lumMod val="65000"/>
                    <a:lumOff val="35000"/>
                  </a:schemeClr>
                </a:solidFill>
                <a:latin typeface="JKRGNR+Arial-BoldMT"/>
              </a:rPr>
              <a:t>Art. 1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Sozialstaatsprinzip aus Art. 20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Umfang abstrakt: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BVerfG: „Der unmittelbar verfassungsrechtliche Leistungsanspruch auf Gewährleistung eines menschenwürdigen Existenzminimums … gewährleistet das gesamte Existenzminimum durch eine einheitliche grundrechtliche Garantie, die </a:t>
            </a:r>
            <a:r>
              <a:rPr lang="de-DE" sz="2000" b="1" dirty="0">
                <a:solidFill>
                  <a:schemeClr val="tx1">
                    <a:lumMod val="65000"/>
                    <a:lumOff val="35000"/>
                  </a:schemeClr>
                </a:solidFill>
                <a:latin typeface="JKRGNR+Arial-BoldMT"/>
              </a:rPr>
              <a:t>sowohl die physische Existenz des Menschen</a:t>
            </a:r>
            <a:r>
              <a:rPr lang="de-DE" sz="2000" dirty="0">
                <a:solidFill>
                  <a:schemeClr val="tx1">
                    <a:lumMod val="65000"/>
                    <a:lumOff val="35000"/>
                  </a:schemeClr>
                </a:solidFill>
                <a:latin typeface="JKRGNR+Arial-BoldMT"/>
              </a:rPr>
              <a:t>, also Nahrung, Kleidung, Hausrat, Unterkunft, Heizung, Hygiene und Gesundheit…, als auch die Sicherung der Möglichkeit zur Pflege zwischenmenschlicher Beziehungen und zu einem </a:t>
            </a:r>
            <a:r>
              <a:rPr lang="de-DE" sz="2000" b="1" dirty="0">
                <a:solidFill>
                  <a:schemeClr val="tx1">
                    <a:lumMod val="65000"/>
                    <a:lumOff val="35000"/>
                  </a:schemeClr>
                </a:solidFill>
                <a:latin typeface="JKRGNR+Arial-BoldMT"/>
              </a:rPr>
              <a:t>Mindestmaß an Teilhabe am gesellschaftlichen, kulturellen und politischen Leben </a:t>
            </a:r>
            <a:r>
              <a:rPr lang="de-DE" sz="2000" dirty="0">
                <a:solidFill>
                  <a:schemeClr val="tx1">
                    <a:lumMod val="65000"/>
                    <a:lumOff val="35000"/>
                  </a:schemeClr>
                </a:solidFill>
                <a:latin typeface="JKRGNR+Arial-BoldMT"/>
              </a:rPr>
              <a:t>umfasst, denn der Mensch als Person existiert notwendig in sozialen Bezügen”.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Konkreter Umfang: Durch Gesetzgeber zu bestimmen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4061919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2251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weniger problematisch: Anerkennung </a:t>
            </a:r>
            <a:r>
              <a:rPr lang="de-DE" sz="2400" b="1" u="sng" dirty="0">
                <a:solidFill>
                  <a:schemeClr val="tx1">
                    <a:lumMod val="65000"/>
                    <a:lumOff val="35000"/>
                  </a:schemeClr>
                </a:solidFill>
                <a:latin typeface="JKRGNR+Arial-BoldMT"/>
              </a:rPr>
              <a:t>derivativer Leistungs- und Teilhaberechte</a:t>
            </a:r>
            <a:r>
              <a:rPr lang="de-DE" sz="2400"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Ratio</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Gleichmäßige Beteiligung </a:t>
            </a:r>
            <a:r>
              <a:rPr lang="de-DE" sz="2400" dirty="0">
                <a:solidFill>
                  <a:schemeClr val="tx1">
                    <a:lumMod val="65000"/>
                    <a:lumOff val="35000"/>
                  </a:schemeClr>
                </a:solidFill>
                <a:latin typeface="JKRGNR+Arial-BoldMT"/>
              </a:rPr>
              <a:t>(grundsätzlich) aller Bürger an seitens des Staates geschaffener Leistungssysteme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Verfassungsrechtlicher Hintergrund: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Allgemeiner Gleichheitssatz Art. 3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jeweils betroffenem Freiheitsrecht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Dabei wesentliche Anspruchsvoraussetzungen: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Bestehendes Leistungssystem</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Anspruchssteller ist mit den bisherig Begünstigten vergleichbar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sachliche Begründung für Nichtberücksichtigung des Anspruchstellers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850427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Wiederkehrendes Thema in öffentlich-rechtlichen Examensklausuren: </a:t>
            </a:r>
            <a:r>
              <a:rPr lang="de-DE" sz="2400"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begrifflich </a:t>
            </a:r>
            <a:r>
              <a:rPr lang="de-DE" sz="2400" b="1" dirty="0">
                <a:solidFill>
                  <a:schemeClr val="tx1">
                    <a:lumMod val="65000"/>
                    <a:lumOff val="35000"/>
                  </a:schemeClr>
                </a:solidFill>
                <a:latin typeface="JKRGNR+Arial-BoldMT"/>
              </a:rPr>
              <a:t>heranzuziehen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194 BGB</a:t>
            </a:r>
            <a:r>
              <a:rPr lang="de-DE" sz="2400" dirty="0">
                <a:solidFill>
                  <a:schemeClr val="tx1">
                    <a:lumMod val="65000"/>
                    <a:lumOff val="35000"/>
                  </a:schemeClr>
                </a:solidFill>
                <a:latin typeface="JKRGNR+Arial-BoldMT"/>
              </a:rPr>
              <a:t>, wonach ein Anspruch das Recht meint, von einem anderen ein </a:t>
            </a:r>
            <a:r>
              <a:rPr lang="de-DE" sz="2400" b="1" dirty="0">
                <a:solidFill>
                  <a:schemeClr val="tx1">
                    <a:lumMod val="65000"/>
                    <a:lumOff val="35000"/>
                  </a:schemeClr>
                </a:solidFill>
                <a:latin typeface="JKRGNR+Arial-BoldMT"/>
              </a:rPr>
              <a:t>Tun oder Unterlassen </a:t>
            </a:r>
            <a:r>
              <a:rPr lang="de-DE" sz="2400" dirty="0">
                <a:solidFill>
                  <a:schemeClr val="tx1">
                    <a:lumMod val="65000"/>
                    <a:lumOff val="35000"/>
                  </a:schemeClr>
                </a:solidFill>
                <a:latin typeface="JKRGNR+Arial-BoldMT"/>
              </a:rPr>
              <a:t>zu verlangen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Innerhalb der Ansprüche aus öffentlich-rechtlichen Rechtsverhältnissen zu unterscheiden: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Abwehransprüche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Begünstigungsansprüche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Restitutionsansprüche („Wiedergutmachung“)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Kompensationsansprüche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247886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720" y="1286119"/>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Sachlicher Grund für Nichtberücksichtigung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Vorhandene Kapazitäten voll ausgeschöpft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Prinzipien für Vergabe von Leistungen (insb. Subventionen):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 der Verwaltung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sog. Windhundprinzip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Gesetzgeber muss Kriterien selbst schaffen, wenn Leistung für Grundrechte „wesentlich“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a:solidFill>
                  <a:schemeClr val="tx1">
                    <a:lumMod val="65000"/>
                    <a:lumOff val="35000"/>
                  </a:schemeClr>
                </a:solidFill>
                <a:latin typeface="JKRGNR+Arial-BoldMT"/>
              </a:rPr>
              <a:t>Parlamentsvorbehalt</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vorausgesetzt: Maßstab darf </a:t>
            </a:r>
            <a:r>
              <a:rPr lang="de-DE" sz="2400" b="1" dirty="0">
                <a:solidFill>
                  <a:schemeClr val="tx1">
                    <a:lumMod val="65000"/>
                    <a:lumOff val="35000"/>
                  </a:schemeClr>
                </a:solidFill>
                <a:latin typeface="JKRGNR+Arial-BoldMT"/>
              </a:rPr>
              <a:t>nicht willkürlich </a:t>
            </a:r>
            <a:r>
              <a:rPr lang="de-DE" sz="2400" dirty="0">
                <a:solidFill>
                  <a:schemeClr val="tx1">
                    <a:lumMod val="65000"/>
                    <a:lumOff val="35000"/>
                  </a:schemeClr>
                </a:solidFill>
                <a:latin typeface="JKRGNR+Arial-BoldMT"/>
              </a:rPr>
              <a:t>sein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40139520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720" y="1286119"/>
            <a:ext cx="8928992" cy="39138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Beispielsfall: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Studierende Anna M. bewirbt sich an der Universität X für den Studiengang Medizin.</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Der Studiengang ist zulassungsbeschränkt, der Numerus clausus (NC) liegt bei 1,2. Anna hat einen Abiturschnitt von 1,5.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Universität lehnt ihre Bewerbung ab. Anna ist der Ansicht, dass die Zulassungsregelung verfassungswidrig sei, weil sie leistungsfähige Bewerberinnen benachteilige, die außerhalb von Notenschnitten besondere Fähigkeiten oder berufliche Erfahrungen hätten. Sie klagt vor dem Verwaltungsgericht auf Zulassung.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58650751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720" y="1286119"/>
            <a:ext cx="8928992"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Art. 12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 GG als derivativer Teilhabeanspruch?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BVerfG zur Anspruchsgrundlage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Aus der </a:t>
            </a:r>
            <a:r>
              <a:rPr lang="de-DE" sz="2400" b="1" i="1" dirty="0">
                <a:solidFill>
                  <a:schemeClr val="tx1">
                    <a:lumMod val="65000"/>
                    <a:lumOff val="35000"/>
                  </a:schemeClr>
                </a:solidFill>
                <a:latin typeface="JKRGNR+Arial-BoldMT"/>
              </a:rPr>
              <a:t>Ausbildungs- und Berufswahlfreiheit des Art. 12 I 1 GG in Verbindung mit dem allgemeinen Gleichheitssatz des Art. 3 I GG </a:t>
            </a:r>
            <a:r>
              <a:rPr lang="de-DE" sz="2400" i="1" dirty="0">
                <a:solidFill>
                  <a:schemeClr val="tx1">
                    <a:lumMod val="65000"/>
                    <a:lumOff val="35000"/>
                  </a:schemeClr>
                </a:solidFill>
                <a:latin typeface="JKRGNR+Arial-BoldMT"/>
              </a:rPr>
              <a:t>ergibt sich für diejenigen, die dafür die subjektiven Zulassungsvoraussetzungen erfüllen, ein </a:t>
            </a:r>
            <a:r>
              <a:rPr lang="de-DE" sz="2400" b="1" i="1" dirty="0">
                <a:solidFill>
                  <a:schemeClr val="tx1">
                    <a:lumMod val="65000"/>
                    <a:lumOff val="35000"/>
                  </a:schemeClr>
                </a:solidFill>
                <a:latin typeface="JKRGNR+Arial-BoldMT"/>
              </a:rPr>
              <a:t>Recht auf gleiche Teilhabe am staatlichen Studienangebot </a:t>
            </a:r>
            <a:r>
              <a:rPr lang="de-DE" sz="2400" i="1" dirty="0">
                <a:solidFill>
                  <a:schemeClr val="tx1">
                    <a:lumMod val="65000"/>
                    <a:lumOff val="35000"/>
                  </a:schemeClr>
                </a:solidFill>
                <a:latin typeface="JKRGNR+Arial-BoldMT"/>
              </a:rPr>
              <a:t>und damit ein derivativer Anspruch auf gleichheitsgerechte Zulassung zum Studium ihrer Wahl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Anspruchsgrundlage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76343764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720" y="1286119"/>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zur „Auswahlentscheidung“: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Gesetzgeber muss Regeln für die verfassungsgemäße Verteilung knapper Studienplätze schaffen, die dem Grundrecht auf gleiche Teilhabe an staatlichen Studienangeboten (oben 1) genügen. Er muss die Vergabe knapper Studienplätze auf solche Weise regeln, dass deren gleichheitsgerechte Verteilung sichergestellt ist (a). Die gesetzlichen Regelungen müssen zudem dem Grundsatz des Gesetzesvorbehalts genügen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demnach: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Staatliches Leistungssystem (+) [Hochschulplätze + gesetzlich vorgeschriebene Berufszulassungsschranke]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Vergleichbarkeit der Klägerin mit den übrigen Begünstigten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Allein fraglich: </a:t>
            </a:r>
            <a:r>
              <a:rPr lang="de-DE" sz="2400" b="1" dirty="0">
                <a:solidFill>
                  <a:schemeClr val="tx1">
                    <a:lumMod val="65000"/>
                    <a:lumOff val="35000"/>
                  </a:schemeClr>
                </a:solidFill>
                <a:latin typeface="JKRGNR+Arial-BoldMT"/>
              </a:rPr>
              <a:t>Verfassungskonforme Kriterien bei Auswahl?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414882111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720" y="1286119"/>
            <a:ext cx="8928992" cy="23083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Orientierungspunkte für Auswahlentscheidung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Vergabe der Studienplätze muss im Fall der Knappheit nach Regeln erfolgen, die sich grundsätzlich an dem </a:t>
            </a:r>
            <a:r>
              <a:rPr lang="de-DE" sz="2400" b="1" i="1" dirty="0">
                <a:solidFill>
                  <a:schemeClr val="tx1">
                    <a:lumMod val="65000"/>
                    <a:lumOff val="35000"/>
                  </a:schemeClr>
                </a:solidFill>
                <a:latin typeface="JKRGNR+Arial-BoldMT"/>
              </a:rPr>
              <a:t>Kriterium der Eignung </a:t>
            </a:r>
            <a:r>
              <a:rPr lang="de-DE" sz="2400" i="1" dirty="0">
                <a:solidFill>
                  <a:schemeClr val="tx1">
                    <a:lumMod val="65000"/>
                    <a:lumOff val="35000"/>
                  </a:schemeClr>
                </a:solidFill>
                <a:latin typeface="JKRGNR+Arial-BoldMT"/>
              </a:rPr>
              <a:t>orientieren. Daneben berücksichtigt der Gesetzgeber auch andere Gemeinwohlbelange, wie etwa die </a:t>
            </a:r>
            <a:r>
              <a:rPr lang="de-DE" sz="2400" b="1" i="1" dirty="0">
                <a:solidFill>
                  <a:schemeClr val="tx1">
                    <a:lumMod val="65000"/>
                    <a:lumOff val="35000"/>
                  </a:schemeClr>
                </a:solidFill>
                <a:latin typeface="JKRGNR+Arial-BoldMT"/>
              </a:rPr>
              <a:t>Patientenversorgung, und trägt dem Sozialstaatsprinzip Rechnung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45980019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6</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Anspruch auf Einladung zur Pressefahrt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zu klären</a:t>
            </a:r>
            <a:r>
              <a:rPr lang="de-DE" sz="2400" dirty="0">
                <a:solidFill>
                  <a:schemeClr val="tx1">
                    <a:lumMod val="65000"/>
                    <a:lumOff val="35000"/>
                  </a:schemeClr>
                </a:solidFill>
                <a:latin typeface="JKRGNR+Arial-BoldMT"/>
              </a:rPr>
              <a:t>: Ob zu Gunsten des Anspruchstellers eine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zur Verfügung steht und die </a:t>
            </a:r>
            <a:r>
              <a:rPr lang="de-DE" sz="2400" b="1" dirty="0">
                <a:solidFill>
                  <a:schemeClr val="tx1">
                    <a:lumMod val="65000"/>
                    <a:lumOff val="35000"/>
                  </a:schemeClr>
                </a:solidFill>
                <a:latin typeface="JKRGNR+Arial-BoldMT"/>
              </a:rPr>
              <a:t>Anspruchsvoraussetzungen erfüllt </a:t>
            </a:r>
            <a:r>
              <a:rPr lang="de-DE" sz="2400" dirty="0">
                <a:solidFill>
                  <a:schemeClr val="tx1">
                    <a:lumMod val="65000"/>
                    <a:lumOff val="35000"/>
                  </a:schemeClr>
                </a:solidFill>
                <a:latin typeface="JKRGNR+Arial-BoldMT"/>
              </a:rPr>
              <a:t>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für vom Anspruchsteller erstrebte Begünstigung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Sonderbeziehung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Ansprüche </a:t>
            </a:r>
            <a:r>
              <a:rPr lang="de-DE" sz="2400" dirty="0">
                <a:solidFill>
                  <a:schemeClr val="tx1">
                    <a:lumMod val="65000"/>
                    <a:lumOff val="35000"/>
                  </a:schemeClr>
                </a:solidFill>
                <a:latin typeface="JKRGNR+Arial-BoldMT"/>
              </a:rPr>
              <a:t>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Spezialitätsgrundsatz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991740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Einfachgesetzliche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einfachgesetzliche Anspruchsgrundlage einzig in Betracht kommend: </a:t>
            </a:r>
            <a:r>
              <a:rPr lang="de-DE" sz="2400" b="1" dirty="0">
                <a:solidFill>
                  <a:schemeClr val="tx1">
                    <a:lumMod val="65000"/>
                    <a:lumOff val="35000"/>
                  </a:schemeClr>
                </a:solidFill>
                <a:latin typeface="JKRGNR+Arial-BoldMT"/>
              </a:rPr>
              <a:t>§ 4 I </a:t>
            </a:r>
            <a:r>
              <a:rPr lang="de-DE" sz="2400" b="1" dirty="0" err="1">
                <a:solidFill>
                  <a:schemeClr val="tx1">
                    <a:lumMod val="65000"/>
                    <a:lumOff val="35000"/>
                  </a:schemeClr>
                </a:solidFill>
                <a:latin typeface="JKRGNR+Arial-BoldMT"/>
              </a:rPr>
              <a:t>LPresseG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a:t>
            </a:r>
            <a:r>
              <a:rPr lang="de-DE" sz="2400" b="1" dirty="0">
                <a:solidFill>
                  <a:schemeClr val="tx1">
                    <a:lumMod val="65000"/>
                    <a:lumOff val="35000"/>
                  </a:schemeClr>
                </a:solidFill>
                <a:latin typeface="JKRGNR+Arial-BoldMT"/>
              </a:rPr>
              <a:t>§ 4 I </a:t>
            </a:r>
            <a:r>
              <a:rPr lang="de-DE" sz="2400" b="1" dirty="0" err="1">
                <a:solidFill>
                  <a:schemeClr val="tx1">
                    <a:lumMod val="65000"/>
                    <a:lumOff val="35000"/>
                  </a:schemeClr>
                </a:solidFill>
                <a:latin typeface="JKRGNR+Arial-BoldMT"/>
              </a:rPr>
              <a:t>LPresseG</a:t>
            </a:r>
            <a:r>
              <a:rPr lang="de-DE" sz="2400" dirty="0">
                <a:solidFill>
                  <a:schemeClr val="tx1">
                    <a:lumMod val="65000"/>
                    <a:lumOff val="35000"/>
                  </a:schemeClr>
                </a:solidFill>
                <a:latin typeface="JKRGNR+Arial-BoldMT"/>
              </a:rPr>
              <a:t>: Verpflichtung der Behörde „den Vertretern der Presse und des Rundfunks die zur Erfüllung ihrer öffentlichen Aufgaben dienenden Auskünfte zu erteilen“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Anspruchsgrundlage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fraglich: ob es sich bei der Pressefahrt um eine „</a:t>
            </a:r>
            <a:r>
              <a:rPr lang="de-DE" sz="2400" b="1" dirty="0">
                <a:solidFill>
                  <a:schemeClr val="tx1">
                    <a:lumMod val="65000"/>
                    <a:lumOff val="35000"/>
                  </a:schemeClr>
                </a:solidFill>
                <a:latin typeface="JKRGNR+Arial-BoldMT"/>
              </a:rPr>
              <a:t>Auskunft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Vorschrift handelt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einer </a:t>
            </a:r>
            <a:r>
              <a:rPr lang="de-DE" sz="2400" b="1" dirty="0">
                <a:solidFill>
                  <a:schemeClr val="tx1">
                    <a:lumMod val="65000"/>
                    <a:lumOff val="35000"/>
                  </a:schemeClr>
                </a:solidFill>
                <a:latin typeface="JKRGNR+Arial-BoldMT"/>
              </a:rPr>
              <a:t>„semantischen“ Auslegung </a:t>
            </a:r>
            <a:r>
              <a:rPr lang="de-DE" sz="2400" dirty="0">
                <a:solidFill>
                  <a:schemeClr val="tx1">
                    <a:lumMod val="65000"/>
                    <a:lumOff val="35000"/>
                  </a:schemeClr>
                </a:solidFill>
                <a:latin typeface="JKRGNR+Arial-BoldMT"/>
              </a:rPr>
              <a:t>festzustellen: Auskünfte zeichnen sich durch einen Akt der </a:t>
            </a:r>
            <a:r>
              <a:rPr lang="de-DE" sz="2400" b="1" dirty="0">
                <a:solidFill>
                  <a:schemeClr val="tx1">
                    <a:lumMod val="65000"/>
                    <a:lumOff val="35000"/>
                  </a:schemeClr>
                </a:solidFill>
                <a:latin typeface="JKRGNR+Arial-BoldMT"/>
              </a:rPr>
              <a:t>Informationspreisgabe</a:t>
            </a:r>
            <a:r>
              <a:rPr lang="de-DE" sz="2400" dirty="0">
                <a:solidFill>
                  <a:schemeClr val="tx1">
                    <a:lumMod val="65000"/>
                    <a:lumOff val="35000"/>
                  </a:schemeClr>
                </a:solidFill>
                <a:latin typeface="JKRGNR+Arial-BoldMT"/>
              </a:rPr>
              <a:t> aus, deren </a:t>
            </a:r>
            <a:r>
              <a:rPr lang="de-DE" sz="2400" b="1" dirty="0">
                <a:solidFill>
                  <a:schemeClr val="tx1">
                    <a:lumMod val="65000"/>
                    <a:lumOff val="35000"/>
                  </a:schemeClr>
                </a:solidFill>
                <a:latin typeface="JKRGNR+Arial-BoldMT"/>
              </a:rPr>
              <a:t>Grundlage ein Informationsbegehren </a:t>
            </a:r>
            <a:r>
              <a:rPr lang="de-DE" sz="2400" dirty="0">
                <a:solidFill>
                  <a:schemeClr val="tx1">
                    <a:lumMod val="65000"/>
                    <a:lumOff val="35000"/>
                  </a:schemeClr>
                </a:solidFill>
                <a:latin typeface="JKRGNR+Arial-BoldMT"/>
              </a:rPr>
              <a:t>einer anderen Person ist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710222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Charakter der „Pressefahrt“: sog. </a:t>
            </a:r>
            <a:r>
              <a:rPr lang="de-DE" sz="2400" b="1" dirty="0">
                <a:solidFill>
                  <a:schemeClr val="tx1">
                    <a:lumMod val="65000"/>
                    <a:lumOff val="35000"/>
                  </a:schemeClr>
                </a:solidFill>
                <a:latin typeface="JKRGNR+Arial-BoldMT"/>
              </a:rPr>
              <a:t>Eigeninformation der Behörde</a:t>
            </a:r>
            <a:r>
              <a:rPr lang="de-DE" sz="2400" dirty="0">
                <a:solidFill>
                  <a:schemeClr val="tx1">
                    <a:lumMod val="65000"/>
                    <a:lumOff val="35000"/>
                  </a:schemeClr>
                </a:solidFill>
                <a:latin typeface="JKRGNR+Arial-BoldMT"/>
              </a:rPr>
              <a:t>, die über eine bloße „Auskunft“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 I </a:t>
            </a:r>
            <a:r>
              <a:rPr lang="de-DE" sz="2400" dirty="0" err="1">
                <a:solidFill>
                  <a:schemeClr val="tx1">
                    <a:lumMod val="65000"/>
                    <a:lumOff val="35000"/>
                  </a:schemeClr>
                </a:solidFill>
                <a:latin typeface="JKRGNR+Arial-BoldMT"/>
              </a:rPr>
              <a:t>LPresseG</a:t>
            </a:r>
            <a:r>
              <a:rPr lang="de-DE" sz="2400" dirty="0">
                <a:solidFill>
                  <a:schemeClr val="tx1">
                    <a:lumMod val="65000"/>
                    <a:lumOff val="35000"/>
                  </a:schemeClr>
                </a:solidFill>
                <a:latin typeface="JKRGNR+Arial-BoldMT"/>
              </a:rPr>
              <a:t> hinausgeht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des § 4 I </a:t>
            </a:r>
            <a:r>
              <a:rPr lang="de-DE" sz="2400" b="1" dirty="0" err="1">
                <a:solidFill>
                  <a:schemeClr val="tx1">
                    <a:lumMod val="65000"/>
                    <a:lumOff val="35000"/>
                  </a:schemeClr>
                </a:solidFill>
                <a:latin typeface="JKRGNR+Arial-BoldMT"/>
              </a:rPr>
              <a:t>LPresseG</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nicht einschlägig: </a:t>
            </a:r>
            <a:r>
              <a:rPr lang="de-DE" sz="2400" dirty="0">
                <a:solidFill>
                  <a:schemeClr val="tx1">
                    <a:lumMod val="65000"/>
                    <a:lumOff val="35000"/>
                  </a:schemeClr>
                </a:solidFill>
                <a:latin typeface="JKRGNR+Arial-BoldMT"/>
              </a:rPr>
              <a:t>einfachgesetzliche Anspruchsgrundlage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0933830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 aus Grundrechten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denkbar: Anspruch aus Grundrechten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Derivative Leistungs- und Teilhaberechte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Originäre Leistungsansprüche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Originärer Leistungsanspruch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eines solchen Anspruchs: (Erstmalige) Schaffung eines bestimmten Leistungssystems („</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positivus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zu erwägen: </a:t>
            </a:r>
            <a:r>
              <a:rPr lang="de-DE" sz="2400" dirty="0">
                <a:solidFill>
                  <a:schemeClr val="tx1">
                    <a:lumMod val="65000"/>
                    <a:lumOff val="35000"/>
                  </a:schemeClr>
                </a:solidFill>
                <a:latin typeface="JKRGNR+Arial-BoldMT"/>
              </a:rPr>
              <a:t>Anspruch aus </a:t>
            </a:r>
            <a:r>
              <a:rPr lang="de-DE" sz="2400" b="1" dirty="0">
                <a:solidFill>
                  <a:schemeClr val="tx1">
                    <a:lumMod val="65000"/>
                    <a:lumOff val="35000"/>
                  </a:schemeClr>
                </a:solidFill>
                <a:latin typeface="JKRGNR+Arial-BoldMT"/>
              </a:rPr>
              <a:t>Art. 5 I 1 2. Alt.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Grundrecht auf „Informationsfreiheit“: </a:t>
            </a:r>
            <a:r>
              <a:rPr lang="de-DE" sz="2400" b="1" dirty="0">
                <a:solidFill>
                  <a:schemeClr val="tx1">
                    <a:lumMod val="65000"/>
                    <a:lumOff val="35000"/>
                  </a:schemeClr>
                </a:solidFill>
                <a:latin typeface="JKRGNR+Arial-BoldMT"/>
              </a:rPr>
              <a:t>Recht eines jeden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sich</a:t>
            </a:r>
            <a:r>
              <a:rPr lang="de-DE" sz="2400" dirty="0">
                <a:solidFill>
                  <a:schemeClr val="tx1">
                    <a:lumMod val="65000"/>
                    <a:lumOff val="35000"/>
                  </a:schemeClr>
                </a:solidFill>
                <a:latin typeface="JKRGNR+Arial-BoldMT"/>
              </a:rPr>
              <a:t> aus allgemein zugänglichen Quellen </a:t>
            </a:r>
            <a:r>
              <a:rPr lang="de-DE" sz="2400" b="1" dirty="0">
                <a:solidFill>
                  <a:schemeClr val="tx1">
                    <a:lumMod val="65000"/>
                    <a:lumOff val="35000"/>
                  </a:schemeClr>
                </a:solidFill>
                <a:latin typeface="JKRGNR+Arial-BoldMT"/>
              </a:rPr>
              <a:t>ungehindert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zu</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unterrichten</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013091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Abwehransprüche: </a:t>
            </a:r>
            <a:r>
              <a:rPr lang="de-DE" sz="2400" dirty="0">
                <a:solidFill>
                  <a:schemeClr val="tx1">
                    <a:lumMod val="65000"/>
                    <a:lumOff val="35000"/>
                  </a:schemeClr>
                </a:solidFill>
                <a:latin typeface="JKRGNR+Arial-BoldMT"/>
              </a:rPr>
              <a:t>Schutzansprüche gegen staatliche Eingriffe in grundrechtliche geschützte Rechtspositionen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Verfassungsrechtlicher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Anknüpfungspunkt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in ihrer Funktion als Abwehrrechte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status</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negativus</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Prozessuale Durchsetzung: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 „Realhandeln“ des Staates: Unterlassungsklage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 rechtsförmigen Handeln des Staates: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9394943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Insoweit</a:t>
            </a:r>
            <a:r>
              <a:rPr lang="de-DE" sz="2400" b="1" dirty="0">
                <a:solidFill>
                  <a:schemeClr val="tx1">
                    <a:lumMod val="65000"/>
                    <a:lumOff val="35000"/>
                  </a:schemeClr>
                </a:solidFill>
                <a:latin typeface="JKRGNR+Arial-BoldMT"/>
              </a:rPr>
              <a:t> bereits zweifelhaft: </a:t>
            </a:r>
            <a:r>
              <a:rPr lang="de-DE" sz="2400" dirty="0">
                <a:solidFill>
                  <a:schemeClr val="tx1">
                    <a:lumMod val="65000"/>
                    <a:lumOff val="35000"/>
                  </a:schemeClr>
                </a:solidFill>
                <a:latin typeface="JKRGNR+Arial-BoldMT"/>
              </a:rPr>
              <a:t>ob die Pressefahrt als solche eine </a:t>
            </a:r>
            <a:r>
              <a:rPr lang="de-DE" sz="2400" b="1" dirty="0">
                <a:solidFill>
                  <a:schemeClr val="tx1">
                    <a:lumMod val="65000"/>
                    <a:lumOff val="35000"/>
                  </a:schemeClr>
                </a:solidFill>
                <a:latin typeface="JKRGNR+Arial-BoldMT"/>
              </a:rPr>
              <a:t>„allgemein zugängliche Quelle“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5 I 1 Alt. 2 GG darstellt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Hierzu BVerwG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„Allgemein </a:t>
            </a:r>
            <a:r>
              <a:rPr lang="de-DE" sz="2400" i="1" dirty="0" err="1">
                <a:solidFill>
                  <a:schemeClr val="tx1">
                    <a:lumMod val="65000"/>
                    <a:lumOff val="35000"/>
                  </a:schemeClr>
                </a:solidFill>
                <a:latin typeface="JKRGNR+Arial-BoldMT"/>
              </a:rPr>
              <a:t>zugänglich</a:t>
            </a:r>
            <a:r>
              <a:rPr lang="de-DE" sz="2400" i="1" dirty="0">
                <a:solidFill>
                  <a:schemeClr val="tx1">
                    <a:lumMod val="65000"/>
                    <a:lumOff val="35000"/>
                  </a:schemeClr>
                </a:solidFill>
                <a:latin typeface="JKRGNR+Arial-BoldMT"/>
              </a:rPr>
              <a:t> ist eine Informationsquelle, wenn sie technisch geeignet und bestimmt ist, der Allgemeinheit Informationen zu verschaffen (BVerfGE 27, 71, 83; 28, 175, 188), wie dies in erster Linie bei den </a:t>
            </a:r>
            <a:r>
              <a:rPr lang="de-DE" sz="2400" b="1" i="1" dirty="0">
                <a:solidFill>
                  <a:schemeClr val="tx1">
                    <a:lumMod val="65000"/>
                    <a:lumOff val="35000"/>
                  </a:schemeClr>
                </a:solidFill>
                <a:latin typeface="JKRGNR+Arial-BoldMT"/>
              </a:rPr>
              <a:t>Massenkommunikationsmitteln</a:t>
            </a:r>
            <a:r>
              <a:rPr lang="de-DE" sz="2400" i="1" dirty="0">
                <a:solidFill>
                  <a:schemeClr val="tx1">
                    <a:lumMod val="65000"/>
                    <a:lumOff val="35000"/>
                  </a:schemeClr>
                </a:solidFill>
                <a:latin typeface="JKRGNR+Arial-BoldMT"/>
              </a:rPr>
              <a:t> der Fall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Presse, Rundfunk, Film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inwieweit amtliche Informationen „allgemein zugänglich“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768891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2023, 1755</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Schutzbereich der Informationsfreiheit nach Art. 5 Abs. 1 Satz 1 </a:t>
            </a:r>
            <a:r>
              <a:rPr lang="de-DE" sz="2400" i="1" dirty="0" err="1">
                <a:solidFill>
                  <a:schemeClr val="tx1">
                    <a:lumMod val="65000"/>
                    <a:lumOff val="35000"/>
                  </a:schemeClr>
                </a:solidFill>
                <a:latin typeface="JKRGNR+Arial-BoldMT"/>
              </a:rPr>
              <a:t>Halbs</a:t>
            </a:r>
            <a:r>
              <a:rPr lang="de-DE" sz="2400" i="1" dirty="0">
                <a:solidFill>
                  <a:schemeClr val="tx1">
                    <a:lumMod val="65000"/>
                    <a:lumOff val="35000"/>
                  </a:schemeClr>
                </a:solidFill>
                <a:latin typeface="JKRGNR+Arial-BoldMT"/>
              </a:rPr>
              <a:t>. 2 GG bemisst sich, soweit es um den </a:t>
            </a:r>
            <a:r>
              <a:rPr lang="de-DE" sz="2400" b="1" i="1" dirty="0">
                <a:solidFill>
                  <a:schemeClr val="tx1">
                    <a:lumMod val="65000"/>
                    <a:lumOff val="35000"/>
                  </a:schemeClr>
                </a:solidFill>
                <a:latin typeface="JKRGNR+Arial-BoldMT"/>
              </a:rPr>
              <a:t>Zugang zu amtlichen Informationen</a:t>
            </a:r>
            <a:r>
              <a:rPr lang="de-DE" sz="2400" i="1" dirty="0">
                <a:solidFill>
                  <a:schemeClr val="tx1">
                    <a:lumMod val="65000"/>
                    <a:lumOff val="35000"/>
                  </a:schemeClr>
                </a:solidFill>
                <a:latin typeface="JKRGNR+Arial-BoldMT"/>
              </a:rPr>
              <a:t> geht, </a:t>
            </a:r>
            <a:r>
              <a:rPr lang="de-DE" sz="2400" b="1" i="1" dirty="0">
                <a:solidFill>
                  <a:schemeClr val="tx1">
                    <a:lumMod val="65000"/>
                    <a:lumOff val="35000"/>
                  </a:schemeClr>
                </a:solidFill>
                <a:latin typeface="JKRGNR+Arial-BoldMT"/>
              </a:rPr>
              <a:t>nach der Auslegung einfachen Rechts</a:t>
            </a:r>
            <a:r>
              <a:rPr lang="de-DE" sz="2400" i="1" dirty="0">
                <a:solidFill>
                  <a:schemeClr val="tx1">
                    <a:lumMod val="65000"/>
                    <a:lumOff val="35000"/>
                  </a:schemeClr>
                </a:solidFill>
                <a:latin typeface="JKRGNR+Arial-BoldMT"/>
              </a:rPr>
              <a:t>. Das Grundrecht gewährleistet insoweit grundsätzlich nur das Recht, sich ungehindert aus einer für die allgemeine Zugänglichkeit bestimmten Quelle zu unterrichten. Fehlt es an dieser Bestimmung, ist die Informationsbeschaffung in der Regel nicht vom Grundrecht der Informationsfreiheit geschützt (BVerfG, Beschluss vom 20. Juni 2017 – 1 BvR 1978/13 – BVerfGE 145, 365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19 f. m. w. 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kein Anspruch auf Gewährung von „</a:t>
            </a:r>
            <a:r>
              <a:rPr lang="de-DE" sz="2400" b="1" dirty="0">
                <a:solidFill>
                  <a:schemeClr val="tx1">
                    <a:lumMod val="65000"/>
                    <a:lumOff val="35000"/>
                  </a:schemeClr>
                </a:solidFill>
                <a:latin typeface="JKRGNR+Arial-BoldMT"/>
              </a:rPr>
              <a:t>Eigeninformationen</a:t>
            </a:r>
            <a:r>
              <a:rPr lang="de-DE" sz="2400" dirty="0">
                <a:solidFill>
                  <a:schemeClr val="tx1">
                    <a:lumMod val="65000"/>
                    <a:lumOff val="35000"/>
                  </a:schemeClr>
                </a:solidFill>
                <a:latin typeface="JKRGNR+Arial-BoldMT"/>
              </a:rPr>
              <a:t>“ der Behörde aus dem einfachen Gesetz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Originärer Anspruch aus Art. 5 I 1 Var. 3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9001608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denkbar: </a:t>
            </a:r>
            <a:r>
              <a:rPr lang="de-DE" sz="2400" b="1" dirty="0">
                <a:solidFill>
                  <a:schemeClr val="tx1">
                    <a:lumMod val="65000"/>
                    <a:lumOff val="35000"/>
                  </a:schemeClr>
                </a:solidFill>
                <a:latin typeface="JKRGNR+Arial-BoldMT"/>
              </a:rPr>
              <a:t>Originärer Leistungsanspruch aus Art. 5 I 2 GG </a:t>
            </a:r>
            <a:r>
              <a:rPr lang="de-DE" sz="2400" dirty="0">
                <a:solidFill>
                  <a:schemeClr val="tx1">
                    <a:lumMod val="65000"/>
                    <a:lumOff val="35000"/>
                  </a:schemeClr>
                </a:solidFill>
                <a:latin typeface="JKRGNR+Arial-BoldMT"/>
              </a:rPr>
              <a:t>(Pressefreiheit)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Neben Abwehrrecht – in Art. 5 I 2 GG –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enthalten: </a:t>
            </a:r>
            <a:r>
              <a:rPr lang="de-DE" sz="2400" b="1" dirty="0">
                <a:solidFill>
                  <a:schemeClr val="tx1">
                    <a:lumMod val="65000"/>
                    <a:lumOff val="35000"/>
                  </a:schemeClr>
                </a:solidFill>
                <a:latin typeface="JKRGNR+Arial-BoldMT"/>
              </a:rPr>
              <a:t>Objektiv-rechtliche Grundrechtsdimension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grundsätzlich aus Art. 5 I 2 GG abzuleiten: </a:t>
            </a:r>
            <a:r>
              <a:rPr lang="de-DE" sz="2400" b="1" dirty="0">
                <a:solidFill>
                  <a:schemeClr val="tx1">
                    <a:lumMod val="65000"/>
                    <a:lumOff val="35000"/>
                  </a:schemeClr>
                </a:solidFill>
                <a:latin typeface="JKRGNR+Arial-BoldMT"/>
              </a:rPr>
              <a:t>Anspruch auf Zugang zu behördlichen Informationen</a:t>
            </a:r>
            <a:r>
              <a:rPr lang="de-DE" sz="2400" dirty="0">
                <a:solidFill>
                  <a:schemeClr val="tx1">
                    <a:lumMod val="65000"/>
                    <a:lumOff val="35000"/>
                  </a:schemeClr>
                </a:solidFill>
                <a:latin typeface="JKRGNR+Arial-BoldMT"/>
              </a:rPr>
              <a:t>, die für die Öffentlichkeit von Interesse sein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auch insoweit erforderlich: </a:t>
            </a:r>
            <a:r>
              <a:rPr lang="de-DE" sz="2400" b="1" dirty="0">
                <a:solidFill>
                  <a:schemeClr val="tx1">
                    <a:lumMod val="65000"/>
                    <a:lumOff val="35000"/>
                  </a:schemeClr>
                </a:solidFill>
                <a:latin typeface="JKRGNR+Arial-BoldMT"/>
              </a:rPr>
              <a:t>Informationsverlangen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t>
            </a:r>
            <a:r>
              <a:rPr lang="de-DE" sz="2400" i="1" dirty="0">
                <a:solidFill>
                  <a:schemeClr val="tx1">
                    <a:lumMod val="65000"/>
                    <a:lumOff val="35000"/>
                  </a:schemeClr>
                </a:solidFill>
                <a:latin typeface="JKRGNR+Arial-BoldMT"/>
              </a:rPr>
              <a:t>„[…] der Kläger verlangt von der Beklagten nicht Auskunft über ein näher umrissenes Thema, wobei Initiative und Themenwahl von dem fragenden Journalisten ausgehen, sondern er beansprucht von der Beklagten, mit Eigeninformationen versehen zu werden, welche diese von sich aus unter eigener Themenwahl erteilt“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Art. 5 I 2 GG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5068545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Derivative Leistungs- und Teilhabeansprüche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Nunmehr zu prüfen</a:t>
            </a:r>
            <a:r>
              <a:rPr lang="de-DE" sz="2400" b="1" dirty="0">
                <a:solidFill>
                  <a:schemeClr val="tx1">
                    <a:lumMod val="65000"/>
                    <a:lumOff val="35000"/>
                  </a:schemeClr>
                </a:solidFill>
                <a:latin typeface="JKRGNR+Arial-BoldMT"/>
              </a:rPr>
              <a:t>: derivative Leistungs- und Teilhabeansprüche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In diesem Zusammenhang (generell) die Anspruchsgrundlage darstellend: </a:t>
            </a:r>
            <a:r>
              <a:rPr lang="de-DE" sz="2400" b="1" dirty="0">
                <a:solidFill>
                  <a:schemeClr val="tx1">
                    <a:lumMod val="65000"/>
                    <a:lumOff val="35000"/>
                  </a:schemeClr>
                </a:solidFill>
                <a:latin typeface="JKRGNR+Arial-BoldMT"/>
              </a:rPr>
              <a:t>Allgemeiner Gleichheitsgrundsatz aus Art. 3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dem jeweilig betroffenen Freiheitsgrundrecht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mithin </a:t>
            </a:r>
            <a:r>
              <a:rPr lang="de-DE" sz="2400" b="1" dirty="0">
                <a:solidFill>
                  <a:schemeClr val="tx1">
                    <a:lumMod val="65000"/>
                    <a:lumOff val="35000"/>
                  </a:schemeClr>
                </a:solidFill>
                <a:latin typeface="JKRGNR+Arial-BoldMT"/>
              </a:rPr>
              <a:t>durchaus denkbar</a:t>
            </a:r>
            <a:r>
              <a:rPr lang="de-DE" sz="2400" dirty="0">
                <a:solidFill>
                  <a:schemeClr val="tx1">
                    <a:lumMod val="65000"/>
                    <a:lumOff val="35000"/>
                  </a:schemeClr>
                </a:solidFill>
                <a:latin typeface="JKRGNR+Arial-BoldMT"/>
              </a:rPr>
              <a:t>: derivativer Leistungs- und Teilhabeanspruch aus </a:t>
            </a:r>
            <a:r>
              <a:rPr lang="de-DE" sz="2400" b="1" dirty="0">
                <a:solidFill>
                  <a:schemeClr val="tx1">
                    <a:lumMod val="65000"/>
                    <a:lumOff val="35000"/>
                  </a:schemeClr>
                </a:solidFill>
                <a:latin typeface="JKRGNR+Arial-BoldMT"/>
              </a:rPr>
              <a:t>Art. 3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5 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&gt; Maßgebliche Voraussetzung hierfür: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Bestehendes Leistungssystem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Anspruchsteller mit den bisherig Begünstigten vergleichbar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sachlicher Grund vorhanden</a:t>
            </a:r>
            <a:r>
              <a:rPr lang="de-DE" sz="2400" dirty="0">
                <a:solidFill>
                  <a:schemeClr val="tx1">
                    <a:lumMod val="65000"/>
                    <a:lumOff val="35000"/>
                  </a:schemeClr>
                </a:solidFill>
                <a:latin typeface="JKRGNR+Arial-BoldMT"/>
              </a:rPr>
              <a:t>, der Ungleichbehandlung ausnahmsweise rechtfertigt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09209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20 andere Pressevertreter an der begehrten Pressefahrt teilnehmen dürfen</a:t>
            </a:r>
            <a:r>
              <a:rPr lang="de-DE" sz="2400" b="1" dirty="0">
                <a:solidFill>
                  <a:schemeClr val="tx1">
                    <a:lumMod val="65000"/>
                    <a:lumOff val="35000"/>
                  </a:schemeClr>
                </a:solidFill>
                <a:latin typeface="JKRGNR+Arial-BoldMT"/>
              </a:rPr>
              <a:t>, ohne weiteres vorhanden: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 geschaffenes Leistungssystem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K ebenso Pressevertreter</a:t>
            </a:r>
            <a:r>
              <a:rPr lang="de-DE" sz="2400" b="1" dirty="0">
                <a:solidFill>
                  <a:schemeClr val="tx1">
                    <a:lumMod val="65000"/>
                    <a:lumOff val="35000"/>
                  </a:schemeClr>
                </a:solidFill>
                <a:latin typeface="JKRGNR+Arial-BoldMT"/>
              </a:rPr>
              <a:t>, ebenfalls erfüllt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Vergleichbarkeit der Sachverhalte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fraglich: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eines </a:t>
            </a:r>
            <a:r>
              <a:rPr lang="de-DE" sz="2400" b="1" dirty="0">
                <a:solidFill>
                  <a:schemeClr val="tx1">
                    <a:lumMod val="65000"/>
                    <a:lumOff val="35000"/>
                  </a:schemeClr>
                </a:solidFill>
                <a:latin typeface="JKRGNR+Arial-BoldMT"/>
              </a:rPr>
              <a:t>„sachlichen Grundes“ für die Ungleichbehandlung </a:t>
            </a:r>
            <a:r>
              <a:rPr lang="de-DE" sz="2400" dirty="0">
                <a:solidFill>
                  <a:schemeClr val="tx1">
                    <a:lumMod val="65000"/>
                    <a:lumOff val="35000"/>
                  </a:schemeClr>
                </a:solidFill>
                <a:latin typeface="JKRGNR+Arial-BoldMT"/>
              </a:rPr>
              <a:t>gegenüber dem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maßgeblich: </a:t>
            </a:r>
            <a:r>
              <a:rPr lang="de-DE" sz="2400" b="1" dirty="0">
                <a:solidFill>
                  <a:schemeClr val="tx1">
                    <a:lumMod val="65000"/>
                    <a:lumOff val="35000"/>
                  </a:schemeClr>
                </a:solidFill>
                <a:latin typeface="JKRGNR+Arial-BoldMT"/>
              </a:rPr>
              <a:t>Beweggründe der Behörde </a:t>
            </a:r>
            <a:r>
              <a:rPr lang="de-DE" sz="2400" dirty="0">
                <a:solidFill>
                  <a:schemeClr val="tx1">
                    <a:lumMod val="65000"/>
                    <a:lumOff val="35000"/>
                  </a:schemeClr>
                </a:solidFill>
                <a:latin typeface="JKRGNR+Arial-BoldMT"/>
              </a:rPr>
              <a:t>bei der Auswahl der eingeladenen Pressevertreter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155583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Vorgaben des BVerwG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Damit ergibt sich bei einer </a:t>
            </a:r>
            <a:r>
              <a:rPr lang="de-DE" sz="2400" i="1" dirty="0" err="1">
                <a:solidFill>
                  <a:schemeClr val="tx1">
                    <a:lumMod val="65000"/>
                    <a:lumOff val="35000"/>
                  </a:schemeClr>
                </a:solidFill>
                <a:latin typeface="JKRGNR+Arial-BoldMT"/>
              </a:rPr>
              <a:t>größeren</a:t>
            </a:r>
            <a:r>
              <a:rPr lang="de-DE" sz="2400" i="1" dirty="0">
                <a:solidFill>
                  <a:schemeClr val="tx1">
                    <a:lumMod val="65000"/>
                    <a:lumOff val="35000"/>
                  </a:schemeClr>
                </a:solidFill>
                <a:latin typeface="JKRGNR+Arial-BoldMT"/>
              </a:rPr>
              <a:t> Anzahl interessierter Journalisten die Notwendigkeit einer Auswahl. Die B ist dabei an den Gleichheitssatz gebunden. Sie muss sich von sachgerechten </a:t>
            </a:r>
            <a:r>
              <a:rPr lang="de-DE" sz="2400" i="1" dirty="0" err="1">
                <a:solidFill>
                  <a:schemeClr val="tx1">
                    <a:lumMod val="65000"/>
                    <a:lumOff val="35000"/>
                  </a:schemeClr>
                </a:solidFill>
                <a:latin typeface="JKRGNR+Arial-BoldMT"/>
              </a:rPr>
              <a:t>Erwägungen</a:t>
            </a:r>
            <a:r>
              <a:rPr lang="de-DE" sz="2400" i="1" dirty="0">
                <a:solidFill>
                  <a:schemeClr val="tx1">
                    <a:lumMod val="65000"/>
                    <a:lumOff val="35000"/>
                  </a:schemeClr>
                </a:solidFill>
                <a:latin typeface="JKRGNR+Arial-BoldMT"/>
              </a:rPr>
              <a:t> leiten lassen und darf keinesfalls </a:t>
            </a:r>
            <a:r>
              <a:rPr lang="de-DE" sz="2400" i="1" dirty="0" err="1">
                <a:solidFill>
                  <a:schemeClr val="tx1">
                    <a:lumMod val="65000"/>
                    <a:lumOff val="35000"/>
                  </a:schemeClr>
                </a:solidFill>
                <a:latin typeface="JKRGNR+Arial-BoldMT"/>
              </a:rPr>
              <a:t>willkür</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lich</a:t>
            </a:r>
            <a:r>
              <a:rPr lang="de-DE" sz="2400" i="1" dirty="0">
                <a:solidFill>
                  <a:schemeClr val="tx1">
                    <a:lumMod val="65000"/>
                    <a:lumOff val="35000"/>
                  </a:schemeClr>
                </a:solidFill>
                <a:latin typeface="JKRGNR+Arial-BoldMT"/>
              </a:rPr>
              <a:t> verfahren ... </a:t>
            </a:r>
            <a:r>
              <a:rPr lang="de-DE" sz="2400" dirty="0">
                <a:solidFill>
                  <a:schemeClr val="tx1">
                    <a:lumMod val="65000"/>
                    <a:lumOff val="35000"/>
                  </a:schemeClr>
                </a:solidFill>
                <a:latin typeface="JKRGNR+Arial-BoldMT"/>
              </a:rPr>
              <a:t>(vgl. BVerwGE 47, 252/253)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Sachverhaltes </a:t>
            </a:r>
            <a:r>
              <a:rPr lang="de-DE" sz="2400" b="1" dirty="0">
                <a:solidFill>
                  <a:schemeClr val="tx1">
                    <a:lumMod val="65000"/>
                    <a:lumOff val="35000"/>
                  </a:schemeClr>
                </a:solidFill>
                <a:latin typeface="JKRGNR+Arial-BoldMT"/>
              </a:rPr>
              <a:t>tragende Erwägung </a:t>
            </a:r>
            <a:r>
              <a:rPr lang="de-DE" sz="2400" dirty="0">
                <a:solidFill>
                  <a:schemeClr val="tx1">
                    <a:lumMod val="65000"/>
                    <a:lumOff val="35000"/>
                  </a:schemeClr>
                </a:solidFill>
                <a:latin typeface="JKRGNR+Arial-BoldMT"/>
              </a:rPr>
              <a:t>bei der Auswahlentscheidung der Behörde: </a:t>
            </a:r>
            <a:r>
              <a:rPr lang="de-DE" sz="2400" b="1" dirty="0">
                <a:solidFill>
                  <a:schemeClr val="tx1">
                    <a:lumMod val="65000"/>
                    <a:lumOff val="35000"/>
                  </a:schemeClr>
                </a:solidFill>
                <a:latin typeface="JKRGNR+Arial-BoldMT"/>
              </a:rPr>
              <a:t>Bezug der Pressevertreter </a:t>
            </a:r>
            <a:r>
              <a:rPr lang="de-DE" sz="2400" dirty="0">
                <a:solidFill>
                  <a:schemeClr val="tx1">
                    <a:lumMod val="65000"/>
                    <a:lumOff val="35000"/>
                  </a:schemeClr>
                </a:solidFill>
                <a:latin typeface="JKRGNR+Arial-BoldMT"/>
              </a:rPr>
              <a:t>zu der in Rede stehenden Materie </a:t>
            </a:r>
            <a:r>
              <a:rPr lang="de-DE" sz="2400" b="1" dirty="0">
                <a:solidFill>
                  <a:schemeClr val="tx1">
                    <a:lumMod val="65000"/>
                    <a:lumOff val="35000"/>
                  </a:schemeClr>
                </a:solidFill>
                <a:latin typeface="JKRGNR+Arial-BoldMT"/>
              </a:rPr>
              <a:t>Umweltschutz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t>
            </a:r>
            <a:r>
              <a:rPr lang="de-DE" sz="2400" b="1" dirty="0">
                <a:solidFill>
                  <a:schemeClr val="tx1">
                    <a:lumMod val="65000"/>
                    <a:lumOff val="35000"/>
                  </a:schemeClr>
                </a:solidFill>
                <a:latin typeface="JKRGNR+Arial-BoldMT"/>
              </a:rPr>
              <a:t>ohne weiteres gegeben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Sachlicher Grund </a:t>
            </a:r>
            <a:r>
              <a:rPr lang="de-DE" sz="2400" dirty="0">
                <a:solidFill>
                  <a:schemeClr val="tx1">
                    <a:lumMod val="65000"/>
                    <a:lumOff val="35000"/>
                  </a:schemeClr>
                </a:solidFill>
                <a:latin typeface="JKRGNR+Arial-BoldMT"/>
              </a:rPr>
              <a:t>für die Ungleichbehandlung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ebenfalls im Ermessen der Behörde stehend und </a:t>
            </a:r>
            <a:r>
              <a:rPr lang="de-DE" sz="2400" b="1" dirty="0">
                <a:solidFill>
                  <a:schemeClr val="tx1">
                    <a:lumMod val="65000"/>
                    <a:lumOff val="35000"/>
                  </a:schemeClr>
                </a:solidFill>
                <a:latin typeface="JKRGNR+Arial-BoldMT"/>
              </a:rPr>
              <a:t>gleichermaßen sachlich gerechtfertigt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Beschränkung</a:t>
            </a:r>
            <a:r>
              <a:rPr lang="de-DE" sz="2400" dirty="0">
                <a:solidFill>
                  <a:schemeClr val="tx1">
                    <a:lumMod val="65000"/>
                    <a:lumOff val="35000"/>
                  </a:schemeClr>
                </a:solidFill>
                <a:latin typeface="JKRGNR+Arial-BoldMT"/>
              </a:rPr>
              <a:t> der Teilnehmerzahl </a:t>
            </a:r>
            <a:r>
              <a:rPr lang="de-DE" sz="2400" b="1" dirty="0">
                <a:solidFill>
                  <a:schemeClr val="tx1">
                    <a:lumMod val="65000"/>
                    <a:lumOff val="35000"/>
                  </a:schemeClr>
                </a:solidFill>
                <a:latin typeface="JKRGNR+Arial-BoldMT"/>
              </a:rPr>
              <a:t>auf 20 Personen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2904328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3450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 47, 247 ff.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Die verfassungsmäßige </a:t>
            </a:r>
            <a:r>
              <a:rPr lang="de-DE" sz="2400" b="1" i="1" dirty="0">
                <a:solidFill>
                  <a:schemeClr val="tx1">
                    <a:lumMod val="65000"/>
                    <a:lumOff val="35000"/>
                  </a:schemeClr>
                </a:solidFill>
                <a:latin typeface="JKRGNR+Arial-BoldMT"/>
              </a:rPr>
              <a:t>Garantie der Pressefreiheit wird bei Presseveranstaltungen für einen kleineren Kreis nur dann verletzt, wenn die Auswahl der Teilnehmer auf eine Reglementierung oder Steuerung der Presse oder eines Teils von ihr hinausliefe</a:t>
            </a:r>
            <a:r>
              <a:rPr lang="de-DE" sz="2400" i="1" dirty="0">
                <a:solidFill>
                  <a:schemeClr val="tx1">
                    <a:lumMod val="65000"/>
                    <a:lumOff val="35000"/>
                  </a:schemeClr>
                </a:solidFill>
                <a:latin typeface="JKRGNR+Arial-BoldMT"/>
              </a:rPr>
              <a:t>. Das ist, worauf im gegenwärtigen Fall abzustellen ist, nicht der Fall, wenn die Informationsveranstaltung einem bestimmten Fachthema gewidmet ist - hier: aus dem Bereich des öffentlichen Güter- oder Personenverkehrs - und die zu dieser Veranstaltung eingeladenen Journalisten danach ausgewählt werden, ob sie sich bisher schon auf diesem Gebiet fachjournalistisch betätigt haben. Eine nach solchen Kriterien getroffene Auswahl ist sachgerecht; sie verstößt weder gegen Art. 5 Abs. 1 GG noch gegen Art. 3 Abs.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1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9674268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a:t>
            </a:r>
            <a:r>
              <a:rPr lang="de-DE" sz="2400" b="1" dirty="0">
                <a:solidFill>
                  <a:schemeClr val="tx1">
                    <a:lumMod val="65000"/>
                    <a:lumOff val="35000"/>
                  </a:schemeClr>
                </a:solidFill>
                <a:latin typeface="JKRGNR+Arial-BoldMT"/>
              </a:rPr>
              <a:t>nicht gegeben: Anspruch aus derivativem Teilhaberecht nach Art. 3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5 I 2 GG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 weiteren Anspruchsgrundlagen in Betracht kommen: </a:t>
            </a:r>
            <a:r>
              <a:rPr lang="de-DE" sz="2400" b="1" dirty="0">
                <a:solidFill>
                  <a:schemeClr val="tx1">
                    <a:lumMod val="65000"/>
                    <a:lumOff val="35000"/>
                  </a:schemeClr>
                </a:solidFill>
                <a:latin typeface="JKRGNR+Arial-BoldMT"/>
              </a:rPr>
              <a:t>Anspruch auf Teilnahme an Pressefahrt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9000825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Erfolgsaussichten einer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im Anschluss zu prüfen: Erfolgsaussichten einer noch zu erhebenden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Klage hat Erfolg, soweit die Sachentscheidungsvoraussetzungen erfüllt sind und die Klage begründet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keineswegs einschlägig: aufdrängende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maßgeblich: </a:t>
            </a:r>
            <a:r>
              <a:rPr lang="de-DE" sz="2400" b="1" dirty="0">
                <a:solidFill>
                  <a:schemeClr val="tx1">
                    <a:lumMod val="65000"/>
                    <a:lumOff val="35000"/>
                  </a:schemeClr>
                </a:solidFill>
                <a:latin typeface="JKRGNR+Arial-BoldMT"/>
              </a:rPr>
              <a:t>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erörtern: Vorliegen einer </a:t>
            </a:r>
            <a:r>
              <a:rPr lang="de-DE" sz="2400" b="1" dirty="0">
                <a:solidFill>
                  <a:schemeClr val="tx1">
                    <a:lumMod val="65000"/>
                    <a:lumOff val="35000"/>
                  </a:schemeClr>
                </a:solidFill>
                <a:latin typeface="JKRGNR+Arial-BoldMT"/>
              </a:rPr>
              <a:t>„öffentlich-rechtlichen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2956333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Beurteilung (insbesondere) heranzuziehen, soweit vorhanden: </a:t>
            </a:r>
            <a:r>
              <a:rPr lang="de-DE" sz="2400" b="1" dirty="0">
                <a:solidFill>
                  <a:schemeClr val="tx1">
                    <a:lumMod val="65000"/>
                    <a:lumOff val="35000"/>
                  </a:schemeClr>
                </a:solidFill>
                <a:latin typeface="JKRGNR+Arial-BoldMT"/>
              </a:rPr>
              <a:t>streitentscheidende Norm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a:t>
            </a:r>
            <a:r>
              <a:rPr lang="de-DE" sz="2400" b="1" dirty="0">
                <a:solidFill>
                  <a:schemeClr val="tx1">
                    <a:lumMod val="65000"/>
                    <a:lumOff val="35000"/>
                  </a:schemeClr>
                </a:solidFill>
                <a:latin typeface="JKRGNR+Arial-BoldMT"/>
              </a:rPr>
              <a:t>im ersten Schritt </a:t>
            </a:r>
            <a:r>
              <a:rPr lang="de-DE" sz="2400" dirty="0">
                <a:solidFill>
                  <a:schemeClr val="tx1">
                    <a:lumMod val="65000"/>
                    <a:lumOff val="35000"/>
                  </a:schemeClr>
                </a:solidFill>
                <a:latin typeface="JKRGNR+Arial-BoldMT"/>
              </a:rPr>
              <a:t>herauszuarbeiten: </a:t>
            </a:r>
            <a:r>
              <a:rPr lang="de-DE" sz="2400" b="1" dirty="0">
                <a:solidFill>
                  <a:schemeClr val="tx1">
                    <a:lumMod val="65000"/>
                    <a:lumOff val="35000"/>
                  </a:schemeClr>
                </a:solidFill>
                <a:latin typeface="JKRGNR+Arial-BoldMT"/>
              </a:rPr>
              <a:t>Was ist Streit?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a:t>
            </a:r>
            <a:r>
              <a:rPr lang="de-DE" sz="2400" b="1" dirty="0">
                <a:solidFill>
                  <a:schemeClr val="tx1">
                    <a:lumMod val="65000"/>
                    <a:lumOff val="35000"/>
                  </a:schemeClr>
                </a:solidFill>
                <a:latin typeface="JKRGNR+Arial-BoldMT"/>
              </a:rPr>
              <a:t>Teilnahme an der Pressefahrt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streitentscheidende Vorschrift in Betracht kommend: </a:t>
            </a:r>
            <a:r>
              <a:rPr lang="de-DE" sz="2400" b="1" dirty="0">
                <a:solidFill>
                  <a:schemeClr val="tx1">
                    <a:lumMod val="65000"/>
                    <a:lumOff val="35000"/>
                  </a:schemeClr>
                </a:solidFill>
                <a:latin typeface="JKRGNR+Arial-BoldMT"/>
              </a:rPr>
              <a:t>§ 4 </a:t>
            </a:r>
            <a:r>
              <a:rPr lang="de-DE" sz="2400" b="1" dirty="0" err="1">
                <a:solidFill>
                  <a:schemeClr val="tx1">
                    <a:lumMod val="65000"/>
                    <a:lumOff val="35000"/>
                  </a:schemeClr>
                </a:solidFill>
                <a:latin typeface="JKRGNR+Arial-BoldMT"/>
              </a:rPr>
              <a:t>LPresseG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Öffentlich-rechtlicher Charakter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hilfreich: </a:t>
            </a:r>
            <a:r>
              <a:rPr lang="de-DE" sz="2400" b="1" dirty="0">
                <a:solidFill>
                  <a:schemeClr val="tx1">
                    <a:lumMod val="65000"/>
                    <a:lumOff val="35000"/>
                  </a:schemeClr>
                </a:solidFill>
                <a:latin typeface="JKRGNR+Arial-BoldMT"/>
              </a:rPr>
              <a:t>Sachzusammenhang</a:t>
            </a:r>
            <a:r>
              <a:rPr lang="de-DE" sz="2400" dirty="0">
                <a:solidFill>
                  <a:schemeClr val="tx1">
                    <a:lumMod val="65000"/>
                    <a:lumOff val="35000"/>
                  </a:schemeClr>
                </a:solidFill>
                <a:latin typeface="JKRGNR+Arial-BoldMT"/>
              </a:rPr>
              <a:t> des in Rede stehenden Lebenssachverhaltes </a:t>
            </a:r>
            <a:r>
              <a:rPr lang="de-DE" sz="2400" b="1" dirty="0">
                <a:solidFill>
                  <a:schemeClr val="tx1">
                    <a:lumMod val="65000"/>
                    <a:lumOff val="35000"/>
                  </a:schemeClr>
                </a:solidFill>
                <a:latin typeface="JKRGNR+Arial-BoldMT"/>
              </a:rPr>
              <a:t>zum öffentlichen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Sachzusammenhang: </a:t>
            </a:r>
            <a:r>
              <a:rPr lang="de-DE" sz="2400" b="1" dirty="0">
                <a:solidFill>
                  <a:schemeClr val="tx1">
                    <a:lumMod val="65000"/>
                    <a:lumOff val="35000"/>
                  </a:schemeClr>
                </a:solidFill>
                <a:latin typeface="JKRGNR+Arial-BoldMT"/>
              </a:rPr>
              <a:t>Informationsbereitstellung</a:t>
            </a:r>
            <a:r>
              <a:rPr lang="de-DE" sz="2400" dirty="0">
                <a:solidFill>
                  <a:schemeClr val="tx1">
                    <a:lumMod val="65000"/>
                    <a:lumOff val="35000"/>
                  </a:schemeClr>
                </a:solidFill>
                <a:latin typeface="JKRGNR+Arial-BoldMT"/>
              </a:rPr>
              <a:t> im Zusammenhang mit umweltschutzrechtlich relevanten hoheitlichen Tätigkeiten </a:t>
            </a:r>
            <a:r>
              <a:rPr lang="de-DE" sz="2400" b="1" dirty="0">
                <a:solidFill>
                  <a:schemeClr val="tx1">
                    <a:lumMod val="65000"/>
                    <a:lumOff val="35000"/>
                  </a:schemeClr>
                </a:solidFill>
                <a:latin typeface="JKRGNR+Arial-BoldMT"/>
              </a:rPr>
              <a:t>(Mülldeponie)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(auch) kraft Sachzusammenhang gegeben: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91653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Begünstigungsansprüche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Gerichtet auf: </a:t>
            </a:r>
            <a:r>
              <a:rPr lang="de-DE" sz="2400" b="1" dirty="0">
                <a:solidFill>
                  <a:schemeClr val="tx1">
                    <a:lumMod val="65000"/>
                    <a:lumOff val="35000"/>
                  </a:schemeClr>
                </a:solidFill>
                <a:latin typeface="JKRGNR+Arial-BoldMT"/>
              </a:rPr>
              <a:t>Begründung oder Erweiterung</a:t>
            </a:r>
            <a:r>
              <a:rPr lang="de-DE" sz="2400" dirty="0">
                <a:solidFill>
                  <a:schemeClr val="tx1">
                    <a:lumMod val="65000"/>
                    <a:lumOff val="35000"/>
                  </a:schemeClr>
                </a:solidFill>
                <a:latin typeface="JKRGNR+Arial-BoldMT"/>
              </a:rPr>
              <a:t> des Rechtskreises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grundsätzlich </a:t>
            </a:r>
            <a:r>
              <a:rPr lang="de-DE" sz="2400" b="1" dirty="0">
                <a:solidFill>
                  <a:schemeClr val="tx1">
                    <a:lumMod val="65000"/>
                    <a:lumOff val="35000"/>
                  </a:schemeClr>
                </a:solidFill>
                <a:latin typeface="JKRGNR+Arial-BoldMT"/>
              </a:rPr>
              <a:t>als Anspruchsgrundlage </a:t>
            </a:r>
            <a:r>
              <a:rPr lang="de-DE" sz="2400" dirty="0">
                <a:solidFill>
                  <a:schemeClr val="tx1">
                    <a:lumMod val="65000"/>
                    <a:lumOff val="35000"/>
                  </a:schemeClr>
                </a:solidFill>
                <a:latin typeface="JKRGNR+Arial-BoldMT"/>
              </a:rPr>
              <a:t>für erstrebte Begünstigung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Sonderbeziehung,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Anspruchsgrundlage </a:t>
            </a:r>
            <a:r>
              <a:rPr lang="de-DE" sz="2400" dirty="0">
                <a:solidFill>
                  <a:schemeClr val="tx1">
                    <a:lumMod val="65000"/>
                    <a:lumOff val="35000"/>
                  </a:schemeClr>
                </a:solidFill>
                <a:latin typeface="JKRGNR+Arial-BoldMT"/>
              </a:rPr>
              <a:t>oder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grundsätzlich zu beachten: Kollisionsregel des </a:t>
            </a:r>
            <a:r>
              <a:rPr lang="de-DE" sz="2400" b="1" dirty="0" err="1">
                <a:solidFill>
                  <a:schemeClr val="tx1">
                    <a:lumMod val="65000"/>
                    <a:lumOff val="35000"/>
                  </a:schemeClr>
                </a:solidFill>
                <a:latin typeface="JKRGNR+Arial-BoldMT"/>
              </a:rPr>
              <a:t>lex</a:t>
            </a:r>
            <a:r>
              <a:rPr lang="de-DE" sz="2400" b="1" dirty="0">
                <a:solidFill>
                  <a:schemeClr val="tx1">
                    <a:lumMod val="65000"/>
                    <a:lumOff val="35000"/>
                  </a:schemeClr>
                </a:solidFill>
                <a:latin typeface="JKRGNR+Arial-BoldMT"/>
              </a:rPr>
              <a:t> specialis </a:t>
            </a:r>
            <a:r>
              <a:rPr lang="de-DE" sz="2400" b="1" dirty="0" err="1">
                <a:solidFill>
                  <a:schemeClr val="tx1">
                    <a:lumMod val="65000"/>
                    <a:lumOff val="35000"/>
                  </a:schemeClr>
                </a:solidFill>
                <a:latin typeface="JKRGNR+Arial-BoldMT"/>
              </a:rPr>
              <a:t>derogat</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legi</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generali</a:t>
            </a:r>
            <a:r>
              <a:rPr lang="de-DE" sz="2400" b="1" dirty="0">
                <a:solidFill>
                  <a:schemeClr val="tx1">
                    <a:lumMod val="65000"/>
                    <a:lumOff val="35000"/>
                  </a:schemeClr>
                </a:solidFill>
                <a:latin typeface="JKRGNR+Arial-BoldMT"/>
              </a:rPr>
              <a:t>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3427542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Maßstab: </a:t>
            </a:r>
            <a:r>
              <a:rPr lang="de-DE" sz="2400" i="1" dirty="0">
                <a:solidFill>
                  <a:schemeClr val="tx1">
                    <a:lumMod val="65000"/>
                    <a:lumOff val="35000"/>
                  </a:schemeClr>
                </a:solidFill>
                <a:latin typeface="JKRGNR+Arial-BoldMT"/>
              </a:rPr>
              <a:t>Eine verfassungsrechtliche Streitigkeit liegt vor, wenn das </a:t>
            </a:r>
            <a:r>
              <a:rPr lang="de-DE" sz="2400" b="1" i="1" dirty="0">
                <a:solidFill>
                  <a:schemeClr val="tx1">
                    <a:lumMod val="65000"/>
                    <a:lumOff val="35000"/>
                  </a:schemeClr>
                </a:solidFill>
                <a:latin typeface="JKRGNR+Arial-BoldMT"/>
              </a:rPr>
              <a:t>streitige Rechtsverhältnis entscheidend vom Verfassungsrecht geformt </a:t>
            </a:r>
            <a:r>
              <a:rPr lang="de-DE" sz="2400" i="1" dirty="0">
                <a:solidFill>
                  <a:schemeClr val="tx1">
                    <a:lumMod val="65000"/>
                    <a:lumOff val="35000"/>
                  </a:schemeClr>
                </a:solidFill>
                <a:latin typeface="JKRGNR+Arial-BoldMT"/>
              </a:rPr>
              <a:t>ist </a:t>
            </a:r>
            <a:r>
              <a:rPr lang="de-DE" sz="2400" dirty="0">
                <a:solidFill>
                  <a:schemeClr val="tx1">
                    <a:lumMod val="65000"/>
                    <a:lumOff val="35000"/>
                  </a:schemeClr>
                </a:solidFill>
                <a:latin typeface="JKRGNR+Arial-BoldMT"/>
              </a:rPr>
              <a:t>(BVerwGE 164, 368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13 </a:t>
            </a:r>
            <a:r>
              <a:rPr lang="de-DE" sz="2400" dirty="0" err="1">
                <a:solidFill>
                  <a:schemeClr val="tx1">
                    <a:lumMod val="65000"/>
                    <a:lumOff val="35000"/>
                  </a:schemeClr>
                </a:solidFill>
                <a:latin typeface="JKRGNR+Arial-BoldMT"/>
              </a:rPr>
              <a:t>mwN</a:t>
            </a:r>
            <a:r>
              <a:rPr lang="de-DE" sz="2400" dirty="0">
                <a:solidFill>
                  <a:schemeClr val="tx1">
                    <a:lumMod val="65000"/>
                    <a:lumOff val="35000"/>
                  </a:schemeClr>
                </a:solidFill>
                <a:latin typeface="JKRGNR+Arial-BoldMT"/>
              </a:rPr>
              <a:t> =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2020, 387).</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da Anspruch ggf. (auch) auf </a:t>
            </a:r>
            <a:r>
              <a:rPr lang="de-DE" sz="2400" b="1" u="sng"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gestützt wird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u="sng" dirty="0">
                <a:solidFill>
                  <a:schemeClr val="tx1">
                    <a:lumMod val="65000"/>
                    <a:lumOff val="35000"/>
                  </a:schemeClr>
                </a:solidFill>
                <a:latin typeface="JKRGNR+Arial-BoldMT"/>
              </a:rPr>
              <a:t>Ratio des Ausschlusses in § 40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2025, 856 </a:t>
            </a:r>
            <a:r>
              <a:rPr lang="de-DE" sz="2400" b="1" dirty="0" err="1">
                <a:solidFill>
                  <a:schemeClr val="tx1">
                    <a:lumMod val="65000"/>
                    <a:lumOff val="35000"/>
                  </a:schemeClr>
                </a:solidFill>
                <a:latin typeface="JKRGNR+Arial-BoldMT"/>
              </a:rPr>
              <a:t>Rn</a:t>
            </a:r>
            <a:r>
              <a:rPr lang="de-DE" sz="2400" b="1" dirty="0">
                <a:solidFill>
                  <a:schemeClr val="tx1">
                    <a:lumMod val="65000"/>
                    <a:lumOff val="35000"/>
                  </a:schemeClr>
                </a:solidFill>
                <a:latin typeface="JKRGNR+Arial-BoldMT"/>
              </a:rPr>
              <a:t>. 21: </a:t>
            </a:r>
            <a:r>
              <a:rPr lang="de-DE" sz="2400" i="1" dirty="0">
                <a:solidFill>
                  <a:schemeClr val="tx1">
                    <a:lumMod val="65000"/>
                    <a:lumOff val="35000"/>
                  </a:schemeClr>
                </a:solidFill>
                <a:latin typeface="JKRGNR+Arial-BoldMT"/>
              </a:rPr>
              <a:t>Das Handeln und die Willensbildung oberster Staatsorgane in Wahrnehmung ihrer spezifischen verfassungsrechtlichen Rechte und Pflichten soll keiner fachgerichtlichen, sondern ausschließlich der verfassungsgerichtlichen Kontrolle unterliegen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 ausreichend: Dass Klagebegehren auf Grundrechte gestützt wird (BVerwG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764519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i="1" dirty="0">
                <a:solidFill>
                  <a:schemeClr val="tx1">
                    <a:lumMod val="65000"/>
                    <a:lumOff val="35000"/>
                  </a:schemeClr>
                </a:solidFill>
                <a:latin typeface="JKRGNR+Arial-BoldMT"/>
              </a:rPr>
              <a:t>Maßgeblich ist vielmehr, ob es im Kern des Rechtsstreits um das </a:t>
            </a:r>
            <a:r>
              <a:rPr lang="de-DE" sz="2400" b="1" i="1" u="sng" dirty="0">
                <a:solidFill>
                  <a:schemeClr val="tx1">
                    <a:lumMod val="65000"/>
                    <a:lumOff val="35000"/>
                  </a:schemeClr>
                </a:solidFill>
                <a:latin typeface="JKRGNR+Arial-BoldMT"/>
              </a:rPr>
              <a:t>staatsorganisationsrechtliche Können, Dürfen oder Müssen eines Verfassungsrechtssubjekts als solches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dh</a:t>
            </a:r>
            <a:r>
              <a:rPr lang="de-DE" sz="2400" i="1" dirty="0">
                <a:solidFill>
                  <a:schemeClr val="tx1">
                    <a:lumMod val="65000"/>
                    <a:lumOff val="35000"/>
                  </a:schemeClr>
                </a:solidFill>
                <a:latin typeface="JKRGNR+Arial-BoldMT"/>
              </a:rPr>
              <a:t> gerade um dessen </a:t>
            </a:r>
            <a:r>
              <a:rPr lang="de-DE" sz="2400" dirty="0">
                <a:solidFill>
                  <a:schemeClr val="tx1">
                    <a:lumMod val="65000"/>
                    <a:lumOff val="35000"/>
                  </a:schemeClr>
                </a:solidFill>
                <a:latin typeface="JKRGNR+Arial-BoldMT"/>
              </a:rPr>
              <a:t>besondere</a:t>
            </a:r>
            <a:r>
              <a:rPr lang="de-DE" sz="2400" i="1" dirty="0">
                <a:solidFill>
                  <a:schemeClr val="tx1">
                    <a:lumMod val="65000"/>
                    <a:lumOff val="35000"/>
                  </a:schemeClr>
                </a:solidFill>
                <a:latin typeface="JKRGNR+Arial-BoldMT"/>
              </a:rPr>
              <a:t> </a:t>
            </a:r>
            <a:r>
              <a:rPr lang="de-DE" sz="2400" b="1" i="1" u="sng" dirty="0">
                <a:solidFill>
                  <a:schemeClr val="tx1">
                    <a:lumMod val="65000"/>
                    <a:lumOff val="35000"/>
                  </a:schemeClr>
                </a:solidFill>
                <a:latin typeface="JKRGNR+Arial-BoldMT"/>
              </a:rPr>
              <a:t>verfassungsrechtliche Funktionen und Kompetenzen </a:t>
            </a:r>
            <a:r>
              <a:rPr lang="de-DE" sz="2400" i="1" dirty="0">
                <a:solidFill>
                  <a:schemeClr val="tx1">
                    <a:lumMod val="65000"/>
                    <a:lumOff val="35000"/>
                  </a:schemeClr>
                </a:solidFill>
                <a:latin typeface="JKRGNR+Arial-BoldMT"/>
              </a:rPr>
              <a:t>geht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Merke: </a:t>
            </a:r>
            <a:r>
              <a:rPr lang="de-DE" sz="2400" dirty="0">
                <a:solidFill>
                  <a:schemeClr val="tx1">
                    <a:lumMod val="65000"/>
                    <a:lumOff val="35000"/>
                  </a:schemeClr>
                </a:solidFill>
                <a:latin typeface="JKRGNR+Arial-BoldMT"/>
              </a:rPr>
              <a:t>Verfassungsrechtliche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I 1 VwGO im Ergebnis nur dann gegeben, wenn es in materieller Hinsicht um die spezifischen verfassungsrechtlichen Rechte und Pflichten eines obersten Staatsorgans geht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Streitigkeit nichtverfassungsrechtlicher Art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929950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190"/>
            <a:ext cx="8928992" cy="69480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88 VwGO </a:t>
            </a:r>
            <a:r>
              <a:rPr lang="de-DE" sz="2400" dirty="0">
                <a:solidFill>
                  <a:schemeClr val="tx1">
                    <a:lumMod val="65000"/>
                    <a:lumOff val="35000"/>
                  </a:schemeClr>
                </a:solidFill>
                <a:latin typeface="JKRGNR+Arial-BoldMT"/>
              </a:rPr>
              <a:t>die statthafte Klageart prägend: „Klagebegehren unter Berücksichtigung des Vorranges </a:t>
            </a:r>
            <a:r>
              <a:rPr lang="de-DE" sz="2400" dirty="0" err="1">
                <a:solidFill>
                  <a:schemeClr val="tx1">
                    <a:lumMod val="65000"/>
                    <a:lumOff val="35000"/>
                  </a:schemeClr>
                </a:solidFill>
                <a:latin typeface="JKRGNR+Arial-BoldMT"/>
              </a:rPr>
              <a:t>maßnahmespezifischen</a:t>
            </a:r>
            <a:r>
              <a:rPr lang="de-DE" sz="2400" dirty="0">
                <a:solidFill>
                  <a:schemeClr val="tx1">
                    <a:lumMod val="65000"/>
                    <a:lumOff val="35000"/>
                  </a:schemeClr>
                </a:solidFill>
                <a:latin typeface="JKRGNR+Arial-BoldMT"/>
              </a:rPr>
              <a:t> Rechtsschutzes“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Klagebegehren</a:t>
            </a:r>
            <a:r>
              <a:rPr lang="de-DE" sz="2400" dirty="0">
                <a:solidFill>
                  <a:schemeClr val="tx1">
                    <a:lumMod val="65000"/>
                    <a:lumOff val="35000"/>
                  </a:schemeClr>
                </a:solidFill>
                <a:latin typeface="JKRGNR+Arial-BoldMT"/>
              </a:rPr>
              <a:t>: „Zu der Pressefahrt (…) eingeladen zu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statthafte Klageart in Betracht kommend: </a:t>
            </a:r>
            <a:r>
              <a:rPr lang="de-DE" sz="2400" b="1" dirty="0">
                <a:solidFill>
                  <a:schemeClr val="tx1">
                    <a:lumMod val="65000"/>
                    <a:lumOff val="35000"/>
                  </a:schemeClr>
                </a:solidFill>
                <a:latin typeface="JKRGNR+Arial-BoldMT"/>
              </a:rPr>
              <a:t>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Dafür vorausgesetzt: </a:t>
            </a:r>
            <a:r>
              <a:rPr lang="de-DE" sz="2400" dirty="0">
                <a:solidFill>
                  <a:schemeClr val="tx1">
                    <a:lumMod val="65000"/>
                    <a:lumOff val="35000"/>
                  </a:schemeClr>
                </a:solidFill>
                <a:latin typeface="JKRGNR+Arial-BoldMT"/>
              </a:rPr>
              <a:t>dass es sich bei der Einladung zur Pressefahrt um einen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VwVfG </a:t>
            </a:r>
            <a:r>
              <a:rPr lang="de-DE" sz="2400" dirty="0">
                <a:solidFill>
                  <a:schemeClr val="tx1">
                    <a:lumMod val="65000"/>
                    <a:lumOff val="35000"/>
                  </a:schemeClr>
                </a:solidFill>
                <a:latin typeface="JKRGNR+Arial-BoldMT"/>
              </a:rPr>
              <a:t>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Regelungswirkung</a:t>
            </a:r>
            <a:r>
              <a:rPr lang="de-DE" sz="2400" dirty="0">
                <a:solidFill>
                  <a:schemeClr val="tx1">
                    <a:lumMod val="65000"/>
                    <a:lumOff val="35000"/>
                  </a:schemeClr>
                </a:solidFill>
                <a:latin typeface="JKRGNR+Arial-BoldMT"/>
              </a:rPr>
              <a:t> der Einladung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 (+), wenn Maßnahme der Behörde darauf gerichtet ist, eine </a:t>
            </a:r>
            <a:r>
              <a:rPr lang="de-DE" sz="2400" b="1" dirty="0">
                <a:solidFill>
                  <a:schemeClr val="tx1">
                    <a:lumMod val="65000"/>
                    <a:lumOff val="35000"/>
                  </a:schemeClr>
                </a:solidFill>
                <a:latin typeface="JKRGNR+Arial-BoldMT"/>
              </a:rPr>
              <a:t>verbindliche Rechtsfolge </a:t>
            </a:r>
            <a:r>
              <a:rPr lang="de-DE" sz="2400" dirty="0">
                <a:solidFill>
                  <a:schemeClr val="tx1">
                    <a:lumMod val="65000"/>
                    <a:lumOff val="35000"/>
                  </a:schemeClr>
                </a:solidFill>
                <a:latin typeface="JKRGNR+Arial-BoldMT"/>
              </a:rPr>
              <a:t>zu setzen, d.h. wenn </a:t>
            </a:r>
            <a:r>
              <a:rPr lang="de-DE" sz="2400" b="1" dirty="0">
                <a:solidFill>
                  <a:schemeClr val="tx1">
                    <a:lumMod val="65000"/>
                    <a:lumOff val="35000"/>
                  </a:schemeClr>
                </a:solidFill>
                <a:latin typeface="JKRGNR+Arial-BoldMT"/>
              </a:rPr>
              <a:t>Rechte</a:t>
            </a:r>
            <a:r>
              <a:rPr lang="de-DE" sz="2400" dirty="0">
                <a:solidFill>
                  <a:schemeClr val="tx1">
                    <a:lumMod val="65000"/>
                    <a:lumOff val="35000"/>
                  </a:schemeClr>
                </a:solidFill>
                <a:latin typeface="JKRGNR+Arial-BoldMT"/>
              </a:rPr>
              <a:t> des Betroffenen unmittelbar </a:t>
            </a:r>
            <a:r>
              <a:rPr lang="de-DE" sz="2400" b="1" dirty="0">
                <a:solidFill>
                  <a:schemeClr val="tx1">
                    <a:lumMod val="65000"/>
                    <a:lumOff val="35000"/>
                  </a:schemeClr>
                </a:solidFill>
                <a:latin typeface="JKRGNR+Arial-BoldMT"/>
              </a:rPr>
              <a:t>begründet, geändert, aufgehoben mit bindender Wirkung festgestellt oder verneint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8913270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190"/>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a:t>
            </a:r>
            <a:r>
              <a:rPr lang="de-DE" sz="2400" b="1" dirty="0">
                <a:solidFill>
                  <a:schemeClr val="tx1">
                    <a:lumMod val="65000"/>
                    <a:lumOff val="35000"/>
                  </a:schemeClr>
                </a:solidFill>
                <a:latin typeface="JKRGNR+Arial-BoldMT"/>
              </a:rPr>
              <a:t>vertretbar</a:t>
            </a:r>
            <a:r>
              <a:rPr lang="de-DE" sz="2400" dirty="0">
                <a:solidFill>
                  <a:schemeClr val="tx1">
                    <a:lumMod val="65000"/>
                    <a:lumOff val="35000"/>
                  </a:schemeClr>
                </a:solidFill>
                <a:latin typeface="JKRGNR+Arial-BoldMT"/>
              </a:rPr>
              <a:t>: Einladung als </a:t>
            </a:r>
            <a:r>
              <a:rPr lang="de-DE" sz="2400" b="1" dirty="0">
                <a:solidFill>
                  <a:schemeClr val="tx1">
                    <a:lumMod val="65000"/>
                    <a:lumOff val="35000"/>
                  </a:schemeClr>
                </a:solidFill>
                <a:latin typeface="JKRGNR+Arial-BoldMT"/>
              </a:rPr>
              <a:t>bloßes Realhandeln </a:t>
            </a:r>
            <a:r>
              <a:rPr lang="de-DE" sz="2400" dirty="0">
                <a:solidFill>
                  <a:schemeClr val="tx1">
                    <a:lumMod val="65000"/>
                    <a:lumOff val="35000"/>
                  </a:schemeClr>
                </a:solidFill>
                <a:latin typeface="JKRGNR+Arial-BoldMT"/>
              </a:rPr>
              <a:t>zu bewerten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Leistungsfällen häufig</a:t>
            </a:r>
            <a:r>
              <a:rPr lang="de-DE" sz="2400" dirty="0">
                <a:solidFill>
                  <a:schemeClr val="tx1">
                    <a:lumMod val="65000"/>
                    <a:lumOff val="35000"/>
                  </a:schemeClr>
                </a:solidFill>
                <a:latin typeface="JKRGNR+Arial-BoldMT"/>
              </a:rPr>
              <a:t>: Zweistufige Rechtsbeziehung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Stufe: Festsetzung der Leistung durch Bescheid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Stufe: Gewährung der Leistung (Realakt)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Indizien für vorherige Festsetzung: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eines </a:t>
            </a:r>
            <a:r>
              <a:rPr lang="de-DE" sz="2400" b="1" dirty="0">
                <a:solidFill>
                  <a:schemeClr val="tx1">
                    <a:lumMod val="65000"/>
                    <a:lumOff val="35000"/>
                  </a:schemeClr>
                </a:solidFill>
                <a:latin typeface="JKRGNR+Arial-BoldMT"/>
              </a:rPr>
              <a:t>Leistungsermessens</a:t>
            </a:r>
            <a:r>
              <a:rPr lang="de-DE" sz="2400" dirty="0">
                <a:solidFill>
                  <a:schemeClr val="tx1">
                    <a:lumMod val="65000"/>
                    <a:lumOff val="35000"/>
                  </a:schemeClr>
                </a:solidFill>
                <a:latin typeface="JKRGNR+Arial-BoldMT"/>
              </a:rPr>
              <a:t> der Behörde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Ausfüllung unbestimmter Rechtsbegriffe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erforderlich: Auswahlentscheidung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a:t>
            </a:r>
            <a:r>
              <a:rPr lang="de-DE" sz="2400" b="1" dirty="0">
                <a:solidFill>
                  <a:schemeClr val="tx1">
                    <a:lumMod val="65000"/>
                    <a:lumOff val="35000"/>
                  </a:schemeClr>
                </a:solidFill>
                <a:latin typeface="JKRGNR+Arial-BoldMT"/>
              </a:rPr>
              <a:t>für begehrte Einladung notwendig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Vorherige Festsetzung </a:t>
            </a:r>
            <a:r>
              <a:rPr lang="de-DE" sz="2400" dirty="0">
                <a:solidFill>
                  <a:schemeClr val="tx1">
                    <a:lumMod val="65000"/>
                    <a:lumOff val="35000"/>
                  </a:schemeClr>
                </a:solidFill>
                <a:latin typeface="JKRGNR+Arial-BoldMT"/>
              </a:rPr>
              <a:t>seitens der Behörde, welche ein 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darstellt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alledem statthafte Klageart</a:t>
            </a:r>
            <a:r>
              <a:rPr lang="de-DE" sz="2400" dirty="0">
                <a:solidFill>
                  <a:schemeClr val="tx1">
                    <a:lumMod val="65000"/>
                    <a:lumOff val="35000"/>
                  </a:schemeClr>
                </a:solidFill>
                <a:latin typeface="JKRGNR+Arial-BoldMT"/>
              </a:rPr>
              <a:t>: Versagungsgegenklage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6201542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Verpflichtungsklage gemäß § 42 II VwGO erforderlich: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 soweit die Ablehnung/ Unterlassung des VA den Kläger – zumindest möglicherweise – in seinen Rechten verletzt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a:t>
            </a:r>
            <a:r>
              <a:rPr lang="de-DE" sz="2400" b="1" dirty="0">
                <a:solidFill>
                  <a:schemeClr val="tx1">
                    <a:lumMod val="65000"/>
                    <a:lumOff val="35000"/>
                  </a:schemeClr>
                </a:solidFill>
                <a:latin typeface="JKRGNR+Arial-BoldMT"/>
              </a:rPr>
              <a:t>Anspruch des Klägers auf den begehrten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insoweit stets in Betracht kommend: </a:t>
            </a:r>
            <a:r>
              <a:rPr lang="de-DE" sz="2400" b="1" dirty="0">
                <a:solidFill>
                  <a:schemeClr val="tx1">
                    <a:lumMod val="65000"/>
                    <a:lumOff val="35000"/>
                  </a:schemeClr>
                </a:solidFill>
                <a:latin typeface="JKRGNR+Arial-BoldMT"/>
              </a:rPr>
              <a:t>Sonderbeziehung, einfaches Recht, Grundrechte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zuvor herausgearbeitet: Dass Pressefreiheit gemäß                </a:t>
            </a:r>
            <a:r>
              <a:rPr lang="de-DE" sz="2400" b="1" dirty="0">
                <a:solidFill>
                  <a:schemeClr val="tx1">
                    <a:lumMod val="65000"/>
                    <a:lumOff val="35000"/>
                  </a:schemeClr>
                </a:solidFill>
                <a:latin typeface="JKRGNR+Arial-BoldMT"/>
              </a:rPr>
              <a:t>Art. 5 I 2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allgemeinem Gleichheitssatz gemäß  Art. 3 I GG </a:t>
            </a:r>
            <a:r>
              <a:rPr lang="de-DE" sz="2400" dirty="0">
                <a:solidFill>
                  <a:schemeClr val="tx1">
                    <a:lumMod val="65000"/>
                    <a:lumOff val="35000"/>
                  </a:schemeClr>
                </a:solidFill>
                <a:latin typeface="JKRGNR+Arial-BoldMT"/>
              </a:rPr>
              <a:t>in diesem Falle - ausnahmsweise (!) - derivative Teilhabeansprüche zu gewähren in der Lage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03519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mangels Sachverhaltsangaben </a:t>
            </a:r>
            <a:r>
              <a:rPr lang="de-DE" sz="2400" b="1" dirty="0">
                <a:solidFill>
                  <a:schemeClr val="tx1">
                    <a:lumMod val="65000"/>
                    <a:lumOff val="35000"/>
                  </a:schemeClr>
                </a:solidFill>
                <a:latin typeface="JKRGNR+Arial-BoldMT"/>
              </a:rPr>
              <a:t>zu unterstellen</a:t>
            </a:r>
            <a:r>
              <a:rPr lang="de-DE" sz="2400" dirty="0">
                <a:solidFill>
                  <a:schemeClr val="tx1">
                    <a:lumMod val="65000"/>
                    <a:lumOff val="35000"/>
                  </a:schemeClr>
                </a:solidFill>
                <a:latin typeface="JKRGNR+Arial-BoldMT"/>
              </a:rPr>
              <a:t>: Vorheriges </a:t>
            </a:r>
            <a:r>
              <a:rPr lang="de-DE" sz="2400" b="1" dirty="0">
                <a:solidFill>
                  <a:schemeClr val="tx1">
                    <a:lumMod val="65000"/>
                    <a:lumOff val="35000"/>
                  </a:schemeClr>
                </a:solidFill>
                <a:latin typeface="JKRGNR+Arial-BoldMT"/>
              </a:rPr>
              <a:t>Vorverfahren</a:t>
            </a:r>
            <a:r>
              <a:rPr lang="de-DE" sz="2400" dirty="0">
                <a:solidFill>
                  <a:schemeClr val="tx1">
                    <a:lumMod val="65000"/>
                    <a:lumOff val="35000"/>
                  </a:schemeClr>
                </a:solidFill>
                <a:latin typeface="JKRGNR+Arial-BoldMT"/>
              </a:rPr>
              <a:t> (§§ 68 ff. VwGO) sowie Einhaltung der </a:t>
            </a:r>
            <a:r>
              <a:rPr lang="de-DE" sz="2400" b="1" dirty="0">
                <a:solidFill>
                  <a:schemeClr val="tx1">
                    <a:lumMod val="65000"/>
                    <a:lumOff val="35000"/>
                  </a:schemeClr>
                </a:solidFill>
                <a:latin typeface="JKRGNR+Arial-BoldMT"/>
              </a:rPr>
              <a:t>Klagefrist</a:t>
            </a:r>
            <a:r>
              <a:rPr lang="de-DE" sz="2400" dirty="0">
                <a:solidFill>
                  <a:schemeClr val="tx1">
                    <a:lumMod val="65000"/>
                    <a:lumOff val="35000"/>
                  </a:schemeClr>
                </a:solidFill>
                <a:latin typeface="JKRGNR+Arial-BoldMT"/>
              </a:rPr>
              <a:t> aus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Passive Prozessführungsbefugnis, § 78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Klage ist gemäß § 78 I Nr. 1 VwGO gegen das Land S zu richten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Kläger als natürliche, voll geschäftsfähige Person: </a:t>
            </a:r>
            <a:r>
              <a:rPr lang="de-DE" sz="2400" b="1" dirty="0">
                <a:solidFill>
                  <a:schemeClr val="tx1">
                    <a:lumMod val="65000"/>
                    <a:lumOff val="35000"/>
                  </a:schemeClr>
                </a:solidFill>
                <a:latin typeface="JKRGNR+Arial-BoldMT"/>
              </a:rPr>
              <a:t>§ 61 Nr. 1 Alt. 1 VwGO sowie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das beklagte Land als juristische Person des ÖR (Gebietskörperschaft): </a:t>
            </a:r>
            <a:r>
              <a:rPr lang="de-DE" sz="2400" b="1" dirty="0">
                <a:solidFill>
                  <a:schemeClr val="tx1">
                    <a:lumMod val="65000"/>
                    <a:lumOff val="35000"/>
                  </a:schemeClr>
                </a:solidFill>
                <a:latin typeface="JKRGNR+Arial-BoldMT"/>
              </a:rPr>
              <a:t>§ 61 Nr. 1 Alt. 2 VwGO sowie § 62 III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4031593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darzustellen: Begründetheit der 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Klage ist begründet, soweit dem Kläger ein Anspruch auf den begehrten Verwaltungsakt zusteht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zuvor bereits entwickelten Maßstäben </a:t>
            </a:r>
            <a:r>
              <a:rPr lang="de-DE" sz="2400" b="1" dirty="0">
                <a:solidFill>
                  <a:schemeClr val="tx1">
                    <a:lumMod val="65000"/>
                    <a:lumOff val="35000"/>
                  </a:schemeClr>
                </a:solidFill>
                <a:latin typeface="JKRGNR+Arial-BoldMT"/>
              </a:rPr>
              <a:t>indes festzuhalten: </a:t>
            </a:r>
            <a:r>
              <a:rPr lang="de-DE" sz="2400" dirty="0">
                <a:solidFill>
                  <a:schemeClr val="tx1">
                    <a:lumMod val="65000"/>
                    <a:lumOff val="35000"/>
                  </a:schemeClr>
                </a:solidFill>
                <a:latin typeface="JKRGNR+Arial-BoldMT"/>
              </a:rPr>
              <a:t>Dass Kläger - einzig - aus Pressefreiheit </a:t>
            </a:r>
            <a:r>
              <a:rPr lang="de-DE" sz="2400" b="1" dirty="0">
                <a:solidFill>
                  <a:schemeClr val="tx1">
                    <a:lumMod val="65000"/>
                    <a:lumOff val="35000"/>
                  </a:schemeClr>
                </a:solidFill>
                <a:latin typeface="JKRGNR+Arial-BoldMT"/>
              </a:rPr>
              <a:t>gemäß Art. 5 I 2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allgemeinem Gleichheitssatz gemäß Art. 3 I GG ein derivativer Teilhabeanspruch</a:t>
            </a:r>
            <a:r>
              <a:rPr lang="de-DE" sz="2400" dirty="0">
                <a:solidFill>
                  <a:schemeClr val="tx1">
                    <a:lumMod val="65000"/>
                    <a:lumOff val="35000"/>
                  </a:schemeClr>
                </a:solidFill>
                <a:latin typeface="JKRGNR+Arial-BoldMT"/>
              </a:rPr>
              <a:t> zusteht, aber dieser Anspruch durch ermessensfehlerfreie Bescheidung bereits erloschen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Folgerichtig unbegründet: 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zu wahren, aber Klage 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3753864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6. Woche</a:t>
            </a: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Ansprüche aus öffentlich-rechtlichen Sonderbeziehungen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Diese lassen sich unterteilen 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 Schuldverhältnisse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Begünstigende Verwaltungsakte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großer Examensrelevanz: </a:t>
            </a:r>
            <a:r>
              <a:rPr lang="de-DE" sz="2400" b="1" dirty="0">
                <a:solidFill>
                  <a:schemeClr val="tx1">
                    <a:lumMod val="65000"/>
                    <a:lumOff val="35000"/>
                  </a:schemeClr>
                </a:solidFill>
                <a:latin typeface="JKRGNR+Arial-BoldMT"/>
              </a:rPr>
              <a:t>Begünstigende Verwaltungsakte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Definition: solche VA, die ein Recht oder einen rechtlich erheblichen Vorteil begründen oder bestätigen (vgl. </a:t>
            </a:r>
            <a:r>
              <a:rPr lang="de-DE" sz="2400" b="1" dirty="0">
                <a:solidFill>
                  <a:schemeClr val="tx1">
                    <a:lumMod val="65000"/>
                    <a:lumOff val="35000"/>
                  </a:schemeClr>
                </a:solidFill>
                <a:latin typeface="JKRGNR+Arial-BoldMT"/>
              </a:rPr>
              <a:t>§ 48 I 4 VwVfG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a:t>
            </a:r>
            <a:r>
              <a:rPr lang="de-DE" sz="2400" b="1" dirty="0">
                <a:solidFill>
                  <a:schemeClr val="tx1">
                    <a:lumMod val="65000"/>
                    <a:lumOff val="35000"/>
                  </a:schemeClr>
                </a:solidFill>
                <a:latin typeface="JKRGNR+Arial-BoldMT"/>
              </a:rPr>
              <a:t>Baugenehmigung</a:t>
            </a:r>
            <a:r>
              <a:rPr lang="de-DE" sz="2400" dirty="0">
                <a:solidFill>
                  <a:schemeClr val="tx1">
                    <a:lumMod val="65000"/>
                    <a:lumOff val="35000"/>
                  </a:schemeClr>
                </a:solidFill>
                <a:latin typeface="JKRGNR+Arial-BoldMT"/>
              </a:rPr>
              <a:t>, Festsetzungsbescheid </a:t>
            </a:r>
            <a:r>
              <a:rPr lang="de-DE" sz="2400" dirty="0" err="1">
                <a:solidFill>
                  <a:schemeClr val="tx1">
                    <a:lumMod val="65000"/>
                    <a:lumOff val="35000"/>
                  </a:schemeClr>
                </a:solidFill>
                <a:latin typeface="JKRGNR+Arial-BoldMT"/>
              </a:rPr>
              <a:t>BaföG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Sonderform: Zusicherung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38 I 1 VwVfG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41670351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Einfachgesetzliche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Vorliegen eines Rechtssatzes, 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a:t>
            </a:r>
            <a:r>
              <a:rPr lang="de-DE" sz="2400" b="1" dirty="0">
                <a:solidFill>
                  <a:schemeClr val="tx1">
                    <a:lumMod val="65000"/>
                    <a:lumOff val="35000"/>
                  </a:schemeClr>
                </a:solidFill>
                <a:latin typeface="JKRGNR+Arial-BoldMT"/>
              </a:rPr>
              <a:t>Handlungsermächtigung</a:t>
            </a:r>
            <a:r>
              <a:rPr lang="de-DE" sz="2400" dirty="0">
                <a:solidFill>
                  <a:schemeClr val="tx1">
                    <a:lumMod val="65000"/>
                    <a:lumOff val="35000"/>
                  </a:schemeClr>
                </a:solidFill>
                <a:latin typeface="JKRGNR+Arial-BoldMT"/>
              </a:rPr>
              <a:t> für die Verwaltung enthält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Tun, Dulden oder Unterlassen) und daneben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zumindest </a:t>
            </a:r>
            <a:r>
              <a:rPr lang="de-DE" sz="2400" b="1" dirty="0">
                <a:solidFill>
                  <a:schemeClr val="tx1">
                    <a:lumMod val="65000"/>
                    <a:lumOff val="35000"/>
                  </a:schemeClr>
                </a:solidFill>
                <a:latin typeface="JKRGNR+Arial-BoldMT"/>
              </a:rPr>
              <a:t>auch den Interessen des Anspruchsstellers zu dienen bestimmt </a:t>
            </a:r>
            <a:r>
              <a:rPr lang="de-DE" sz="2400" dirty="0">
                <a:solidFill>
                  <a:schemeClr val="tx1">
                    <a:lumMod val="65000"/>
                    <a:lumOff val="35000"/>
                  </a:schemeClr>
                </a:solidFill>
                <a:latin typeface="JKRGNR+Arial-BoldMT"/>
              </a:rPr>
              <a:t>ist (Schutznormcharakter)</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unproblematisch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der in Rede stehende Rechtssatz in der </a:t>
            </a:r>
            <a:r>
              <a:rPr lang="de-DE" sz="2400" b="1" dirty="0">
                <a:solidFill>
                  <a:schemeClr val="tx1">
                    <a:lumMod val="65000"/>
                    <a:lumOff val="35000"/>
                  </a:schemeClr>
                </a:solidFill>
                <a:latin typeface="JKRGNR+Arial-BoldMT"/>
              </a:rPr>
              <a:t>Rechtsfolge eine Begünstigung</a:t>
            </a:r>
            <a:r>
              <a:rPr lang="de-DE" sz="2400" dirty="0">
                <a:solidFill>
                  <a:schemeClr val="tx1">
                    <a:lumMod val="65000"/>
                    <a:lumOff val="35000"/>
                  </a:schemeClr>
                </a:solidFill>
                <a:latin typeface="JKRGNR+Arial-BoldMT"/>
              </a:rPr>
              <a:t> für den Kläger vorsieht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72 I 1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Baugenehmigung ist zu erteilen, wenn dem Vorhaben keine Vorschriften entgegenstehen, die im bauaufsichtlichen Verfahren zu prüfen sind.“</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18814271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Besonders begründungsbedürftig indes: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auf behördliches Einschreiten (insb. gegen Dritte)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Schutznormcharakter der Ermächtigungsgrundlage: Regelmäßig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Bspw.: </a:t>
            </a:r>
            <a:r>
              <a:rPr lang="de-DE" sz="2400" b="1" dirty="0">
                <a:solidFill>
                  <a:schemeClr val="tx1">
                    <a:lumMod val="65000"/>
                    <a:lumOff val="35000"/>
                  </a:schemeClr>
                </a:solidFill>
                <a:latin typeface="JKRGNR+Arial-BoldMT"/>
              </a:rPr>
              <a:t>§ 76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Drittschutz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herauszuarbeiten: Ob </a:t>
            </a:r>
            <a:r>
              <a:rPr lang="de-DE" sz="2400" b="1" dirty="0">
                <a:solidFill>
                  <a:schemeClr val="tx1">
                    <a:lumMod val="65000"/>
                    <a:lumOff val="35000"/>
                  </a:schemeClr>
                </a:solidFill>
                <a:latin typeface="JKRGNR+Arial-BoldMT"/>
              </a:rPr>
              <a:t>Drittschutz durch weitere Vorschriften </a:t>
            </a:r>
            <a:r>
              <a:rPr lang="de-DE" sz="2400" dirty="0">
                <a:solidFill>
                  <a:schemeClr val="tx1">
                    <a:lumMod val="65000"/>
                    <a:lumOff val="35000"/>
                  </a:schemeClr>
                </a:solidFill>
                <a:latin typeface="JKRGNR+Arial-BoldMT"/>
              </a:rPr>
              <a:t>(insb. Ge- und Verbote) vermittelt wird und diese ein </a:t>
            </a:r>
            <a:r>
              <a:rPr lang="de-DE" sz="2400" b="1" dirty="0">
                <a:solidFill>
                  <a:schemeClr val="tx1">
                    <a:lumMod val="65000"/>
                    <a:lumOff val="35000"/>
                  </a:schemeClr>
                </a:solidFill>
                <a:latin typeface="JKRGNR+Arial-BoldMT"/>
              </a:rPr>
              <a:t>Einschreiten nach § 76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ermöglichen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„Widerspruch zu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Vorschriften“ (vgl. § 76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Bspw.: Abstandsgebot aus § 6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Schutznormcharakter von § 6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22481520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39780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Maßstab des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1842: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Subjektive Rechte </a:t>
            </a:r>
            <a:r>
              <a:rPr lang="de-DE" sz="2400" i="1" dirty="0">
                <a:solidFill>
                  <a:schemeClr val="tx1">
                    <a:lumMod val="65000"/>
                    <a:lumOff val="35000"/>
                  </a:schemeClr>
                </a:solidFill>
                <a:latin typeface="JKRGNR+Arial-BoldMT"/>
              </a:rPr>
              <a:t>lassen sich im Grundsatz </a:t>
            </a:r>
            <a:r>
              <a:rPr lang="de-DE" sz="2400" b="1" i="1" dirty="0">
                <a:solidFill>
                  <a:schemeClr val="tx1">
                    <a:lumMod val="65000"/>
                    <a:lumOff val="35000"/>
                  </a:schemeClr>
                </a:solidFill>
                <a:latin typeface="JKRGNR+Arial-BoldMT"/>
              </a:rPr>
              <a:t>nur aus Rechtsvorschriften ableiten, die das individuell geschützte private Interesse, die Art seiner Verletzung und den Kreis der unmittelbar geschützten Personen hinreichend deutlich klarstellen und abgrenzen.</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Drittschutz wird gewährt, wenn </a:t>
            </a:r>
            <a:r>
              <a:rPr lang="de-DE" sz="2400" b="1" i="1" dirty="0">
                <a:solidFill>
                  <a:schemeClr val="tx1">
                    <a:lumMod val="65000"/>
                    <a:lumOff val="35000"/>
                  </a:schemeClr>
                </a:solidFill>
                <a:latin typeface="JKRGNR+Arial-BoldMT"/>
              </a:rPr>
              <a:t>in qualifizierter und zugleich individualisierter Weise </a:t>
            </a:r>
            <a:r>
              <a:rPr lang="de-DE" sz="2400" i="1" dirty="0">
                <a:solidFill>
                  <a:schemeClr val="tx1">
                    <a:lumMod val="65000"/>
                    <a:lumOff val="35000"/>
                  </a:schemeClr>
                </a:solidFill>
                <a:latin typeface="JKRGNR+Arial-BoldMT"/>
              </a:rPr>
              <a:t>auf schutzwürdige Interessen eines erkennbar </a:t>
            </a:r>
            <a:r>
              <a:rPr lang="de-DE" sz="2400" b="1" i="1" dirty="0">
                <a:solidFill>
                  <a:schemeClr val="tx1">
                    <a:lumMod val="65000"/>
                    <a:lumOff val="35000"/>
                  </a:schemeClr>
                </a:solidFill>
                <a:latin typeface="JKRGNR+Arial-BoldMT"/>
              </a:rPr>
              <a:t>abgegrenzten Kreises Dritter </a:t>
            </a:r>
            <a:r>
              <a:rPr lang="de-DE" sz="2400" i="1" dirty="0">
                <a:solidFill>
                  <a:schemeClr val="tx1">
                    <a:lumMod val="65000"/>
                    <a:lumOff val="35000"/>
                  </a:schemeClr>
                </a:solidFill>
                <a:latin typeface="JKRGNR+Arial-BoldMT"/>
              </a:rPr>
              <a:t>Rücksicht zu nehmen 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379716264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Grundrechte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als Anspruchsgrundlage in Betracht kommend: </a:t>
            </a:r>
            <a:r>
              <a:rPr lang="de-DE" sz="2400" b="1" dirty="0">
                <a:solidFill>
                  <a:schemeClr val="tx1">
                    <a:lumMod val="65000"/>
                    <a:lumOff val="35000"/>
                  </a:schemeClr>
                </a:solidFill>
                <a:latin typeface="JKRGNR+Arial-BoldMT"/>
              </a:rPr>
              <a:t>Grundrechte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 grundrechtliche Begünstigungsansprüche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Originäre Leistungsansprüche</a:t>
            </a:r>
            <a:r>
              <a:rPr lang="de-DE" sz="2400" dirty="0">
                <a:solidFill>
                  <a:schemeClr val="tx1">
                    <a:lumMod val="65000"/>
                    <a:lumOff val="35000"/>
                  </a:schemeClr>
                </a:solidFill>
                <a:latin typeface="JKRGNR+Arial-BoldMT"/>
              </a:rPr>
              <a:t>, die auf Schaffung bzw. Erweiterung bestimmter staatlicher Leistungen gerichtet sind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Derivative Teilhabeansprüche</a:t>
            </a:r>
            <a:r>
              <a:rPr lang="de-DE" sz="2400" dirty="0">
                <a:solidFill>
                  <a:schemeClr val="tx1">
                    <a:lumMod val="65000"/>
                    <a:lumOff val="35000"/>
                  </a:schemeClr>
                </a:solidFill>
                <a:latin typeface="JKRGNR+Arial-BoldMT"/>
              </a:rPr>
              <a:t>, gerichtet auf gleichmäßige Begünstigung hinsichtlich bereits bestehender staatlicher Leistungen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Überaus begründungsbedürftig und die absolute Ausnahme darstellend: Originäre Leistungsansprüche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a:t>
            </a:r>
          </a:p>
        </p:txBody>
      </p:sp>
    </p:spTree>
    <p:extLst>
      <p:ext uri="{BB962C8B-B14F-4D97-AF65-F5344CB8AC3E}">
        <p14:creationId xmlns:p14="http://schemas.microsoft.com/office/powerpoint/2010/main" val="2540095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4029</Words>
  <Application>Microsoft Macintosh PowerPoint</Application>
  <PresentationFormat>Bildschirmpräsentation (4:3)</PresentationFormat>
  <Paragraphs>368</Paragraphs>
  <Slides>47</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47</vt:i4>
      </vt:variant>
    </vt:vector>
  </HeadingPairs>
  <TitlesOfParts>
    <vt:vector size="55"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51</cp:revision>
  <dcterms:created xsi:type="dcterms:W3CDTF">2023-10-19T08:58:07Z</dcterms:created>
  <dcterms:modified xsi:type="dcterms:W3CDTF">2025-11-30T14:11:28Z</dcterms:modified>
</cp:coreProperties>
</file>