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6"/>
  </p:notesMasterIdLst>
  <p:sldIdLst>
    <p:sldId id="256" r:id="rId2"/>
    <p:sldId id="444" r:id="rId3"/>
    <p:sldId id="449" r:id="rId4"/>
    <p:sldId id="445" r:id="rId5"/>
    <p:sldId id="446" r:id="rId6"/>
    <p:sldId id="447" r:id="rId7"/>
    <p:sldId id="448" r:id="rId8"/>
    <p:sldId id="390" r:id="rId9"/>
    <p:sldId id="316" r:id="rId10"/>
    <p:sldId id="434" r:id="rId11"/>
    <p:sldId id="435" r:id="rId12"/>
    <p:sldId id="436" r:id="rId13"/>
    <p:sldId id="276" r:id="rId14"/>
    <p:sldId id="304" r:id="rId15"/>
    <p:sldId id="354" r:id="rId16"/>
    <p:sldId id="430" r:id="rId17"/>
    <p:sldId id="441" r:id="rId18"/>
    <p:sldId id="355" r:id="rId19"/>
    <p:sldId id="442" r:id="rId20"/>
    <p:sldId id="356" r:id="rId21"/>
    <p:sldId id="438" r:id="rId22"/>
    <p:sldId id="357" r:id="rId23"/>
    <p:sldId id="358" r:id="rId24"/>
    <p:sldId id="359" r:id="rId25"/>
    <p:sldId id="439" r:id="rId26"/>
    <p:sldId id="378" r:id="rId27"/>
    <p:sldId id="379" r:id="rId28"/>
    <p:sldId id="380" r:id="rId29"/>
    <p:sldId id="440" r:id="rId30"/>
    <p:sldId id="381" r:id="rId31"/>
    <p:sldId id="437" r:id="rId32"/>
    <p:sldId id="382" r:id="rId33"/>
    <p:sldId id="431" r:id="rId34"/>
    <p:sldId id="383" r:id="rId35"/>
    <p:sldId id="385" r:id="rId36"/>
    <p:sldId id="386" r:id="rId37"/>
    <p:sldId id="432" r:id="rId38"/>
    <p:sldId id="433" r:id="rId39"/>
    <p:sldId id="387" r:id="rId40"/>
    <p:sldId id="388" r:id="rId41"/>
    <p:sldId id="443" r:id="rId42"/>
    <p:sldId id="389" r:id="rId43"/>
    <p:sldId id="428" r:id="rId44"/>
    <p:sldId id="303" r:id="rId4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17" autoAdjust="0"/>
    <p:restoredTop sz="92969"/>
  </p:normalViewPr>
  <p:slideViewPr>
    <p:cSldViewPr>
      <p:cViewPr varScale="1">
        <p:scale>
          <a:sx n="129" d="100"/>
          <a:sy n="129" d="100"/>
        </p:scale>
        <p:origin x="72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17.05.26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6.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288" y="1280321"/>
            <a:ext cx="8928992" cy="65787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Möglichkeit: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 was selten vorkommt – Ausgangsbehörde den Widerspruch für begründet erachtet: </a:t>
            </a:r>
            <a:r>
              <a:rPr lang="de-DE" sz="2400" b="1" dirty="0">
                <a:solidFill>
                  <a:schemeClr val="tx1">
                    <a:lumMod val="65000"/>
                    <a:lumOff val="35000"/>
                  </a:schemeClr>
                </a:solidFill>
                <a:latin typeface="JKRGNR+Arial-BoldMT"/>
              </a:rPr>
              <a:t>Erlass eines Abhilfebescheides, § 72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Möglichkeit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highlight>
                  <a:srgbClr val="FFFF00"/>
                </a:highlight>
                <a:latin typeface="JKRGNR+Arial-BoldMT"/>
              </a:rPr>
              <a:t>Erlass eines Widerspruchsbescheides </a:t>
            </a:r>
            <a:r>
              <a:rPr lang="de-DE" sz="2400" dirty="0">
                <a:solidFill>
                  <a:schemeClr val="tx1">
                    <a:lumMod val="65000"/>
                    <a:lumOff val="35000"/>
                  </a:schemeClr>
                </a:solidFill>
                <a:latin typeface="JKRGNR+Arial-BoldMT"/>
              </a:rPr>
              <a:t>durch – zumeist – nächsthöhere Behörde, </a:t>
            </a:r>
            <a:r>
              <a:rPr lang="de-DE" sz="2400" b="1" dirty="0">
                <a:solidFill>
                  <a:schemeClr val="tx1">
                    <a:lumMod val="65000"/>
                    <a:lumOff val="35000"/>
                  </a:schemeClr>
                </a:solidFill>
                <a:latin typeface="JKRGNR+Arial-BoldMT"/>
              </a:rPr>
              <a:t>§ 73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Der Widerspruchsbescheid kann dabei folgende Inhalte haben: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a:t>
            </a:r>
            <a:r>
              <a:rPr lang="de-DE" sz="2400" b="1" dirty="0">
                <a:solidFill>
                  <a:schemeClr val="tx1">
                    <a:lumMod val="65000"/>
                    <a:lumOff val="35000"/>
                  </a:schemeClr>
                </a:solidFill>
                <a:latin typeface="JKRGNR+Arial-BoldMT"/>
              </a:rPr>
              <a:t>Widerspruch</a:t>
            </a:r>
            <a:r>
              <a:rPr lang="de-DE" sz="2400" dirty="0">
                <a:solidFill>
                  <a:schemeClr val="tx1">
                    <a:lumMod val="65000"/>
                    <a:lumOff val="35000"/>
                  </a:schemeClr>
                </a:solidFill>
                <a:latin typeface="JKRGNR+Arial-BoldMT"/>
              </a:rPr>
              <a:t> wird (als unbegründet oder unzulässig) </a:t>
            </a:r>
            <a:r>
              <a:rPr lang="de-DE" sz="2400" b="1" dirty="0">
                <a:solidFill>
                  <a:schemeClr val="tx1">
                    <a:lumMod val="65000"/>
                    <a:lumOff val="35000"/>
                  </a:schemeClr>
                </a:solidFill>
                <a:latin typeface="JKRGNR+Arial-BoldMT"/>
              </a:rPr>
              <a:t>zurückgewiesen</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Dem Widerspruch wird (ganz oder teilweise) </a:t>
            </a:r>
            <a:r>
              <a:rPr lang="de-DE" sz="2400" b="1" dirty="0">
                <a:solidFill>
                  <a:schemeClr val="tx1">
                    <a:lumMod val="65000"/>
                    <a:lumOff val="35000"/>
                  </a:schemeClr>
                </a:solidFill>
                <a:latin typeface="JKRGNR+Arial-BoldMT"/>
              </a:rPr>
              <a:t>stattgegeben</a:t>
            </a:r>
            <a:r>
              <a:rPr lang="de-DE" sz="2400" dirty="0">
                <a:solidFill>
                  <a:schemeClr val="tx1">
                    <a:lumMod val="65000"/>
                    <a:lumOff val="35000"/>
                  </a:schemeClr>
                </a:solidFill>
                <a:latin typeface="JKRGNR+Arial-BoldMT"/>
              </a:rPr>
              <a:t> und der </a:t>
            </a:r>
            <a:r>
              <a:rPr lang="de-DE" sz="2400" b="1" dirty="0">
                <a:solidFill>
                  <a:schemeClr val="tx1">
                    <a:lumMod val="65000"/>
                    <a:lumOff val="35000"/>
                  </a:schemeClr>
                </a:solidFill>
                <a:latin typeface="JKRGNR+Arial-BoldMT"/>
              </a:rPr>
              <a:t>Ausgangsbescheid</a:t>
            </a:r>
            <a:r>
              <a:rPr lang="de-DE" sz="2400" dirty="0">
                <a:solidFill>
                  <a:schemeClr val="tx1">
                    <a:lumMod val="65000"/>
                    <a:lumOff val="35000"/>
                  </a:schemeClr>
                </a:solidFill>
                <a:latin typeface="JKRGNR+Arial-BoldMT"/>
              </a:rPr>
              <a:t> dementsprechend ganz oder teilweise </a:t>
            </a:r>
            <a:r>
              <a:rPr lang="de-DE" sz="2400" b="1" dirty="0">
                <a:solidFill>
                  <a:schemeClr val="tx1">
                    <a:lumMod val="65000"/>
                    <a:lumOff val="35000"/>
                  </a:schemeClr>
                </a:solidFill>
                <a:latin typeface="JKRGNR+Arial-BoldMT"/>
              </a:rPr>
              <a:t>aufgehoben</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a:t>
            </a:r>
            <a:r>
              <a:rPr lang="de-DE" sz="2400" b="1" dirty="0">
                <a:solidFill>
                  <a:schemeClr val="tx1">
                    <a:lumMod val="65000"/>
                    <a:lumOff val="35000"/>
                  </a:schemeClr>
                </a:solidFill>
                <a:latin typeface="JKRGNR+Arial-BoldMT"/>
              </a:rPr>
              <a:t>Widerspruchsbescheid</a:t>
            </a:r>
            <a:r>
              <a:rPr lang="de-DE" sz="2400" dirty="0">
                <a:solidFill>
                  <a:schemeClr val="tx1">
                    <a:lumMod val="65000"/>
                    <a:lumOff val="35000"/>
                  </a:schemeClr>
                </a:solidFill>
                <a:latin typeface="JKRGNR+Arial-BoldMT"/>
              </a:rPr>
              <a:t> ordnet eine </a:t>
            </a:r>
            <a:r>
              <a:rPr lang="de-DE" sz="2400" b="1" dirty="0">
                <a:solidFill>
                  <a:schemeClr val="tx1">
                    <a:lumMod val="65000"/>
                    <a:lumOff val="35000"/>
                  </a:schemeClr>
                </a:solidFill>
                <a:latin typeface="JKRGNR+Arial-BoldMT"/>
              </a:rPr>
              <a:t>zusätzliche Beschwer </a:t>
            </a:r>
            <a:r>
              <a:rPr lang="de-DE" sz="2400" dirty="0">
                <a:solidFill>
                  <a:schemeClr val="tx1">
                    <a:lumMod val="65000"/>
                    <a:lumOff val="35000"/>
                  </a:schemeClr>
                </a:solidFill>
                <a:latin typeface="JKRGNR+Arial-BoldMT"/>
              </a:rPr>
              <a:t>an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 </a:t>
            </a:r>
          </a:p>
        </p:txBody>
      </p:sp>
    </p:spTree>
    <p:extLst>
      <p:ext uri="{BB962C8B-B14F-4D97-AF65-F5344CB8AC3E}">
        <p14:creationId xmlns:p14="http://schemas.microsoft.com/office/powerpoint/2010/main" val="14886965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288" y="1280321"/>
            <a:ext cx="8928992" cy="73815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Widerspruchsbescheid in der Welt, entscheidend: </a:t>
            </a:r>
            <a:r>
              <a:rPr lang="de-DE" sz="2400" dirty="0">
                <a:solidFill>
                  <a:schemeClr val="tx1">
                    <a:lumMod val="65000"/>
                    <a:lumOff val="35000"/>
                  </a:schemeClr>
                </a:solidFill>
                <a:highlight>
                  <a:srgbClr val="FFFF00"/>
                </a:highlight>
                <a:latin typeface="JKRGNR+Arial-BoldMT"/>
              </a:rPr>
              <a:t>Was ist </a:t>
            </a:r>
            <a:r>
              <a:rPr lang="de-DE" sz="2400" b="1" dirty="0">
                <a:solidFill>
                  <a:schemeClr val="tx1">
                    <a:lumMod val="65000"/>
                    <a:lumOff val="35000"/>
                  </a:schemeClr>
                </a:solidFill>
                <a:highlight>
                  <a:srgbClr val="FFFF00"/>
                </a:highlight>
                <a:latin typeface="JKRGNR+Arial-BoldMT"/>
              </a:rPr>
              <a:t>Gegenstand der Anfechtungsklage?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a:t>
            </a:r>
            <a:r>
              <a:rPr lang="de-DE" sz="2400" b="1" dirty="0">
                <a:solidFill>
                  <a:schemeClr val="tx1">
                    <a:lumMod val="65000"/>
                    <a:lumOff val="35000"/>
                  </a:schemeClr>
                </a:solidFill>
                <a:latin typeface="JKRGNR+Arial-BoldMT"/>
              </a:rPr>
              <a:t>zu beachten</a:t>
            </a:r>
            <a:r>
              <a:rPr lang="de-DE" sz="2400" dirty="0">
                <a:solidFill>
                  <a:schemeClr val="tx1">
                    <a:lumMod val="65000"/>
                    <a:lumOff val="35000"/>
                  </a:schemeClr>
                </a:solidFill>
                <a:latin typeface="JKRGNR+Arial-BoldMT"/>
              </a:rPr>
              <a:t>: sowohl Ausgangsbescheid, als auch Widerspruchsbescheid haben </a:t>
            </a:r>
            <a:r>
              <a:rPr lang="de-DE" sz="2400" b="1" dirty="0">
                <a:solidFill>
                  <a:schemeClr val="tx1">
                    <a:lumMod val="65000"/>
                    <a:lumOff val="35000"/>
                  </a:schemeClr>
                </a:solidFill>
                <a:latin typeface="JKRGNR+Arial-BoldMT"/>
              </a:rPr>
              <a:t>VA-Charakter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Ausgangspunkt insoweit: </a:t>
            </a:r>
            <a:r>
              <a:rPr lang="de-DE" sz="2400" b="1" dirty="0">
                <a:solidFill>
                  <a:schemeClr val="tx1">
                    <a:lumMod val="65000"/>
                    <a:lumOff val="35000"/>
                  </a:schemeClr>
                </a:solidFill>
                <a:highlight>
                  <a:srgbClr val="FFFF00"/>
                </a:highlight>
                <a:latin typeface="JKRGNR+Arial-BoldMT"/>
              </a:rPr>
              <a:t>§ 79 VwGO</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Normalfall</a:t>
            </a:r>
            <a:r>
              <a:rPr lang="de-DE" sz="2400" dirty="0">
                <a:solidFill>
                  <a:schemeClr val="tx1">
                    <a:lumMod val="65000"/>
                    <a:lumOff val="35000"/>
                  </a:schemeClr>
                </a:solidFill>
                <a:highlight>
                  <a:srgbClr val="FFFF00"/>
                </a:highlight>
                <a:latin typeface="JKRGNR+Arial-BoldMT"/>
              </a:rPr>
              <a:t>: ursprünglicher Verwaltungsakt in der Gestalt, die er durch den Widerspruch gefunden hat </a:t>
            </a:r>
            <a:r>
              <a:rPr lang="de-DE" sz="2400" b="1" dirty="0">
                <a:solidFill>
                  <a:schemeClr val="tx1">
                    <a:lumMod val="65000"/>
                    <a:lumOff val="35000"/>
                  </a:schemeClr>
                </a:solidFill>
                <a:highlight>
                  <a:srgbClr val="FFFF00"/>
                </a:highlight>
                <a:latin typeface="JKRGNR+Arial-BoldMT"/>
              </a:rPr>
              <a:t>(§ 79 I Nr. 1 VwGO</a:t>
            </a:r>
            <a:r>
              <a:rPr lang="de-DE" sz="2400" dirty="0">
                <a:solidFill>
                  <a:schemeClr val="tx1">
                    <a:lumMod val="65000"/>
                    <a:lumOff val="35000"/>
                  </a:schemeClr>
                </a:solidFill>
                <a:highlight>
                  <a:srgbClr val="FFFF00"/>
                </a:highlight>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Sog. Einheitsklage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auch möglich: </a:t>
            </a:r>
            <a:r>
              <a:rPr lang="de-DE" sz="2400" b="1" dirty="0">
                <a:solidFill>
                  <a:schemeClr val="tx1">
                    <a:lumMod val="65000"/>
                    <a:lumOff val="35000"/>
                  </a:schemeClr>
                </a:solidFill>
                <a:latin typeface="JKRGNR+Arial-BoldMT"/>
              </a:rPr>
              <a:t>alleinige Anfechtung des Abhilfe- bzw. Widerspruchsbescheides</a:t>
            </a:r>
            <a:r>
              <a:rPr lang="de-DE" sz="2400" dirty="0">
                <a:solidFill>
                  <a:schemeClr val="tx1">
                    <a:lumMod val="65000"/>
                    <a:lumOff val="35000"/>
                  </a:schemeClr>
                </a:solidFill>
                <a:latin typeface="JKRGNR+Arial-BoldMT"/>
              </a:rPr>
              <a:t>, wenn dieser </a:t>
            </a:r>
            <a:r>
              <a:rPr lang="de-DE" sz="2400" b="1" u="sng" dirty="0">
                <a:solidFill>
                  <a:schemeClr val="tx1">
                    <a:lumMod val="65000"/>
                    <a:lumOff val="35000"/>
                  </a:schemeClr>
                </a:solidFill>
                <a:latin typeface="JKRGNR+Arial-BoldMT"/>
              </a:rPr>
              <a:t>erstmalig</a:t>
            </a:r>
            <a:r>
              <a:rPr lang="de-DE" sz="2400" dirty="0">
                <a:solidFill>
                  <a:schemeClr val="tx1">
                    <a:lumMod val="65000"/>
                    <a:lumOff val="35000"/>
                  </a:schemeClr>
                </a:solidFill>
                <a:latin typeface="JKRGNR+Arial-BoldMT"/>
              </a:rPr>
              <a:t> eine </a:t>
            </a:r>
            <a:r>
              <a:rPr lang="de-DE" sz="2400" b="1" u="sng" dirty="0">
                <a:solidFill>
                  <a:schemeClr val="tx1">
                    <a:lumMod val="65000"/>
                    <a:lumOff val="35000"/>
                  </a:schemeClr>
                </a:solidFill>
                <a:latin typeface="JKRGNR+Arial-BoldMT"/>
              </a:rPr>
              <a:t>Beschwer</a:t>
            </a:r>
            <a:r>
              <a:rPr lang="de-DE" sz="2400" dirty="0">
                <a:solidFill>
                  <a:schemeClr val="tx1">
                    <a:lumMod val="65000"/>
                    <a:lumOff val="35000"/>
                  </a:schemeClr>
                </a:solidFill>
                <a:latin typeface="JKRGNR+Arial-BoldMT"/>
              </a:rPr>
              <a:t> enthält </a:t>
            </a:r>
            <a:r>
              <a:rPr lang="de-DE" sz="2400" b="1" dirty="0">
                <a:solidFill>
                  <a:schemeClr val="tx1">
                    <a:lumMod val="65000"/>
                    <a:lumOff val="35000"/>
                  </a:schemeClr>
                </a:solidFill>
                <a:latin typeface="JKRGNR+Arial-BoldMT"/>
              </a:rPr>
              <a:t>(§ 79 I Nr. 2 VwGO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sym typeface="Wingdings" pitchFamily="2" charset="2"/>
              </a:rPr>
              <a:t> Anwendungsbereich: insb. </a:t>
            </a:r>
            <a:r>
              <a:rPr lang="de-DE" sz="2400" b="1" dirty="0">
                <a:solidFill>
                  <a:schemeClr val="tx1">
                    <a:lumMod val="65000"/>
                    <a:lumOff val="35000"/>
                  </a:schemeClr>
                </a:solidFill>
                <a:latin typeface="JKRGNR+Arial-BoldMT"/>
                <a:sym typeface="Wingdings" pitchFamily="2" charset="2"/>
              </a:rPr>
              <a:t>Drei-Personen-							Konstellationen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 </a:t>
            </a:r>
          </a:p>
        </p:txBody>
      </p:sp>
    </p:spTree>
    <p:extLst>
      <p:ext uri="{BB962C8B-B14F-4D97-AF65-F5344CB8AC3E}">
        <p14:creationId xmlns:p14="http://schemas.microsoft.com/office/powerpoint/2010/main" val="38385707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 calcmode="lin" valueType="num">
                                      <p:cBhvr additive="base">
                                        <p:cTn id="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288" y="1280321"/>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Zudem von </a:t>
            </a:r>
            <a:r>
              <a:rPr lang="de-DE" sz="2400" b="1" dirty="0">
                <a:solidFill>
                  <a:schemeClr val="tx1">
                    <a:lumMod val="65000"/>
                    <a:lumOff val="35000"/>
                  </a:schemeClr>
                </a:solidFill>
                <a:latin typeface="JKRGNR+Arial-BoldMT"/>
                <a:sym typeface="Wingdings" pitchFamily="2" charset="2"/>
              </a:rPr>
              <a:t>§ 79 II 1 VwGO </a:t>
            </a:r>
            <a:r>
              <a:rPr lang="de-DE" sz="2400" dirty="0">
                <a:solidFill>
                  <a:schemeClr val="tx1">
                    <a:lumMod val="65000"/>
                    <a:lumOff val="35000"/>
                  </a:schemeClr>
                </a:solidFill>
                <a:latin typeface="JKRGNR+Arial-BoldMT"/>
                <a:sym typeface="Wingdings" pitchFamily="2" charset="2"/>
              </a:rPr>
              <a:t>vorgesehen: </a:t>
            </a:r>
            <a:r>
              <a:rPr lang="de-DE" sz="2400" b="1" dirty="0">
                <a:solidFill>
                  <a:schemeClr val="tx1">
                    <a:lumMod val="65000"/>
                    <a:lumOff val="35000"/>
                  </a:schemeClr>
                </a:solidFill>
                <a:latin typeface="JKRGNR+Arial-BoldMT"/>
                <a:sym typeface="Wingdings" pitchFamily="2" charset="2"/>
              </a:rPr>
              <a:t>Isolierte Anfechtung des Widerspruchsbescheides</a:t>
            </a:r>
            <a:r>
              <a:rPr lang="de-DE" sz="2400" dirty="0">
                <a:solidFill>
                  <a:schemeClr val="tx1">
                    <a:lumMod val="65000"/>
                    <a:lumOff val="35000"/>
                  </a:schemeClr>
                </a:solidFill>
                <a:latin typeface="JKRGNR+Arial-BoldMT"/>
                <a:sym typeface="Wingdings" pitchFamily="2" charset="2"/>
              </a:rPr>
              <a:t>, wenn und soweit dieser gegenüber dem ursprünglichen VA eine </a:t>
            </a:r>
            <a:r>
              <a:rPr lang="de-DE" sz="2400" b="1" dirty="0">
                <a:solidFill>
                  <a:schemeClr val="tx1">
                    <a:lumMod val="65000"/>
                    <a:lumOff val="35000"/>
                  </a:schemeClr>
                </a:solidFill>
                <a:latin typeface="JKRGNR+Arial-BoldMT"/>
                <a:sym typeface="Wingdings" pitchFamily="2" charset="2"/>
              </a:rPr>
              <a:t>zusätzliche Beschwer </a:t>
            </a:r>
            <a:r>
              <a:rPr lang="de-DE" sz="2400" dirty="0">
                <a:solidFill>
                  <a:schemeClr val="tx1">
                    <a:lumMod val="65000"/>
                    <a:lumOff val="35000"/>
                  </a:schemeClr>
                </a:solidFill>
                <a:latin typeface="JKRGNR+Arial-BoldMT"/>
                <a:sym typeface="Wingdings" pitchFamily="2" charset="2"/>
              </a:rPr>
              <a:t>enthält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Dem G wird seine </a:t>
            </a:r>
            <a:r>
              <a:rPr lang="de-DE" sz="2400" b="1" dirty="0">
                <a:solidFill>
                  <a:schemeClr val="tx1">
                    <a:lumMod val="65000"/>
                    <a:lumOff val="35000"/>
                  </a:schemeClr>
                </a:solidFill>
                <a:latin typeface="JKRGNR+Arial-BoldMT"/>
              </a:rPr>
              <a:t>Gaststättengenehmigung versagt</a:t>
            </a:r>
            <a:r>
              <a:rPr lang="de-DE" sz="2400" dirty="0">
                <a:solidFill>
                  <a:schemeClr val="tx1">
                    <a:lumMod val="65000"/>
                    <a:lumOff val="35000"/>
                  </a:schemeClr>
                </a:solidFill>
                <a:latin typeface="JKRGNR+Arial-BoldMT"/>
              </a:rPr>
              <a:t>; innerhalb des Widerspruchsverfahrens wird diese </a:t>
            </a:r>
            <a:r>
              <a:rPr lang="de-DE" sz="2400" b="1" dirty="0">
                <a:solidFill>
                  <a:schemeClr val="tx1">
                    <a:lumMod val="65000"/>
                    <a:lumOff val="35000"/>
                  </a:schemeClr>
                </a:solidFill>
                <a:latin typeface="JKRGNR+Arial-BoldMT"/>
              </a:rPr>
              <a:t>Untersagung zugleich auf die Tätigkeit als Vertretungsberechtigter</a:t>
            </a:r>
            <a:r>
              <a:rPr lang="de-DE" sz="2400" dirty="0">
                <a:solidFill>
                  <a:schemeClr val="tx1">
                    <a:lumMod val="65000"/>
                    <a:lumOff val="35000"/>
                  </a:schemeClr>
                </a:solidFill>
                <a:latin typeface="JKRGNR+Arial-BoldMT"/>
              </a:rPr>
              <a:t> eines Gewerbetreibenden sowie auf alle anderen Gewerbe </a:t>
            </a:r>
            <a:r>
              <a:rPr lang="de-DE" sz="2400" b="1" dirty="0">
                <a:solidFill>
                  <a:schemeClr val="tx1">
                    <a:lumMod val="65000"/>
                    <a:lumOff val="35000"/>
                  </a:schemeClr>
                </a:solidFill>
                <a:latin typeface="JKRGNR+Arial-BoldMT"/>
              </a:rPr>
              <a:t>erstreckt</a:t>
            </a:r>
            <a:r>
              <a:rPr lang="de-DE" sz="2400" dirty="0">
                <a:solidFill>
                  <a:schemeClr val="tx1">
                    <a:lumMod val="65000"/>
                    <a:lumOff val="35000"/>
                  </a:schemeClr>
                </a:solidFill>
                <a:latin typeface="JKRGNR+Arial-BoldMT"/>
              </a:rPr>
              <a:t> (nach BVerwG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-RR 1997, 26)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&gt; fraglich: Zulässigkeit einer solchen „</a:t>
            </a:r>
            <a:r>
              <a:rPr lang="de-DE" sz="2400" b="1" dirty="0">
                <a:solidFill>
                  <a:srgbClr val="FF0000"/>
                </a:solidFill>
                <a:latin typeface="JKRGNR+Arial-BoldMT"/>
              </a:rPr>
              <a:t>Verböserung“ im Widerspruchsverfahren?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lat.: „</a:t>
            </a:r>
            <a:r>
              <a:rPr lang="de-DE" sz="2400" b="1" dirty="0" err="1">
                <a:solidFill>
                  <a:srgbClr val="FF0000"/>
                </a:solidFill>
                <a:latin typeface="JKRGNR+Arial-BoldMT"/>
              </a:rPr>
              <a:t>reformatio</a:t>
            </a:r>
            <a:r>
              <a:rPr lang="de-DE" sz="2400" b="1" dirty="0">
                <a:solidFill>
                  <a:srgbClr val="FF0000"/>
                </a:solidFill>
                <a:latin typeface="JKRGNR+Arial-BoldMT"/>
              </a:rPr>
              <a:t> in peius“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 </a:t>
            </a:r>
          </a:p>
        </p:txBody>
      </p:sp>
    </p:spTree>
    <p:extLst>
      <p:ext uri="{BB962C8B-B14F-4D97-AF65-F5344CB8AC3E}">
        <p14:creationId xmlns:p14="http://schemas.microsoft.com/office/powerpoint/2010/main" val="34032859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7</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1190"/>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Aufgabenstellung zu prüfen: </a:t>
            </a:r>
            <a:r>
              <a:rPr lang="de-DE" sz="2400" b="1" dirty="0">
                <a:solidFill>
                  <a:schemeClr val="tx1">
                    <a:lumMod val="65000"/>
                    <a:lumOff val="35000"/>
                  </a:schemeClr>
                </a:solidFill>
                <a:latin typeface="JKRGNR+Arial-BoldMT"/>
              </a:rPr>
              <a:t>Erfolgsaussichten der vor dem Verwaltungsgericht erhobenen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Obersatz</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Klage hat Erfolg, soweit die Sachentscheidungsvoraussetzungen erfüllt sind und die Klage begründet ist</a:t>
            </a: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Aufdrängende Sonderzuweisung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berücksichtigen: „</a:t>
            </a:r>
            <a:r>
              <a:rPr lang="de-DE" sz="2400" b="1" dirty="0">
                <a:solidFill>
                  <a:schemeClr val="tx1">
                    <a:lumMod val="65000"/>
                    <a:lumOff val="35000"/>
                  </a:schemeClr>
                </a:solidFill>
                <a:latin typeface="JKRGNR+Arial-BoldMT"/>
              </a:rPr>
              <a:t>Besondere Vorschriften des Beamtenrechts“ </a:t>
            </a:r>
            <a:r>
              <a:rPr lang="de-DE" sz="2400" dirty="0">
                <a:solidFill>
                  <a:schemeClr val="tx1">
                    <a:lumMod val="65000"/>
                    <a:lumOff val="35000"/>
                  </a:schemeClr>
                </a:solidFill>
                <a:latin typeface="JKRGNR+Arial-BoldMT"/>
              </a:rPr>
              <a:t>gemäß § 40 II 2 1.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t>
            </a:r>
            <a:r>
              <a:rPr lang="de-DE" sz="2400" dirty="0">
                <a:solidFill>
                  <a:schemeClr val="tx1">
                    <a:lumMod val="65000"/>
                    <a:lumOff val="35000"/>
                  </a:schemeClr>
                </a:solidFill>
                <a:highlight>
                  <a:srgbClr val="FFFF00"/>
                </a:highlight>
                <a:latin typeface="JKRGNR+Arial-BoldMT"/>
              </a:rPr>
              <a:t>Kläger</a:t>
            </a:r>
            <a:r>
              <a:rPr lang="de-DE" sz="2400" dirty="0">
                <a:solidFill>
                  <a:schemeClr val="tx1">
                    <a:lumMod val="65000"/>
                    <a:lumOff val="35000"/>
                  </a:schemeClr>
                </a:solidFill>
                <a:latin typeface="JKRGNR+Arial-BoldMT"/>
              </a:rPr>
              <a:t> vorliegend </a:t>
            </a:r>
            <a:r>
              <a:rPr lang="de-DE" sz="2400" b="1" dirty="0">
                <a:solidFill>
                  <a:schemeClr val="tx1">
                    <a:lumMod val="65000"/>
                    <a:lumOff val="35000"/>
                  </a:schemeClr>
                </a:solidFill>
                <a:highlight>
                  <a:srgbClr val="FFFF00"/>
                </a:highlight>
                <a:latin typeface="JKRGNR+Arial-BoldMT"/>
              </a:rPr>
              <a:t>„Bundesbeamter“, </a:t>
            </a:r>
            <a:r>
              <a:rPr lang="de-DE" sz="2400" dirty="0">
                <a:solidFill>
                  <a:schemeClr val="tx1">
                    <a:lumMod val="65000"/>
                    <a:lumOff val="35000"/>
                  </a:schemeClr>
                </a:solidFill>
                <a:latin typeface="JKRGNR+Arial-BoldMT"/>
              </a:rPr>
              <a:t>die Klage sich gegen den Dienstherren richtet und ohne Weiteres aus dem Beamtenverhältnis herrührt, </a:t>
            </a:r>
            <a:r>
              <a:rPr lang="de-DE" sz="2400" b="1" dirty="0">
                <a:solidFill>
                  <a:schemeClr val="tx1">
                    <a:lumMod val="65000"/>
                    <a:lumOff val="35000"/>
                  </a:schemeClr>
                </a:solidFill>
                <a:latin typeface="JKRGNR+Arial-BoldMT"/>
              </a:rPr>
              <a:t>einschlägig</a:t>
            </a:r>
            <a:r>
              <a:rPr lang="de-DE" sz="2400" dirty="0">
                <a:solidFill>
                  <a:schemeClr val="tx1">
                    <a:lumMod val="65000"/>
                    <a:lumOff val="35000"/>
                  </a:schemeClr>
                </a:solidFill>
                <a:latin typeface="JKRGNR+Arial-BoldMT"/>
              </a:rPr>
              <a:t>: aufdrängende Sonderzuweisung d. </a:t>
            </a:r>
            <a:r>
              <a:rPr lang="de-DE" sz="2400" b="1" dirty="0">
                <a:solidFill>
                  <a:schemeClr val="tx1">
                    <a:lumMod val="65000"/>
                    <a:lumOff val="35000"/>
                  </a:schemeClr>
                </a:solidFill>
                <a:latin typeface="JKRGNR+Arial-BoldMT"/>
              </a:rPr>
              <a:t>§ 126 I BBG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9917404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aufdrängende Sonderzuweisung einschlägig, </a:t>
            </a:r>
            <a:r>
              <a:rPr lang="de-DE" sz="2400" b="1" dirty="0">
                <a:solidFill>
                  <a:schemeClr val="tx1">
                    <a:lumMod val="65000"/>
                    <a:lumOff val="35000"/>
                  </a:schemeClr>
                </a:solidFill>
                <a:latin typeface="JKRGNR+Arial-BoldMT"/>
              </a:rPr>
              <a:t>nicht mehr zu prüfen: Vorgaben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gemäß </a:t>
            </a:r>
            <a:r>
              <a:rPr lang="de-DE" sz="2400" b="1" dirty="0">
                <a:solidFill>
                  <a:schemeClr val="tx1">
                    <a:lumMod val="65000"/>
                    <a:lumOff val="35000"/>
                  </a:schemeClr>
                </a:solidFill>
                <a:latin typeface="JKRGNR+Arial-BoldMT"/>
              </a:rPr>
              <a:t>§ 88 VwGO</a:t>
            </a:r>
            <a:r>
              <a:rPr lang="de-DE" sz="2400" dirty="0">
                <a:solidFill>
                  <a:schemeClr val="tx1">
                    <a:lumMod val="65000"/>
                    <a:lumOff val="35000"/>
                  </a:schemeClr>
                </a:solidFill>
                <a:latin typeface="JKRGNR+Arial-BoldMT"/>
              </a:rPr>
              <a:t>: „Klagebegehren“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Klagebegehren: </a:t>
            </a:r>
            <a:r>
              <a:rPr lang="de-DE" sz="2400" b="1" dirty="0">
                <a:solidFill>
                  <a:schemeClr val="tx1">
                    <a:lumMod val="65000"/>
                    <a:lumOff val="35000"/>
                  </a:schemeClr>
                </a:solidFill>
                <a:highlight>
                  <a:srgbClr val="FFFF00"/>
                </a:highlight>
                <a:latin typeface="JKRGNR+Arial-BoldMT"/>
              </a:rPr>
              <a:t>„Aufhebung der getroffenen 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Betracht kommend: </a:t>
            </a:r>
            <a:r>
              <a:rPr lang="de-DE" sz="2400" b="1" dirty="0">
                <a:solidFill>
                  <a:schemeClr val="tx1">
                    <a:lumMod val="65000"/>
                    <a:lumOff val="35000"/>
                  </a:schemeClr>
                </a:solidFill>
                <a:latin typeface="JKRGNR+Arial-BoldMT"/>
              </a:rPr>
              <a:t>Anfechtungsklage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gemäß § 42 I 1. Alt. VwGO: Dass </a:t>
            </a:r>
            <a:r>
              <a:rPr lang="de-DE" sz="2400" b="1" dirty="0">
                <a:solidFill>
                  <a:schemeClr val="tx1">
                    <a:lumMod val="65000"/>
                    <a:lumOff val="35000"/>
                  </a:schemeClr>
                </a:solidFill>
                <a:latin typeface="JKRGNR+Arial-BoldMT"/>
              </a:rPr>
              <a:t>“Aufhebung eines Verwaltungsaktes“ </a:t>
            </a:r>
            <a:r>
              <a:rPr lang="de-DE" sz="2400" dirty="0">
                <a:solidFill>
                  <a:schemeClr val="tx1">
                    <a:lumMod val="65000"/>
                    <a:lumOff val="35000"/>
                  </a:schemeClr>
                </a:solidFill>
                <a:latin typeface="JKRGNR+Arial-BoldMT"/>
              </a:rPr>
              <a:t>begehrt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Ausgangspunkt zu bedenken: mit </a:t>
            </a:r>
            <a:r>
              <a:rPr lang="de-DE" sz="2400" b="1" dirty="0">
                <a:solidFill>
                  <a:schemeClr val="tx1">
                    <a:lumMod val="65000"/>
                    <a:lumOff val="35000"/>
                  </a:schemeClr>
                </a:solidFill>
                <a:latin typeface="JKRGNR+Arial-BoldMT"/>
              </a:rPr>
              <a:t>Ausgangsbescheid</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Widerspruchsbescheid</a:t>
            </a:r>
            <a:r>
              <a:rPr lang="de-DE" sz="2400" dirty="0">
                <a:solidFill>
                  <a:schemeClr val="tx1">
                    <a:lumMod val="65000"/>
                    <a:lumOff val="35000"/>
                  </a:schemeClr>
                </a:solidFill>
                <a:latin typeface="JKRGNR+Arial-BoldMT"/>
              </a:rPr>
              <a:t> sind </a:t>
            </a:r>
            <a:r>
              <a:rPr lang="de-DE" sz="2400" b="1" dirty="0">
                <a:solidFill>
                  <a:schemeClr val="tx1">
                    <a:lumMod val="65000"/>
                    <a:lumOff val="35000"/>
                  </a:schemeClr>
                </a:solidFill>
                <a:latin typeface="JKRGNR+Arial-BoldMT"/>
              </a:rPr>
              <a:t>zwei Verwaltungsakte </a:t>
            </a:r>
            <a:r>
              <a:rPr lang="de-DE" sz="2400" dirty="0">
                <a:solidFill>
                  <a:schemeClr val="tx1">
                    <a:lumMod val="65000"/>
                    <a:lumOff val="35000"/>
                  </a:schemeClr>
                </a:solidFill>
                <a:latin typeface="JKRGNR+Arial-BoldMT"/>
              </a:rPr>
              <a:t>ergangen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9889109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u="sng" dirty="0">
                <a:solidFill>
                  <a:schemeClr val="tx1">
                    <a:lumMod val="65000"/>
                    <a:lumOff val="35000"/>
                  </a:schemeClr>
                </a:solidFill>
                <a:latin typeface="JKRGNR+Arial-BoldMT"/>
              </a:rPr>
              <a:t>Gegenstand der Anfechtungsklage?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beachten: bereits </a:t>
            </a:r>
            <a:r>
              <a:rPr lang="de-DE" sz="2400" b="1" dirty="0">
                <a:solidFill>
                  <a:schemeClr val="tx1">
                    <a:lumMod val="65000"/>
                    <a:lumOff val="35000"/>
                  </a:schemeClr>
                </a:solidFill>
                <a:latin typeface="JKRGNR+Arial-BoldMT"/>
              </a:rPr>
              <a:t>Ausgangsbescheid</a:t>
            </a:r>
            <a:r>
              <a:rPr lang="de-DE" sz="2400" dirty="0">
                <a:solidFill>
                  <a:schemeClr val="tx1">
                    <a:lumMod val="65000"/>
                    <a:lumOff val="35000"/>
                  </a:schemeClr>
                </a:solidFill>
                <a:latin typeface="JKRGNR+Arial-BoldMT"/>
              </a:rPr>
              <a:t> beschwerte den Kläger (</a:t>
            </a:r>
            <a:r>
              <a:rPr lang="de-DE" sz="2400" b="1" dirty="0">
                <a:solidFill>
                  <a:schemeClr val="tx1">
                    <a:lumMod val="65000"/>
                    <a:lumOff val="35000"/>
                  </a:schemeClr>
                </a:solidFill>
                <a:latin typeface="JKRGNR+Arial-BoldMT"/>
              </a:rPr>
              <a:t>Zahlung von 2000,- €</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Zusätzliche Beschwer </a:t>
            </a:r>
            <a:r>
              <a:rPr lang="de-DE" sz="2400" dirty="0">
                <a:solidFill>
                  <a:srgbClr val="FF0000"/>
                </a:solidFill>
                <a:latin typeface="JKRGNR+Arial-BoldMT"/>
              </a:rPr>
              <a:t>im Widerspruchsbescheid </a:t>
            </a:r>
            <a:r>
              <a:rPr lang="de-DE" sz="2400" dirty="0">
                <a:solidFill>
                  <a:schemeClr val="tx1">
                    <a:lumMod val="65000"/>
                    <a:lumOff val="35000"/>
                  </a:schemeClr>
                </a:solidFill>
                <a:latin typeface="JKRGNR+Arial-BoldMT"/>
              </a:rPr>
              <a:t>(Zahlung von nunmehr 3000,- € + Verbot der Dienstwagennutzung)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 79 VwGO vorliegend zulässig: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Vorgehen gegen Ausgangsbescheid + Widerspruchsbescheid, § 79 I Nr. 1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Vorgehen gegen Widerspruchsbescheid isoliert, § 79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4633528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t>
            </a:r>
            <a:r>
              <a:rPr lang="de-DE" sz="2400" b="1" dirty="0">
                <a:solidFill>
                  <a:schemeClr val="tx1">
                    <a:lumMod val="65000"/>
                    <a:lumOff val="35000"/>
                  </a:schemeClr>
                </a:solidFill>
                <a:latin typeface="JKRGNR+Arial-BoldMT"/>
              </a:rPr>
              <a:t>Klagebegehren, § 88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begehrt: </a:t>
            </a:r>
            <a:r>
              <a:rPr lang="de-DE" sz="2400" i="1" dirty="0">
                <a:solidFill>
                  <a:schemeClr val="tx1">
                    <a:lumMod val="65000"/>
                    <a:lumOff val="35000"/>
                  </a:schemeClr>
                </a:solidFill>
                <a:latin typeface="JKRGNR+Arial-BoldMT"/>
              </a:rPr>
              <a:t>„Aufhebung der getroffenen Maßnahmen“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Gegenstand der Anfechtungsklage </a:t>
            </a:r>
            <a:r>
              <a:rPr lang="de-DE" sz="2400" dirty="0">
                <a:solidFill>
                  <a:schemeClr val="tx1">
                    <a:lumMod val="65000"/>
                    <a:lumOff val="35000"/>
                  </a:schemeClr>
                </a:solidFill>
                <a:highlight>
                  <a:srgbClr val="FFFF00"/>
                </a:highlight>
                <a:latin typeface="JKRGNR+Arial-BoldMT"/>
              </a:rPr>
              <a:t>somit: </a:t>
            </a:r>
            <a:r>
              <a:rPr lang="de-DE" sz="2400" b="1" dirty="0">
                <a:solidFill>
                  <a:schemeClr val="tx1">
                    <a:lumMod val="65000"/>
                    <a:lumOff val="35000"/>
                  </a:schemeClr>
                </a:solidFill>
                <a:highlight>
                  <a:srgbClr val="FFFF00"/>
                </a:highlight>
                <a:latin typeface="JKRGNR+Arial-BoldMT"/>
              </a:rPr>
              <a:t>Ausgangsbescheid in der Gestalt des Widerspruchsbescheids, § 79 I Nr. 1 VwGO</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Sog. Einheitsklage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zu bedenken: bei allen Maßnahmen müsste es sich um </a:t>
            </a:r>
            <a:r>
              <a:rPr lang="de-DE" sz="2400" b="1" dirty="0">
                <a:solidFill>
                  <a:schemeClr val="tx1">
                    <a:lumMod val="65000"/>
                    <a:lumOff val="35000"/>
                  </a:schemeClr>
                </a:solidFill>
                <a:latin typeface="JKRGNR+Arial-BoldMT"/>
              </a:rPr>
              <a:t>Verwaltungsakte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VwVfG </a:t>
            </a:r>
            <a:r>
              <a:rPr lang="de-DE" sz="2400" dirty="0">
                <a:solidFill>
                  <a:schemeClr val="tx1">
                    <a:lumMod val="65000"/>
                    <a:lumOff val="35000"/>
                  </a:schemeClr>
                </a:solidFill>
                <a:latin typeface="JKRGNR+Arial-BoldMT"/>
              </a:rPr>
              <a:t>handeln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30011312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19034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einzig fraglich: </a:t>
            </a:r>
            <a:r>
              <a:rPr lang="de-DE" sz="2400" dirty="0">
                <a:solidFill>
                  <a:schemeClr val="tx1">
                    <a:lumMod val="65000"/>
                    <a:lumOff val="35000"/>
                  </a:schemeClr>
                </a:solidFill>
                <a:highlight>
                  <a:srgbClr val="FFFF00"/>
                </a:highlight>
                <a:latin typeface="JKRGNR+Arial-BoldMT"/>
              </a:rPr>
              <a:t>ob die Maßnahmen </a:t>
            </a:r>
            <a:r>
              <a:rPr lang="de-DE" sz="2400" b="1" dirty="0">
                <a:solidFill>
                  <a:schemeClr val="tx1">
                    <a:lumMod val="65000"/>
                    <a:lumOff val="35000"/>
                  </a:schemeClr>
                </a:solidFill>
                <a:highlight>
                  <a:srgbClr val="FFFF00"/>
                </a:highlight>
                <a:latin typeface="JKRGNR+Arial-BoldMT"/>
              </a:rPr>
              <a:t>„auf unmittelbare Rechtswirkung nach außen gerichtet“</a:t>
            </a:r>
            <a:r>
              <a:rPr lang="de-DE" sz="2400" dirty="0">
                <a:solidFill>
                  <a:schemeClr val="tx1">
                    <a:lumMod val="65000"/>
                    <a:lumOff val="35000"/>
                  </a:schemeClr>
                </a:solidFill>
                <a:highlight>
                  <a:srgbClr val="FFFF00"/>
                </a:highlight>
                <a:latin typeface="JKRGNR+Arial-BoldMT"/>
              </a:rPr>
              <a:t>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Dass die Maßnahme gegenüber einer </a:t>
            </a:r>
            <a:r>
              <a:rPr lang="de-DE" sz="2400" b="1" dirty="0">
                <a:solidFill>
                  <a:schemeClr val="tx1">
                    <a:lumMod val="65000"/>
                    <a:lumOff val="35000"/>
                  </a:schemeClr>
                </a:solidFill>
                <a:latin typeface="JKRGNR+Arial-BoldMT"/>
              </a:rPr>
              <a:t>außerhalb der Verwaltung</a:t>
            </a:r>
            <a:r>
              <a:rPr lang="de-DE" sz="2400" dirty="0">
                <a:solidFill>
                  <a:schemeClr val="tx1">
                    <a:lumMod val="65000"/>
                    <a:lumOff val="35000"/>
                  </a:schemeClr>
                </a:solidFill>
                <a:latin typeface="JKRGNR+Arial-BoldMT"/>
              </a:rPr>
              <a:t> stehenden Person Wirkung entfaltet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Problemfälle: Vorliegen eines sog. </a:t>
            </a:r>
            <a:r>
              <a:rPr lang="de-DE" sz="2400" b="1" dirty="0">
                <a:solidFill>
                  <a:srgbClr val="FF0000"/>
                </a:solidFill>
                <a:latin typeface="JKRGNR+Arial-BoldMT"/>
              </a:rPr>
              <a:t>Sonderstatusverhältnis</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Beamte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Soldaten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Inhaftierte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Studenten, Schüler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a:t>
            </a:r>
            <a:r>
              <a:rPr lang="de-DE" sz="2400" b="1" dirty="0">
                <a:solidFill>
                  <a:schemeClr val="tx1">
                    <a:lumMod val="65000"/>
                    <a:lumOff val="35000"/>
                  </a:schemeClr>
                </a:solidFill>
                <a:latin typeface="JKRGNR+Arial-BoldMT"/>
              </a:rPr>
              <a:t>„Sonderrechtsverhältnissen“ </a:t>
            </a:r>
            <a:r>
              <a:rPr lang="de-DE" sz="2400" dirty="0">
                <a:solidFill>
                  <a:schemeClr val="tx1">
                    <a:lumMod val="65000"/>
                    <a:lumOff val="35000"/>
                  </a:schemeClr>
                </a:solidFill>
                <a:latin typeface="JKRGNR+Arial-BoldMT"/>
              </a:rPr>
              <a:t>zu unterscheiden: </a:t>
            </a:r>
            <a:r>
              <a:rPr lang="de-DE" sz="2400" b="1" dirty="0">
                <a:solidFill>
                  <a:schemeClr val="tx1">
                    <a:lumMod val="65000"/>
                    <a:lumOff val="35000"/>
                  </a:schemeClr>
                </a:solidFill>
                <a:latin typeface="JKRGNR+Arial-BoldMT"/>
              </a:rPr>
              <a:t>Grundverhältnis</a:t>
            </a:r>
            <a:r>
              <a:rPr lang="de-DE" sz="2400" dirty="0">
                <a:solidFill>
                  <a:schemeClr val="tx1">
                    <a:lumMod val="65000"/>
                    <a:lumOff val="35000"/>
                  </a:schemeClr>
                </a:solidFill>
                <a:latin typeface="JKRGNR+Arial-BoldMT"/>
              </a:rPr>
              <a:t> („Statusregelungen“) und </a:t>
            </a:r>
            <a:r>
              <a:rPr lang="de-DE" sz="2400" b="1" dirty="0">
                <a:solidFill>
                  <a:schemeClr val="tx1">
                    <a:lumMod val="65000"/>
                    <a:lumOff val="35000"/>
                  </a:schemeClr>
                </a:solidFill>
                <a:latin typeface="JKRGNR+Arial-BoldMT"/>
              </a:rPr>
              <a:t>Betriebsverhältnis</a:t>
            </a:r>
            <a:r>
              <a:rPr lang="de-DE" sz="2400" dirty="0">
                <a:solidFill>
                  <a:schemeClr val="tx1">
                    <a:lumMod val="65000"/>
                    <a:lumOff val="35000"/>
                  </a:schemeClr>
                </a:solidFill>
                <a:latin typeface="JKRGNR+Arial-BoldMT"/>
              </a:rPr>
              <a:t> („Organisationsregelung“)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1643111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19034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highlight>
                  <a:srgbClr val="FFFF00"/>
                </a:highlight>
                <a:latin typeface="JKRGNR+Arial-BoldMT"/>
              </a:rPr>
              <a:t>Betriebsverhältnis</a:t>
            </a:r>
            <a:r>
              <a:rPr lang="de-DE" sz="2400" dirty="0">
                <a:solidFill>
                  <a:schemeClr val="tx1">
                    <a:lumMod val="65000"/>
                    <a:lumOff val="35000"/>
                  </a:schemeClr>
                </a:solidFill>
                <a:latin typeface="JKRGNR+Arial-BoldMT"/>
              </a:rPr>
              <a:t>: soweit die Maßnahme den Betroffenen lediglich „in seiner Eigenschaft als Amtsträger und Glied der Verwaltung betrifft“ und „nur auf die Art und Weise der dienstlichen Verrichtung bezogen ist“ (BVerwG)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a:t>
            </a:r>
            <a:r>
              <a:rPr lang="de-DE" sz="2400" b="1" dirty="0">
                <a:solidFill>
                  <a:schemeClr val="tx1">
                    <a:lumMod val="65000"/>
                    <a:lumOff val="35000"/>
                  </a:schemeClr>
                </a:solidFill>
                <a:latin typeface="JKRGNR+Arial-BoldMT"/>
              </a:rPr>
              <a:t>Modalitäten der Dienstausübung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highlight>
                  <a:srgbClr val="FFFF00"/>
                </a:highlight>
                <a:latin typeface="JKRGNR+Arial-BoldMT"/>
              </a:rPr>
              <a:t>Grundverhältnis</a:t>
            </a:r>
            <a:r>
              <a:rPr lang="de-DE" sz="2400" dirty="0">
                <a:solidFill>
                  <a:schemeClr val="tx1">
                    <a:lumMod val="65000"/>
                    <a:lumOff val="35000"/>
                  </a:schemeClr>
                </a:solidFill>
                <a:latin typeface="JKRGNR+Arial-BoldMT"/>
              </a:rPr>
              <a:t>: Maßnahmen, die den Beamter in seiner subjektiven Rechtsstellung betreffen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umfasst: </a:t>
            </a:r>
            <a:r>
              <a:rPr lang="de-DE" sz="2400" b="1" dirty="0">
                <a:solidFill>
                  <a:schemeClr val="tx1">
                    <a:lumMod val="65000"/>
                    <a:lumOff val="35000"/>
                  </a:schemeClr>
                </a:solidFill>
                <a:latin typeface="JKRGNR+Arial-BoldMT"/>
              </a:rPr>
              <a:t>Substanzielle Veränderungen </a:t>
            </a:r>
            <a:r>
              <a:rPr lang="de-DE" sz="2400" dirty="0">
                <a:solidFill>
                  <a:schemeClr val="tx1">
                    <a:lumMod val="65000"/>
                    <a:lumOff val="35000"/>
                  </a:schemeClr>
                </a:solidFill>
                <a:latin typeface="JKRGNR+Arial-BoldMT"/>
              </a:rPr>
              <a:t>des besonderen Gewaltverhältnisses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Versetzung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Verpflichtung zur Zahlung einer Schadensersatzsumme sowie Verbot der Dienstwagennutzung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879814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Wiederholung letzte Einheit: Ansprüche im </a:t>
            </a:r>
            <a:r>
              <a:rPr lang="de-DE" sz="2400" dirty="0" err="1">
                <a:solidFill>
                  <a:schemeClr val="tx1">
                    <a:lumMod val="65000"/>
                    <a:lumOff val="35000"/>
                  </a:schemeClr>
                </a:solidFill>
                <a:latin typeface="JKRGNR+Arial-BoldMT"/>
              </a:rPr>
              <a:t>VerwaltungsR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Wann wichtig?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Klagebefugnis bei Verpflichtungs- und allgemeiner Leistungsklage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Klagebefugnis (+), soweit Kläger Anspruch auf begehrtes Verwaltungshandeln hat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Woher können Ansprüche kommen?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Sonderbeziehung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Einfaches Recht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Subsidiär: Grundrechte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 </a:t>
            </a:r>
          </a:p>
        </p:txBody>
      </p:sp>
    </p:spTree>
    <p:extLst>
      <p:ext uri="{BB962C8B-B14F-4D97-AF65-F5344CB8AC3E}">
        <p14:creationId xmlns:p14="http://schemas.microsoft.com/office/powerpoint/2010/main" val="8332354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921" y="1274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a:t>
            </a:r>
            <a:r>
              <a:rPr lang="de-DE" sz="2400" b="1" dirty="0">
                <a:solidFill>
                  <a:schemeClr val="tx1">
                    <a:lumMod val="65000"/>
                    <a:lumOff val="35000"/>
                  </a:schemeClr>
                </a:solidFill>
                <a:latin typeface="JKRGNR+Arial-BoldMT"/>
              </a:rPr>
              <a:t>Grundverhältnis</a:t>
            </a:r>
            <a:r>
              <a:rPr lang="de-DE" sz="2400" dirty="0">
                <a:solidFill>
                  <a:schemeClr val="tx1">
                    <a:lumMod val="65000"/>
                    <a:lumOff val="35000"/>
                  </a:schemeClr>
                </a:solidFill>
                <a:latin typeface="JKRGNR+Arial-BoldMT"/>
              </a:rPr>
              <a:t>“: Zahlung von </a:t>
            </a:r>
            <a:r>
              <a:rPr lang="de-DE" sz="2400" b="1" dirty="0">
                <a:solidFill>
                  <a:schemeClr val="tx1">
                    <a:lumMod val="65000"/>
                    <a:lumOff val="35000"/>
                  </a:schemeClr>
                </a:solidFill>
                <a:latin typeface="JKRGNR+Arial-BoldMT"/>
              </a:rPr>
              <a:t>Schadensersatz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&gt; </a:t>
            </a:r>
            <a:r>
              <a:rPr lang="de-DE" sz="2400" b="1" u="sng" dirty="0">
                <a:solidFill>
                  <a:srgbClr val="FF0000"/>
                </a:solidFill>
                <a:latin typeface="JKRGNR+Arial-BoldMT"/>
              </a:rPr>
              <a:t>Problematisch hingegen</a:t>
            </a:r>
            <a:r>
              <a:rPr lang="de-DE" sz="2400" dirty="0">
                <a:solidFill>
                  <a:srgbClr val="FF0000"/>
                </a:solidFill>
                <a:latin typeface="JKRGNR+Arial-BoldMT"/>
              </a:rPr>
              <a:t>: Einordnung des Verbotes, einen Dienstwagen zu fahren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einerseits: betrifft den Beamten ausschließlich in seiner Eigenschaft als Amtsträger (Betriebsverhältnis)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Andererseits zu bedenken: Dienstwagenverbot als inhaltlich </a:t>
            </a:r>
            <a:r>
              <a:rPr lang="de-DE" sz="2400" b="1" dirty="0">
                <a:solidFill>
                  <a:schemeClr val="tx1">
                    <a:lumMod val="65000"/>
                    <a:lumOff val="35000"/>
                  </a:schemeClr>
                </a:solidFill>
                <a:latin typeface="JKRGNR+Arial-BoldMT"/>
              </a:rPr>
              <a:t>substanzielle Veränderung </a:t>
            </a:r>
            <a:r>
              <a:rPr lang="de-DE" sz="2400" dirty="0">
                <a:solidFill>
                  <a:schemeClr val="tx1">
                    <a:lumMod val="65000"/>
                    <a:lumOff val="35000"/>
                  </a:schemeClr>
                </a:solidFill>
                <a:latin typeface="JKRGNR+Arial-BoldMT"/>
              </a:rPr>
              <a:t>der Amtstätigkeit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Daher vertretbar und klausurtaktisch sinnvoll: </a:t>
            </a:r>
            <a:r>
              <a:rPr lang="de-DE" sz="2400" b="1" dirty="0">
                <a:solidFill>
                  <a:schemeClr val="tx1">
                    <a:lumMod val="65000"/>
                    <a:lumOff val="35000"/>
                  </a:schemeClr>
                </a:solidFill>
                <a:highlight>
                  <a:srgbClr val="FFFF00"/>
                </a:highlight>
                <a:latin typeface="JKRGNR+Arial-BoldMT"/>
              </a:rPr>
              <a:t>Betroffenheit des Grundverhältnisses</a:t>
            </a:r>
            <a:r>
              <a:rPr lang="de-DE" sz="2400" dirty="0">
                <a:solidFill>
                  <a:schemeClr val="tx1">
                    <a:lumMod val="65000"/>
                    <a:lumOff val="35000"/>
                  </a:schemeClr>
                </a:solidFill>
                <a:highlight>
                  <a:srgbClr val="FFFF00"/>
                </a:highlight>
                <a:latin typeface="JKRGNR+Arial-BoldMT"/>
              </a:rPr>
              <a:t> (</a:t>
            </a:r>
            <a:r>
              <a:rPr lang="de-DE" sz="2400" dirty="0" err="1">
                <a:solidFill>
                  <a:schemeClr val="tx1">
                    <a:lumMod val="65000"/>
                    <a:lumOff val="35000"/>
                  </a:schemeClr>
                </a:solidFill>
                <a:highlight>
                  <a:srgbClr val="FFFF00"/>
                </a:highlight>
                <a:latin typeface="JKRGNR+Arial-BoldMT"/>
              </a:rPr>
              <a:t>a.A</a:t>
            </a:r>
            <a:r>
              <a:rPr lang="de-DE" sz="2400" dirty="0">
                <a:solidFill>
                  <a:schemeClr val="tx1">
                    <a:lumMod val="65000"/>
                    <a:lumOff val="35000"/>
                  </a:schemeClr>
                </a:solidFill>
                <a:highlight>
                  <a:srgbClr val="FFFF00"/>
                </a:highlight>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Übrigen für VA-Charakter sprechend: Verbot in einem „</a:t>
            </a:r>
            <a:r>
              <a:rPr lang="de-DE" sz="2400" b="1" dirty="0">
                <a:solidFill>
                  <a:schemeClr val="tx1">
                    <a:lumMod val="65000"/>
                    <a:lumOff val="35000"/>
                  </a:schemeClr>
                </a:solidFill>
                <a:latin typeface="JKRGNR+Arial-BoldMT"/>
              </a:rPr>
              <a:t>Bescheid</a:t>
            </a:r>
            <a:r>
              <a:rPr lang="de-DE" sz="2400" dirty="0">
                <a:solidFill>
                  <a:schemeClr val="tx1">
                    <a:lumMod val="65000"/>
                    <a:lumOff val="35000"/>
                  </a:schemeClr>
                </a:solidFill>
                <a:latin typeface="JKRGNR+Arial-BoldMT"/>
              </a:rPr>
              <a:t>“ ergangen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5680548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921" y="1274768"/>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eine Verwaltungsmaßnahme von einer Behörde nach ihrem </a:t>
            </a:r>
            <a:r>
              <a:rPr lang="de-DE" sz="2400" b="1" dirty="0">
                <a:solidFill>
                  <a:schemeClr val="tx1">
                    <a:lumMod val="65000"/>
                    <a:lumOff val="35000"/>
                  </a:schemeClr>
                </a:solidFill>
                <a:latin typeface="JKRGNR+Arial-BoldMT"/>
              </a:rPr>
              <a:t>äußeren Anschein ein Verwaltungsakt </a:t>
            </a:r>
            <a:r>
              <a:rPr lang="de-DE" sz="2400" dirty="0">
                <a:solidFill>
                  <a:schemeClr val="tx1">
                    <a:lumMod val="65000"/>
                    <a:lumOff val="35000"/>
                  </a:schemeClr>
                </a:solidFill>
                <a:latin typeface="JKRGNR+Arial-BoldMT"/>
              </a:rPr>
              <a:t>darstellt, ebenfalls anzunehmen: </a:t>
            </a:r>
            <a:r>
              <a:rPr lang="de-DE" sz="2400" b="1" dirty="0">
                <a:solidFill>
                  <a:schemeClr val="tx1">
                    <a:lumMod val="65000"/>
                    <a:lumOff val="35000"/>
                  </a:schemeClr>
                </a:solidFill>
                <a:highlight>
                  <a:srgbClr val="FFFF00"/>
                </a:highlight>
                <a:latin typeface="JKRGNR+Arial-BoldMT"/>
              </a:rPr>
              <a:t>Verwaltungsakt kraft Form </a:t>
            </a:r>
            <a:r>
              <a:rPr lang="de-DE" sz="2400" dirty="0">
                <a:solidFill>
                  <a:schemeClr val="tx1">
                    <a:lumMod val="65000"/>
                    <a:lumOff val="35000"/>
                  </a:schemeClr>
                </a:solidFill>
                <a:highlight>
                  <a:srgbClr val="FFFF00"/>
                </a:highlight>
                <a:latin typeface="JKRGNR+Arial-BoldMT"/>
              </a:rPr>
              <a:t>(auch: formeller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festzuhalten: sowohl </a:t>
            </a:r>
            <a:r>
              <a:rPr lang="de-DE" sz="2400" b="1" dirty="0">
                <a:solidFill>
                  <a:schemeClr val="tx1">
                    <a:lumMod val="65000"/>
                    <a:lumOff val="35000"/>
                  </a:schemeClr>
                </a:solidFill>
                <a:latin typeface="JKRGNR+Arial-BoldMT"/>
              </a:rPr>
              <a:t>Auferlegung der Geldzahlungspflicht als auch das Verbot der Dienstwagennutzung </a:t>
            </a:r>
            <a:r>
              <a:rPr lang="de-DE" sz="2400" dirty="0">
                <a:solidFill>
                  <a:schemeClr val="tx1">
                    <a:lumMod val="65000"/>
                    <a:lumOff val="35000"/>
                  </a:schemeClr>
                </a:solidFill>
                <a:latin typeface="JKRGNR+Arial-BoldMT"/>
              </a:rPr>
              <a:t>stellen </a:t>
            </a:r>
            <a:r>
              <a:rPr lang="de-DE" sz="2400" b="1" dirty="0">
                <a:solidFill>
                  <a:schemeClr val="tx1">
                    <a:lumMod val="65000"/>
                    <a:lumOff val="35000"/>
                  </a:schemeClr>
                </a:solidFill>
                <a:latin typeface="JKRGNR+Arial-BoldMT"/>
              </a:rPr>
              <a:t>Verwaltungsakte</a:t>
            </a:r>
            <a:r>
              <a:rPr lang="de-DE" sz="2400" dirty="0">
                <a:solidFill>
                  <a:schemeClr val="tx1">
                    <a:lumMod val="65000"/>
                    <a:lumOff val="35000"/>
                  </a:schemeClr>
                </a:solidFill>
                <a:latin typeface="JKRGNR+Arial-BoldMT"/>
              </a:rPr>
              <a:t> dar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statthaft: </a:t>
            </a:r>
            <a:r>
              <a:rPr lang="de-DE" sz="2400" b="1" dirty="0">
                <a:solidFill>
                  <a:schemeClr val="tx1">
                    <a:lumMod val="65000"/>
                    <a:lumOff val="35000"/>
                  </a:schemeClr>
                </a:solidFill>
                <a:latin typeface="JKRGNR+Arial-BoldMT"/>
              </a:rPr>
              <a:t>Anfechtungsklage § 42 I 1.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360052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 42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 42 II VwGO stets zu prüfen: Ob ein </a:t>
            </a:r>
            <a:r>
              <a:rPr lang="de-DE" sz="2400" b="1" dirty="0">
                <a:solidFill>
                  <a:schemeClr val="tx1">
                    <a:lumMod val="65000"/>
                    <a:lumOff val="35000"/>
                  </a:schemeClr>
                </a:solidFill>
                <a:latin typeface="JKRGNR+Arial-BoldMT"/>
              </a:rPr>
              <a:t>nicht zu rechtfertigender Eingriff in den Schutzbereich eines subjektiven öffentlichen Rechts </a:t>
            </a:r>
            <a:r>
              <a:rPr lang="de-DE" sz="2400" dirty="0">
                <a:solidFill>
                  <a:schemeClr val="tx1">
                    <a:lumMod val="65000"/>
                    <a:lumOff val="35000"/>
                  </a:schemeClr>
                </a:solidFill>
                <a:latin typeface="JKRGNR+Arial-BoldMT"/>
              </a:rPr>
              <a:t>des Klägers </a:t>
            </a:r>
            <a:r>
              <a:rPr lang="de-DE" sz="2400" b="1" dirty="0">
                <a:solidFill>
                  <a:schemeClr val="tx1">
                    <a:lumMod val="65000"/>
                    <a:lumOff val="35000"/>
                  </a:schemeClr>
                </a:solidFill>
                <a:latin typeface="JKRGNR+Arial-BoldMT"/>
              </a:rPr>
              <a:t>zumindest möglich </a:t>
            </a:r>
            <a:r>
              <a:rPr lang="de-DE" sz="2400" dirty="0">
                <a:solidFill>
                  <a:schemeClr val="tx1">
                    <a:lumMod val="65000"/>
                    <a:lumOff val="35000"/>
                  </a:schemeClr>
                </a:solidFill>
                <a:latin typeface="JKRGNR+Arial-BoldMT"/>
              </a:rPr>
              <a:t>erscheint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Kläger </a:t>
            </a:r>
            <a:r>
              <a:rPr lang="de-DE" sz="2400" b="1" dirty="0">
                <a:solidFill>
                  <a:schemeClr val="tx1">
                    <a:lumMod val="65000"/>
                    <a:lumOff val="35000"/>
                  </a:schemeClr>
                </a:solidFill>
                <a:latin typeface="JKRGNR+Arial-BoldMT"/>
              </a:rPr>
              <a:t>Adressat eines belastenden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zumindest möglich</a:t>
            </a:r>
            <a:r>
              <a:rPr lang="de-DE" sz="2400" b="1" dirty="0">
                <a:solidFill>
                  <a:schemeClr val="tx1">
                    <a:lumMod val="65000"/>
                    <a:lumOff val="35000"/>
                  </a:schemeClr>
                </a:solidFill>
                <a:latin typeface="JKRGNR+Arial-BoldMT"/>
              </a:rPr>
              <a:t>: Verletzung von Art. 2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Sog. Adressatentheorie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4137655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8396"/>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(Erfolgloses) Vorverfahren,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vor Erhebung der Anfechtungsklage notwendig gemäß </a:t>
            </a:r>
            <a:r>
              <a:rPr lang="de-DE" sz="2400" b="1" dirty="0">
                <a:solidFill>
                  <a:schemeClr val="tx1">
                    <a:lumMod val="65000"/>
                    <a:lumOff val="35000"/>
                  </a:schemeClr>
                </a:solidFill>
                <a:latin typeface="JKRGNR+Arial-BoldMT"/>
              </a:rPr>
              <a:t>§ 68 I 1 VwGO</a:t>
            </a:r>
            <a:r>
              <a:rPr lang="de-DE" sz="2400" dirty="0">
                <a:solidFill>
                  <a:schemeClr val="tx1">
                    <a:lumMod val="65000"/>
                    <a:lumOff val="35000"/>
                  </a:schemeClr>
                </a:solidFill>
                <a:latin typeface="JKRGNR+Arial-BoldMT"/>
              </a:rPr>
              <a:t>: Erfolglose Durchführung eines Vorverfahrens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Insoweit bei </a:t>
            </a:r>
            <a:r>
              <a:rPr lang="de-DE" sz="2400" b="1" dirty="0">
                <a:solidFill>
                  <a:schemeClr val="tx1">
                    <a:lumMod val="65000"/>
                    <a:lumOff val="35000"/>
                  </a:schemeClr>
                </a:solidFill>
                <a:highlight>
                  <a:srgbClr val="FFFF00"/>
                </a:highlight>
                <a:latin typeface="JKRGNR+Arial-BoldMT"/>
              </a:rPr>
              <a:t>„Klagen aus dem Beamtenverhältnis“ </a:t>
            </a:r>
            <a:r>
              <a:rPr lang="de-DE" sz="2400" dirty="0">
                <a:solidFill>
                  <a:schemeClr val="tx1">
                    <a:lumMod val="65000"/>
                    <a:lumOff val="35000"/>
                  </a:schemeClr>
                </a:solidFill>
                <a:highlight>
                  <a:srgbClr val="FFFF00"/>
                </a:highlight>
                <a:latin typeface="JKRGNR+Arial-BoldMT"/>
              </a:rPr>
              <a:t>gemäß </a:t>
            </a:r>
            <a:r>
              <a:rPr lang="de-DE" sz="2400" b="1" dirty="0">
                <a:solidFill>
                  <a:schemeClr val="tx1">
                    <a:lumMod val="65000"/>
                    <a:lumOff val="35000"/>
                  </a:schemeClr>
                </a:solidFill>
                <a:highlight>
                  <a:srgbClr val="FFFF00"/>
                </a:highlight>
                <a:latin typeface="JKRGNR+Arial-BoldMT"/>
              </a:rPr>
              <a:t>§ 126 II 1 BBG </a:t>
            </a:r>
            <a:r>
              <a:rPr lang="de-DE" sz="2400" dirty="0">
                <a:solidFill>
                  <a:schemeClr val="tx1">
                    <a:lumMod val="65000"/>
                    <a:lumOff val="35000"/>
                  </a:schemeClr>
                </a:solidFill>
                <a:highlight>
                  <a:srgbClr val="FFFF00"/>
                </a:highlight>
                <a:latin typeface="JKRGNR+Arial-BoldMT"/>
              </a:rPr>
              <a:t>zu beachten: Widerspruchsverfahren stets erforderlich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t>
            </a:r>
            <a:r>
              <a:rPr lang="de-DE" sz="2400" b="1" dirty="0">
                <a:solidFill>
                  <a:schemeClr val="tx1">
                    <a:lumMod val="65000"/>
                    <a:lumOff val="35000"/>
                  </a:schemeClr>
                </a:solidFill>
                <a:latin typeface="JKRGNR+Arial-BoldMT"/>
              </a:rPr>
              <a:t>erfolgloses Widerspruchsverfahren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Klagefrist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74 I VwGO </a:t>
            </a:r>
            <a:r>
              <a:rPr lang="de-DE" sz="2400" dirty="0">
                <a:solidFill>
                  <a:schemeClr val="tx1">
                    <a:lumMod val="65000"/>
                    <a:lumOff val="35000"/>
                  </a:schemeClr>
                </a:solidFill>
                <a:latin typeface="JKRGNR+Arial-BoldMT"/>
              </a:rPr>
              <a:t>maßgeblich: Einmonatige Klagefrist ab Zustellung des Widerspruchsbescheids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Als gewahrt zu unterstellen: Klagefrist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9419870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 grundsätzlich – heranzuziehen: </a:t>
            </a:r>
            <a:r>
              <a:rPr lang="de-DE" sz="2400" b="1" dirty="0">
                <a:solidFill>
                  <a:schemeClr val="tx1">
                    <a:lumMod val="65000"/>
                    <a:lumOff val="35000"/>
                  </a:schemeClr>
                </a:solidFill>
                <a:latin typeface="JKRGNR+Arial-BoldMT"/>
              </a:rPr>
              <a:t>Rechtsträgerprinzip</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78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Widerspruchsbescheid </a:t>
            </a:r>
            <a:r>
              <a:rPr lang="de-DE" sz="2400" b="1" dirty="0">
                <a:solidFill>
                  <a:schemeClr val="tx1">
                    <a:lumMod val="65000"/>
                    <a:lumOff val="35000"/>
                  </a:schemeClr>
                </a:solidFill>
                <a:latin typeface="JKRGNR+Arial-BoldMT"/>
              </a:rPr>
              <a:t>erstmalig eine Beschwer </a:t>
            </a:r>
            <a:r>
              <a:rPr lang="de-DE" sz="2400" dirty="0">
                <a:solidFill>
                  <a:schemeClr val="tx1">
                    <a:lumMod val="65000"/>
                    <a:lumOff val="35000"/>
                  </a:schemeClr>
                </a:solidFill>
                <a:latin typeface="JKRGNR+Arial-BoldMT"/>
              </a:rPr>
              <a:t>enthält: Widerspruchsbehörde, die „Behörde“ im Sinne von § 78 I Nr. 1 VwGO, vgl. </a:t>
            </a:r>
            <a:r>
              <a:rPr lang="de-DE" sz="2400" b="1" dirty="0">
                <a:solidFill>
                  <a:schemeClr val="tx1">
                    <a:lumMod val="65000"/>
                    <a:lumOff val="35000"/>
                  </a:schemeClr>
                </a:solidFill>
                <a:latin typeface="JKRGNR+Arial-BoldMT"/>
              </a:rPr>
              <a:t>§ 78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Ungeachtet dessen vorliegend </a:t>
            </a:r>
            <a:r>
              <a:rPr lang="de-DE" sz="2400" b="1" dirty="0">
                <a:solidFill>
                  <a:schemeClr val="tx1">
                    <a:lumMod val="65000"/>
                    <a:lumOff val="35000"/>
                  </a:schemeClr>
                </a:solidFill>
                <a:latin typeface="JKRGNR+Arial-BoldMT"/>
              </a:rPr>
              <a:t>passiv prozessführungsbefugt</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Bund als Rechtsträger </a:t>
            </a:r>
            <a:r>
              <a:rPr lang="de-DE" sz="2400" dirty="0">
                <a:solidFill>
                  <a:schemeClr val="tx1">
                    <a:lumMod val="65000"/>
                    <a:lumOff val="35000"/>
                  </a:schemeClr>
                </a:solidFill>
                <a:latin typeface="JKRGNR+Arial-BoldMT"/>
              </a:rPr>
              <a:t>der Bundespolizeidirektion, § 78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Passive Prozessführungsbefugnis des Bundes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9893909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Beteiligten- und Prozessfähigkeit, §§ 61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Kläger: als natürliche, geschäftsfähige Person nach </a:t>
            </a:r>
            <a:r>
              <a:rPr lang="de-DE" sz="2400" b="1" dirty="0">
                <a:solidFill>
                  <a:schemeClr val="tx1">
                    <a:lumMod val="65000"/>
                    <a:lumOff val="35000"/>
                  </a:schemeClr>
                </a:solidFill>
                <a:latin typeface="JKRGNR+Arial-BoldMT"/>
              </a:rPr>
              <a:t>§ 61 Nr. 1 Alt. 1 VwGO</a:t>
            </a:r>
            <a:r>
              <a:rPr lang="de-DE" sz="2400" dirty="0">
                <a:solidFill>
                  <a:schemeClr val="tx1">
                    <a:lumMod val="65000"/>
                    <a:lumOff val="35000"/>
                  </a:schemeClr>
                </a:solidFill>
                <a:latin typeface="JKRGNR+Arial-BoldMT"/>
              </a:rPr>
              <a:t> beteiligten- und nach </a:t>
            </a:r>
            <a:r>
              <a:rPr lang="de-DE" sz="2400" b="1" dirty="0">
                <a:solidFill>
                  <a:schemeClr val="tx1">
                    <a:lumMod val="65000"/>
                    <a:lumOff val="35000"/>
                  </a:schemeClr>
                </a:solidFill>
                <a:latin typeface="JKRGNR+Arial-BoldMT"/>
              </a:rPr>
              <a:t>§ 62 I Nr. 1 VwGO </a:t>
            </a:r>
            <a:r>
              <a:rPr lang="de-DE" sz="2400" dirty="0">
                <a:solidFill>
                  <a:schemeClr val="tx1">
                    <a:lumMod val="65000"/>
                    <a:lumOff val="35000"/>
                  </a:schemeClr>
                </a:solidFill>
                <a:latin typeface="JKRGNR+Arial-BoldMT"/>
              </a:rPr>
              <a:t>prozessfähig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Bund: als juristische Person des öffentlichen Rechts nach </a:t>
            </a:r>
            <a:r>
              <a:rPr lang="de-DE" sz="2400" b="1" dirty="0">
                <a:solidFill>
                  <a:schemeClr val="tx1">
                    <a:lumMod val="65000"/>
                    <a:lumOff val="35000"/>
                  </a:schemeClr>
                </a:solidFill>
                <a:latin typeface="JKRGNR+Arial-BoldMT"/>
              </a:rPr>
              <a:t>§ 61 Nr. 1 Alt. 2 VwGO</a:t>
            </a:r>
            <a:r>
              <a:rPr lang="de-DE" sz="2400" dirty="0">
                <a:solidFill>
                  <a:schemeClr val="tx1">
                    <a:lumMod val="65000"/>
                    <a:lumOff val="35000"/>
                  </a:schemeClr>
                </a:solidFill>
                <a:latin typeface="JKRGNR+Arial-BoldMT"/>
              </a:rPr>
              <a:t> beteiligtenfähig und nach </a:t>
            </a:r>
            <a:r>
              <a:rPr lang="de-DE" sz="2400" b="1" dirty="0">
                <a:solidFill>
                  <a:schemeClr val="tx1">
                    <a:lumMod val="65000"/>
                    <a:lumOff val="35000"/>
                  </a:schemeClr>
                </a:solidFill>
                <a:latin typeface="JKRGNR+Arial-BoldMT"/>
              </a:rPr>
              <a:t>§ 62 III VwGO </a:t>
            </a:r>
            <a:r>
              <a:rPr lang="de-DE" sz="2400" dirty="0">
                <a:solidFill>
                  <a:schemeClr val="tx1">
                    <a:lumMod val="65000"/>
                    <a:lumOff val="35000"/>
                  </a:schemeClr>
                </a:solidFill>
                <a:latin typeface="JKRGNR+Arial-BoldMT"/>
              </a:rPr>
              <a:t>prozessfähig durch ordnungsgemäße Vertretung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Beteiligten- und Prozessfähigkeit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6387480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für Begründetheit der Anfechtungsklage: </a:t>
            </a:r>
            <a:r>
              <a:rPr lang="de-DE" sz="2400" b="1" dirty="0">
                <a:solidFill>
                  <a:schemeClr val="tx1">
                    <a:lumMod val="65000"/>
                    <a:lumOff val="35000"/>
                  </a:schemeClr>
                </a:solidFill>
                <a:latin typeface="JKRGNR+Arial-BoldMT"/>
              </a:rPr>
              <a:t>§ 113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Anfechtungsklage ist begründet, soweit der Verwaltungsakt rechtswidrig und der Kläger dadurch in seinen Rechten verletzt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Rechtswidrigkeit des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 wie hier – ein Bescheid mehrere Maßnahmen enthält, zur Schaffung von Übersichtlichkeit vorzunehmen: </a:t>
            </a:r>
            <a:r>
              <a:rPr lang="de-DE" sz="2400" b="1" dirty="0">
                <a:solidFill>
                  <a:schemeClr val="tx1">
                    <a:lumMod val="65000"/>
                    <a:lumOff val="35000"/>
                  </a:schemeClr>
                </a:solidFill>
                <a:latin typeface="JKRGNR+Arial-BoldMT"/>
              </a:rPr>
              <a:t>Getrennte Prüfung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2024964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43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1) </a:t>
            </a:r>
            <a:r>
              <a:rPr lang="de-DE" sz="2400" b="1" u="sng" dirty="0">
                <a:solidFill>
                  <a:schemeClr val="tx1">
                    <a:lumMod val="65000"/>
                    <a:lumOff val="35000"/>
                  </a:schemeClr>
                </a:solidFill>
                <a:highlight>
                  <a:srgbClr val="FFFF00"/>
                </a:highlight>
                <a:latin typeface="JKRGNR+Arial-BoldMT"/>
              </a:rPr>
              <a:t>Zahlungsverpflichtung </a:t>
            </a:r>
            <a:r>
              <a:rPr lang="de-DE" sz="2400" b="1" u="sng" dirty="0" err="1">
                <a:solidFill>
                  <a:schemeClr val="tx1">
                    <a:lumMod val="65000"/>
                    <a:lumOff val="35000"/>
                  </a:schemeClr>
                </a:solidFill>
                <a:highlight>
                  <a:srgbClr val="FFFF00"/>
                </a:highlight>
                <a:latin typeface="JKRGNR+Arial-BoldMT"/>
              </a:rPr>
              <a:t>iHv</a:t>
            </a:r>
            <a:r>
              <a:rPr lang="de-DE" sz="2400" b="1" u="sng" dirty="0">
                <a:solidFill>
                  <a:schemeClr val="tx1">
                    <a:lumMod val="65000"/>
                    <a:lumOff val="35000"/>
                  </a:schemeClr>
                </a:solidFill>
                <a:highlight>
                  <a:srgbClr val="FFFF00"/>
                </a:highlight>
                <a:latin typeface="JKRGNR+Arial-BoldMT"/>
              </a:rPr>
              <a:t>. 3000,-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Rechtmäßigkeitsmaßstab: Vorbehalt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Kennzeichnend für Rechtsgrundlage: Tatbestand/ Voraussetzungen und Rechtsfolge </a:t>
            </a:r>
            <a:r>
              <a:rPr lang="de-DE" sz="2400" b="1" dirty="0">
                <a:solidFill>
                  <a:schemeClr val="tx1">
                    <a:lumMod val="65000"/>
                    <a:lumOff val="35000"/>
                  </a:schemeClr>
                </a:solidFill>
                <a:latin typeface="JKRGNR+Arial-BoldMT"/>
              </a:rPr>
              <a:t>(„VA-Befugnis“)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als Rechtsgrundlage in Betracht kommend: </a:t>
            </a:r>
            <a:r>
              <a:rPr lang="de-DE" sz="2400" b="1" dirty="0">
                <a:solidFill>
                  <a:schemeClr val="tx1">
                    <a:lumMod val="65000"/>
                    <a:lumOff val="35000"/>
                  </a:schemeClr>
                </a:solidFill>
                <a:latin typeface="JKRGNR+Arial-BoldMT"/>
              </a:rPr>
              <a:t>§ 75 I 1 BBG</a:t>
            </a:r>
            <a:r>
              <a:rPr lang="de-DE" sz="2400" dirty="0">
                <a:solidFill>
                  <a:schemeClr val="tx1">
                    <a:lumMod val="65000"/>
                    <a:lumOff val="35000"/>
                  </a:schemeClr>
                </a:solidFill>
                <a:latin typeface="JKRGNR+Arial-BoldMT"/>
              </a:rPr>
              <a:t>, wonach „Beamte, die </a:t>
            </a:r>
            <a:r>
              <a:rPr lang="de-DE" sz="2400" b="1" dirty="0">
                <a:solidFill>
                  <a:schemeClr val="tx1">
                    <a:lumMod val="65000"/>
                    <a:lumOff val="35000"/>
                  </a:schemeClr>
                </a:solidFill>
                <a:latin typeface="JKRGNR+Arial-BoldMT"/>
              </a:rPr>
              <a:t>vorsätzlich oder grob fahrlässig die ihnen obliegenden Pflichten verletzt haben</a:t>
            </a:r>
            <a:r>
              <a:rPr lang="de-DE" sz="2400" dirty="0">
                <a:solidFill>
                  <a:schemeClr val="tx1">
                    <a:lumMod val="65000"/>
                    <a:lumOff val="35000"/>
                  </a:schemeClr>
                </a:solidFill>
                <a:latin typeface="JKRGNR+Arial-BoldMT"/>
              </a:rPr>
              <a:t>, dem Dienstherren, dessen Aufgaben sie wahrgenommen haben, den </a:t>
            </a:r>
            <a:r>
              <a:rPr lang="de-DE" sz="2400" b="1" dirty="0">
                <a:solidFill>
                  <a:schemeClr val="tx1">
                    <a:lumMod val="65000"/>
                    <a:lumOff val="35000"/>
                  </a:schemeClr>
                </a:solidFill>
                <a:latin typeface="JKRGNR+Arial-BoldMT"/>
              </a:rPr>
              <a:t>daraus entstehenden Schaden zu ersetzen</a:t>
            </a:r>
            <a:r>
              <a:rPr lang="de-DE" sz="2400" dirty="0">
                <a:solidFill>
                  <a:schemeClr val="tx1">
                    <a:lumMod val="65000"/>
                    <a:lumOff val="35000"/>
                  </a:schemeClr>
                </a:solidFill>
                <a:latin typeface="JKRGNR+Arial-BoldMT"/>
              </a:rPr>
              <a:t>“ haben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&gt; Durchaus </a:t>
            </a:r>
            <a:r>
              <a:rPr lang="de-DE" sz="2400" b="1" dirty="0">
                <a:solidFill>
                  <a:srgbClr val="FF0000"/>
                </a:solidFill>
                <a:latin typeface="JKRGNR+Arial-BoldMT"/>
              </a:rPr>
              <a:t>fraglich</a:t>
            </a:r>
            <a:r>
              <a:rPr lang="de-DE" sz="2400" dirty="0">
                <a:solidFill>
                  <a:srgbClr val="FF0000"/>
                </a:solidFill>
                <a:latin typeface="JKRGNR+Arial-BoldMT"/>
              </a:rPr>
              <a:t>: ob § 75 I 1 BBG eine VA-Befugnis statuiert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30384108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den Wortlaut </a:t>
            </a:r>
            <a:r>
              <a:rPr lang="de-DE" sz="2400" b="1" dirty="0">
                <a:solidFill>
                  <a:schemeClr val="tx1">
                    <a:lumMod val="65000"/>
                    <a:lumOff val="35000"/>
                  </a:schemeClr>
                </a:solidFill>
                <a:latin typeface="JKRGNR+Arial-BoldMT"/>
              </a:rPr>
              <a:t>nicht enthalten: eindeutige VA-</a:t>
            </a:r>
            <a:r>
              <a:rPr lang="de-DE" sz="2400" b="1" dirty="0" err="1">
                <a:solidFill>
                  <a:schemeClr val="tx1">
                    <a:lumMod val="65000"/>
                    <a:lumOff val="35000"/>
                  </a:schemeClr>
                </a:solidFill>
                <a:latin typeface="JKRGNR+Arial-BoldMT"/>
              </a:rPr>
              <a:t>Befufnis</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In diesem Zusammenhang </a:t>
            </a:r>
            <a:r>
              <a:rPr lang="de-DE" sz="2400" b="1" dirty="0">
                <a:solidFill>
                  <a:schemeClr val="tx1">
                    <a:lumMod val="65000"/>
                    <a:lumOff val="35000"/>
                  </a:schemeClr>
                </a:solidFill>
                <a:highlight>
                  <a:srgbClr val="FFFF00"/>
                </a:highlight>
                <a:latin typeface="JKRGNR+Arial-BoldMT"/>
              </a:rPr>
              <a:t>fraglich</a:t>
            </a:r>
            <a:r>
              <a:rPr lang="de-DE" sz="2400" dirty="0">
                <a:solidFill>
                  <a:schemeClr val="tx1">
                    <a:lumMod val="65000"/>
                    <a:lumOff val="35000"/>
                  </a:schemeClr>
                </a:solidFill>
                <a:highlight>
                  <a:srgbClr val="FFFF00"/>
                </a:highlight>
                <a:latin typeface="JKRGNR+Arial-BoldMT"/>
              </a:rPr>
              <a:t>: ob es stets einer ausdrücklichen VA-Befugnis bedarf</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Verwaltungsakt ist die </a:t>
            </a:r>
            <a:r>
              <a:rPr lang="de-DE" sz="2400" b="1" dirty="0">
                <a:solidFill>
                  <a:schemeClr val="tx1">
                    <a:lumMod val="65000"/>
                    <a:lumOff val="35000"/>
                  </a:schemeClr>
                </a:solidFill>
                <a:latin typeface="JKRGNR+Arial-BoldMT"/>
              </a:rPr>
              <a:t>typische Handlungsform </a:t>
            </a:r>
            <a:r>
              <a:rPr lang="de-DE" sz="2400" dirty="0">
                <a:solidFill>
                  <a:schemeClr val="tx1">
                    <a:lumMod val="65000"/>
                    <a:lumOff val="35000"/>
                  </a:schemeClr>
                </a:solidFill>
                <a:latin typeface="JKRGNR+Arial-BoldMT"/>
              </a:rPr>
              <a:t>der Verwaltung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Insoweit ausreichend: dass es sich </a:t>
            </a:r>
            <a:r>
              <a:rPr lang="de-DE" sz="2400" b="1" dirty="0">
                <a:solidFill>
                  <a:schemeClr val="tx1">
                    <a:lumMod val="65000"/>
                    <a:lumOff val="35000"/>
                  </a:schemeClr>
                </a:solidFill>
                <a:highlight>
                  <a:srgbClr val="FFFF00"/>
                </a:highlight>
                <a:latin typeface="JKRGNR+Arial-BoldMT"/>
              </a:rPr>
              <a:t>Verwaltungsaktsbefugnis durch Auslegung ergibt (BVerwG)</a:t>
            </a:r>
            <a:r>
              <a:rPr lang="de-DE" sz="2400" dirty="0">
                <a:solidFill>
                  <a:schemeClr val="tx1">
                    <a:lumMod val="65000"/>
                    <a:lumOff val="35000"/>
                  </a:schemeClr>
                </a:solidFill>
                <a:highlight>
                  <a:srgbClr val="FFFF00"/>
                </a:highlight>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statuiert: Zahlungspflicht des Beamten im Falle einer schadensverursachenden Dienstpflichtverletzung (§ 75 I BBG)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Mit der </a:t>
            </a:r>
            <a:r>
              <a:rPr lang="de-DE" sz="2400" b="1" dirty="0">
                <a:solidFill>
                  <a:schemeClr val="tx1">
                    <a:lumMod val="65000"/>
                    <a:lumOff val="35000"/>
                  </a:schemeClr>
                </a:solidFill>
                <a:highlight>
                  <a:srgbClr val="FFFF00"/>
                </a:highlight>
                <a:latin typeface="JKRGNR+Arial-BoldMT"/>
              </a:rPr>
              <a:t>Zahlungspflicht</a:t>
            </a:r>
            <a:r>
              <a:rPr lang="de-DE" sz="2400" dirty="0">
                <a:solidFill>
                  <a:schemeClr val="tx1">
                    <a:lumMod val="65000"/>
                    <a:lumOff val="35000"/>
                  </a:schemeClr>
                </a:solidFill>
                <a:highlight>
                  <a:srgbClr val="FFFF00"/>
                </a:highlight>
                <a:latin typeface="JKRGNR+Arial-BoldMT"/>
              </a:rPr>
              <a:t> </a:t>
            </a:r>
            <a:r>
              <a:rPr lang="de-DE" sz="2400" b="1" dirty="0">
                <a:solidFill>
                  <a:schemeClr val="tx1">
                    <a:lumMod val="65000"/>
                    <a:lumOff val="35000"/>
                  </a:schemeClr>
                </a:solidFill>
                <a:highlight>
                  <a:srgbClr val="FFFF00"/>
                </a:highlight>
                <a:latin typeface="JKRGNR+Arial-BoldMT"/>
              </a:rPr>
              <a:t>korrespondierend</a:t>
            </a:r>
            <a:r>
              <a:rPr lang="de-DE" sz="2400" dirty="0">
                <a:solidFill>
                  <a:schemeClr val="tx1">
                    <a:lumMod val="65000"/>
                    <a:lumOff val="35000"/>
                  </a:schemeClr>
                </a:solidFill>
                <a:highlight>
                  <a:srgbClr val="FFFF00"/>
                </a:highlight>
                <a:latin typeface="JKRGNR+Arial-BoldMT"/>
              </a:rPr>
              <a:t>: </a:t>
            </a:r>
            <a:r>
              <a:rPr lang="de-DE" sz="2400" b="1" dirty="0">
                <a:solidFill>
                  <a:schemeClr val="tx1">
                    <a:lumMod val="65000"/>
                    <a:lumOff val="35000"/>
                  </a:schemeClr>
                </a:solidFill>
                <a:highlight>
                  <a:srgbClr val="FFFF00"/>
                </a:highlight>
                <a:latin typeface="JKRGNR+Arial-BoldMT"/>
              </a:rPr>
              <a:t>Möglichkeit der Verwaltung diese festzusetzen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diesen Maßstäben anzunehmen: dass </a:t>
            </a:r>
            <a:r>
              <a:rPr lang="de-DE" sz="2400" b="1" dirty="0">
                <a:solidFill>
                  <a:schemeClr val="tx1">
                    <a:lumMod val="65000"/>
                    <a:lumOff val="35000"/>
                  </a:schemeClr>
                </a:solidFill>
                <a:latin typeface="JKRGNR+Arial-BoldMT"/>
              </a:rPr>
              <a:t>§ 75 I 1 BBG taugliche Rechtsgrundlage</a:t>
            </a:r>
            <a:r>
              <a:rPr lang="de-DE" sz="2400" dirty="0">
                <a:solidFill>
                  <a:schemeClr val="tx1">
                    <a:lumMod val="65000"/>
                    <a:lumOff val="35000"/>
                  </a:schemeClr>
                </a:solidFill>
                <a:latin typeface="JKRGNR+Arial-BoldMT"/>
              </a:rPr>
              <a:t> für den Erlass des Verwaltungsaktes darstellt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2922555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&gt; Allerdings fraglich: </a:t>
            </a:r>
            <a:r>
              <a:rPr lang="de-DE" sz="2400" b="1" dirty="0">
                <a:solidFill>
                  <a:srgbClr val="FF0000"/>
                </a:solidFill>
                <a:latin typeface="JKRGNR+Arial-BoldMT"/>
              </a:rPr>
              <a:t>Ermächtigungsgrundlage für die Verböserung </a:t>
            </a:r>
            <a:r>
              <a:rPr lang="de-DE" sz="2400" dirty="0">
                <a:solidFill>
                  <a:srgbClr val="FF0000"/>
                </a:solidFill>
                <a:latin typeface="JKRGNR+Arial-BoldMT"/>
              </a:rPr>
              <a:t>im Widerspruchsverfahren („</a:t>
            </a:r>
            <a:r>
              <a:rPr lang="de-DE" sz="2400" dirty="0" err="1">
                <a:solidFill>
                  <a:srgbClr val="FF0000"/>
                </a:solidFill>
                <a:latin typeface="JKRGNR+Arial-BoldMT"/>
              </a:rPr>
              <a:t>reformatio</a:t>
            </a:r>
            <a:r>
              <a:rPr lang="de-DE" sz="2400" dirty="0">
                <a:solidFill>
                  <a:srgbClr val="FF0000"/>
                </a:solidFill>
                <a:latin typeface="JKRGNR+Arial-BoldMT"/>
              </a:rPr>
              <a:t> in peius“)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a:t>
            </a:r>
            <a:r>
              <a:rPr lang="de-DE" sz="2400" dirty="0" err="1">
                <a:solidFill>
                  <a:schemeClr val="tx1">
                    <a:lumMod val="65000"/>
                    <a:lumOff val="35000"/>
                  </a:schemeClr>
                </a:solidFill>
                <a:highlight>
                  <a:srgbClr val="FFFF00"/>
                </a:highlight>
                <a:latin typeface="JKRGNR+Arial-BoldMT"/>
              </a:rPr>
              <a:t>eA</a:t>
            </a:r>
            <a:r>
              <a:rPr lang="de-DE" sz="2400" dirty="0">
                <a:solidFill>
                  <a:schemeClr val="tx1">
                    <a:lumMod val="65000"/>
                    <a:lumOff val="35000"/>
                  </a:schemeClr>
                </a:solidFill>
                <a:highlight>
                  <a:srgbClr val="FFFF00"/>
                </a:highlight>
                <a:latin typeface="JKRGNR+Arial-BoldMT"/>
              </a:rPr>
              <a:t>: </a:t>
            </a:r>
            <a:r>
              <a:rPr lang="de-DE" sz="2400" b="1" dirty="0">
                <a:solidFill>
                  <a:schemeClr val="tx1">
                    <a:lumMod val="65000"/>
                    <a:lumOff val="35000"/>
                  </a:schemeClr>
                </a:solidFill>
                <a:highlight>
                  <a:srgbClr val="FFFF00"/>
                </a:highlight>
                <a:latin typeface="JKRGNR+Arial-BoldMT"/>
              </a:rPr>
              <a:t>§§ 48, 49 ff. VwVfG als Ermächtigungsgrundlage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Dagegen: </a:t>
            </a:r>
            <a:r>
              <a:rPr lang="de-DE" sz="2400" b="1" dirty="0">
                <a:solidFill>
                  <a:schemeClr val="tx1">
                    <a:lumMod val="65000"/>
                    <a:lumOff val="35000"/>
                  </a:schemeClr>
                </a:solidFill>
                <a:latin typeface="JKRGNR+Arial-BoldMT"/>
              </a:rPr>
              <a:t>Vertrauensschutzgesichtspunkte</a:t>
            </a:r>
            <a:r>
              <a:rPr lang="de-DE" sz="2400" dirty="0">
                <a:solidFill>
                  <a:schemeClr val="tx1">
                    <a:lumMod val="65000"/>
                    <a:lumOff val="35000"/>
                  </a:schemeClr>
                </a:solidFill>
                <a:latin typeface="JKRGNR+Arial-BoldMT"/>
              </a:rPr>
              <a:t> gelten im Vorverfahren noch nicht gleichermaßen, wie bei bestandskräftigen VA (vgl. </a:t>
            </a:r>
            <a:r>
              <a:rPr lang="de-DE" sz="2400" b="1" dirty="0">
                <a:solidFill>
                  <a:schemeClr val="tx1">
                    <a:lumMod val="65000"/>
                    <a:lumOff val="35000"/>
                  </a:schemeClr>
                </a:solidFill>
                <a:latin typeface="JKRGNR+Arial-BoldMT"/>
              </a:rPr>
              <a:t>§ 50 VwVfG </a:t>
            </a:r>
            <a:r>
              <a:rPr lang="de-DE" sz="2400" dirty="0">
                <a:solidFill>
                  <a:schemeClr val="tx1">
                    <a:lumMod val="65000"/>
                    <a:lumOff val="35000"/>
                  </a:schemeClr>
                </a:solidFill>
                <a:latin typeface="JKRGNR+Arial-BoldMT"/>
              </a:rPr>
              <a:t>als allgemeiner Rechtsgrundsatz lt. BVerwG)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Heute </a:t>
            </a:r>
            <a:r>
              <a:rPr lang="de-DE" sz="2400" dirty="0" err="1">
                <a:solidFill>
                  <a:schemeClr val="tx1">
                    <a:lumMod val="65000"/>
                    <a:lumOff val="35000"/>
                  </a:schemeClr>
                </a:solidFill>
                <a:highlight>
                  <a:srgbClr val="FFFF00"/>
                </a:highlight>
                <a:latin typeface="JKRGNR+Arial-BoldMT"/>
              </a:rPr>
              <a:t>hM</a:t>
            </a:r>
            <a:r>
              <a:rPr lang="de-DE" sz="2400" dirty="0">
                <a:solidFill>
                  <a:schemeClr val="tx1">
                    <a:lumMod val="65000"/>
                    <a:lumOff val="35000"/>
                  </a:schemeClr>
                </a:solidFill>
                <a:highlight>
                  <a:srgbClr val="FFFF00"/>
                </a:highlight>
                <a:latin typeface="JKRGNR+Arial-BoldMT"/>
              </a:rPr>
              <a:t>: Abstellen auf das </a:t>
            </a:r>
            <a:r>
              <a:rPr lang="de-DE" sz="2400" b="1" dirty="0">
                <a:solidFill>
                  <a:schemeClr val="tx1">
                    <a:lumMod val="65000"/>
                    <a:lumOff val="35000"/>
                  </a:schemeClr>
                </a:solidFill>
                <a:highlight>
                  <a:srgbClr val="FFFF00"/>
                </a:highlight>
                <a:latin typeface="JKRGNR+Arial-BoldMT"/>
              </a:rPr>
              <a:t>einschlägige Bundes- bzw. Landesrecht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Ermächtigungsgrundlage für die Verböserung: </a:t>
            </a:r>
            <a:r>
              <a:rPr lang="de-DE" sz="2400" b="1" dirty="0">
                <a:solidFill>
                  <a:schemeClr val="tx1">
                    <a:lumMod val="65000"/>
                    <a:lumOff val="35000"/>
                  </a:schemeClr>
                </a:solidFill>
                <a:latin typeface="JKRGNR+Arial-BoldMT"/>
              </a:rPr>
              <a:t>§ 75 I 1 BBG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5691219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67556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Wiederholungsfall nach 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2024, 1842: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t>
            </a:r>
            <a:r>
              <a:rPr lang="de-DE" sz="2400" b="1" i="1" dirty="0">
                <a:solidFill>
                  <a:schemeClr val="tx1">
                    <a:lumMod val="65000"/>
                    <a:lumOff val="35000"/>
                  </a:schemeClr>
                </a:solidFill>
                <a:latin typeface="JKRGNR+Arial-BoldMT"/>
              </a:rPr>
              <a:t>Kl. begehren ein straßenverkehrsbehördliches Einschreiten der Bekl. gegen Fahrzeuge, die verbotswidrig aufgesetzt auf den Gehwegen in drei Bremer Straßen geparkt sind.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Kl. zu 1 bis 5 sind Eigentümer von Häusern in der M-Straße, der B-Straße und der T-Straße in B. Die Kl. zu 1 und 2 sowie die Kl. zu 5 bewohnen ihre Häuser selbst. Die drei Straßen sind Einbahnstraßen. Die Fahrbahnen sind zwischen 5 und 5,50 m breit; auf beiden Seiten verlaufen Gehwege mit einer Breite zwischen 1,75 und 2 m. Verkehrszeichen mit Regelungen zum Halten und Parken sind in den Straßen nicht angeordnet. Seit Jahren wird in allen drei Straßen auf beiden Seiten nahezu durchgehend aufgesetzt auf den Gehwegen geparkt.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 </a:t>
            </a:r>
          </a:p>
        </p:txBody>
      </p:sp>
    </p:spTree>
    <p:extLst>
      <p:ext uri="{BB962C8B-B14F-4D97-AF65-F5344CB8AC3E}">
        <p14:creationId xmlns:p14="http://schemas.microsoft.com/office/powerpoint/2010/main" val="210789731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zu prüfen: Zuständigkeit, Verfahren, Form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Zuständigkeit</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Bundespolizeidirektion</a:t>
            </a:r>
            <a:r>
              <a:rPr lang="de-DE" sz="2400" dirty="0">
                <a:solidFill>
                  <a:schemeClr val="tx1">
                    <a:lumMod val="65000"/>
                    <a:lumOff val="35000"/>
                  </a:schemeClr>
                </a:solidFill>
                <a:latin typeface="JKRGNR+Arial-BoldMT"/>
              </a:rPr>
              <a:t> zum Erlass des </a:t>
            </a:r>
            <a:r>
              <a:rPr lang="de-DE" sz="2400" b="1" dirty="0">
                <a:solidFill>
                  <a:schemeClr val="tx1">
                    <a:lumMod val="65000"/>
                    <a:lumOff val="35000"/>
                  </a:schemeClr>
                </a:solidFill>
                <a:latin typeface="JKRGNR+Arial-BoldMT"/>
              </a:rPr>
              <a:t>Ausgangsbescheides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&gt; Fraglich indes: ob die </a:t>
            </a:r>
            <a:r>
              <a:rPr lang="de-DE" sz="2400" b="1" dirty="0">
                <a:solidFill>
                  <a:srgbClr val="FF0000"/>
                </a:solidFill>
                <a:latin typeface="JKRGNR+Arial-BoldMT"/>
              </a:rPr>
              <a:t>Widerspruchsbehörde</a:t>
            </a:r>
            <a:r>
              <a:rPr lang="de-DE" sz="2400" dirty="0">
                <a:solidFill>
                  <a:srgbClr val="FF0000"/>
                </a:solidFill>
                <a:latin typeface="JKRGNR+Arial-BoldMT"/>
              </a:rPr>
              <a:t> – hier: das </a:t>
            </a:r>
            <a:r>
              <a:rPr lang="de-DE" sz="2400" b="1" dirty="0">
                <a:solidFill>
                  <a:srgbClr val="FF0000"/>
                </a:solidFill>
                <a:latin typeface="JKRGNR+Arial-BoldMT"/>
              </a:rPr>
              <a:t>Bundespolizeipräsidium</a:t>
            </a:r>
            <a:r>
              <a:rPr lang="de-DE" sz="2400" dirty="0">
                <a:solidFill>
                  <a:srgbClr val="FF0000"/>
                </a:solidFill>
                <a:latin typeface="JKRGNR+Arial-BoldMT"/>
              </a:rPr>
              <a:t> – zum Erlass des Widerspruchsbescheides zuständig war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zu berücksichtigen: Widerspruchsbescheid hat zu einer </a:t>
            </a:r>
            <a:r>
              <a:rPr lang="de-DE" sz="2400" b="1" dirty="0">
                <a:solidFill>
                  <a:schemeClr val="tx1">
                    <a:lumMod val="65000"/>
                    <a:lumOff val="35000"/>
                  </a:schemeClr>
                </a:solidFill>
                <a:latin typeface="JKRGNR+Arial-BoldMT"/>
              </a:rPr>
              <a:t>Verschlechterung des Ausgangsbescheides </a:t>
            </a:r>
            <a:r>
              <a:rPr lang="de-DE" sz="2400" dirty="0">
                <a:solidFill>
                  <a:schemeClr val="tx1">
                    <a:lumMod val="65000"/>
                    <a:lumOff val="35000"/>
                  </a:schemeClr>
                </a:solidFill>
                <a:latin typeface="JKRGNR+Arial-BoldMT"/>
              </a:rPr>
              <a:t>geführt (3000,- € statt 2000,-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derartigen Fällen der </a:t>
            </a:r>
            <a:r>
              <a:rPr lang="de-DE" sz="2400" b="1" dirty="0">
                <a:solidFill>
                  <a:schemeClr val="tx1">
                    <a:lumMod val="65000"/>
                    <a:lumOff val="35000"/>
                  </a:schemeClr>
                </a:solidFill>
                <a:latin typeface="JKRGNR+Arial-BoldMT"/>
              </a:rPr>
              <a:t>„</a:t>
            </a:r>
            <a:r>
              <a:rPr lang="de-DE" sz="2400" b="1" dirty="0" err="1">
                <a:solidFill>
                  <a:schemeClr val="tx1">
                    <a:lumMod val="65000"/>
                    <a:lumOff val="35000"/>
                  </a:schemeClr>
                </a:solidFill>
                <a:latin typeface="JKRGNR+Arial-BoldMT"/>
              </a:rPr>
              <a:t>reformatio</a:t>
            </a:r>
            <a:r>
              <a:rPr lang="de-DE" sz="2400" b="1" dirty="0">
                <a:solidFill>
                  <a:schemeClr val="tx1">
                    <a:lumMod val="65000"/>
                    <a:lumOff val="35000"/>
                  </a:schemeClr>
                </a:solidFill>
                <a:latin typeface="JKRGNR+Arial-BoldMT"/>
              </a:rPr>
              <a:t> in peius“ </a:t>
            </a:r>
            <a:r>
              <a:rPr lang="de-DE" sz="2400" dirty="0">
                <a:solidFill>
                  <a:schemeClr val="tx1">
                    <a:lumMod val="65000"/>
                    <a:lumOff val="35000"/>
                  </a:schemeClr>
                </a:solidFill>
                <a:latin typeface="JKRGNR+Arial-BoldMT"/>
              </a:rPr>
              <a:t>strittig: </a:t>
            </a:r>
            <a:r>
              <a:rPr lang="de-DE" sz="2400" b="1" dirty="0">
                <a:solidFill>
                  <a:schemeClr val="tx1">
                    <a:lumMod val="65000"/>
                    <a:lumOff val="35000"/>
                  </a:schemeClr>
                </a:solidFill>
                <a:latin typeface="JKRGNR+Arial-BoldMT"/>
              </a:rPr>
              <a:t>Herleitung der Zuständigkeit </a:t>
            </a: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„verbösernde“ Widerspruchsbescheide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4841913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a:t>
            </a:r>
            <a:r>
              <a:rPr lang="de-DE" sz="2400" b="1" dirty="0">
                <a:solidFill>
                  <a:schemeClr val="tx1">
                    <a:lumMod val="65000"/>
                    <a:lumOff val="35000"/>
                  </a:schemeClr>
                </a:solidFill>
                <a:latin typeface="JKRGNR+Arial-BoldMT"/>
              </a:rPr>
              <a:t>Ausgangspunkt</a:t>
            </a:r>
            <a:r>
              <a:rPr lang="de-DE" sz="2400" dirty="0">
                <a:solidFill>
                  <a:schemeClr val="tx1">
                    <a:lumMod val="65000"/>
                    <a:lumOff val="35000"/>
                  </a:schemeClr>
                </a:solidFill>
                <a:latin typeface="JKRGNR+Arial-BoldMT"/>
              </a:rPr>
              <a:t> zuständig für Erlass des Widerspruchsbescheides: die nächsthöhere Behörde (vgl. </a:t>
            </a:r>
            <a:r>
              <a:rPr lang="de-DE" sz="2400" b="1" dirty="0">
                <a:solidFill>
                  <a:schemeClr val="tx1">
                    <a:lumMod val="65000"/>
                    <a:lumOff val="35000"/>
                  </a:schemeClr>
                </a:solidFill>
                <a:latin typeface="JKRGNR+Arial-BoldMT"/>
              </a:rPr>
              <a:t>§ 73 I Nr. 1 VwGO</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Nach </a:t>
            </a:r>
            <a:r>
              <a:rPr lang="de-DE" sz="2400" b="1" dirty="0">
                <a:solidFill>
                  <a:schemeClr val="tx1">
                    <a:lumMod val="65000"/>
                    <a:lumOff val="35000"/>
                  </a:schemeClr>
                </a:solidFill>
                <a:highlight>
                  <a:srgbClr val="FFFF00"/>
                </a:highlight>
                <a:latin typeface="JKRGNR+Arial-BoldMT"/>
              </a:rPr>
              <a:t>einer Ansicht </a:t>
            </a:r>
            <a:r>
              <a:rPr lang="de-DE" sz="2400" dirty="0">
                <a:solidFill>
                  <a:schemeClr val="tx1">
                    <a:lumMod val="65000"/>
                    <a:lumOff val="35000"/>
                  </a:schemeClr>
                </a:solidFill>
                <a:highlight>
                  <a:srgbClr val="FFFF00"/>
                </a:highlight>
                <a:latin typeface="JKRGNR+Arial-BoldMT"/>
              </a:rPr>
              <a:t>ausreichend für </a:t>
            </a:r>
            <a:r>
              <a:rPr lang="de-DE" sz="2400" b="1" dirty="0">
                <a:solidFill>
                  <a:schemeClr val="tx1">
                    <a:lumMod val="65000"/>
                    <a:lumOff val="35000"/>
                  </a:schemeClr>
                </a:solidFill>
                <a:highlight>
                  <a:srgbClr val="FFFF00"/>
                </a:highlight>
                <a:latin typeface="JKRGNR+Arial-BoldMT"/>
              </a:rPr>
              <a:t>Begründung der Zuständigkeit </a:t>
            </a:r>
            <a:r>
              <a:rPr lang="de-DE" sz="2400" dirty="0">
                <a:solidFill>
                  <a:schemeClr val="tx1">
                    <a:lumMod val="65000"/>
                    <a:lumOff val="35000"/>
                  </a:schemeClr>
                </a:solidFill>
                <a:highlight>
                  <a:srgbClr val="FFFF00"/>
                </a:highlight>
                <a:latin typeface="JKRGNR+Arial-BoldMT"/>
              </a:rPr>
              <a:t>einer “</a:t>
            </a:r>
            <a:r>
              <a:rPr lang="de-DE" sz="2400" dirty="0" err="1">
                <a:solidFill>
                  <a:schemeClr val="tx1">
                    <a:lumMod val="65000"/>
                    <a:lumOff val="35000"/>
                  </a:schemeClr>
                </a:solidFill>
                <a:highlight>
                  <a:srgbClr val="FFFF00"/>
                </a:highlight>
                <a:latin typeface="JKRGNR+Arial-BoldMT"/>
              </a:rPr>
              <a:t>reformatio</a:t>
            </a:r>
            <a:r>
              <a:rPr lang="de-DE" sz="2400" dirty="0">
                <a:solidFill>
                  <a:schemeClr val="tx1">
                    <a:lumMod val="65000"/>
                    <a:lumOff val="35000"/>
                  </a:schemeClr>
                </a:solidFill>
                <a:highlight>
                  <a:srgbClr val="FFFF00"/>
                </a:highlight>
                <a:latin typeface="JKRGNR+Arial-BoldMT"/>
              </a:rPr>
              <a:t> in peius“: Devolutiveffekt der §§ 68, 73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jedoch zu beachten: </a:t>
            </a:r>
            <a:r>
              <a:rPr lang="de-DE" sz="2400" b="1" dirty="0">
                <a:solidFill>
                  <a:schemeClr val="tx1">
                    <a:lumMod val="65000"/>
                    <a:lumOff val="35000"/>
                  </a:schemeClr>
                </a:solidFill>
                <a:latin typeface="JKRGNR+Arial-BoldMT"/>
              </a:rPr>
              <a:t>VwGO</a:t>
            </a:r>
            <a:r>
              <a:rPr lang="de-DE" sz="2400" dirty="0">
                <a:solidFill>
                  <a:schemeClr val="tx1">
                    <a:lumMod val="65000"/>
                    <a:lumOff val="35000"/>
                  </a:schemeClr>
                </a:solidFill>
                <a:latin typeface="JKRGNR+Arial-BoldMT"/>
              </a:rPr>
              <a:t> enthalten nur Vorgaben zur </a:t>
            </a:r>
            <a:r>
              <a:rPr lang="de-DE" sz="2400" b="1" dirty="0">
                <a:solidFill>
                  <a:schemeClr val="tx1">
                    <a:lumMod val="65000"/>
                    <a:lumOff val="35000"/>
                  </a:schemeClr>
                </a:solidFill>
                <a:latin typeface="JKRGNR+Arial-BoldMT"/>
              </a:rPr>
              <a:t>verwaltungsprozessualen Seite </a:t>
            </a:r>
            <a:r>
              <a:rPr lang="de-DE" sz="2400" dirty="0">
                <a:solidFill>
                  <a:schemeClr val="tx1">
                    <a:lumMod val="65000"/>
                    <a:lumOff val="35000"/>
                  </a:schemeClr>
                </a:solidFill>
                <a:latin typeface="JKRGNR+Arial-BoldMT"/>
              </a:rPr>
              <a:t>und können daher </a:t>
            </a:r>
            <a:r>
              <a:rPr lang="de-DE" sz="2400" b="1" dirty="0">
                <a:solidFill>
                  <a:schemeClr val="tx1">
                    <a:lumMod val="65000"/>
                    <a:lumOff val="35000"/>
                  </a:schemeClr>
                </a:solidFill>
                <a:latin typeface="JKRGNR+Arial-BoldMT"/>
              </a:rPr>
              <a:t>keine materielle Aussagen </a:t>
            </a:r>
            <a:r>
              <a:rPr lang="de-DE" sz="2400" dirty="0">
                <a:solidFill>
                  <a:schemeClr val="tx1">
                    <a:lumMod val="65000"/>
                    <a:lumOff val="35000"/>
                  </a:schemeClr>
                </a:solidFill>
                <a:latin typeface="JKRGNR+Arial-BoldMT"/>
              </a:rPr>
              <a:t>treffen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Maßgeblich für die </a:t>
            </a:r>
            <a:r>
              <a:rPr lang="de-DE" sz="2400" b="1" dirty="0">
                <a:solidFill>
                  <a:schemeClr val="tx1">
                    <a:lumMod val="65000"/>
                    <a:lumOff val="35000"/>
                  </a:schemeClr>
                </a:solidFill>
                <a:highlight>
                  <a:srgbClr val="FFFF00"/>
                </a:highlight>
                <a:latin typeface="JKRGNR+Arial-BoldMT"/>
              </a:rPr>
              <a:t>Zulässigkeit einer „Verböserung“ </a:t>
            </a:r>
            <a:r>
              <a:rPr lang="de-DE" sz="2400" dirty="0">
                <a:solidFill>
                  <a:schemeClr val="tx1">
                    <a:lumMod val="65000"/>
                    <a:lumOff val="35000"/>
                  </a:schemeClr>
                </a:solidFill>
                <a:highlight>
                  <a:srgbClr val="FFFF00"/>
                </a:highlight>
                <a:latin typeface="JKRGNR+Arial-BoldMT"/>
              </a:rPr>
              <a:t>durch Widerspruchsbehörde nach </a:t>
            </a:r>
            <a:r>
              <a:rPr lang="de-DE" sz="2400" b="1" dirty="0" err="1">
                <a:solidFill>
                  <a:schemeClr val="tx1">
                    <a:lumMod val="65000"/>
                    <a:lumOff val="35000"/>
                  </a:schemeClr>
                </a:solidFill>
                <a:highlight>
                  <a:srgbClr val="FFFF00"/>
                </a:highlight>
                <a:latin typeface="JKRGNR+Arial-BoldMT"/>
              </a:rPr>
              <a:t>hM</a:t>
            </a:r>
            <a:r>
              <a:rPr lang="de-DE" sz="2400" dirty="0">
                <a:solidFill>
                  <a:schemeClr val="tx1">
                    <a:lumMod val="65000"/>
                    <a:lumOff val="35000"/>
                  </a:schemeClr>
                </a:solidFill>
                <a:highlight>
                  <a:srgbClr val="FFFF00"/>
                </a:highlight>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 aus den </a:t>
            </a:r>
            <a:r>
              <a:rPr lang="de-DE" sz="2400" b="1" dirty="0">
                <a:solidFill>
                  <a:schemeClr val="tx1">
                    <a:lumMod val="65000"/>
                    <a:lumOff val="35000"/>
                  </a:schemeClr>
                </a:solidFill>
                <a:highlight>
                  <a:srgbClr val="FFFF00"/>
                </a:highlight>
                <a:latin typeface="JKRGNR+Arial-BoldMT"/>
              </a:rPr>
              <a:t>einfachgesetzlichen Vorschriften</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folgt, dass die Widerspruchsbehörde </a:t>
            </a:r>
            <a:r>
              <a:rPr lang="de-DE" sz="2400" b="1" dirty="0">
                <a:solidFill>
                  <a:schemeClr val="tx1">
                    <a:lumMod val="65000"/>
                    <a:lumOff val="35000"/>
                  </a:schemeClr>
                </a:solidFill>
                <a:latin typeface="JKRGNR+Arial-BoldMT"/>
              </a:rPr>
              <a:t>Fachaufsicht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ggü</a:t>
            </a:r>
            <a:r>
              <a:rPr lang="de-DE" sz="2400" dirty="0">
                <a:solidFill>
                  <a:schemeClr val="tx1">
                    <a:lumMod val="65000"/>
                    <a:lumOff val="35000"/>
                  </a:schemeClr>
                </a:solidFill>
                <a:latin typeface="JKRGNR+Arial-BoldMT"/>
              </a:rPr>
              <a:t>. der Ausgangsbehörde ausübt bzw. aus sonstigen Gründen </a:t>
            </a:r>
            <a:r>
              <a:rPr lang="de-DE" sz="2400" b="1" dirty="0">
                <a:solidFill>
                  <a:schemeClr val="tx1">
                    <a:lumMod val="65000"/>
                    <a:lumOff val="35000"/>
                  </a:schemeClr>
                </a:solidFill>
                <a:latin typeface="JKRGNR+Arial-BoldMT"/>
              </a:rPr>
              <a:t>weisungsbefugt</a:t>
            </a:r>
            <a:r>
              <a:rPr lang="de-DE" sz="2400" dirty="0">
                <a:solidFill>
                  <a:schemeClr val="tx1">
                    <a:lumMod val="65000"/>
                    <a:lumOff val="35000"/>
                  </a:schemeClr>
                </a:solidFill>
                <a:latin typeface="JKRGNR+Arial-BoldMT"/>
              </a:rPr>
              <a:t> ist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Grenze</a:t>
            </a:r>
            <a:r>
              <a:rPr lang="de-DE" sz="2400" dirty="0">
                <a:solidFill>
                  <a:schemeClr val="tx1">
                    <a:lumMod val="65000"/>
                    <a:lumOff val="35000"/>
                  </a:schemeClr>
                </a:solidFill>
                <a:latin typeface="JKRGNR+Arial-BoldMT"/>
              </a:rPr>
              <a:t>: Reichweite des </a:t>
            </a:r>
            <a:r>
              <a:rPr lang="de-DE" sz="2400" dirty="0" err="1">
                <a:solidFill>
                  <a:schemeClr val="tx1">
                    <a:lumMod val="65000"/>
                    <a:lumOff val="35000"/>
                  </a:schemeClr>
                </a:solidFill>
                <a:latin typeface="JKRGNR+Arial-BoldMT"/>
              </a:rPr>
              <a:t>Devolutiveffektes</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3170609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Prüfungsumfang der Widerspruchsbehörde: Recht- und Zweckmäßigkeit </a:t>
            </a:r>
            <a:r>
              <a:rPr lang="de-DE" sz="2400" b="1" i="1" dirty="0">
                <a:solidFill>
                  <a:schemeClr val="tx1">
                    <a:lumMod val="65000"/>
                    <a:lumOff val="35000"/>
                  </a:schemeClr>
                </a:solidFill>
                <a:latin typeface="JKRGNR+Arial-BoldMT"/>
              </a:rPr>
              <a:t>des Verwaltungsaktes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a:t>
            </a:r>
            <a:r>
              <a:rPr lang="de-DE" sz="2400" b="1" dirty="0">
                <a:solidFill>
                  <a:schemeClr val="tx1">
                    <a:lumMod val="65000"/>
                    <a:lumOff val="35000"/>
                  </a:schemeClr>
                </a:solidFill>
                <a:latin typeface="JKRGNR+Arial-BoldMT"/>
              </a:rPr>
              <a:t>Kontrollbefugnis</a:t>
            </a:r>
            <a:r>
              <a:rPr lang="de-DE" sz="2400" dirty="0">
                <a:solidFill>
                  <a:schemeClr val="tx1">
                    <a:lumMod val="65000"/>
                    <a:lumOff val="35000"/>
                  </a:schemeClr>
                </a:solidFill>
                <a:latin typeface="JKRGNR+Arial-BoldMT"/>
              </a:rPr>
              <a:t> der Widerspruchsbehörde wird durch den </a:t>
            </a:r>
            <a:r>
              <a:rPr lang="de-DE" sz="2400" b="1" dirty="0">
                <a:solidFill>
                  <a:schemeClr val="tx1">
                    <a:lumMod val="65000"/>
                    <a:lumOff val="35000"/>
                  </a:schemeClr>
                </a:solidFill>
                <a:latin typeface="JKRGNR+Arial-BoldMT"/>
              </a:rPr>
              <a:t>Gegenstand des Ausgangsverwaltungsaktes beschränkt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Quantitative Verböserung</a:t>
            </a:r>
            <a:r>
              <a:rPr lang="de-DE" sz="2400" dirty="0">
                <a:solidFill>
                  <a:schemeClr val="tx1">
                    <a:lumMod val="65000"/>
                    <a:lumOff val="35000"/>
                  </a:schemeClr>
                </a:solidFill>
                <a:highlight>
                  <a:srgbClr val="FFFF00"/>
                </a:highlight>
                <a:latin typeface="JKRGNR+Arial-BoldMT"/>
              </a:rPr>
              <a:t>: Ausgangsverwaltungsakt wird lediglich in der Höhe bzw. seinem Ausmaß verändert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Qualitative Verböserung: </a:t>
            </a:r>
            <a:r>
              <a:rPr lang="de-DE" sz="2400" dirty="0">
                <a:solidFill>
                  <a:srgbClr val="FF0000"/>
                </a:solidFill>
                <a:latin typeface="JKRGNR+Arial-BoldMT"/>
              </a:rPr>
              <a:t>es wird eine vom Ausgangsverwaltungsakt losgelöste, rechtlich selbständige nachteilige Regelung getroffen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Schon aus </a:t>
            </a:r>
            <a:r>
              <a:rPr lang="de-DE" sz="2400" b="1" dirty="0">
                <a:solidFill>
                  <a:schemeClr val="tx1">
                    <a:lumMod val="65000"/>
                    <a:lumOff val="35000"/>
                  </a:schemeClr>
                </a:solidFill>
                <a:latin typeface="JKRGNR+Arial-BoldMT"/>
              </a:rPr>
              <a:t>kompetenzrechtlichen Gründen </a:t>
            </a:r>
            <a:r>
              <a:rPr lang="de-DE" sz="2400" dirty="0">
                <a:solidFill>
                  <a:schemeClr val="tx1">
                    <a:lumMod val="65000"/>
                    <a:lumOff val="35000"/>
                  </a:schemeClr>
                </a:solidFill>
                <a:latin typeface="JKRGNR+Arial-BoldMT"/>
              </a:rPr>
              <a:t>einzig zulässig: </a:t>
            </a:r>
            <a:r>
              <a:rPr lang="de-DE" sz="2400" b="1" dirty="0">
                <a:solidFill>
                  <a:schemeClr val="tx1">
                    <a:lumMod val="65000"/>
                    <a:lumOff val="35000"/>
                  </a:schemeClr>
                </a:solidFill>
                <a:latin typeface="JKRGNR+Arial-BoldMT"/>
              </a:rPr>
              <a:t>Quantitative Verböserung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Widerspruchsbehörde die Zahlungspflicht von 2000,- € auf 3000,- € erhöht hat, einschlägig: </a:t>
            </a:r>
            <a:r>
              <a:rPr lang="de-DE" sz="2400" b="1" dirty="0">
                <a:solidFill>
                  <a:schemeClr val="tx1">
                    <a:lumMod val="65000"/>
                    <a:lumOff val="35000"/>
                  </a:schemeClr>
                </a:solidFill>
                <a:latin typeface="JKRGNR+Arial-BoldMT"/>
              </a:rPr>
              <a:t>Quantitative Verböserung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5545881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auch hinsichtlich des Widerspruchsbescheides </a:t>
            </a:r>
            <a:r>
              <a:rPr lang="de-DE" sz="2400" dirty="0">
                <a:solidFill>
                  <a:schemeClr val="tx1">
                    <a:lumMod val="65000"/>
                    <a:lumOff val="35000"/>
                  </a:schemeClr>
                </a:solidFill>
                <a:latin typeface="JKRGNR+Arial-BoldMT"/>
              </a:rPr>
              <a:t>zu bejahen: </a:t>
            </a:r>
            <a:r>
              <a:rPr lang="de-DE" sz="2400" b="1" dirty="0">
                <a:solidFill>
                  <a:schemeClr val="tx1">
                    <a:lumMod val="65000"/>
                    <a:lumOff val="35000"/>
                  </a:schemeClr>
                </a:solidFill>
                <a:latin typeface="JKRGNR+Arial-BoldMT"/>
              </a:rPr>
              <a:t>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Verfahren zu berücksichtigen: Anhörung nach </a:t>
            </a:r>
            <a:r>
              <a:rPr lang="de-DE" sz="2400" b="1" dirty="0">
                <a:solidFill>
                  <a:schemeClr val="tx1">
                    <a:lumMod val="65000"/>
                    <a:lumOff val="35000"/>
                  </a:schemeClr>
                </a:solidFill>
                <a:latin typeface="JKRGNR+Arial-BoldMT"/>
              </a:rPr>
              <a:t>§ 71 VwGO, </a:t>
            </a:r>
            <a:r>
              <a:rPr lang="de-DE" sz="2400" dirty="0">
                <a:solidFill>
                  <a:schemeClr val="tx1">
                    <a:lumMod val="65000"/>
                    <a:lumOff val="35000"/>
                  </a:schemeClr>
                </a:solidFill>
                <a:latin typeface="JKRGNR+Arial-BoldMT"/>
              </a:rPr>
              <a:t>der sich allerdings nur auf „erstmalige Beschwer“ bezieht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Erweiterung des § 71 VwGO für den Fall </a:t>
            </a:r>
            <a:r>
              <a:rPr lang="de-DE" sz="2400" b="1" dirty="0">
                <a:solidFill>
                  <a:schemeClr val="tx1">
                    <a:lumMod val="65000"/>
                    <a:lumOff val="35000"/>
                  </a:schemeClr>
                </a:solidFill>
                <a:latin typeface="JKRGNR+Arial-BoldMT"/>
              </a:rPr>
              <a:t>der „</a:t>
            </a:r>
            <a:r>
              <a:rPr lang="de-DE" sz="2400" b="1" dirty="0" err="1">
                <a:solidFill>
                  <a:schemeClr val="tx1">
                    <a:lumMod val="65000"/>
                    <a:lumOff val="35000"/>
                  </a:schemeClr>
                </a:solidFill>
                <a:latin typeface="JKRGNR+Arial-BoldMT"/>
              </a:rPr>
              <a:t>reformatio</a:t>
            </a:r>
            <a:r>
              <a:rPr lang="de-DE" sz="2400" b="1" dirty="0">
                <a:solidFill>
                  <a:schemeClr val="tx1">
                    <a:lumMod val="65000"/>
                    <a:lumOff val="35000"/>
                  </a:schemeClr>
                </a:solidFill>
                <a:latin typeface="JKRGNR+Arial-BoldMT"/>
              </a:rPr>
              <a:t> in peius“ </a:t>
            </a:r>
            <a:r>
              <a:rPr lang="de-DE" sz="2400" dirty="0">
                <a:solidFill>
                  <a:schemeClr val="tx1">
                    <a:lumMod val="65000"/>
                    <a:lumOff val="35000"/>
                  </a:schemeClr>
                </a:solidFill>
                <a:latin typeface="JKRGNR+Arial-BoldMT"/>
              </a:rPr>
              <a:t>– also der </a:t>
            </a:r>
            <a:r>
              <a:rPr lang="de-DE" sz="2400" b="1" dirty="0">
                <a:solidFill>
                  <a:schemeClr val="tx1">
                    <a:lumMod val="65000"/>
                    <a:lumOff val="35000"/>
                  </a:schemeClr>
                </a:solidFill>
                <a:latin typeface="JKRGNR+Arial-BoldMT"/>
              </a:rPr>
              <a:t>zusätzlichen Beschwer </a:t>
            </a:r>
            <a:r>
              <a:rPr lang="de-DE" sz="2400" dirty="0">
                <a:solidFill>
                  <a:schemeClr val="tx1">
                    <a:lumMod val="65000"/>
                    <a:lumOff val="35000"/>
                  </a:schemeClr>
                </a:solidFill>
                <a:latin typeface="JKRGNR+Arial-BoldMT"/>
              </a:rPr>
              <a:t>durch den Widerspruchsbescheid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vorliegend erfolgt: </a:t>
            </a:r>
            <a:r>
              <a:rPr lang="de-DE" sz="2400" b="1" dirty="0">
                <a:solidFill>
                  <a:schemeClr val="tx1">
                    <a:lumMod val="65000"/>
                    <a:lumOff val="35000"/>
                  </a:schemeClr>
                </a:solidFill>
                <a:latin typeface="JKRGNR+Arial-BoldMT"/>
              </a:rPr>
              <a:t>Anhörung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41095594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a:t>
            </a:r>
            <a:r>
              <a:rPr lang="de-DE" sz="2400" b="1" dirty="0">
                <a:solidFill>
                  <a:schemeClr val="tx1">
                    <a:lumMod val="65000"/>
                    <a:lumOff val="35000"/>
                  </a:schemeClr>
                </a:solidFill>
                <a:latin typeface="JKRGNR+Arial-BoldMT"/>
              </a:rPr>
              <a:t>Voraussetzungen des § 75 I 1 BBG</a:t>
            </a:r>
            <a:r>
              <a:rPr lang="de-DE" sz="2400" dirty="0">
                <a:solidFill>
                  <a:schemeClr val="tx1">
                    <a:lumMod val="65000"/>
                    <a:lumOff val="35000"/>
                  </a:schemeClr>
                </a:solidFill>
                <a:latin typeface="JKRGNR+Arial-BoldMT"/>
              </a:rPr>
              <a:t>, wonach „</a:t>
            </a:r>
            <a:r>
              <a:rPr lang="de-DE" sz="2400" b="1" dirty="0">
                <a:solidFill>
                  <a:schemeClr val="tx1">
                    <a:lumMod val="65000"/>
                    <a:lumOff val="35000"/>
                  </a:schemeClr>
                </a:solidFill>
                <a:latin typeface="JKRGNR+Arial-BoldMT"/>
              </a:rPr>
              <a:t>Beamte</a:t>
            </a:r>
            <a:r>
              <a:rPr lang="de-DE" sz="2400" dirty="0">
                <a:solidFill>
                  <a:schemeClr val="tx1">
                    <a:lumMod val="65000"/>
                    <a:lumOff val="35000"/>
                  </a:schemeClr>
                </a:solidFill>
                <a:latin typeface="JKRGNR+Arial-BoldMT"/>
              </a:rPr>
              <a:t>, die </a:t>
            </a:r>
            <a:r>
              <a:rPr lang="de-DE" sz="2400" b="1" dirty="0">
                <a:solidFill>
                  <a:schemeClr val="tx1">
                    <a:lumMod val="65000"/>
                    <a:lumOff val="35000"/>
                  </a:schemeClr>
                </a:solidFill>
                <a:latin typeface="JKRGNR+Arial-BoldMT"/>
              </a:rPr>
              <a:t>vorsätzlich oder grob fahrlässig </a:t>
            </a:r>
            <a:r>
              <a:rPr lang="de-DE" sz="2400" dirty="0">
                <a:solidFill>
                  <a:schemeClr val="tx1">
                    <a:lumMod val="65000"/>
                    <a:lumOff val="35000"/>
                  </a:schemeClr>
                </a:solidFill>
                <a:latin typeface="JKRGNR+Arial-BoldMT"/>
              </a:rPr>
              <a:t>die ihnen </a:t>
            </a:r>
            <a:r>
              <a:rPr lang="de-DE" sz="2400" b="1" dirty="0">
                <a:solidFill>
                  <a:schemeClr val="tx1">
                    <a:lumMod val="65000"/>
                    <a:lumOff val="35000"/>
                  </a:schemeClr>
                </a:solidFill>
                <a:latin typeface="JKRGNR+Arial-BoldMT"/>
              </a:rPr>
              <a:t>obliegenden Pflichten verletzt</a:t>
            </a:r>
            <a:r>
              <a:rPr lang="de-DE" sz="2400" dirty="0">
                <a:solidFill>
                  <a:schemeClr val="tx1">
                    <a:lumMod val="65000"/>
                    <a:lumOff val="35000"/>
                  </a:schemeClr>
                </a:solidFill>
                <a:latin typeface="JKRGNR+Arial-BoldMT"/>
              </a:rPr>
              <a:t> haben“, „dem Dienstherrn, dessen Aufgaben sie wahrgenommen haben, den daraus entstehenden </a:t>
            </a:r>
            <a:r>
              <a:rPr lang="de-DE" sz="2400" b="1" dirty="0">
                <a:solidFill>
                  <a:schemeClr val="tx1">
                    <a:lumMod val="65000"/>
                    <a:lumOff val="35000"/>
                  </a:schemeClr>
                </a:solidFill>
                <a:latin typeface="JKRGNR+Arial-BoldMT"/>
              </a:rPr>
              <a:t>Schaden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zu ersetzen</a:t>
            </a:r>
            <a:r>
              <a:rPr lang="de-DE" sz="2400" dirty="0">
                <a:solidFill>
                  <a:schemeClr val="tx1">
                    <a:lumMod val="65000"/>
                    <a:lumOff val="35000"/>
                  </a:schemeClr>
                </a:solidFill>
                <a:latin typeface="JKRGNR+Arial-BoldMT"/>
              </a:rPr>
              <a:t>“ haben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highlight>
                  <a:srgbClr val="FFFF00"/>
                </a:highlight>
                <a:latin typeface="JKRGNR+Arial-BoldMT"/>
              </a:rPr>
              <a:t>Verstoß gegen § 3 I 2 StVO</a:t>
            </a:r>
            <a:r>
              <a:rPr lang="de-DE" sz="2400" dirty="0">
                <a:solidFill>
                  <a:schemeClr val="tx1">
                    <a:lumMod val="65000"/>
                    <a:lumOff val="35000"/>
                  </a:schemeClr>
                </a:solidFill>
                <a:latin typeface="JKRGNR+Arial-BoldMT"/>
              </a:rPr>
              <a:t>, wonach die Geschwindigkeit insbesondere den Straßen-, Verkehrs-, Sicht- und Wetterverhältnissen sowie persönlichen Fähigkeiten anzupassen 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Grobe Fahrlässigkeit des Beamten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Kausaler und zurechenbarer Schaden</a:t>
            </a:r>
            <a:r>
              <a:rPr lang="de-DE" sz="2400"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latin typeface="JKRGNR+Arial-BoldMT"/>
              </a:rPr>
              <a:t>für den Dienstherren (Reparaturkosten und Ansprüche des Verletzten) </a:t>
            </a:r>
            <a:r>
              <a:rPr lang="de-DE" sz="2400" b="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9568761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349582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Rechtsfolge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Ermessen hinsichtlich der Geltendmachung des Anspruchs?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Wortlaut:  „haben zu ersetzen“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Spricht gegen Ermessen!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Haushaltsdisziplin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Dennoch zu berücksichtigen: </a:t>
            </a:r>
            <a:r>
              <a:rPr lang="de-DE" sz="2400" b="1" dirty="0">
                <a:solidFill>
                  <a:schemeClr val="tx1">
                    <a:lumMod val="65000"/>
                    <a:lumOff val="35000"/>
                  </a:schemeClr>
                </a:solidFill>
                <a:highlight>
                  <a:srgbClr val="FFFF00"/>
                </a:highlight>
                <a:latin typeface="JKRGNR+Arial-BoldMT"/>
              </a:rPr>
              <a:t>Einstrahlung der Verfassung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7526439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&gt; </a:t>
            </a:r>
            <a:r>
              <a:rPr lang="de-DE" sz="2400" b="1" dirty="0">
                <a:solidFill>
                  <a:srgbClr val="FF0000"/>
                </a:solidFill>
                <a:latin typeface="JKRGNR+Arial-BoldMT"/>
              </a:rPr>
              <a:t>Einschränkung des Rechts auf effektiven Rechtsschutz nach </a:t>
            </a:r>
            <a:r>
              <a:rPr lang="de-DE" sz="2400" b="1" u="sng" dirty="0">
                <a:solidFill>
                  <a:srgbClr val="FF0000"/>
                </a:solidFill>
                <a:latin typeface="JKRGNR+Arial-BoldMT"/>
              </a:rPr>
              <a:t>Art. 19 IV GG</a:t>
            </a:r>
            <a:r>
              <a:rPr lang="de-DE" sz="2400" b="1" dirty="0">
                <a:solidFill>
                  <a:srgbClr val="FF0000"/>
                </a:solidFill>
                <a:latin typeface="JKRGNR+Arial-BoldMT"/>
              </a:rPr>
              <a:t> durch „</a:t>
            </a:r>
            <a:r>
              <a:rPr lang="de-DE" sz="2400" b="1" dirty="0" err="1">
                <a:solidFill>
                  <a:srgbClr val="FF0000"/>
                </a:solidFill>
                <a:latin typeface="JKRGNR+Arial-BoldMT"/>
              </a:rPr>
              <a:t>reformatio</a:t>
            </a:r>
            <a:r>
              <a:rPr lang="de-DE" sz="2400" b="1" dirty="0">
                <a:solidFill>
                  <a:srgbClr val="FF0000"/>
                </a:solidFill>
                <a:latin typeface="JKRGNR+Arial-BoldMT"/>
              </a:rPr>
              <a:t> in peius“?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Arg.: </a:t>
            </a:r>
            <a:r>
              <a:rPr lang="de-DE" sz="2400" dirty="0">
                <a:solidFill>
                  <a:schemeClr val="tx1">
                    <a:lumMod val="65000"/>
                    <a:lumOff val="35000"/>
                  </a:schemeClr>
                </a:solidFill>
                <a:latin typeface="JKRGNR+Arial-BoldMT"/>
              </a:rPr>
              <a:t>Bürger könnte von der Einlegung eines Widerspruchs abgehalten werden, wenn er mit einer Verböserung rechnen muss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a:t>
            </a:r>
            <a:r>
              <a:rPr lang="de-DE" sz="2400" b="1" dirty="0">
                <a:solidFill>
                  <a:schemeClr val="tx1">
                    <a:lumMod val="65000"/>
                    <a:lumOff val="35000"/>
                  </a:schemeClr>
                </a:solidFill>
                <a:latin typeface="JKRGNR+Arial-BoldMT"/>
              </a:rPr>
              <a:t>Verbot der Verböserung in anderen Rechtsbereichen ausdrücklich geregelt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Strafverfahren: vgl. § 331 I StPO, § 358 II 1 StPO sowie § 373 II 1 StPO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Zivilverfahren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vgl</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528 S. 2 ZPO sowie § 557 I ZPO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Umkehrschluss zur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Gesetzgeber scheint in </a:t>
            </a:r>
            <a:r>
              <a:rPr lang="de-DE" sz="2400" b="1" dirty="0">
                <a:solidFill>
                  <a:schemeClr val="tx1">
                    <a:lumMod val="65000"/>
                    <a:lumOff val="35000"/>
                  </a:schemeClr>
                </a:solidFill>
                <a:latin typeface="JKRGNR+Arial-BoldMT"/>
              </a:rPr>
              <a:t>§ 79 II 1 VwGO </a:t>
            </a:r>
            <a:r>
              <a:rPr lang="de-DE" sz="2400" dirty="0">
                <a:solidFill>
                  <a:schemeClr val="tx1">
                    <a:lumMod val="65000"/>
                    <a:lumOff val="35000"/>
                  </a:schemeClr>
                </a:solidFill>
                <a:latin typeface="JKRGNR+Arial-BoldMT"/>
              </a:rPr>
              <a:t>von der generellen Zulässigkeit einer </a:t>
            </a:r>
            <a:r>
              <a:rPr lang="de-DE" sz="2400" dirty="0" err="1">
                <a:solidFill>
                  <a:schemeClr val="tx1">
                    <a:lumMod val="65000"/>
                    <a:lumOff val="35000"/>
                  </a:schemeClr>
                </a:solidFill>
                <a:latin typeface="JKRGNR+Arial-BoldMT"/>
              </a:rPr>
              <a:t>reformatio</a:t>
            </a:r>
            <a:r>
              <a:rPr lang="de-DE" sz="2400" dirty="0">
                <a:solidFill>
                  <a:schemeClr val="tx1">
                    <a:lumMod val="65000"/>
                    <a:lumOff val="35000"/>
                  </a:schemeClr>
                </a:solidFill>
                <a:latin typeface="JKRGNR+Arial-BoldMT"/>
              </a:rPr>
              <a:t> in peius auszugehen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Verbot gerade nicht explizit geregelt!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3223609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7038"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Übrigen: Effektiver Rechtsschutz durch Hauptsacheverfahren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Bürger stellt VA selber zur Disposition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Reformatio</a:t>
            </a:r>
            <a:r>
              <a:rPr lang="de-DE" sz="2400" b="1" dirty="0">
                <a:solidFill>
                  <a:schemeClr val="tx1">
                    <a:lumMod val="65000"/>
                    <a:lumOff val="35000"/>
                  </a:schemeClr>
                </a:solidFill>
                <a:latin typeface="JKRGNR+Arial-BoldMT"/>
              </a:rPr>
              <a:t> in peius verletzt Art. 19 IV GG und Art. 20 III GG nicht!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Verletzung von Art. 34 S. 3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In </a:t>
            </a:r>
            <a:r>
              <a:rPr lang="de-DE" sz="2400" b="1" dirty="0">
                <a:solidFill>
                  <a:schemeClr val="tx1">
                    <a:lumMod val="65000"/>
                    <a:lumOff val="35000"/>
                  </a:schemeClr>
                </a:solidFill>
                <a:highlight>
                  <a:srgbClr val="FFFF00"/>
                </a:highlight>
                <a:latin typeface="JKRGNR+Arial-BoldMT"/>
              </a:rPr>
              <a:t>Art. 34 S. 3 Alt. 2 GG </a:t>
            </a:r>
            <a:r>
              <a:rPr lang="de-DE" sz="2400" dirty="0">
                <a:solidFill>
                  <a:schemeClr val="tx1">
                    <a:lumMod val="65000"/>
                    <a:lumOff val="35000"/>
                  </a:schemeClr>
                </a:solidFill>
                <a:highlight>
                  <a:srgbClr val="FFFF00"/>
                </a:highlight>
                <a:latin typeface="JKRGNR+Arial-BoldMT"/>
              </a:rPr>
              <a:t>zwingend vorgesehen: dass der Staat den aus seiner Inanspruchnahme aus Amtshaftung gegen den Beamten entstandenen </a:t>
            </a:r>
            <a:r>
              <a:rPr lang="de-DE" sz="2400" b="1" dirty="0" err="1">
                <a:solidFill>
                  <a:schemeClr val="tx1">
                    <a:lumMod val="65000"/>
                    <a:lumOff val="35000"/>
                  </a:schemeClr>
                </a:solidFill>
                <a:highlight>
                  <a:srgbClr val="FFFF00"/>
                </a:highlight>
                <a:latin typeface="JKRGNR+Arial-BoldMT"/>
              </a:rPr>
              <a:t>Rückforderungsanspruch</a:t>
            </a:r>
            <a:r>
              <a:rPr lang="de-DE" sz="2400" b="1"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highlight>
                  <a:srgbClr val="FFFF00"/>
                </a:highlight>
                <a:latin typeface="JKRGNR+Arial-BoldMT"/>
              </a:rPr>
              <a:t>(§ 75 BBG) gleichfalls </a:t>
            </a:r>
            <a:r>
              <a:rPr lang="de-DE" sz="2400" b="1" dirty="0">
                <a:solidFill>
                  <a:schemeClr val="tx1">
                    <a:lumMod val="65000"/>
                    <a:lumOff val="35000"/>
                  </a:schemeClr>
                </a:solidFill>
                <a:highlight>
                  <a:srgbClr val="FFFF00"/>
                </a:highlight>
                <a:latin typeface="JKRGNR+Arial-BoldMT"/>
              </a:rPr>
              <a:t>vor dem ordentlichen Gericht einklagen</a:t>
            </a:r>
            <a:r>
              <a:rPr lang="de-DE" sz="2400" dirty="0">
                <a:solidFill>
                  <a:schemeClr val="tx1">
                    <a:lumMod val="65000"/>
                    <a:lumOff val="35000"/>
                  </a:schemeClr>
                </a:solidFill>
                <a:highlight>
                  <a:srgbClr val="FFFF00"/>
                </a:highlight>
                <a:latin typeface="JKRGNR+Arial-BoldMT"/>
              </a:rPr>
              <a:t> muss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nicht möglich</a:t>
            </a:r>
            <a:r>
              <a:rPr lang="de-DE" sz="2400" dirty="0">
                <a:solidFill>
                  <a:schemeClr val="tx1">
                    <a:lumMod val="65000"/>
                    <a:lumOff val="35000"/>
                  </a:schemeClr>
                </a:solidFill>
                <a:latin typeface="JKRGNR+Arial-BoldMT"/>
              </a:rPr>
              <a:t>: diesen Betrag </a:t>
            </a:r>
            <a:r>
              <a:rPr lang="de-DE" sz="2400" b="1" dirty="0">
                <a:solidFill>
                  <a:schemeClr val="tx1">
                    <a:lumMod val="65000"/>
                    <a:lumOff val="35000"/>
                  </a:schemeClr>
                </a:solidFill>
                <a:latin typeface="JKRGNR+Arial-BoldMT"/>
              </a:rPr>
              <a:t>mittels Erlass eines Verwaltungsakts </a:t>
            </a:r>
            <a:r>
              <a:rPr lang="de-DE" sz="2400" dirty="0">
                <a:solidFill>
                  <a:schemeClr val="tx1">
                    <a:lumMod val="65000"/>
                    <a:lumOff val="35000"/>
                  </a:schemeClr>
                </a:solidFill>
                <a:latin typeface="JKRGNR+Arial-BoldMT"/>
              </a:rPr>
              <a:t>von dem Beamten zu verlangen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unzulässige Rechtsformwahl!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020365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Unter Berücksichtigung dessen mithin </a:t>
            </a:r>
            <a:r>
              <a:rPr lang="de-DE" sz="2400" b="1" dirty="0">
                <a:solidFill>
                  <a:schemeClr val="tx1">
                    <a:lumMod val="65000"/>
                    <a:lumOff val="35000"/>
                  </a:schemeClr>
                </a:solidFill>
                <a:latin typeface="JKRGNR+Arial-BoldMT"/>
              </a:rPr>
              <a:t>rechtswidrig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Einforderung der zusätzlichen 1000,- €</a:t>
            </a:r>
            <a:r>
              <a:rPr lang="de-DE" sz="2400" dirty="0">
                <a:solidFill>
                  <a:schemeClr val="tx1">
                    <a:lumMod val="65000"/>
                    <a:lumOff val="35000"/>
                  </a:schemeClr>
                </a:solidFill>
                <a:latin typeface="JKRGNR+Arial-BoldMT"/>
              </a:rPr>
              <a:t> von dem Beamten mittels VA, da es sich um eine </a:t>
            </a:r>
            <a:r>
              <a:rPr lang="de-DE" sz="2400" b="1" dirty="0">
                <a:solidFill>
                  <a:schemeClr val="tx1">
                    <a:lumMod val="65000"/>
                    <a:lumOff val="35000"/>
                  </a:schemeClr>
                </a:solidFill>
                <a:latin typeface="JKRGNR+Arial-BoldMT"/>
              </a:rPr>
              <a:t>Regressforderung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34 S. 3 Alt. 2 GG handelt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Hingegen </a:t>
            </a:r>
            <a:r>
              <a:rPr lang="de-DE" sz="2400" b="1" dirty="0">
                <a:solidFill>
                  <a:schemeClr val="tx1">
                    <a:lumMod val="65000"/>
                    <a:lumOff val="35000"/>
                  </a:schemeClr>
                </a:solidFill>
                <a:latin typeface="JKRGNR+Arial-BoldMT"/>
              </a:rPr>
              <a:t>rechtmäßig</a:t>
            </a:r>
            <a:r>
              <a:rPr lang="de-DE" sz="2400" dirty="0">
                <a:solidFill>
                  <a:schemeClr val="tx1">
                    <a:lumMod val="65000"/>
                    <a:lumOff val="35000"/>
                  </a:schemeClr>
                </a:solidFill>
                <a:latin typeface="JKRGNR+Arial-BoldMT"/>
              </a:rPr>
              <a:t>: Erstattung der </a:t>
            </a:r>
            <a:r>
              <a:rPr lang="de-DE" sz="2400" b="1" dirty="0">
                <a:solidFill>
                  <a:schemeClr val="tx1">
                    <a:lumMod val="65000"/>
                    <a:lumOff val="35000"/>
                  </a:schemeClr>
                </a:solidFill>
                <a:latin typeface="JKRGNR+Arial-BoldMT"/>
              </a:rPr>
              <a:t>Reparaturkosten</a:t>
            </a:r>
            <a:r>
              <a:rPr lang="de-DE" sz="2400" dirty="0">
                <a:solidFill>
                  <a:schemeClr val="tx1">
                    <a:lumMod val="65000"/>
                    <a:lumOff val="35000"/>
                  </a:schemeClr>
                </a:solidFill>
                <a:latin typeface="JKRGNR+Arial-BoldMT"/>
              </a:rPr>
              <a:t> in Höhe von </a:t>
            </a:r>
            <a:r>
              <a:rPr lang="de-DE" sz="2400" b="1" dirty="0">
                <a:solidFill>
                  <a:schemeClr val="tx1">
                    <a:lumMod val="65000"/>
                    <a:lumOff val="35000"/>
                  </a:schemeClr>
                </a:solidFill>
                <a:latin typeface="JKRGNR+Arial-BoldMT"/>
              </a:rPr>
              <a:t>2000,-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e</a:t>
            </a:r>
            <a:r>
              <a:rPr lang="de-DE" sz="2400" b="1" dirty="0">
                <a:solidFill>
                  <a:schemeClr val="tx1">
                    <a:lumMod val="65000"/>
                    <a:lumOff val="35000"/>
                  </a:schemeClr>
                </a:solidFill>
                <a:latin typeface="JKRGNR+Arial-BoldMT"/>
              </a:rPr>
              <a:t>) Ergebnis zu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Verwaltungsakt teilweise rechtswidrig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32874377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Verbot der Dienstwagennutzung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heranzuziehen: </a:t>
            </a:r>
            <a:r>
              <a:rPr lang="de-DE" sz="2400" b="1" dirty="0">
                <a:solidFill>
                  <a:schemeClr val="tx1">
                    <a:lumMod val="65000"/>
                    <a:lumOff val="35000"/>
                  </a:schemeClr>
                </a:solidFill>
                <a:latin typeface="JKRGNR+Arial-BoldMT"/>
              </a:rPr>
              <a:t>§ 62 I 2 BBG</a:t>
            </a:r>
            <a:r>
              <a:rPr lang="de-DE" sz="2400" dirty="0">
                <a:solidFill>
                  <a:schemeClr val="tx1">
                    <a:lumMod val="65000"/>
                    <a:lumOff val="35000"/>
                  </a:schemeClr>
                </a:solidFill>
                <a:latin typeface="JKRGNR+Arial-BoldMT"/>
              </a:rPr>
              <a:t>, demzufolge Beamte verpflichtet sind, von Vorgesetzten stammende „dienstliche Anordnungen auszuführen und deren allgemeine Richtlinien zu befolgen“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erneut fraglich: </a:t>
            </a:r>
            <a:r>
              <a:rPr lang="de-DE" sz="2400" b="1" dirty="0">
                <a:solidFill>
                  <a:schemeClr val="tx1">
                    <a:lumMod val="65000"/>
                    <a:lumOff val="35000"/>
                  </a:schemeClr>
                </a:solidFill>
                <a:latin typeface="JKRGNR+Arial-BoldMT"/>
              </a:rPr>
              <a:t>Kompetenz der Widerspruchsbehörde</a:t>
            </a:r>
            <a:r>
              <a:rPr lang="de-DE" sz="2400" dirty="0">
                <a:solidFill>
                  <a:schemeClr val="tx1">
                    <a:lumMod val="65000"/>
                    <a:lumOff val="35000"/>
                  </a:schemeClr>
                </a:solidFill>
                <a:latin typeface="JKRGNR+Arial-BoldMT"/>
              </a:rPr>
              <a:t>, die Entscheidung der Ausgangsbehörde </a:t>
            </a:r>
            <a:r>
              <a:rPr lang="de-DE" sz="2400" b="1" dirty="0">
                <a:solidFill>
                  <a:schemeClr val="tx1">
                    <a:lumMod val="65000"/>
                    <a:lumOff val="35000"/>
                  </a:schemeClr>
                </a:solidFill>
                <a:latin typeface="JKRGNR+Arial-BoldMT"/>
              </a:rPr>
              <a:t>nachteilig abzuändern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unterscheiden: </a:t>
            </a:r>
            <a:r>
              <a:rPr lang="de-DE" sz="2400" b="1" dirty="0">
                <a:solidFill>
                  <a:schemeClr val="tx1">
                    <a:lumMod val="65000"/>
                    <a:lumOff val="35000"/>
                  </a:schemeClr>
                </a:solidFill>
                <a:latin typeface="JKRGNR+Arial-BoldMT"/>
              </a:rPr>
              <a:t>Quantitative Verböserung und Qualitative Verböserung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38487144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582467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Amt für Straßen und Verkehr der Bekl. lehnte den Antrag ab. Nach der allgemeinen Verwaltungsvorschrift zu den §§ 39–43 StVO seien Verkehrszeichen nicht anzuordnen, die lediglich die gesetzliche Regelung wiedergäben. Das Gehwegparken sei bereits nach § 12 IV StVO verboten.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Nach </a:t>
            </a:r>
            <a:r>
              <a:rPr lang="de-DE" sz="2400" b="1" i="1" dirty="0">
                <a:solidFill>
                  <a:schemeClr val="tx1">
                    <a:lumMod val="65000"/>
                    <a:lumOff val="35000"/>
                  </a:schemeClr>
                </a:solidFill>
                <a:latin typeface="JKRGNR+Arial-BoldMT"/>
              </a:rPr>
              <a:t>§ 12 IV 1 StVO </a:t>
            </a:r>
            <a:r>
              <a:rPr lang="de-DE" sz="2400" i="1" dirty="0">
                <a:solidFill>
                  <a:schemeClr val="tx1">
                    <a:lumMod val="65000"/>
                    <a:lumOff val="35000"/>
                  </a:schemeClr>
                </a:solidFill>
                <a:latin typeface="JKRGNR+Arial-BoldMT"/>
              </a:rPr>
              <a:t>ist zum Parken der rechte Seitenstreifen zu benutzen, wenn er dazu ausreichend befestigt ist, sonst ist an den rechten Fahrbahnrand heranzufahren. </a:t>
            </a:r>
            <a:r>
              <a:rPr lang="de-DE" sz="2400" b="1" i="1" dirty="0">
                <a:solidFill>
                  <a:schemeClr val="tx1">
                    <a:lumMod val="65000"/>
                    <a:lumOff val="35000"/>
                  </a:schemeClr>
                </a:solidFill>
                <a:latin typeface="JKRGNR+Arial-BoldMT"/>
              </a:rPr>
              <a:t>Daraus folgt </a:t>
            </a:r>
            <a:r>
              <a:rPr lang="de-DE" sz="2400" b="1" i="1" dirty="0" err="1">
                <a:solidFill>
                  <a:schemeClr val="tx1">
                    <a:lumMod val="65000"/>
                    <a:lumOff val="35000"/>
                  </a:schemeClr>
                </a:solidFill>
                <a:latin typeface="JKRGNR+Arial-BoldMT"/>
              </a:rPr>
              <a:t>iVm</a:t>
            </a:r>
            <a:r>
              <a:rPr lang="de-DE" sz="2400" b="1" i="1" dirty="0">
                <a:solidFill>
                  <a:schemeClr val="tx1">
                    <a:lumMod val="65000"/>
                    <a:lumOff val="35000"/>
                  </a:schemeClr>
                </a:solidFill>
                <a:latin typeface="JKRGNR+Arial-BoldMT"/>
              </a:rPr>
              <a:t> § 12 IV a StVO, der eine Erlaubnis für das Parken auf Gehwegen voraussetzt, dass auf Gehwegen nicht geparkt werden darf, </a:t>
            </a:r>
            <a:r>
              <a:rPr lang="de-DE" sz="2400" i="1" dirty="0">
                <a:solidFill>
                  <a:schemeClr val="tx1">
                    <a:lumMod val="65000"/>
                    <a:lumOff val="35000"/>
                  </a:schemeClr>
                </a:solidFill>
                <a:latin typeface="JKRGNR+Arial-BoldMT"/>
              </a:rPr>
              <a:t>soweit das nicht im Einzelfall durch Zeichen 315 (lfd. Nr. 10 der Anlage 3 zu § 42 II StVO) oder durch eine Parkflächenmarkierung (lfd. Nr. 74 der Anlage 2 zu § 41 I StVO) erlaubt wurde.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Frage: Klage zulässig?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 </a:t>
            </a:r>
          </a:p>
        </p:txBody>
      </p:sp>
    </p:spTree>
    <p:extLst>
      <p:ext uri="{BB962C8B-B14F-4D97-AF65-F5344CB8AC3E}">
        <p14:creationId xmlns:p14="http://schemas.microsoft.com/office/powerpoint/2010/main" val="871492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Grenze der Verböserung: Umfang des </a:t>
            </a:r>
            <a:r>
              <a:rPr lang="de-DE" sz="2400" b="1" dirty="0" err="1">
                <a:solidFill>
                  <a:schemeClr val="tx1">
                    <a:lumMod val="65000"/>
                    <a:lumOff val="35000"/>
                  </a:schemeClr>
                </a:solidFill>
                <a:highlight>
                  <a:srgbClr val="FFFF00"/>
                </a:highlight>
                <a:latin typeface="JKRGNR+Arial-BoldMT"/>
              </a:rPr>
              <a:t>Devolutiveffektes</a:t>
            </a:r>
            <a:r>
              <a:rPr lang="de-DE" sz="2400" dirty="0">
                <a:solidFill>
                  <a:schemeClr val="tx1">
                    <a:lumMod val="65000"/>
                    <a:lumOff val="35000"/>
                  </a:schemeClr>
                </a:solidFill>
                <a:highlight>
                  <a:srgbClr val="FFFF00"/>
                </a:highlight>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Es soll Recht- und Zweckmäßigkeit </a:t>
            </a:r>
            <a:r>
              <a:rPr lang="de-DE" sz="2400" b="1" dirty="0">
                <a:solidFill>
                  <a:schemeClr val="tx1">
                    <a:lumMod val="65000"/>
                    <a:lumOff val="35000"/>
                  </a:schemeClr>
                </a:solidFill>
                <a:highlight>
                  <a:srgbClr val="FFFF00"/>
                </a:highlight>
                <a:latin typeface="JKRGNR+Arial-BoldMT"/>
              </a:rPr>
              <a:t>des Verwaltungsaktes </a:t>
            </a:r>
            <a:r>
              <a:rPr lang="de-DE" sz="2400" dirty="0">
                <a:solidFill>
                  <a:schemeClr val="tx1">
                    <a:lumMod val="65000"/>
                    <a:lumOff val="35000"/>
                  </a:schemeClr>
                </a:solidFill>
                <a:highlight>
                  <a:srgbClr val="FFFF00"/>
                </a:highlight>
                <a:latin typeface="JKRGNR+Arial-BoldMT"/>
              </a:rPr>
              <a:t>geprüft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Hiervon nicht (!) umfasst: Erlass einer neuen – von der Ausgangsentscheidung – losgelösten Regelung (sog. Qualitative Verböserung)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Selbsteintrittsrecht der Widerspruchsbehörde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Identität von Ausgangs- und Widerspruchsbehörde (in HH Regelfall!)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9076860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Verbot der Dienstwagennutzung als „qualitative Verböserung“?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Selbständige Regelung </a:t>
            </a:r>
            <a:r>
              <a:rPr lang="de-DE" sz="2400" dirty="0">
                <a:solidFill>
                  <a:schemeClr val="tx1">
                    <a:lumMod val="65000"/>
                    <a:lumOff val="35000"/>
                  </a:schemeClr>
                </a:solidFill>
                <a:latin typeface="JKRGNR+Arial-BoldMT"/>
              </a:rPr>
              <a:t>gegenüber Ausgangs-VA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 zu 2): </a:t>
            </a:r>
            <a:r>
              <a:rPr lang="de-DE" sz="2400" dirty="0">
                <a:solidFill>
                  <a:schemeClr val="tx1">
                    <a:lumMod val="65000"/>
                    <a:lumOff val="35000"/>
                  </a:schemeClr>
                </a:solidFill>
                <a:latin typeface="JKRGNR+Arial-BoldMT"/>
              </a:rPr>
              <a:t>Bescheid, in dem Dienstwagennutzung verboten wurde, rechtswidrig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5626179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Rechtsverletzung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für Begründetheit der Anfechtungsklage gemäß § 113 I 1 VwGO vorausgesetzt: Dass „Kläger dadurch </a:t>
            </a:r>
            <a:r>
              <a:rPr lang="de-DE" sz="2400" b="1" dirty="0">
                <a:solidFill>
                  <a:schemeClr val="tx1">
                    <a:lumMod val="65000"/>
                    <a:lumOff val="35000"/>
                  </a:schemeClr>
                </a:solidFill>
                <a:latin typeface="JKRGNR+Arial-BoldMT"/>
              </a:rPr>
              <a:t>in seinen Rechten verletzt</a:t>
            </a:r>
            <a:r>
              <a:rPr lang="de-DE" sz="2400" dirty="0">
                <a:solidFill>
                  <a:schemeClr val="tx1">
                    <a:lumMod val="65000"/>
                    <a:lumOff val="35000"/>
                  </a:schemeClr>
                </a:solidFill>
                <a:latin typeface="JKRGNR+Arial-BoldMT"/>
              </a:rPr>
              <a:t> ist“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angegriffene Maßnahmen rechtswidrig, belegt: Verletzung von Art. </a:t>
            </a:r>
            <a:r>
              <a:rPr lang="de-DE" sz="2400">
                <a:solidFill>
                  <a:schemeClr val="tx1">
                    <a:lumMod val="65000"/>
                    <a:lumOff val="35000"/>
                  </a:schemeClr>
                </a:solidFill>
                <a:latin typeface="JKRGNR+Arial-BoldMT"/>
              </a:rPr>
              <a:t>2 I GG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Rechtsverletzung des Klägers: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insoweit: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31507860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erfüllt und Klage teilweise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begründet; im Übrigen Klageabweisung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903868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7. Woche</a:t>
            </a:r>
          </a:p>
        </p:txBody>
      </p:sp>
    </p:spTree>
    <p:extLst>
      <p:ext uri="{BB962C8B-B14F-4D97-AF65-F5344CB8AC3E}">
        <p14:creationId xmlns:p14="http://schemas.microsoft.com/office/powerpoint/2010/main" val="31727794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Lösung: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Problem: </a:t>
            </a:r>
            <a:r>
              <a:rPr lang="de-DE" sz="2400" b="1" dirty="0">
                <a:solidFill>
                  <a:schemeClr val="tx1">
                    <a:lumMod val="65000"/>
                    <a:lumOff val="35000"/>
                  </a:schemeClr>
                </a:solidFill>
                <a:highlight>
                  <a:srgbClr val="FFFF00"/>
                </a:highlight>
                <a:latin typeface="JKRGNR+Arial-BoldMT"/>
              </a:rPr>
              <a:t>Klagebefugnis</a:t>
            </a:r>
            <a:r>
              <a:rPr lang="de-DE" sz="2400" dirty="0">
                <a:solidFill>
                  <a:schemeClr val="tx1">
                    <a:lumMod val="65000"/>
                    <a:lumOff val="35000"/>
                  </a:schemeClr>
                </a:solidFill>
                <a:highlight>
                  <a:srgbClr val="FFFF00"/>
                </a:highlight>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Kläger verlangen </a:t>
            </a:r>
            <a:r>
              <a:rPr lang="de-DE" sz="2400" b="1" dirty="0">
                <a:solidFill>
                  <a:schemeClr val="tx1">
                    <a:lumMod val="65000"/>
                    <a:lumOff val="35000"/>
                  </a:schemeClr>
                </a:solidFill>
                <a:latin typeface="JKRGNR+Arial-BoldMT"/>
              </a:rPr>
              <a:t>ordnungsbehördliches Einschreiten </a:t>
            </a:r>
            <a:r>
              <a:rPr lang="de-DE" sz="2400" dirty="0">
                <a:solidFill>
                  <a:schemeClr val="tx1">
                    <a:lumMod val="65000"/>
                    <a:lumOff val="35000"/>
                  </a:schemeClr>
                </a:solidFill>
                <a:latin typeface="JKRGNR+Arial-BoldMT"/>
              </a:rPr>
              <a:t>gegen „Falschparker“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Streitentscheidende Vorschrift bzw. „Anspruchsgrundlage“ erneut: </a:t>
            </a:r>
            <a:r>
              <a:rPr lang="de-DE" sz="2400" b="1" dirty="0">
                <a:solidFill>
                  <a:schemeClr val="tx1">
                    <a:lumMod val="65000"/>
                    <a:lumOff val="35000"/>
                  </a:schemeClr>
                </a:solidFill>
                <a:highlight>
                  <a:srgbClr val="FFFF00"/>
                </a:highlight>
                <a:latin typeface="JKRGNR+Arial-BoldMT"/>
              </a:rPr>
              <a:t>§ 45 I StVO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Fraglich: </a:t>
            </a:r>
            <a:r>
              <a:rPr lang="de-DE" sz="2400" b="1" dirty="0">
                <a:solidFill>
                  <a:schemeClr val="tx1">
                    <a:lumMod val="65000"/>
                    <a:lumOff val="35000"/>
                  </a:schemeClr>
                </a:solidFill>
                <a:highlight>
                  <a:srgbClr val="FFFF00"/>
                </a:highlight>
                <a:latin typeface="JKRGNR+Arial-BoldMT"/>
              </a:rPr>
              <a:t>Vermittelt die Vorschrift </a:t>
            </a:r>
            <a:r>
              <a:rPr lang="de-DE" sz="2400" b="1" dirty="0" err="1">
                <a:solidFill>
                  <a:schemeClr val="tx1">
                    <a:lumMod val="65000"/>
                    <a:lumOff val="35000"/>
                  </a:schemeClr>
                </a:solidFill>
                <a:highlight>
                  <a:srgbClr val="FFFF00"/>
                </a:highlight>
                <a:latin typeface="JKRGNR+Arial-BoldMT"/>
              </a:rPr>
              <a:t>zG</a:t>
            </a:r>
            <a:r>
              <a:rPr lang="de-DE" sz="2400" b="1" dirty="0">
                <a:solidFill>
                  <a:schemeClr val="tx1">
                    <a:lumMod val="65000"/>
                    <a:lumOff val="35000"/>
                  </a:schemeClr>
                </a:solidFill>
                <a:highlight>
                  <a:srgbClr val="FFFF00"/>
                </a:highlight>
                <a:latin typeface="JKRGNR+Arial-BoldMT"/>
              </a:rPr>
              <a:t> der Kläger vorliegend Drittschutz?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Geltend gemacht: </a:t>
            </a:r>
            <a:r>
              <a:rPr lang="de-DE" sz="2400" b="1" dirty="0">
                <a:solidFill>
                  <a:schemeClr val="tx1">
                    <a:lumMod val="65000"/>
                    <a:lumOff val="35000"/>
                  </a:schemeClr>
                </a:solidFill>
                <a:latin typeface="JKRGNR+Arial-BoldMT"/>
              </a:rPr>
              <a:t>Verstoß gegen Gehwegparken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12 IV 1 StVO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 </a:t>
            </a:r>
          </a:p>
        </p:txBody>
      </p:sp>
    </p:spTree>
    <p:extLst>
      <p:ext uri="{BB962C8B-B14F-4D97-AF65-F5344CB8AC3E}">
        <p14:creationId xmlns:p14="http://schemas.microsoft.com/office/powerpoint/2010/main" val="600942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35445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a:t>
            </a:r>
            <a:r>
              <a:rPr lang="de-DE" sz="2400" b="1" dirty="0">
                <a:solidFill>
                  <a:schemeClr val="tx1">
                    <a:lumMod val="65000"/>
                    <a:lumOff val="35000"/>
                  </a:schemeClr>
                </a:solidFill>
                <a:latin typeface="JKRGNR+Arial-BoldMT"/>
              </a:rPr>
              <a:t>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2024, 1842: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Subjektive Rechte </a:t>
            </a:r>
            <a:r>
              <a:rPr lang="de-DE" sz="2400" i="1" dirty="0">
                <a:solidFill>
                  <a:schemeClr val="tx1">
                    <a:lumMod val="65000"/>
                    <a:lumOff val="35000"/>
                  </a:schemeClr>
                </a:solidFill>
                <a:latin typeface="JKRGNR+Arial-BoldMT"/>
              </a:rPr>
              <a:t>lassen sich im Grundsatz </a:t>
            </a:r>
            <a:r>
              <a:rPr lang="de-DE" sz="2400" b="1" i="1" dirty="0">
                <a:solidFill>
                  <a:schemeClr val="tx1">
                    <a:lumMod val="65000"/>
                    <a:lumOff val="35000"/>
                  </a:schemeClr>
                </a:solidFill>
                <a:latin typeface="JKRGNR+Arial-BoldMT"/>
              </a:rPr>
              <a:t>nur aus Rechtsvorschriften ableiten, die das individuell geschützte private Interesse, die Art seiner Verletzung und den Kreis der unmittelbar geschützten Personen hinreichend deutlich klarstellen und abgrenzen.</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highlight>
                  <a:srgbClr val="FFFF00"/>
                </a:highlight>
                <a:latin typeface="JKRGNR+Arial-BoldMT"/>
              </a:rPr>
              <a:t>Drittschutz wird gewährt, wenn in qualifizierter und zugleich individualisierter Weise auf schutzwürdige Interessen eines erkennbar abgegrenzten Kreises Dritter Rücksicht zu nehmen ist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 </a:t>
            </a:r>
          </a:p>
        </p:txBody>
      </p:sp>
    </p:spTree>
    <p:extLst>
      <p:ext uri="{BB962C8B-B14F-4D97-AF65-F5344CB8AC3E}">
        <p14:creationId xmlns:p14="http://schemas.microsoft.com/office/powerpoint/2010/main" val="13033554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606576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BVerwG </a:t>
            </a:r>
            <a:r>
              <a:rPr lang="de-DE" sz="2400" b="1"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highlight>
                  <a:srgbClr val="FFFF00"/>
                </a:highlight>
                <a:latin typeface="JKRGNR+Arial-BoldMT"/>
              </a:rPr>
              <a:t>Eine </a:t>
            </a:r>
            <a:r>
              <a:rPr lang="de-DE" sz="2400" b="1" i="1" dirty="0">
                <a:solidFill>
                  <a:schemeClr val="tx1">
                    <a:lumMod val="65000"/>
                    <a:lumOff val="35000"/>
                  </a:schemeClr>
                </a:solidFill>
                <a:highlight>
                  <a:srgbClr val="FFFF00"/>
                </a:highlight>
                <a:latin typeface="JKRGNR+Arial-BoldMT"/>
              </a:rPr>
              <a:t>in Teilen drittschützende Wirkung ergibt sich jedoch aus dem Sinn und Zweck der Vorschrift</a:t>
            </a:r>
            <a:r>
              <a:rPr lang="de-DE" sz="2400" i="1" dirty="0">
                <a:solidFill>
                  <a:schemeClr val="tx1">
                    <a:lumMod val="65000"/>
                    <a:lumOff val="35000"/>
                  </a:schemeClr>
                </a:solidFill>
                <a:latin typeface="JKRGNR+Arial-BoldMT"/>
              </a:rPr>
              <a:t>. Sie dient zunächst der Ordnung des Verkehrs. Das aus § 12 IV und </a:t>
            </a:r>
            <a:r>
              <a:rPr lang="de-DE" sz="2400" i="1" dirty="0" err="1">
                <a:solidFill>
                  <a:schemeClr val="tx1">
                    <a:lumMod val="65000"/>
                    <a:lumOff val="35000"/>
                  </a:schemeClr>
                </a:solidFill>
                <a:latin typeface="JKRGNR+Arial-BoldMT"/>
              </a:rPr>
              <a:t>IVa</a:t>
            </a:r>
            <a:r>
              <a:rPr lang="de-DE" sz="2400" i="1" dirty="0">
                <a:solidFill>
                  <a:schemeClr val="tx1">
                    <a:lumMod val="65000"/>
                    <a:lumOff val="35000"/>
                  </a:schemeClr>
                </a:solidFill>
                <a:latin typeface="JKRGNR+Arial-BoldMT"/>
              </a:rPr>
              <a:t> StVO folgende grundsätzliche Verbot des Gehwegparkens ergänzt für den ruhenden Verkehr die Trennung von Fahrzeug- und Fußgängerverkehr: Fahrzeuge müssen die Fahrbahnen benutzen (§ 2 I 1 StVO); wer zu Fuß geht, muss die Gehwege benutzen (§ 25 I 1 StVO; vgl. auch § 2 </a:t>
            </a:r>
            <a:r>
              <a:rPr lang="de-DE" sz="2400" i="1" dirty="0" err="1">
                <a:solidFill>
                  <a:schemeClr val="tx1">
                    <a:lumMod val="65000"/>
                    <a:lumOff val="35000"/>
                  </a:schemeClr>
                </a:solidFill>
                <a:latin typeface="JKRGNR+Arial-BoldMT"/>
              </a:rPr>
              <a:t>VStVO</a:t>
            </a:r>
            <a:r>
              <a:rPr lang="de-DE" sz="2400" i="1" dirty="0">
                <a:solidFill>
                  <a:schemeClr val="tx1">
                    <a:lumMod val="65000"/>
                    <a:lumOff val="35000"/>
                  </a:schemeClr>
                </a:solidFill>
                <a:latin typeface="JKRGNR+Arial-BoldMT"/>
              </a:rPr>
              <a:t> zu Kindern mit Fahrrädern). Für den fließenden Verkehr sind die Fahrbahnen den Fahrzeugen, die Gehwege den Fußgängern zur hauptsächlichen Nutzung zugewiesen. (…) Diese Aufteilung des öffentlichen Straßenraums dient dem Interesse der Allgemeinheit an einer sicheren und leichten Fortbewegung aller Verkehrsteilnehmer. </a:t>
            </a:r>
            <a:r>
              <a:rPr lang="de-DE" sz="2400" b="1" i="1" dirty="0">
                <a:solidFill>
                  <a:srgbClr val="FF0000"/>
                </a:solidFill>
                <a:latin typeface="JKRGNR+Arial-BoldMT"/>
              </a:rPr>
              <a:t>Das Verbot, auf dem Gehweg zu parken, wo nicht ausdrücklich erlaubt, schützt allerdings in erster Linie die Fußgänger und andere berechtigte Gehwegbenutzer.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 </a:t>
            </a:r>
          </a:p>
        </p:txBody>
      </p:sp>
    </p:spTree>
    <p:extLst>
      <p:ext uri="{BB962C8B-B14F-4D97-AF65-F5344CB8AC3E}">
        <p14:creationId xmlns:p14="http://schemas.microsoft.com/office/powerpoint/2010/main" val="2303217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526297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BVerwG </a:t>
            </a:r>
            <a:r>
              <a:rPr lang="de-DE" sz="2400" b="1"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highlight>
                  <a:srgbClr val="FFFF00"/>
                </a:highlight>
                <a:latin typeface="JKRGNR+Arial-BoldMT"/>
              </a:rPr>
              <a:t>Das aus § 12 IV und </a:t>
            </a:r>
            <a:r>
              <a:rPr lang="de-DE" sz="2400" i="1" dirty="0" err="1">
                <a:solidFill>
                  <a:schemeClr val="tx1">
                    <a:lumMod val="65000"/>
                    <a:lumOff val="35000"/>
                  </a:schemeClr>
                </a:solidFill>
                <a:highlight>
                  <a:srgbClr val="FFFF00"/>
                </a:highlight>
                <a:latin typeface="JKRGNR+Arial-BoldMT"/>
              </a:rPr>
              <a:t>IVa</a:t>
            </a:r>
            <a:r>
              <a:rPr lang="de-DE" sz="2400" i="1" dirty="0">
                <a:solidFill>
                  <a:schemeClr val="tx1">
                    <a:lumMod val="65000"/>
                    <a:lumOff val="35000"/>
                  </a:schemeClr>
                </a:solidFill>
                <a:highlight>
                  <a:srgbClr val="FFFF00"/>
                </a:highlight>
                <a:latin typeface="JKRGNR+Arial-BoldMT"/>
              </a:rPr>
              <a:t> StVO folgende Verbot des Gehwegparkens schützt nicht nur das Interesse der Gehwegbenutzer als Teil der Allgemeinheit, sondern </a:t>
            </a:r>
            <a:r>
              <a:rPr lang="de-DE" sz="2400" b="1" i="1" dirty="0">
                <a:solidFill>
                  <a:schemeClr val="tx1">
                    <a:lumMod val="65000"/>
                    <a:lumOff val="35000"/>
                  </a:schemeClr>
                </a:solidFill>
                <a:highlight>
                  <a:srgbClr val="FFFF00"/>
                </a:highlight>
                <a:latin typeface="JKRGNR+Arial-BoldMT"/>
              </a:rPr>
              <a:t>– räumlich begrenzt – </a:t>
            </a:r>
            <a:r>
              <a:rPr lang="de-DE" sz="2400" i="1" dirty="0">
                <a:solidFill>
                  <a:schemeClr val="tx1">
                    <a:lumMod val="65000"/>
                    <a:lumOff val="35000"/>
                  </a:schemeClr>
                </a:solidFill>
                <a:highlight>
                  <a:srgbClr val="FFFF00"/>
                </a:highlight>
                <a:latin typeface="JKRGNR+Arial-BoldMT"/>
              </a:rPr>
              <a:t>auch das </a:t>
            </a:r>
            <a:r>
              <a:rPr lang="de-DE" sz="2400" b="1" i="1" dirty="0">
                <a:solidFill>
                  <a:schemeClr val="tx1">
                    <a:lumMod val="65000"/>
                    <a:lumOff val="35000"/>
                  </a:schemeClr>
                </a:solidFill>
                <a:highlight>
                  <a:srgbClr val="FFFF00"/>
                </a:highlight>
                <a:latin typeface="JKRGNR+Arial-BoldMT"/>
              </a:rPr>
              <a:t>individuelle Interesse der Anwohner an einer bestimmungsgemäßen Benutzung des Gehwegs,</a:t>
            </a:r>
            <a:r>
              <a:rPr lang="de-DE" sz="2400" i="1" dirty="0">
                <a:solidFill>
                  <a:schemeClr val="tx1">
                    <a:lumMod val="65000"/>
                    <a:lumOff val="35000"/>
                  </a:schemeClr>
                </a:solidFill>
                <a:highlight>
                  <a:srgbClr val="FFFF00"/>
                </a:highlight>
                <a:latin typeface="JKRGNR+Arial-BoldMT"/>
              </a:rPr>
              <a:t> ohne dabei durch parkende Fahrzeuge erheblich beeinträchtigt zu werden</a:t>
            </a:r>
            <a:r>
              <a:rPr lang="de-DE" sz="2400" i="1" dirty="0">
                <a:solidFill>
                  <a:schemeClr val="tx1">
                    <a:lumMod val="65000"/>
                    <a:lumOff val="35000"/>
                  </a:schemeClr>
                </a:solidFill>
                <a:latin typeface="JKRGNR+Arial-BoldMT"/>
              </a:rPr>
              <a:t>. Insoweit konkretisiert das Verbot die Grundregel des Straßenverkehrs in § 1 I StVO. Nach dieser Vorschrift erfordert die Teilnahme am Straßenverkehr ständige Vorsicht und gegenseitige Rücksichtnahme. </a:t>
            </a:r>
            <a:r>
              <a:rPr lang="de-DE" sz="2400" b="1" i="1" dirty="0">
                <a:solidFill>
                  <a:schemeClr val="tx1">
                    <a:lumMod val="65000"/>
                    <a:lumOff val="35000"/>
                  </a:schemeClr>
                </a:solidFill>
                <a:highlight>
                  <a:srgbClr val="FFFF00"/>
                </a:highlight>
                <a:latin typeface="JKRGNR+Arial-BoldMT"/>
              </a:rPr>
              <a:t>Anwohner sind ein erkennbar abgegrenzter Kreis Dritter. Sie sind auf die Nutzung des vor ihrem Grundstück verlaufenden Gehwegs in besonderer Weise angewiesen</a:t>
            </a:r>
            <a:r>
              <a:rPr lang="de-DE" sz="2400" b="1" i="1" dirty="0">
                <a:solidFill>
                  <a:schemeClr val="tx1">
                    <a:lumMod val="65000"/>
                    <a:lumOff val="35000"/>
                  </a:schemeClr>
                </a:solidFill>
                <a:latin typeface="JKRGNR+Arial-BoldMT"/>
              </a:rPr>
              <a:t>. </a:t>
            </a:r>
            <a:r>
              <a:rPr lang="de-DE" sz="2400" b="1" i="1" dirty="0">
                <a:solidFill>
                  <a:srgbClr val="FF0000"/>
                </a:solidFill>
                <a:latin typeface="JKRGNR+Arial-BoldMT"/>
              </a:rPr>
              <a:t>Die Lage des von ihnen bewohnten Grundstücks unterscheidet sie von der Allgemeinheit. </a:t>
            </a:r>
            <a:r>
              <a:rPr lang="de-DE" sz="2400" i="1" dirty="0">
                <a:solidFill>
                  <a:schemeClr val="tx1">
                    <a:lumMod val="65000"/>
                    <a:lumOff val="35000"/>
                  </a:schemeClr>
                </a:solidFill>
                <a:latin typeface="JKRGNR+Arial-BoldMT"/>
              </a:rPr>
              <a:t>Dass sie in besonderer Weise betroffen sind, ist ohne Weiteres erkennbar.“</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 </a:t>
            </a:r>
          </a:p>
        </p:txBody>
      </p:sp>
    </p:spTree>
    <p:extLst>
      <p:ext uri="{BB962C8B-B14F-4D97-AF65-F5344CB8AC3E}">
        <p14:creationId xmlns:p14="http://schemas.microsoft.com/office/powerpoint/2010/main" val="41977992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288" y="1280321"/>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Kurseinheit: </a:t>
            </a:r>
            <a:r>
              <a:rPr lang="de-DE" sz="2400" b="1" dirty="0">
                <a:solidFill>
                  <a:schemeClr val="tx1">
                    <a:lumMod val="65000"/>
                    <a:lumOff val="35000"/>
                  </a:schemeClr>
                </a:solidFill>
                <a:highlight>
                  <a:srgbClr val="FFFF00"/>
                </a:highlight>
                <a:latin typeface="JKRGNR+Arial-BoldMT"/>
              </a:rPr>
              <a:t>Widerspruchsverfahren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Vorgesehen in </a:t>
            </a:r>
            <a:r>
              <a:rPr lang="de-DE" sz="2400" b="1" dirty="0">
                <a:solidFill>
                  <a:schemeClr val="tx1">
                    <a:lumMod val="65000"/>
                    <a:lumOff val="35000"/>
                  </a:schemeClr>
                </a:solidFill>
                <a:latin typeface="JKRGNR+Arial-BoldMT"/>
              </a:rPr>
              <a:t>§ 68 I 1 VwGO </a:t>
            </a:r>
            <a:r>
              <a:rPr lang="de-DE" sz="2400" dirty="0">
                <a:solidFill>
                  <a:schemeClr val="tx1">
                    <a:lumMod val="65000"/>
                    <a:lumOff val="35000"/>
                  </a:schemeClr>
                </a:solidFill>
                <a:latin typeface="JKRGNR+Arial-BoldMT"/>
              </a:rPr>
              <a:t>vor Erhebung der Anfechtungsklage: </a:t>
            </a:r>
            <a:r>
              <a:rPr lang="de-DE" sz="2400" b="1" dirty="0">
                <a:solidFill>
                  <a:schemeClr val="tx1">
                    <a:lumMod val="65000"/>
                    <a:lumOff val="35000"/>
                  </a:schemeClr>
                </a:solidFill>
                <a:highlight>
                  <a:srgbClr val="FFFF00"/>
                </a:highlight>
                <a:latin typeface="JKRGNR+Arial-BoldMT"/>
              </a:rPr>
              <a:t>Nachprüfung von Recht- und Zweckmäßigkeit </a:t>
            </a:r>
            <a:r>
              <a:rPr lang="de-DE" sz="2400" dirty="0">
                <a:solidFill>
                  <a:schemeClr val="tx1">
                    <a:lumMod val="65000"/>
                    <a:lumOff val="35000"/>
                  </a:schemeClr>
                </a:solidFill>
                <a:highlight>
                  <a:srgbClr val="FFFF00"/>
                </a:highlight>
                <a:latin typeface="JKRGNR+Arial-BoldMT"/>
              </a:rPr>
              <a:t>des Verwaltungsakts </a:t>
            </a:r>
            <a:r>
              <a:rPr lang="de-DE" sz="2400" dirty="0">
                <a:solidFill>
                  <a:schemeClr val="tx1">
                    <a:lumMod val="65000"/>
                    <a:lumOff val="35000"/>
                  </a:schemeClr>
                </a:solidFill>
                <a:latin typeface="JKRGNR+Arial-BoldMT"/>
              </a:rPr>
              <a:t>in einem </a:t>
            </a:r>
            <a:r>
              <a:rPr lang="de-DE" sz="2400" b="1" dirty="0">
                <a:solidFill>
                  <a:schemeClr val="tx1">
                    <a:lumMod val="65000"/>
                    <a:lumOff val="35000"/>
                  </a:schemeClr>
                </a:solidFill>
                <a:latin typeface="JKRGNR+Arial-BoldMT"/>
              </a:rPr>
              <a:t>Vorverfahren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Versagungsgegenklage beachte: </a:t>
            </a:r>
            <a:r>
              <a:rPr lang="de-DE" sz="2400" b="1" dirty="0">
                <a:solidFill>
                  <a:schemeClr val="tx1">
                    <a:lumMod val="65000"/>
                    <a:lumOff val="35000"/>
                  </a:schemeClr>
                </a:solidFill>
                <a:latin typeface="JKRGNR+Arial-BoldMT"/>
              </a:rPr>
              <a:t>§ 68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Hintergrund</a:t>
            </a:r>
            <a:r>
              <a:rPr lang="de-DE" sz="2400" dirty="0">
                <a:solidFill>
                  <a:schemeClr val="tx1">
                    <a:lumMod val="65000"/>
                    <a:lumOff val="35000"/>
                  </a:schemeClr>
                </a:solidFill>
                <a:latin typeface="JKRGNR+Arial-BoldMT"/>
              </a:rPr>
              <a:t>: Entlastung der Gerichte, Selbstkontrolle der Verwaltung und vorgezogener Rechtsschutz (BVerwG)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Wirkungen des Widerspruchs: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Suspensiveffekt</a:t>
            </a:r>
            <a:r>
              <a:rPr lang="de-DE" sz="2400" dirty="0">
                <a:solidFill>
                  <a:schemeClr val="tx1">
                    <a:lumMod val="65000"/>
                    <a:lumOff val="35000"/>
                  </a:schemeClr>
                </a:solidFill>
                <a:latin typeface="JKRGNR+Arial-BoldMT"/>
              </a:rPr>
              <a:t>: Verwaltungsakt kann nicht vollzogen werden (vgl. § 80 I 1 VwGO)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Devolutiveffekt</a:t>
            </a:r>
            <a:r>
              <a:rPr lang="de-DE" sz="2400" dirty="0">
                <a:solidFill>
                  <a:schemeClr val="tx1">
                    <a:lumMod val="65000"/>
                    <a:lumOff val="35000"/>
                  </a:schemeClr>
                </a:solidFill>
                <a:latin typeface="JKRGNR+Arial-BoldMT"/>
              </a:rPr>
              <a:t>: soweit keine Abhilfe durch die Ausgangsbehörde erfolgt, entscheidet nächsthöhere Behörde (vgl. § 73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6. Woche </a:t>
            </a:r>
          </a:p>
        </p:txBody>
      </p:sp>
    </p:spTree>
    <p:extLst>
      <p:ext uri="{BB962C8B-B14F-4D97-AF65-F5344CB8AC3E}">
        <p14:creationId xmlns:p14="http://schemas.microsoft.com/office/powerpoint/2010/main" val="27280888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3502</Words>
  <Application>Microsoft Macintosh PowerPoint</Application>
  <PresentationFormat>Bildschirmpräsentation (4:3)</PresentationFormat>
  <Paragraphs>350</Paragraphs>
  <Slides>44</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44</vt:i4>
      </vt:variant>
    </vt:vector>
  </HeadingPairs>
  <TitlesOfParts>
    <vt:vector size="52"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59</cp:revision>
  <dcterms:created xsi:type="dcterms:W3CDTF">2023-10-19T08:58:07Z</dcterms:created>
  <dcterms:modified xsi:type="dcterms:W3CDTF">2026-05-17T13:54:33Z</dcterms:modified>
</cp:coreProperties>
</file>