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9"/>
  </p:notesMasterIdLst>
  <p:sldIdLst>
    <p:sldId id="256" r:id="rId2"/>
    <p:sldId id="316" r:id="rId3"/>
    <p:sldId id="434" r:id="rId4"/>
    <p:sldId id="435" r:id="rId5"/>
    <p:sldId id="436" r:id="rId6"/>
    <p:sldId id="276" r:id="rId7"/>
    <p:sldId id="304" r:id="rId8"/>
    <p:sldId id="354" r:id="rId9"/>
    <p:sldId id="430" r:id="rId10"/>
    <p:sldId id="441" r:id="rId11"/>
    <p:sldId id="355" r:id="rId12"/>
    <p:sldId id="442" r:id="rId13"/>
    <p:sldId id="356" r:id="rId14"/>
    <p:sldId id="438" r:id="rId15"/>
    <p:sldId id="357" r:id="rId16"/>
    <p:sldId id="358" r:id="rId17"/>
    <p:sldId id="359" r:id="rId18"/>
    <p:sldId id="439" r:id="rId19"/>
    <p:sldId id="378" r:id="rId20"/>
    <p:sldId id="379" r:id="rId21"/>
    <p:sldId id="380" r:id="rId22"/>
    <p:sldId id="440" r:id="rId23"/>
    <p:sldId id="381" r:id="rId24"/>
    <p:sldId id="437" r:id="rId25"/>
    <p:sldId id="382" r:id="rId26"/>
    <p:sldId id="431" r:id="rId27"/>
    <p:sldId id="383" r:id="rId28"/>
    <p:sldId id="385" r:id="rId29"/>
    <p:sldId id="386" r:id="rId30"/>
    <p:sldId id="432" r:id="rId31"/>
    <p:sldId id="433" r:id="rId32"/>
    <p:sldId id="387" r:id="rId33"/>
    <p:sldId id="388" r:id="rId34"/>
    <p:sldId id="443" r:id="rId35"/>
    <p:sldId id="389" r:id="rId36"/>
    <p:sldId id="428" r:id="rId37"/>
    <p:sldId id="303" r:id="rId3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117" autoAdjust="0"/>
    <p:restoredTop sz="92969"/>
  </p:normalViewPr>
  <p:slideViewPr>
    <p:cSldViewPr>
      <p:cViewPr varScale="1">
        <p:scale>
          <a:sx n="105" d="100"/>
          <a:sy n="105" d="100"/>
        </p:scale>
        <p:origin x="208" y="7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07.12.25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7.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Klagebegehren, § 88 VwGO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 begehrt: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„Aufhebung der getroffenen Maßnahmen“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Gegenstand der Anfechtungsklage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somit: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Ausgangsbescheid in der Gestalt des Widerspruchsbescheids, § 79 I Nr. 1 VwGO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Einheitsklage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Allerdings zu bedenken: bei allen Maßnahmen müsste es sich um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Verwaltungsakte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35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handeln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3001131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896" y="1190346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einzig fraglich: ob die Maßnahmen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„auf unmittelbare Rechtswirkung nach außen gerichtet“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sind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Voraussetzung: Dass die Maßnahme gegenüber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außerhalb der Verwaltung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stehenden Person Wirkung entfaltet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Problemfälle: Vorliegen eines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Sonderstatusverhältnis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Beamte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Soldaten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Inhaftierte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Studenten, Schüler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„Sonderrechtsverhältnissen“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unterscheiden: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(„Statusregelungen“) und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Betriebsverhältnis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(„Organisationsregelung“)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1164311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896" y="1190346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Betriebsverhältnis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soweit die Maßnahme den Betroffenen lediglich „in seiner Eigenschaft als Amtsträger und Glied der Verwaltung betrifft“ und „nur auf die Art und Weise der dienstlichen Verrichtung bezogen ist“ (BVerwG)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Insbesondere: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Modalitäten der Dienstausübung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Maßnahmen, die den Beamter in seiner subjektiven Rechtsstellung betreffen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 umfasst: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Substanzielle Veränderungen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besonderen Gewaltverhältnisses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Bsp.: Versetzung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Verpflichtung zur Zahlung einer Schadensersatzsumme sowie Verbot der Dienstwagennutzung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287981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2921" y="1274768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“: Zahlung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Schadensersatz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Problematisch hingegen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Einordnung des Verbotes, einen Dienstwagen zu fahren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einerseits: betrifft den Beamten ausschließlich in seiner Eigenschaft als Amtsträger (Betriebsverhältnis)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Andererseits zu bedenken: Dienstwagenverbot als inhaltlich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substanzielle Veränderung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Amtstätigkeit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Daher vertretbar und klausurtaktisch sinnvoll: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Betroffenheit des Grundverhältnisses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vertretbar)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Übrigen für VA-Charakter sprechend: Verbot in einem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Bescheid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ergangen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568054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2921" y="1274768"/>
            <a:ext cx="8928992" cy="3239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eine Verwaltungsmaßnahme von einer Behörde nach ihrem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äußeren Anschein ein Verwaltungsakt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darstellt, ebenfalls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 kraft Form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(auch: formeller VA)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Letztlich festzuhalten: sowohl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Auferlegung der Geldzahlungspflicht als auch das Verbot der Dienstwagennutzung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stellen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dar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statthaft: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Anfechtungsklage § 42 I 1. Alt.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36005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3367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III) Klagebefugnis, § 42 II VwGO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§ 42 II VwGO stets zu prüfen: Ob ein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zu rechtfertigender Eingriff in den Schutzbereich eines subjektiven öffentlichen Rechts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Klägers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zumindest möglich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erscheint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Kläger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Adressat eines belastenden VA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zumindest möglich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Verletzung von Art. 2 I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Adressatentheorie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1413765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8396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IV) (Erfolgloses) Vorverfahren, §§ 68 ff.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 vor Erhebung der Anfechtungsklage notwendig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68 I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Erfolglose Durchführung eines Vorverfahrens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bei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„Klagen aus dem Beamtenverhältnis“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126 II 1 BBG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beachten: Widerspruchsverfahren stets erforderlich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erfolgloses Widerspruchsverfahren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V) Klagefrist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74 I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maßgeblich: Einmonatige Klagefrist ab Zustellung des Widerspruchsbescheids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gewahrt zu unterstellen: Klagefrist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194198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3672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VI) Passive Prozessführungsbefugnis, § 78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– grundsätzlich – 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Rechtsträgerprinzip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78 I Nr.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Widerspruchsbescheid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erstmalig eine Beschwer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enthält: Widerspruchsbehörde, die „Behörde“ im Sinne von § 78 I Nr. 1 VwGO, 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78 II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Ungeachtet dessen vorliegend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passiv prozessführungsbefugt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 als Rechtsträger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Bundespolizeidirektion, § 78 I Nr.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Passive Prozessführungsbefugnis des Bundes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2989390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2870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VII) Beteiligten- und Prozessfähigkeit, §§ 61 ff.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Kläger: als natürliche, geschäftsfähige Person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61 Nr. 1 Alt.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beteiligten- und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62 I Nr.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prozessfähig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Bund: als juristische Person des öffentlichen Rechts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61 Nr. 1 Alt. 2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beteiligtenfähig und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62 III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prozessfähig durch ordnungsgemäße Vertretung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Beteiligten- und Prozessfähigkeit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263874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Begründetheit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 für Begründetheit der Anfechtungsklage: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113 I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Anfechtungsklage ist begründet, soweit der Verwaltungsakt rechtswidrig und der Kläger dadurch in seinen Rechten verletzt 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I) Rechtswidrigkeit des Verwaltungsaktes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– wie hier – ein Bescheid mehrere Maßnahmen enthält, zur Schaffung von Übersichtlichkeit vorzunehmen: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Getrennte Prüfung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2202496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288" y="1280321"/>
            <a:ext cx="8928992" cy="6145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Kurseinheit: Widerspruchsverfahren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Vorgesehen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68 I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 Erhebung der Anfechtungsklage: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Nachprüfung von Recht- und Zweckmäßigkeit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Verwaltungsakts in einem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Vorverfahren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Versagungsgegenklage beachte: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68 II VwGO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Hintergrund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Entlastung der Gerichte, Selbstkontrolle der Verwaltung und vorgezogener Rechtsschutz (BVerwG)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Wirkungen des Widerspruchs: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Suspensiveffekt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Verwaltungsakt kann nicht vollzogen werden (vgl. § 80 I 1 VwGO)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Devolutiveffekt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soweit keine Abhilfe durch die Ausgangsbehörde erfolgt, entscheidet nächsthöhere Behörde (vgl. § 73 I Nr. 1 VwGO)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7. Woche</a:t>
            </a:r>
          </a:p>
        </p:txBody>
      </p:sp>
    </p:spTree>
    <p:extLst>
      <p:ext uri="{BB962C8B-B14F-4D97-AF65-F5344CB8AC3E}">
        <p14:creationId xmlns:p14="http://schemas.microsoft.com/office/powerpoint/2010/main" val="2728088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94438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Zahlungsverpflichtung 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iHv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3000,- €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Rechtmäßigkeitsmaßstab: Vorbehalt des Gesetzes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Rechtsgrundlage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Kennzeichnend für Rechtsgrundlage: Tatbestand/ Voraussetzungen und Rechtsfolge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(„VA-Befugnis“)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als Rechtsgrundlage in Betracht kommend: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75 I 1 BBG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„Beamte,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vorsätzlich oder grob fahrlässig die ihnen obliegenden Pflichten verletzt haben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dem Dienstherren, dessen Aufgaben sie wahrgenommen haben,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daraus entstehenden Schaden zu ersetzen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haben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Durchaus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ob § 75 I 1 BBG eine VA-Befugnis statuiert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3038410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18984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 Blick auf den Wortlaut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enthalten: eindeutige VA-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Befufnis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diesem Zusammenhang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ob es stets einer ausdrücklichen VA-Befugnis bedarf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bedenken: Verwaltungsakt ist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typische Handlungsform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Verwaltung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ausreichend: dass es sich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Verwaltungsaktsbefugnis durch Auslegung ergibt (BVerwG)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 statuiert: Zahlungspflicht des Beamten im Falle einer schadensverursachenden Dienstpflichtverletzung (§ 75 I BBG)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Zahlungspflicht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korrespondierend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Möglichkeit der Verwaltung diese festzusetzen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diesen Maßstäben anzunehmen: dass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75 I 1 BBG taugliche Rechtsgrundlage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den Erlass des Verwaltungsaktes darstellt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1292255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18984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Allerdings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Ermächtigungsgrundlage für die Verböserung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Widerspruchsverfahren („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reformatio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peius“)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§§ 48, 49 ff. VwVfG als Ermächtigungsgrundlage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Dagegen: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Vertrauensschutzgesichtspunkte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gelten im Vorverfahren noch nicht gleichermaßen, wie bei bestandskräftigen VA (vgl.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50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allgemeiner Rechtsgrundsatz lt. BVerwG)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Heute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Abstellen auf das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einschlägige Bundes- bzw. Landesrecht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Ermächtigungsgrundlage für die Verböserung: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75 I 1 BBG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256912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Formelle 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 zu prüfen: Zuständigkeit, Verfahren, Form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Zuständigkeit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Bundespolizeidirektion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zum Erlass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Ausgangsbescheides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Fraglich indes: ob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Widerspruchsbehörde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– hier: das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Bundespolizeipräsidium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– zum Erlass des Widerspruchsbescheides zuständig war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zu berücksichtigen: Widerspruchsbescheid hat zu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Verschlechterung des Ausgangsbescheides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geführt (3000,- € statt 2000,- €)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derartigen Fällen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reformatio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peius“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strittig: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Herleitung der Zuständigkeit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„verbösernde“ Widerspruchsbescheide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1484191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583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Ausgangspunkt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zuständig für Erlass des Widerspruchsbescheides: die nächsthöhere Behörde (vgl.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73 I Nr.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einer Ansicht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ausreichend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Begründung der Zuständigkeit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einer “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reformatio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peius“: Devolutiveffekt der §§ 68, 73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jedoch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enthalten nur Vorgaben zur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verwaltungsprozessualen Seite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können daher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materielle Aussagen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treffen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 für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Zulässigkeit einer „Verböserung“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Widerspruchsbehörde nach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 aus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einfachgesetzlichen Vorschriften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folgt, dass die Widerspruchsbehörde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Fachaufsicht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der Ausgangsbehörde ausübt bzw. aus sonstigen Gründen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weisungsbefugt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Grenze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Reichweite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Devolutiveffektes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1317060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Prüfungsumfang der Widerspruchsbehörde: Recht- und Zweckmäßigkeit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Verwaltungsaktes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daher: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Kontrollbefugnis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Widerspruchsbehörde wird durch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Gegenstand des Ausgangsverwaltungsaktes beschränkt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unterscheiden: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Quantitative Verböserung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Ausgangsverwaltungsakt wird lediglich in der Höhe bzw. seinem Ausmaß verändert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Qualitative Verböserung: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es wird eine vom Ausgangsverwaltungsakt losgelöste, rechtlich selbständige nachteilige Regelung getroffen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Schon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kompetenzrechtlichen Gründen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einzig zulässig: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Quantitative Verböserung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Widerspruchsbehörde die Zahlungspflicht von 2000,- € auf 3000,- € erhöht hat, einschlägig: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Quantitative Verböserung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1554588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6273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auch hinsichtlich des Widerspruchsbescheides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bejahen: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Verfahren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Verfahren zu berücksichtigen: Anhörung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71 VwGO,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sich allerdings nur auf „erstmalige Beschwer“ bezieht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Erweiterung des § 71 VwGO für den Fall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„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reformatio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peius“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– also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zusätzlichen Beschwer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den Widerspruchsbescheid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vorliegend erfolgt: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Anhörung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Formelle Rechtmäßigkeit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410955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Materielle 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Voraussetzungen des § 75 I 1 BBG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Beamte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vorsätzlich oder grob fahrlässig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ihnen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obliegenden Pflichten verletzt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haben“, „dem Dienstherrn, dessen Aufgaben sie wahrgenommen haben, den daraus entstehenden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Schaden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ersetzen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haben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den Angaben im Sachverhalt zu bejahen: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Verstoß gegen § 3 I 2 StVO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die Geschwindigkeit insbesondere den Straßen-, Verkehrs-, Sicht- und Wetterverhältnissen sowie persönlichen Fähigkeiten anzupassen 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Grobe Fahrlässigkeit des Beamten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Kausaler und zurechenbarer Schaden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den Dienstherren (Reparaturkosten und Ansprüche des Verletzten)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Voraussetzungen: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295687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3495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d) Rechtsfolge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Ermessen hinsichtlich der Geltendmachung des Anspruchs?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Wortlaut:  „haben zu ersetzen“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Spricht gegen Ermessen!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Zudem: Haushaltsdisziplin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Dennoch zu berücksichtigen: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Einstrahlung der Verfassung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1752643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Einschränkung des Rechts auf effektiven Rechtsschutz nach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19 IV GG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durch „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reformatio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peius“?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Arg.: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Bürger könnte von der Einlegung eines Widerspruchs abgehalten werden, wenn er mit einer Verböserung rechnen muss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Verbot der Verböserung in anderen Rechtsbereichen ausdrücklich geregelt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Strafverfahren: vgl. § 331 I StPO, § 358 II 1 StPO sowie § 373 II 1 StPO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Zivilverfahren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528 S. 2 ZPO sowie § 557 I ZPO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Umkehrschluss zur VwGO: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Gesetzgeber scheint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79 II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 der generellen Zulässigkeit einer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reformatio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peius auszugehen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Zudem Verbot gerade nicht explizit geregelt!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322360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288" y="1280321"/>
            <a:ext cx="8928992" cy="6578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Möglichkeit: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– was selten vorkommt – Ausgangsbehörde den Widerspruch für begründet erachtet: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Erlass eines Abhilfebescheides, § 72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Möglichkeit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Erlass eines Widerspruchsbescheides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– zumeist – nächsthöhere Behörde,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73 I Nr.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Der Widerspruchsbescheid kann dabei folgende Inhalte haben: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Widerspruch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wird (als unbegründet oder unzulässig)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zurückgewiesen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Dem Widerspruch wird (ganz oder teilweise)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stattgegeben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Ausgangsbescheid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dementsprechend ganz oder teilweise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aufgehoben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Widerspruchsbescheid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ordnet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zusätzliche Beschwer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7. Woche</a:t>
            </a:r>
          </a:p>
        </p:txBody>
      </p:sp>
    </p:spTree>
    <p:extLst>
      <p:ext uri="{BB962C8B-B14F-4D97-AF65-F5344CB8AC3E}">
        <p14:creationId xmlns:p14="http://schemas.microsoft.com/office/powerpoint/2010/main" val="1488696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7038" y="1412776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Übrigen: Effektiver Rechtsschutz durch Hauptsacheverfahren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letztlich: Bürger stellt VA selber zur Disposition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Reformatio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peius verletzt Art. 19 IV GG nicht!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Verletzung von Art. 34 S. 3 GG?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34 S. 3 Alt. 2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zwingend vorgesehen: dass der Staat den aus seiner Inanspruchnahme aus Amtshaftung gegen den Beamten entstandenen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Rückforderungsanspruch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75 BBG) gleichfalls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 dem ordentlichen Gericht einklagen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muss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möglich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diesen Betrag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mittels Erlass eines Verwaltungsakts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 dem Beamten zu verlangen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unzulässige Rechtsformwahl! 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102036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Unter Berücksichtigung dessen mithin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rechtswidrig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Einforderung der zusätzlichen 1000,- €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 von dem Beamten mittels VA, da es sich um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Regressforderung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34 S. 3 Alt. 2 GG handelt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Hingegen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Erstattung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Reparaturkosten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Höhe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2000,- € 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Ergebnis zu 1)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Verwaltungsakt teilweise rechtswidrig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3287437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Verbot der Dienstwagennutzung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Rechtsgrundlage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62 I 2 BBG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demzufolge Beamte verpflichtet sind, von Vorgesetzten stammende „dienstliche Anordnungen auszuführen und deren allgemeine Richtlinien zu befolgen“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erneut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Kompetenz der Widerspruchsbehörde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Entscheidung der Ausgangsbehörde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nachteilig abzuändern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unterscheiden: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Quantitative Verböserung und Qualitative Verböserung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3848714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Grenze der Verböserung: Umfang des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Devolutiveffektes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Es soll Recht- und Zweckmäßigkeit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Verwaltungsaktes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geprüft werden!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Hiervon nicht (!) umfasst: Erlass einer neuen – von der Ausgangsentscheidung – losgelösten Regelung (sog. Qualitative Verböserung)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Ausnahme: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Selbsteintrittsrecht der Widerspruchsbehörde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Identität von Ausgangs- und Widerspruchsbehörde (in HH Regelfall!) 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2907686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Verbot der Dienstwagennutzung als „qualitative Verböserung“?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Selbständige Regelung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gegenüber Ausgangs-VA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Rechtswidrigkeit der Maßnahme der Widerspruchsbehörde,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der sie Verbot der Dienstwagennutzung aussprach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Zwischenergebnis zu 2):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Bescheid, in dem Dienstwagennutzung verboten wurde, rechtswidrig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1562617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3303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Rechtsverletzung des Klägers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Darüber hinaus für Begründetheit der Anfechtungsklage gemäß § 113 I 1 VwGO vorausgesetzt: Dass „Kläger dadurch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seinen Rechten verletzt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ist“ 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angegriffene Maßnahmen rechtswidrig, belegt: Verletzung von Art. </a:t>
            </a:r>
            <a:r>
              <a:rPr lang="de-DE" sz="240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 I GG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Rechtsverletzung des Klägers: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Begründetheit insoweit: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315078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1328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Ergebnis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Sachentscheidungsvoraussetzungen erfüllt und Klage teilweise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begründet; im Übrigen Klageabweisung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90386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7. Woche</a:t>
            </a:r>
          </a:p>
        </p:txBody>
      </p:sp>
    </p:spTree>
    <p:extLst>
      <p:ext uri="{BB962C8B-B14F-4D97-AF65-F5344CB8AC3E}">
        <p14:creationId xmlns:p14="http://schemas.microsoft.com/office/powerpoint/2010/main" val="3172779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288" y="1280321"/>
            <a:ext cx="8928992" cy="7381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Widerspruchsbescheid in der Welt, entscheidend: Was ist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Gegenstand der Anfechtungsklage?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beachten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sowohl Ausgangsbescheid, als auch Widerspruchsbescheid haben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VA-Charakter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Ausgangspunkt insoweit: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79 VwGO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Normalfall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ursprünglicher Verwaltungsakt in der Gestalt, die er durch den Widerspruch gefunden hat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79 I Nr.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Einheitsklage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 auch möglich: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alleinige Anfechtung des Abhilfe- bzw. Widerspruchsbescheides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wenn dieser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erstmalig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eine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Beschwer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enthält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79 I Nr. 2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	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 Anwendungsbereich: insb.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Drei-Personen-							Konstellationen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  <a:sym typeface="Wingdings" pitchFamily="2" charset="2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7. Woche</a:t>
            </a:r>
          </a:p>
        </p:txBody>
      </p:sp>
    </p:spTree>
    <p:extLst>
      <p:ext uri="{BB962C8B-B14F-4D97-AF65-F5344CB8AC3E}">
        <p14:creationId xmlns:p14="http://schemas.microsoft.com/office/powerpoint/2010/main" val="3838570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288" y="1280321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&gt; Zudem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§ 79 II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vorgesehen: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Isolierte Anfechtung des Widerspruchsbescheides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, wenn und soweit dieser gegenüber dem ursprünglichen VA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zusätzliche Beschwer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enthält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Bsp.: Dem G wird seine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Gaststättengenehmigung versagt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; innerhalb des Widerspruchsverfahrens wird diese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Untersagung zugleich auf die Tätigkeit als Vertretungsberechtigter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eines Gewerbetreibenden sowie auf alle anderen Gewerbe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erstreckt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(nach BVerwG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-RR 1997, 26)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fraglich: Zulässigkeit einer solchen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Verböserung“ im Widerspruchsverfahren?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lat.: „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reformatio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peius“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7. Woche</a:t>
            </a:r>
          </a:p>
        </p:txBody>
      </p:sp>
    </p:spTree>
    <p:extLst>
      <p:ext uri="{BB962C8B-B14F-4D97-AF65-F5344CB8AC3E}">
        <p14:creationId xmlns:p14="http://schemas.microsoft.com/office/powerpoint/2010/main" val="3403285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1190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Nach Aufgabenstellung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Erfolgsaussichten der vor dem Verwaltungsgericht erhobenen Klage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Obersatz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Klage hat Erfolg, soweit die Sachentscheidungsvoraussetzungen erfüllt sind und die Klage begründet ist</a:t>
            </a:r>
            <a:b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</a:b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Sachentscheidungsvoraussetzungen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Eröffnung des Verwaltungsrechtswegs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Vorrangig zu prüfen: Aufdrängende Sonderzuweisung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berücksichtigen: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Besondere Vorschriften des Beamtenrechts“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gemäß § 40 II 2 1. Alt.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Kläger vorliegend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„Bundesbeamter“,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Klage sich gegen den Dienstherren richtet und ohne Weiteres aus dem Beamtenverhältnis herrührt,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einschlägig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aufdrängende Sonderzuweisung d.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126 I BBG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991740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aufdrängende Sonderzuweisung einschlägig,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mehr zu prüfen: Vorgaben des § 40 I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Eröffnung des Verwaltungsrechtwegs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Statthafte Klageart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88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„Klagebegehren“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Klagebegehren: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„Aufhebung der getroffenen Maßnahmen“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in Betracht kommend: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Anfechtungsklage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Voraussetzung gemäß § 42 I 1. Alt. VwGO: Dass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“Aufhebung eines Verwaltungsaktes“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begehrt wird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Ausgangspunkt zu bedenken: mit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Ausgangsbescheid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Widerspruchsbescheid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sind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zwei Verwaltungsakte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ergangen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988910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fraglich: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Gegenstand der Anfechtungsklage?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beachten: bereits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Ausgangsbescheid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beschwerte den Kläger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Zahlung von 2000,- €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Zusätzliche Beschwer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Widerspruchsbescheid (Zahlung von nunmehr 3000,- € + Verbot der Dienstwagennutzung)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§ 79 VwGO vorliegend zulässig: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Vorgehen gegen Ausgangsbescheid + Widerspruchsbescheid, § 79 I Nr. 1 VwGO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Vorgehen gegen Widerspruchsbescheid isoliert, § 79 II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46335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2744</Words>
  <Application>Microsoft Macintosh PowerPoint</Application>
  <PresentationFormat>Bildschirmpräsentation (4:3)</PresentationFormat>
  <Paragraphs>308</Paragraphs>
  <Slides>37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37</vt:i4>
      </vt:variant>
    </vt:vector>
  </HeadingPairs>
  <TitlesOfParts>
    <vt:vector size="45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54</cp:revision>
  <dcterms:created xsi:type="dcterms:W3CDTF">2023-10-19T08:58:07Z</dcterms:created>
  <dcterms:modified xsi:type="dcterms:W3CDTF">2025-12-07T14:46:25Z</dcterms:modified>
</cp:coreProperties>
</file>