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1"/>
  </p:notesMasterIdLst>
  <p:sldIdLst>
    <p:sldId id="256" r:id="rId2"/>
    <p:sldId id="445" r:id="rId3"/>
    <p:sldId id="446" r:id="rId4"/>
    <p:sldId id="447" r:id="rId5"/>
    <p:sldId id="448" r:id="rId6"/>
    <p:sldId id="449" r:id="rId7"/>
    <p:sldId id="450" r:id="rId8"/>
    <p:sldId id="276" r:id="rId9"/>
    <p:sldId id="304" r:id="rId10"/>
    <p:sldId id="351" r:id="rId11"/>
    <p:sldId id="352" r:id="rId12"/>
    <p:sldId id="353" r:id="rId13"/>
    <p:sldId id="354" r:id="rId14"/>
    <p:sldId id="355" r:id="rId15"/>
    <p:sldId id="356" r:id="rId16"/>
    <p:sldId id="358" r:id="rId17"/>
    <p:sldId id="359" r:id="rId18"/>
    <p:sldId id="360" r:id="rId19"/>
    <p:sldId id="361" r:id="rId20"/>
    <p:sldId id="440" r:id="rId21"/>
    <p:sldId id="362" r:id="rId22"/>
    <p:sldId id="363" r:id="rId23"/>
    <p:sldId id="395" r:id="rId24"/>
    <p:sldId id="451" r:id="rId25"/>
    <p:sldId id="396" r:id="rId26"/>
    <p:sldId id="400" r:id="rId27"/>
    <p:sldId id="401" r:id="rId28"/>
    <p:sldId id="402" r:id="rId29"/>
    <p:sldId id="415" r:id="rId30"/>
    <p:sldId id="417" r:id="rId31"/>
    <p:sldId id="421" r:id="rId32"/>
    <p:sldId id="422" r:id="rId33"/>
    <p:sldId id="426" r:id="rId34"/>
    <p:sldId id="444" r:id="rId35"/>
    <p:sldId id="441" r:id="rId36"/>
    <p:sldId id="442" r:id="rId37"/>
    <p:sldId id="443" r:id="rId38"/>
    <p:sldId id="303" r:id="rId39"/>
    <p:sldId id="439" r:id="rId40"/>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8" autoAdjust="0"/>
    <p:restoredTop sz="92969"/>
  </p:normalViewPr>
  <p:slideViewPr>
    <p:cSldViewPr>
      <p:cViewPr varScale="1">
        <p:scale>
          <a:sx n="111" d="100"/>
          <a:sy n="111" d="100"/>
        </p:scale>
        <p:origin x="512"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14.12.25</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8.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Eröffnung des Verwaltungsrechtwegs gem. § 126 I 1 BBG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Klageart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 88 VwGO maßgeblich: </a:t>
            </a:r>
            <a:r>
              <a:rPr lang="de-DE" sz="2400" b="1" dirty="0">
                <a:solidFill>
                  <a:schemeClr val="tx1">
                    <a:lumMod val="65000"/>
                    <a:lumOff val="35000"/>
                  </a:schemeClr>
                </a:solidFill>
                <a:latin typeface="JKRGNR+Arial-BoldMT"/>
              </a:rPr>
              <a:t>„Klagebegehren“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Ausgangsbegehren des Beamten: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Anerkennung des “Wespenstichs“ als </a:t>
            </a:r>
            <a:r>
              <a:rPr lang="de-DE" sz="2400" b="1" dirty="0">
                <a:solidFill>
                  <a:schemeClr val="tx1">
                    <a:lumMod val="65000"/>
                    <a:lumOff val="35000"/>
                  </a:schemeClr>
                </a:solidFill>
                <a:latin typeface="JKRGNR+Arial-BoldMT"/>
              </a:rPr>
              <a:t>Dienstunfall</a:t>
            </a:r>
            <a:r>
              <a:rPr lang="de-DE" sz="2400" dirty="0">
                <a:solidFill>
                  <a:schemeClr val="tx1">
                    <a:lumMod val="65000"/>
                    <a:lumOff val="35000"/>
                  </a:schemeClr>
                </a:solidFill>
                <a:latin typeface="JKRGNR+Arial-BoldMT"/>
              </a:rPr>
              <a:t> zzgl. </a:t>
            </a:r>
            <a:r>
              <a:rPr lang="de-DE" sz="2400" b="1" dirty="0">
                <a:solidFill>
                  <a:schemeClr val="tx1">
                    <a:lumMod val="65000"/>
                    <a:lumOff val="35000"/>
                  </a:schemeClr>
                </a:solidFill>
                <a:latin typeface="JKRGNR+Arial-BoldMT"/>
              </a:rPr>
              <a:t>Zahlung von 1000,- € Heilbehandlungskosten </a:t>
            </a:r>
            <a:r>
              <a:rPr lang="de-DE" sz="2400" dirty="0">
                <a:solidFill>
                  <a:schemeClr val="tx1">
                    <a:lumMod val="65000"/>
                    <a:lumOff val="35000"/>
                  </a:schemeClr>
                </a:solidFill>
                <a:latin typeface="JKRGNR+Arial-BoldMT"/>
              </a:rPr>
              <a:t>sowie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Erstattung der Kosten für Hörgerät </a:t>
            </a:r>
            <a:r>
              <a:rPr lang="de-DE" sz="2400" b="1" dirty="0" err="1">
                <a:solidFill>
                  <a:schemeClr val="tx1">
                    <a:lumMod val="65000"/>
                    <a:lumOff val="35000"/>
                  </a:schemeClr>
                </a:solidFill>
                <a:latin typeface="JKRGNR+Arial-BoldMT"/>
              </a:rPr>
              <a:t>iHv</a:t>
            </a:r>
            <a:r>
              <a:rPr lang="de-DE" sz="2400" b="1" dirty="0">
                <a:solidFill>
                  <a:schemeClr val="tx1">
                    <a:lumMod val="65000"/>
                    <a:lumOff val="35000"/>
                  </a:schemeClr>
                </a:solidFill>
                <a:latin typeface="JKRGNR+Arial-BoldMT"/>
              </a:rPr>
              <a:t>. 3500,-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Als spezielle Leistungsklage vorrangig: </a:t>
            </a:r>
            <a:r>
              <a:rPr lang="de-DE" sz="2400" b="1" dirty="0">
                <a:solidFill>
                  <a:schemeClr val="tx1">
                    <a:lumMod val="65000"/>
                    <a:lumOff val="35000"/>
                  </a:schemeClr>
                </a:solidFill>
                <a:latin typeface="JKRGNR+Arial-BoldMT"/>
              </a:rPr>
              <a:t>Verpflichtungsklage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42 I 2. Alt.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Dafür erforderlich: dass Erlass eines </a:t>
            </a:r>
            <a:r>
              <a:rPr lang="de-DE" sz="2400" b="1" dirty="0">
                <a:solidFill>
                  <a:schemeClr val="tx1">
                    <a:lumMod val="65000"/>
                    <a:lumOff val="35000"/>
                  </a:schemeClr>
                </a:solidFill>
                <a:latin typeface="JKRGNR+Arial-BoldMT"/>
              </a:rPr>
              <a:t>Verwaltungsakts</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35 VwVfG erstrebt wird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36497451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Rechtsnatur</a:t>
            </a:r>
            <a:r>
              <a:rPr lang="de-DE" sz="2400" dirty="0">
                <a:solidFill>
                  <a:schemeClr val="tx1">
                    <a:lumMod val="65000"/>
                    <a:lumOff val="35000"/>
                  </a:schemeClr>
                </a:solidFill>
                <a:latin typeface="JKRGNR+Arial-BoldMT"/>
              </a:rPr>
              <a:t> einer </a:t>
            </a:r>
            <a:r>
              <a:rPr lang="de-DE" sz="2400" b="1" dirty="0">
                <a:solidFill>
                  <a:schemeClr val="tx1">
                    <a:lumMod val="65000"/>
                    <a:lumOff val="35000"/>
                  </a:schemeClr>
                </a:solidFill>
                <a:latin typeface="JKRGNR+Arial-BoldMT"/>
              </a:rPr>
              <a:t>Zahlung von Geld</a:t>
            </a:r>
            <a:r>
              <a:rPr lang="de-DE" sz="2400" dirty="0">
                <a:solidFill>
                  <a:schemeClr val="tx1">
                    <a:lumMod val="65000"/>
                    <a:lumOff val="35000"/>
                  </a:schemeClr>
                </a:solidFill>
                <a:latin typeface="JKRGNR+Arial-BoldMT"/>
              </a:rPr>
              <a:t>: typischerweise </a:t>
            </a:r>
            <a:r>
              <a:rPr lang="de-DE" sz="2400" b="1" dirty="0">
                <a:solidFill>
                  <a:schemeClr val="tx1">
                    <a:lumMod val="65000"/>
                    <a:lumOff val="35000"/>
                  </a:schemeClr>
                </a:solidFill>
                <a:latin typeface="JKRGNR+Arial-BoldMT"/>
              </a:rPr>
              <a:t>Realakt</a:t>
            </a:r>
            <a:r>
              <a:rPr lang="de-DE" sz="2400" dirty="0">
                <a:solidFill>
                  <a:schemeClr val="tx1">
                    <a:lumMod val="65000"/>
                    <a:lumOff val="35000"/>
                  </a:schemeClr>
                </a:solidFill>
                <a:latin typeface="JKRGNR+Arial-BoldMT"/>
              </a:rPr>
              <a:t> mangels Regelungscharakters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35 S. 1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Häufig indes: </a:t>
            </a:r>
            <a:r>
              <a:rPr lang="de-DE" sz="2400" b="1" dirty="0">
                <a:solidFill>
                  <a:schemeClr val="tx1">
                    <a:lumMod val="65000"/>
                    <a:lumOff val="35000"/>
                  </a:schemeClr>
                </a:solidFill>
                <a:latin typeface="JKRGNR+Arial-BoldMT"/>
              </a:rPr>
              <a:t>Zweistufige Rechtsbeziehung </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Festsetzung (VA)</a:t>
            </a:r>
            <a:endParaRPr lang="de-DE" sz="2400" dirty="0">
              <a:solidFill>
                <a:schemeClr val="tx1">
                  <a:lumMod val="65000"/>
                  <a:lumOff val="35000"/>
                </a:schemeClr>
              </a:solidFill>
              <a:latin typeface="JKRGNR+Arial-BoldMT"/>
              <a:sym typeface="Wingdings" pitchFamily="2" charset="2"/>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Zahlung (Realakt)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Beamtenrecht einschlägig: </a:t>
            </a:r>
            <a:r>
              <a:rPr lang="de-DE" sz="2400" b="1" dirty="0">
                <a:solidFill>
                  <a:schemeClr val="tx1">
                    <a:lumMod val="65000"/>
                    <a:lumOff val="35000"/>
                  </a:schemeClr>
                </a:solidFill>
                <a:latin typeface="JKRGNR+Arial-BoldMT"/>
              </a:rPr>
              <a:t>§ 49 I 1 BeamtVG, der die Festsetzung von Versorgungsbezügen regelt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insbesondere (!) im Beamtenrecht erforderlich: vorheriger Erlass eines Festsetzungsbescheides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t>
            </a:r>
            <a:r>
              <a:rPr lang="de-DE" sz="2400" b="1" dirty="0">
                <a:solidFill>
                  <a:schemeClr val="tx1">
                    <a:lumMod val="65000"/>
                    <a:lumOff val="35000"/>
                  </a:schemeClr>
                </a:solidFill>
                <a:latin typeface="JKRGNR+Arial-BoldMT"/>
              </a:rPr>
              <a:t>Festsetzung</a:t>
            </a:r>
            <a:r>
              <a:rPr lang="de-DE" sz="2400" dirty="0">
                <a:solidFill>
                  <a:schemeClr val="tx1">
                    <a:lumMod val="65000"/>
                    <a:lumOff val="35000"/>
                  </a:schemeClr>
                </a:solidFill>
                <a:latin typeface="JKRGNR+Arial-BoldMT"/>
              </a:rPr>
              <a:t> zu erblicken: </a:t>
            </a:r>
            <a:r>
              <a:rPr lang="de-DE" sz="2400" b="1" dirty="0">
                <a:solidFill>
                  <a:schemeClr val="tx1">
                    <a:lumMod val="65000"/>
                    <a:lumOff val="35000"/>
                  </a:schemeClr>
                </a:solidFill>
                <a:latin typeface="JKRGNR+Arial-BoldMT"/>
              </a:rPr>
              <a:t>Verwaltungsakt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35 S. 1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Statthafte Klageart (nach Auslegung der Anträge!): </a:t>
            </a:r>
            <a:r>
              <a:rPr lang="de-DE" sz="2400" b="1" dirty="0">
                <a:solidFill>
                  <a:schemeClr val="tx1">
                    <a:lumMod val="65000"/>
                    <a:lumOff val="35000"/>
                  </a:schemeClr>
                </a:solidFill>
                <a:latin typeface="JKRGNR+Arial-BoldMT"/>
              </a:rPr>
              <a:t>Verpflichtungsklage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29562909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Klagebefugnis, § 42 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der Verpflichtungsklage vorausgesetzt: Klagebefugnis gemäß </a:t>
            </a:r>
            <a:r>
              <a:rPr lang="de-DE" sz="2400" b="1" dirty="0">
                <a:solidFill>
                  <a:schemeClr val="tx1">
                    <a:lumMod val="65000"/>
                    <a:lumOff val="35000"/>
                  </a:schemeClr>
                </a:solidFill>
                <a:latin typeface="JKRGNR+Arial-BoldMT"/>
              </a:rPr>
              <a:t>§ 42 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Dafür erforderlich: </a:t>
            </a:r>
            <a:r>
              <a:rPr lang="de-DE" sz="2400" b="1" dirty="0">
                <a:solidFill>
                  <a:schemeClr val="tx1">
                    <a:lumMod val="65000"/>
                    <a:lumOff val="35000"/>
                  </a:schemeClr>
                </a:solidFill>
                <a:latin typeface="JKRGNR+Arial-BoldMT"/>
              </a:rPr>
              <a:t>Möglichkeit eines nicht zu rechtfertigenden Eingriffs in ein subjektives Recht</a:t>
            </a:r>
            <a:r>
              <a:rPr lang="de-DE" sz="2400" dirty="0">
                <a:solidFill>
                  <a:schemeClr val="tx1">
                    <a:lumMod val="65000"/>
                    <a:lumOff val="35000"/>
                  </a:schemeClr>
                </a:solidFill>
                <a:latin typeface="JKRGNR+Arial-BoldMT"/>
              </a:rPr>
              <a:t> des Klägers durch die Ablehnung des begehrten Verwaltungsakts (sog. </a:t>
            </a:r>
            <a:r>
              <a:rPr lang="de-DE" sz="2400" b="1" dirty="0">
                <a:solidFill>
                  <a:schemeClr val="tx1">
                    <a:lumMod val="65000"/>
                    <a:lumOff val="35000"/>
                  </a:schemeClr>
                </a:solidFill>
                <a:latin typeface="JKRGNR+Arial-BoldMT"/>
              </a:rPr>
              <a:t>Möglichkeitstheorie</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vorausgesetzt: </a:t>
            </a:r>
            <a:r>
              <a:rPr lang="de-DE" sz="2400" b="1" dirty="0">
                <a:solidFill>
                  <a:schemeClr val="tx1">
                    <a:lumMod val="65000"/>
                    <a:lumOff val="35000"/>
                  </a:schemeClr>
                </a:solidFill>
                <a:latin typeface="JKRGNR+Arial-BoldMT"/>
              </a:rPr>
              <a:t>Anspruch auf Erlass des begehrten VA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Einzig denkbar vorliegend: </a:t>
            </a:r>
            <a:r>
              <a:rPr lang="de-DE" sz="2400" b="1" dirty="0">
                <a:solidFill>
                  <a:schemeClr val="tx1">
                    <a:lumMod val="65000"/>
                    <a:lumOff val="35000"/>
                  </a:schemeClr>
                </a:solidFill>
                <a:latin typeface="JKRGNR+Arial-BoldMT"/>
              </a:rPr>
              <a:t>Einfachgesetzliche Anspruchsgrundlage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Dafür verlangt: Vorliegen einer Rechtsnorm, die zumindest auch dem Schutz des Interessen des Klägers derart zu dienen bestimmt ist, dass dieser die Einhaltung des Rechtssatzes verlangen kann </a:t>
            </a:r>
            <a:r>
              <a:rPr lang="de-DE" sz="2400" b="1" dirty="0">
                <a:solidFill>
                  <a:schemeClr val="tx1">
                    <a:lumMod val="65000"/>
                    <a:lumOff val="35000"/>
                  </a:schemeClr>
                </a:solidFill>
                <a:latin typeface="JKRGNR+Arial-BoldMT"/>
              </a:rPr>
              <a:t>(„Schutznormtheorie“)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22656657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08033"/>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vorliegend heranzuziehen: </a:t>
            </a:r>
            <a:r>
              <a:rPr lang="de-DE" sz="2400" b="1" dirty="0">
                <a:solidFill>
                  <a:schemeClr val="tx1">
                    <a:lumMod val="65000"/>
                    <a:lumOff val="35000"/>
                  </a:schemeClr>
                </a:solidFill>
                <a:latin typeface="JKRGNR+Arial-BoldMT"/>
              </a:rPr>
              <a:t>§ 30 I 1 BeamtVG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Wortlaut: „Wird ein Beamter durch einen Dienstunfall verletzt, so wird ihm (…) Unfallfürsorge gewährt“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Anspruchsgrundlage?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In § 30 I 1 BeamtVG vorgesehen: Begünstigung für den Amtsträger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Rechtsvorschrift eine Begünstigung in der Rechtsfolge vorsieht: </a:t>
            </a:r>
            <a:r>
              <a:rPr lang="de-DE" sz="2400" b="1" dirty="0">
                <a:solidFill>
                  <a:schemeClr val="tx1">
                    <a:lumMod val="65000"/>
                    <a:lumOff val="35000"/>
                  </a:schemeClr>
                </a:solidFill>
                <a:latin typeface="JKRGNR+Arial-BoldMT"/>
              </a:rPr>
              <a:t>Anspruchsqualität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gebotener Kürze (!) zu bejahen: </a:t>
            </a:r>
            <a:r>
              <a:rPr lang="de-DE" sz="2400" b="1" dirty="0">
                <a:solidFill>
                  <a:schemeClr val="tx1">
                    <a:lumMod val="65000"/>
                    <a:lumOff val="35000"/>
                  </a:schemeClr>
                </a:solidFill>
                <a:latin typeface="JKRGNR+Arial-BoldMT"/>
              </a:rPr>
              <a:t>Schutznormcharakter des § 30 I 1 BeamtVG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Als </a:t>
            </a:r>
            <a:r>
              <a:rPr lang="de-DE" sz="2400" b="1" dirty="0">
                <a:solidFill>
                  <a:schemeClr val="tx1">
                    <a:lumMod val="65000"/>
                    <a:lumOff val="35000"/>
                  </a:schemeClr>
                </a:solidFill>
                <a:latin typeface="JKRGNR+Arial-BoldMT"/>
              </a:rPr>
              <a:t>„Minus“ </a:t>
            </a:r>
            <a:r>
              <a:rPr lang="de-DE" sz="2400" dirty="0">
                <a:solidFill>
                  <a:schemeClr val="tx1">
                    <a:lumMod val="65000"/>
                    <a:lumOff val="35000"/>
                  </a:schemeClr>
                </a:solidFill>
                <a:latin typeface="JKRGNR+Arial-BoldMT"/>
              </a:rPr>
              <a:t>von diesem Anspruch </a:t>
            </a:r>
            <a:r>
              <a:rPr lang="de-DE" sz="2400" b="1" dirty="0">
                <a:solidFill>
                  <a:schemeClr val="tx1">
                    <a:lumMod val="65000"/>
                    <a:lumOff val="35000"/>
                  </a:schemeClr>
                </a:solidFill>
                <a:latin typeface="JKRGNR+Arial-BoldMT"/>
              </a:rPr>
              <a:t>umfasst</a:t>
            </a:r>
            <a:r>
              <a:rPr lang="de-DE" sz="2400" dirty="0">
                <a:solidFill>
                  <a:schemeClr val="tx1">
                    <a:lumMod val="65000"/>
                    <a:lumOff val="35000"/>
                  </a:schemeClr>
                </a:solidFill>
                <a:latin typeface="JKRGNR+Arial-BoldMT"/>
              </a:rPr>
              <a:t>: vorherige </a:t>
            </a:r>
            <a:r>
              <a:rPr lang="de-DE" sz="2400" b="1" dirty="0">
                <a:solidFill>
                  <a:schemeClr val="tx1">
                    <a:lumMod val="65000"/>
                    <a:lumOff val="35000"/>
                  </a:schemeClr>
                </a:solidFill>
                <a:latin typeface="JKRGNR+Arial-BoldMT"/>
              </a:rPr>
              <a:t>Festsetzung</a:t>
            </a:r>
            <a:r>
              <a:rPr lang="de-DE" sz="2400" dirty="0">
                <a:solidFill>
                  <a:schemeClr val="tx1">
                    <a:lumMod val="65000"/>
                    <a:lumOff val="35000"/>
                  </a:schemeClr>
                </a:solidFill>
                <a:latin typeface="JKRGNR+Arial-BoldMT"/>
              </a:rPr>
              <a:t> nach § 49 I 1 BeamtVG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Klagebefugnis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18747489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 calcmode="lin" valueType="num">
                                      <p:cBhvr additive="base">
                                        <p:cTn id="4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44755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(Erfolgloses) Vorverfahren, §§ 68 ff.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der Anfechtungs- und Versagungsgegenklage gem. </a:t>
            </a:r>
            <a:r>
              <a:rPr lang="de-DE" sz="2400" b="1" dirty="0">
                <a:solidFill>
                  <a:schemeClr val="tx1">
                    <a:lumMod val="65000"/>
                    <a:lumOff val="35000"/>
                  </a:schemeClr>
                </a:solidFill>
                <a:latin typeface="JKRGNR+Arial-BoldMT"/>
              </a:rPr>
              <a:t>§ 68 I, II VwGO</a:t>
            </a:r>
            <a:r>
              <a:rPr lang="de-DE" sz="2400" dirty="0">
                <a:solidFill>
                  <a:schemeClr val="tx1">
                    <a:lumMod val="65000"/>
                    <a:lumOff val="35000"/>
                  </a:schemeClr>
                </a:solidFill>
                <a:latin typeface="JKRGNR+Arial-BoldMT"/>
              </a:rPr>
              <a:t> grundsätzlich erforderlich: Erfolgloses Durchführung eines Vorverfahrens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von Bundesbeamten zudem „vor allen Klagen“ durchzuführen: </a:t>
            </a:r>
            <a:r>
              <a:rPr lang="de-DE" sz="2400" b="1" dirty="0">
                <a:solidFill>
                  <a:schemeClr val="tx1">
                    <a:lumMod val="65000"/>
                    <a:lumOff val="35000"/>
                  </a:schemeClr>
                </a:solidFill>
                <a:latin typeface="JKRGNR+Arial-BoldMT"/>
              </a:rPr>
              <a:t>Vorverfahren, § 126 II 1 BBG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Widerspruchsverfahren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Fraglich indes: ob </a:t>
            </a:r>
            <a:r>
              <a:rPr lang="de-DE" sz="2400" b="1" dirty="0">
                <a:solidFill>
                  <a:schemeClr val="tx1">
                    <a:lumMod val="65000"/>
                    <a:lumOff val="35000"/>
                  </a:schemeClr>
                </a:solidFill>
                <a:latin typeface="JKRGNR+Arial-BoldMT"/>
              </a:rPr>
              <a:t>Widerspruch des Klägers verspätet </a:t>
            </a:r>
            <a:r>
              <a:rPr lang="de-DE" sz="2400" dirty="0">
                <a:solidFill>
                  <a:schemeClr val="tx1">
                    <a:lumMod val="65000"/>
                    <a:lumOff val="35000"/>
                  </a:schemeClr>
                </a:solidFill>
                <a:latin typeface="JKRGNR+Arial-BoldMT"/>
              </a:rPr>
              <a:t>war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Fristberechnung maßgeblich: </a:t>
            </a:r>
            <a:r>
              <a:rPr lang="de-DE" sz="2400" b="1" dirty="0">
                <a:solidFill>
                  <a:schemeClr val="tx1">
                    <a:lumMod val="65000"/>
                    <a:lumOff val="35000"/>
                  </a:schemeClr>
                </a:solidFill>
                <a:latin typeface="JKRGNR+Arial-BoldMT"/>
              </a:rPr>
              <a:t>§ 70 I 1 VwGO</a:t>
            </a:r>
            <a:r>
              <a:rPr lang="de-DE" sz="2400" dirty="0">
                <a:solidFill>
                  <a:schemeClr val="tx1">
                    <a:lumMod val="65000"/>
                    <a:lumOff val="35000"/>
                  </a:schemeClr>
                </a:solidFill>
                <a:latin typeface="JKRGNR+Arial-BoldMT"/>
              </a:rPr>
              <a:t>, wonach der Widerspruch </a:t>
            </a:r>
            <a:r>
              <a:rPr lang="de-DE" sz="2400" b="1" dirty="0">
                <a:solidFill>
                  <a:schemeClr val="tx1">
                    <a:lumMod val="65000"/>
                    <a:lumOff val="35000"/>
                  </a:schemeClr>
                </a:solidFill>
                <a:latin typeface="JKRGNR+Arial-BoldMT"/>
              </a:rPr>
              <a:t>„innerhalb eines Monats“ </a:t>
            </a:r>
            <a:r>
              <a:rPr lang="de-DE" sz="2400" dirty="0">
                <a:solidFill>
                  <a:schemeClr val="tx1">
                    <a:lumMod val="65000"/>
                    <a:lumOff val="35000"/>
                  </a:schemeClr>
                </a:solidFill>
                <a:latin typeface="JKRGNR+Arial-BoldMT"/>
              </a:rPr>
              <a:t>nach Bekanntgabe des Verwaltungsakts zu erheben ist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362799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Bekanntgabe (+)</a:t>
            </a:r>
            <a:r>
              <a:rPr lang="de-DE" sz="2400" dirty="0">
                <a:solidFill>
                  <a:schemeClr val="tx1">
                    <a:lumMod val="65000"/>
                    <a:lumOff val="35000"/>
                  </a:schemeClr>
                </a:solidFill>
                <a:latin typeface="JKRGNR+Arial-BoldMT"/>
              </a:rPr>
              <a:t>: soweit der Verwaltungsakt „</a:t>
            </a:r>
            <a:r>
              <a:rPr lang="de-DE" sz="2400" i="1" dirty="0">
                <a:solidFill>
                  <a:schemeClr val="tx1">
                    <a:lumMod val="65000"/>
                    <a:lumOff val="35000"/>
                  </a:schemeClr>
                </a:solidFill>
                <a:latin typeface="JKRGNR+Arial-BoldMT"/>
              </a:rPr>
              <a:t>so in den </a:t>
            </a:r>
            <a:r>
              <a:rPr lang="de-DE" sz="2400" b="1" i="1" dirty="0">
                <a:solidFill>
                  <a:schemeClr val="tx1">
                    <a:lumMod val="65000"/>
                    <a:lumOff val="35000"/>
                  </a:schemeClr>
                </a:solidFill>
                <a:latin typeface="JKRGNR+Arial-BoldMT"/>
              </a:rPr>
              <a:t>Machtbereich des Empfängers </a:t>
            </a:r>
            <a:r>
              <a:rPr lang="de-DE" sz="2400" i="1" dirty="0">
                <a:solidFill>
                  <a:schemeClr val="tx1">
                    <a:lumMod val="65000"/>
                    <a:lumOff val="35000"/>
                  </a:schemeClr>
                </a:solidFill>
                <a:latin typeface="JKRGNR+Arial-BoldMT"/>
              </a:rPr>
              <a:t>gelangt ist, dass dieser bei gewöhnlichem Verlauf und </a:t>
            </a:r>
            <a:r>
              <a:rPr lang="de-DE" sz="2400" b="1" i="1" dirty="0">
                <a:solidFill>
                  <a:schemeClr val="tx1">
                    <a:lumMod val="65000"/>
                    <a:lumOff val="35000"/>
                  </a:schemeClr>
                </a:solidFill>
                <a:latin typeface="JKRGNR+Arial-BoldMT"/>
              </a:rPr>
              <a:t>unter normalen Umständen </a:t>
            </a:r>
            <a:r>
              <a:rPr lang="de-DE" sz="2400" i="1" dirty="0">
                <a:solidFill>
                  <a:schemeClr val="tx1">
                    <a:lumMod val="65000"/>
                    <a:lumOff val="35000"/>
                  </a:schemeClr>
                </a:solidFill>
                <a:latin typeface="JKRGNR+Arial-BoldMT"/>
              </a:rPr>
              <a:t>unter Berücksichtigung der Verkehrsauffassung die </a:t>
            </a:r>
            <a:r>
              <a:rPr lang="de-DE" sz="2400" b="1" i="1" dirty="0">
                <a:solidFill>
                  <a:schemeClr val="tx1">
                    <a:lumMod val="65000"/>
                    <a:lumOff val="35000"/>
                  </a:schemeClr>
                </a:solidFill>
                <a:latin typeface="JKRGNR+Arial-BoldMT"/>
              </a:rPr>
              <a:t>Möglichkeit hat, von ihm Kenntnis zu nehmen</a:t>
            </a:r>
            <a:r>
              <a:rPr lang="de-DE" sz="2400" i="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(BVerwG)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Bei Versendung eines </a:t>
            </a:r>
            <a:r>
              <a:rPr lang="de-DE" sz="2400" b="1" dirty="0">
                <a:solidFill>
                  <a:schemeClr val="tx1">
                    <a:lumMod val="65000"/>
                    <a:lumOff val="35000"/>
                  </a:schemeClr>
                </a:solidFill>
                <a:latin typeface="JKRGNR+Arial-BoldMT"/>
              </a:rPr>
              <a:t>schriftlichen Verwaltungsakts durch die Post </a:t>
            </a:r>
            <a:r>
              <a:rPr lang="de-DE" sz="2400" dirty="0">
                <a:solidFill>
                  <a:schemeClr val="tx1">
                    <a:lumMod val="65000"/>
                    <a:lumOff val="35000"/>
                  </a:schemeClr>
                </a:solidFill>
                <a:latin typeface="JKRGNR+Arial-BoldMT"/>
              </a:rPr>
              <a:t>zu berücksichtigen: Sonderregel des </a:t>
            </a:r>
            <a:r>
              <a:rPr lang="de-DE" sz="2400" b="1" dirty="0">
                <a:solidFill>
                  <a:schemeClr val="tx1">
                    <a:lumMod val="65000"/>
                    <a:lumOff val="35000"/>
                  </a:schemeClr>
                </a:solidFill>
                <a:latin typeface="JKRGNR+Arial-BoldMT"/>
              </a:rPr>
              <a:t>§ 41 II 1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a:t>
            </a:r>
            <a:r>
              <a:rPr lang="de-DE" sz="2400" b="1" dirty="0">
                <a:solidFill>
                  <a:schemeClr val="tx1">
                    <a:lumMod val="65000"/>
                    <a:lumOff val="35000"/>
                  </a:schemeClr>
                </a:solidFill>
                <a:latin typeface="JKRGNR+Arial-BoldMT"/>
              </a:rPr>
              <a:t>„4-Tages-Fiktion“: </a:t>
            </a:r>
            <a:r>
              <a:rPr lang="de-DE" sz="2400" dirty="0">
                <a:solidFill>
                  <a:schemeClr val="tx1">
                    <a:lumMod val="65000"/>
                    <a:lumOff val="35000"/>
                  </a:schemeClr>
                </a:solidFill>
                <a:latin typeface="JKRGNR+Arial-BoldMT"/>
              </a:rPr>
              <a:t>der Verwaltungsakt „gilt am vierten Tag nach der Aufgabe zur Post als bekannt gegeben“, § 41 II 1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Aufgabe zur Post: </a:t>
            </a:r>
            <a:r>
              <a:rPr lang="de-DE" sz="2400" b="1" dirty="0">
                <a:solidFill>
                  <a:schemeClr val="tx1">
                    <a:lumMod val="65000"/>
                    <a:lumOff val="35000"/>
                  </a:schemeClr>
                </a:solidFill>
                <a:latin typeface="JKRGNR+Arial-BoldMT"/>
              </a:rPr>
              <a:t>10.09</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Bekanntgabe</a:t>
            </a:r>
            <a:r>
              <a:rPr lang="de-DE" sz="2400" dirty="0">
                <a:solidFill>
                  <a:schemeClr val="tx1">
                    <a:lumMod val="65000"/>
                    <a:lumOff val="35000"/>
                  </a:schemeClr>
                </a:solidFill>
                <a:latin typeface="JKRGNR+Arial-BoldMT"/>
              </a:rPr>
              <a:t> nach „4-Tages-Fiktion“: </a:t>
            </a:r>
            <a:r>
              <a:rPr lang="de-DE" sz="2400" b="1" dirty="0">
                <a:solidFill>
                  <a:schemeClr val="tx1">
                    <a:lumMod val="65000"/>
                    <a:lumOff val="35000"/>
                  </a:schemeClr>
                </a:solidFill>
                <a:latin typeface="JKRGNR+Arial-BoldMT"/>
              </a:rPr>
              <a:t>14.09</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a:t>
            </a:r>
            <a:r>
              <a:rPr lang="de-DE" sz="2400" b="1" dirty="0">
                <a:solidFill>
                  <a:schemeClr val="tx1">
                    <a:lumMod val="65000"/>
                    <a:lumOff val="35000"/>
                  </a:schemeClr>
                </a:solidFill>
                <a:latin typeface="JKRGNR+Arial-BoldMT"/>
              </a:rPr>
              <a:t>Fristberechnung</a:t>
            </a:r>
            <a:r>
              <a:rPr lang="de-DE" sz="2400" dirty="0">
                <a:solidFill>
                  <a:schemeClr val="tx1">
                    <a:lumMod val="65000"/>
                    <a:lumOff val="35000"/>
                  </a:schemeClr>
                </a:solidFill>
                <a:latin typeface="JKRGNR+Arial-BoldMT"/>
              </a:rPr>
              <a:t> maßgeblich: Gemäß </a:t>
            </a:r>
            <a:r>
              <a:rPr lang="de-DE" sz="2400" b="1" dirty="0">
                <a:solidFill>
                  <a:schemeClr val="tx1">
                    <a:lumMod val="65000"/>
                    <a:lumOff val="35000"/>
                  </a:schemeClr>
                </a:solidFill>
                <a:latin typeface="JKRGNR+Arial-BoldMT"/>
              </a:rPr>
              <a:t>§ 57 II VwGO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222 I ZPO</a:t>
            </a:r>
            <a:r>
              <a:rPr lang="de-DE" sz="2400" dirty="0">
                <a:solidFill>
                  <a:schemeClr val="tx1">
                    <a:lumMod val="65000"/>
                    <a:lumOff val="35000"/>
                  </a:schemeClr>
                </a:solidFill>
                <a:latin typeface="JKRGNR+Arial-BoldMT"/>
              </a:rPr>
              <a:t> „die Vorschriften des Bürgerlichen Gesetzbuchs“ (§§ 187 ff BGB)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23058737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den </a:t>
            </a:r>
            <a:r>
              <a:rPr lang="de-DE" sz="2400" b="1" dirty="0">
                <a:solidFill>
                  <a:schemeClr val="tx1">
                    <a:lumMod val="65000"/>
                    <a:lumOff val="35000"/>
                  </a:schemeClr>
                </a:solidFill>
                <a:latin typeface="JKRGNR+Arial-BoldMT"/>
              </a:rPr>
              <a:t>Fristbeginn</a:t>
            </a:r>
            <a:r>
              <a:rPr lang="de-DE" sz="2400" dirty="0">
                <a:solidFill>
                  <a:schemeClr val="tx1">
                    <a:lumMod val="65000"/>
                    <a:lumOff val="35000"/>
                  </a:schemeClr>
                </a:solidFill>
                <a:latin typeface="JKRGNR+Arial-BoldMT"/>
              </a:rPr>
              <a:t> daher zu beachten: </a:t>
            </a:r>
            <a:r>
              <a:rPr lang="de-DE" sz="2400" b="1" dirty="0">
                <a:solidFill>
                  <a:schemeClr val="tx1">
                    <a:lumMod val="65000"/>
                    <a:lumOff val="35000"/>
                  </a:schemeClr>
                </a:solidFill>
                <a:latin typeface="JKRGNR+Arial-BoldMT"/>
              </a:rPr>
              <a:t>§ 187 I BGB</a:t>
            </a:r>
            <a:r>
              <a:rPr lang="de-DE" sz="2400" dirty="0">
                <a:solidFill>
                  <a:schemeClr val="tx1">
                    <a:lumMod val="65000"/>
                    <a:lumOff val="35000"/>
                  </a:schemeClr>
                </a:solidFill>
                <a:latin typeface="JKRGNR+Arial-BoldMT"/>
              </a:rPr>
              <a:t>, wonach – soweit ein Ereignis für den Fristbeginn maßgeblich – dieser Tag nicht (!) mitgerechnet wird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Fristbeginn</a:t>
            </a:r>
            <a:r>
              <a:rPr lang="de-DE" sz="2400" dirty="0">
                <a:solidFill>
                  <a:schemeClr val="tx1">
                    <a:lumMod val="65000"/>
                    <a:lumOff val="35000"/>
                  </a:schemeClr>
                </a:solidFill>
                <a:latin typeface="JKRGNR+Arial-BoldMT"/>
              </a:rPr>
              <a:t>: Bekanntgabe des VA am 14.09, </a:t>
            </a:r>
            <a:r>
              <a:rPr lang="de-DE" sz="2400" dirty="0">
                <a:solidFill>
                  <a:schemeClr val="tx1">
                    <a:lumMod val="65000"/>
                    <a:lumOff val="35000"/>
                  </a:schemeClr>
                </a:solidFill>
                <a:latin typeface="JKRGNR+Arial-BoldMT"/>
                <a:sym typeface="Wingdings" pitchFamily="2" charset="2"/>
              </a:rPr>
              <a:t>sodass die </a:t>
            </a:r>
            <a:r>
              <a:rPr lang="de-DE" sz="2400" b="1" dirty="0">
                <a:solidFill>
                  <a:schemeClr val="tx1">
                    <a:lumMod val="65000"/>
                    <a:lumOff val="35000"/>
                  </a:schemeClr>
                </a:solidFill>
                <a:latin typeface="JKRGNR+Arial-BoldMT"/>
                <a:sym typeface="Wingdings" pitchFamily="2" charset="2"/>
              </a:rPr>
              <a:t>Frist am 15.09</a:t>
            </a:r>
            <a:r>
              <a:rPr lang="de-DE" sz="2400" dirty="0">
                <a:solidFill>
                  <a:schemeClr val="tx1">
                    <a:lumMod val="65000"/>
                    <a:lumOff val="35000"/>
                  </a:schemeClr>
                </a:solidFill>
                <a:latin typeface="JKRGNR+Arial-BoldMT"/>
                <a:sym typeface="Wingdings" pitchFamily="2" charset="2"/>
              </a:rPr>
              <a:t>. beginnt </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Fristablauf</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14.10</a:t>
            </a:r>
            <a:r>
              <a:rPr lang="de-DE" sz="2400" dirty="0">
                <a:solidFill>
                  <a:schemeClr val="tx1">
                    <a:lumMod val="65000"/>
                    <a:lumOff val="35000"/>
                  </a:schemeClr>
                </a:solidFill>
                <a:latin typeface="JKRGNR+Arial-BoldMT"/>
              </a:rPr>
              <a:t>. um 24 Uhr (§ 57 II VwGO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 222 I ZPO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 188 II BGB)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Zugang des Widerspruchs</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17.10</a:t>
            </a:r>
            <a:r>
              <a:rPr lang="de-DE" sz="2400" dirty="0">
                <a:solidFill>
                  <a:schemeClr val="tx1">
                    <a:lumMod val="65000"/>
                    <a:lumOff val="35000"/>
                  </a:schemeClr>
                </a:solidFill>
                <a:latin typeface="JKRGNR+Arial-BoldMT"/>
              </a:rPr>
              <a:t>, mit der Folge, dass der Widerspruch </a:t>
            </a:r>
            <a:r>
              <a:rPr lang="de-DE" sz="2400" b="1" dirty="0">
                <a:solidFill>
                  <a:schemeClr val="tx1">
                    <a:lumMod val="65000"/>
                    <a:lumOff val="35000"/>
                  </a:schemeClr>
                </a:solidFill>
                <a:latin typeface="JKRGNR+Arial-BoldMT"/>
              </a:rPr>
              <a:t>verspätet</a:t>
            </a:r>
            <a:r>
              <a:rPr lang="de-DE" sz="2400" dirty="0">
                <a:solidFill>
                  <a:schemeClr val="tx1">
                    <a:lumMod val="65000"/>
                    <a:lumOff val="35000"/>
                  </a:schemeClr>
                </a:solidFill>
                <a:latin typeface="JKRGNR+Arial-BoldMT"/>
              </a:rPr>
              <a:t> war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berücksichtigen: </a:t>
            </a:r>
            <a:r>
              <a:rPr lang="de-DE" sz="2400" b="1" dirty="0">
                <a:solidFill>
                  <a:schemeClr val="tx1">
                    <a:lumMod val="65000"/>
                    <a:lumOff val="35000"/>
                  </a:schemeClr>
                </a:solidFill>
                <a:latin typeface="JKRGNR+Arial-BoldMT"/>
              </a:rPr>
              <a:t>Widerspruchsbehörde</a:t>
            </a:r>
            <a:r>
              <a:rPr lang="de-DE" sz="2400" dirty="0">
                <a:solidFill>
                  <a:schemeClr val="tx1">
                    <a:lumMod val="65000"/>
                    <a:lumOff val="35000"/>
                  </a:schemeClr>
                </a:solidFill>
                <a:latin typeface="JKRGNR+Arial-BoldMT"/>
              </a:rPr>
              <a:t> hat über den verspäteten </a:t>
            </a:r>
            <a:r>
              <a:rPr lang="de-DE" sz="2400" b="1" dirty="0">
                <a:solidFill>
                  <a:schemeClr val="tx1">
                    <a:lumMod val="65000"/>
                    <a:lumOff val="35000"/>
                  </a:schemeClr>
                </a:solidFill>
                <a:latin typeface="JKRGNR+Arial-BoldMT"/>
              </a:rPr>
              <a:t>Widerspruch in der Sache entschieden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fraglich: ob </a:t>
            </a:r>
            <a:r>
              <a:rPr lang="de-DE" sz="2400" b="1" dirty="0">
                <a:solidFill>
                  <a:schemeClr val="tx1">
                    <a:lumMod val="65000"/>
                    <a:lumOff val="35000"/>
                  </a:schemeClr>
                </a:solidFill>
                <a:latin typeface="JKRGNR+Arial-BoldMT"/>
              </a:rPr>
              <a:t>Heilung eines verfristeten Widerspruchs möglich </a:t>
            </a:r>
            <a:r>
              <a:rPr lang="de-DE" sz="2400" dirty="0">
                <a:solidFill>
                  <a:schemeClr val="tx1">
                    <a:lumMod val="65000"/>
                    <a:lumOff val="35000"/>
                  </a:schemeClr>
                </a:solidFill>
                <a:latin typeface="JKRGNR+Arial-BoldMT"/>
              </a:rPr>
              <a:t>ist (</a:t>
            </a:r>
            <a:r>
              <a:rPr lang="de-DE" sz="2400" dirty="0" err="1">
                <a:solidFill>
                  <a:schemeClr val="tx1">
                    <a:lumMod val="65000"/>
                    <a:lumOff val="35000"/>
                  </a:schemeClr>
                </a:solidFill>
                <a:latin typeface="JKRGNR+Arial-BoldMT"/>
              </a:rPr>
              <a:t>str.</a:t>
            </a:r>
            <a:r>
              <a:rPr lang="de-DE" sz="2400" dirty="0">
                <a:solidFill>
                  <a:schemeClr val="tx1">
                    <a:lumMod val="65000"/>
                    <a:lumOff val="35000"/>
                  </a:schemeClr>
                </a:solidFill>
                <a:latin typeface="JKRGNR+Arial-BoldMT"/>
              </a:rPr>
              <a:t>)</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32393850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96752"/>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Wortlaut: </a:t>
            </a:r>
            <a:r>
              <a:rPr lang="de-DE" sz="2400" b="1" u="sng" dirty="0">
                <a:solidFill>
                  <a:schemeClr val="tx1">
                    <a:lumMod val="65000"/>
                    <a:lumOff val="35000"/>
                  </a:schemeClr>
                </a:solidFill>
                <a:latin typeface="JKRGNR+Arial-BoldMT"/>
              </a:rPr>
              <a:t>unergiebig</a:t>
            </a:r>
            <a:endParaRPr lang="de-DE" sz="2400" u="sng"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70 I 1 VwGO </a:t>
            </a:r>
            <a:r>
              <a:rPr lang="de-DE" sz="2400" dirty="0">
                <a:solidFill>
                  <a:schemeClr val="tx1">
                    <a:lumMod val="65000"/>
                    <a:lumOff val="35000"/>
                  </a:schemeClr>
                </a:solidFill>
                <a:latin typeface="JKRGNR+Arial-BoldMT"/>
              </a:rPr>
              <a:t>enthält zu der Frage, wie mit einem verspäteten Widerspruch umzugehen, ist keine Regelung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b="1" dirty="0" err="1">
                <a:solidFill>
                  <a:schemeClr val="tx1">
                    <a:lumMod val="65000"/>
                    <a:lumOff val="35000"/>
                  </a:schemeClr>
                </a:solidFill>
                <a:latin typeface="JKRGNR+Arial-BoldMT"/>
              </a:rPr>
              <a:t>Rspr</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Behörde als </a:t>
            </a:r>
            <a:r>
              <a:rPr lang="de-DE" sz="2400" b="1" dirty="0">
                <a:solidFill>
                  <a:schemeClr val="tx1">
                    <a:lumMod val="65000"/>
                    <a:lumOff val="35000"/>
                  </a:schemeClr>
                </a:solidFill>
                <a:latin typeface="JKRGNR+Arial-BoldMT"/>
              </a:rPr>
              <a:t>„Herrin des Vorverfahrens“ </a:t>
            </a:r>
            <a:r>
              <a:rPr lang="de-DE" sz="2400" dirty="0">
                <a:solidFill>
                  <a:schemeClr val="tx1">
                    <a:lumMod val="65000"/>
                    <a:lumOff val="35000"/>
                  </a:schemeClr>
                </a:solidFill>
                <a:latin typeface="JKRGNR+Arial-BoldMT"/>
              </a:rPr>
              <a:t>könne über die Widerspruchsfrist disponieren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Sinn und Zweck </a:t>
            </a:r>
            <a:r>
              <a:rPr lang="de-DE" sz="2400" dirty="0">
                <a:solidFill>
                  <a:schemeClr val="tx1">
                    <a:lumMod val="65000"/>
                    <a:lumOff val="35000"/>
                  </a:schemeClr>
                </a:solidFill>
                <a:latin typeface="JKRGNR+Arial-BoldMT"/>
              </a:rPr>
              <a:t>des Vorverfahrens: Selbstkontrolle der Verwaltung spreche für Heilungsmöglichkeit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Systematik</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48, 49 VwVfG </a:t>
            </a:r>
            <a:r>
              <a:rPr lang="de-DE" sz="2400" dirty="0">
                <a:solidFill>
                  <a:schemeClr val="tx1">
                    <a:lumMod val="65000"/>
                    <a:lumOff val="35000"/>
                  </a:schemeClr>
                </a:solidFill>
                <a:latin typeface="JKRGNR+Arial-BoldMT"/>
              </a:rPr>
              <a:t>belegen, dass Behörde sich über die Bestandskraft hinwegsetzen kann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b="1" dirty="0" err="1">
                <a:solidFill>
                  <a:schemeClr val="tx1">
                    <a:lumMod val="65000"/>
                    <a:lumOff val="35000"/>
                  </a:schemeClr>
                </a:solidFill>
                <a:latin typeface="JKRGNR+Arial-BoldMT"/>
              </a:rPr>
              <a:t>hL</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keine Dispositionsmöglichkeit der Behörde, Widerspruch sei als unzulässig zurückzuweisen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Sinn und Zweck der Bestandskraft von Verwaltungsakten </a:t>
            </a:r>
            <a:r>
              <a:rPr lang="de-DE" sz="2400" dirty="0">
                <a:solidFill>
                  <a:schemeClr val="tx1">
                    <a:lumMod val="65000"/>
                    <a:lumOff val="35000"/>
                  </a:schemeClr>
                </a:solidFill>
                <a:latin typeface="JKRGNR+Arial-BoldMT"/>
              </a:rPr>
              <a:t>sei die Rechtssicherheit und diese diene auch der </a:t>
            </a:r>
            <a:r>
              <a:rPr lang="de-DE" sz="2400" b="1" dirty="0">
                <a:solidFill>
                  <a:schemeClr val="tx1">
                    <a:lumMod val="65000"/>
                    <a:lumOff val="35000"/>
                  </a:schemeClr>
                </a:solidFill>
                <a:latin typeface="JKRGNR+Arial-BoldMT"/>
              </a:rPr>
              <a:t>Vermeidung unnötiger Prozesse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74708631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344" y="1196752"/>
            <a:ext cx="8928992" cy="4539704"/>
          </a:xfrm>
          <a:prstGeom prst="rect">
            <a:avLst/>
          </a:prstGeom>
          <a:noFill/>
        </p:spPr>
        <p:txBody>
          <a:bodyPr wrap="square" rtlCol="0">
            <a:spAutoFit/>
          </a:bodyPr>
          <a:lstStyle/>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Verweis auf </a:t>
            </a:r>
            <a:r>
              <a:rPr lang="de-DE" sz="2400" b="1" dirty="0">
                <a:solidFill>
                  <a:schemeClr val="tx1">
                    <a:lumMod val="65000"/>
                    <a:lumOff val="35000"/>
                  </a:schemeClr>
                </a:solidFill>
                <a:latin typeface="JKRGNR+Arial-BoldMT"/>
              </a:rPr>
              <a:t>§§ 48, 49 VwVfG überzeugt nicht</a:t>
            </a:r>
            <a:r>
              <a:rPr lang="de-DE" sz="2400" dirty="0">
                <a:solidFill>
                  <a:schemeClr val="tx1">
                    <a:lumMod val="65000"/>
                    <a:lumOff val="35000"/>
                  </a:schemeClr>
                </a:solidFill>
                <a:latin typeface="JKRGNR+Arial-BoldMT"/>
              </a:rPr>
              <a:t>: diese Normen statuieren klare Vorgaben, wann Bestandskraft ausnahmsweise durchbrochen werden kann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dogmatisch überzeugender: Argumente der </a:t>
            </a:r>
            <a:r>
              <a:rPr lang="de-DE" sz="2400" dirty="0" err="1">
                <a:solidFill>
                  <a:schemeClr val="tx1">
                    <a:lumMod val="65000"/>
                    <a:lumOff val="35000"/>
                  </a:schemeClr>
                </a:solidFill>
                <a:latin typeface="JKRGNR+Arial-BoldMT"/>
              </a:rPr>
              <a:t>hL</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zu bedenken: </a:t>
            </a:r>
            <a:r>
              <a:rPr lang="de-DE" sz="2400" b="1" dirty="0">
                <a:solidFill>
                  <a:schemeClr val="tx1">
                    <a:lumMod val="65000"/>
                    <a:lumOff val="35000"/>
                  </a:schemeClr>
                </a:solidFill>
                <a:latin typeface="JKRGNR+Arial-BoldMT"/>
              </a:rPr>
              <a:t>Ansicht der Rechtsprechung typischerweise auf der Linie mit der Lösungsskizze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a:t>
            </a:r>
            <a:r>
              <a:rPr lang="de-DE" sz="2400" b="1" dirty="0">
                <a:solidFill>
                  <a:schemeClr val="tx1">
                    <a:lumMod val="65000"/>
                    <a:lumOff val="35000"/>
                  </a:schemeClr>
                </a:solidFill>
                <a:latin typeface="JKRGNR+Arial-BoldMT"/>
              </a:rPr>
              <a:t>Möglichkeit einer „Heilung“ durch Sachentscheidung der Widerspruchsbehörde (+) </a:t>
            </a:r>
            <a:r>
              <a:rPr lang="de-DE" sz="2400" dirty="0">
                <a:solidFill>
                  <a:schemeClr val="tx1">
                    <a:lumMod val="65000"/>
                    <a:lumOff val="35000"/>
                  </a:schemeClr>
                </a:solidFill>
                <a:latin typeface="JKRGNR+Arial-BoldMT"/>
              </a:rPr>
              <a:t>[</a:t>
            </a: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vertretbar, dann: Hilfsgutachten]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Erfolgloses Widerspruchsverfahren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197029188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130"/>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Klagefrist, § 74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a:t>
            </a:r>
            <a:r>
              <a:rPr lang="de-DE" sz="2400" b="1" dirty="0">
                <a:solidFill>
                  <a:schemeClr val="tx1">
                    <a:lumMod val="65000"/>
                    <a:lumOff val="35000"/>
                  </a:schemeClr>
                </a:solidFill>
                <a:latin typeface="JKRGNR+Arial-BoldMT"/>
              </a:rPr>
              <a:t>§ 74 I 1 VwGO </a:t>
            </a:r>
            <a:r>
              <a:rPr lang="de-DE" sz="2400" dirty="0">
                <a:solidFill>
                  <a:schemeClr val="tx1">
                    <a:lumMod val="65000"/>
                    <a:lumOff val="35000"/>
                  </a:schemeClr>
                </a:solidFill>
                <a:latin typeface="JKRGNR+Arial-BoldMT"/>
              </a:rPr>
              <a:t>gilt: Monatsfrist ab Zustellung des Widerspruchsbescheides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unterstellen, da Klage „sofort“ erhoben wurde: </a:t>
            </a:r>
            <a:r>
              <a:rPr lang="de-DE" sz="2400" b="1" dirty="0">
                <a:solidFill>
                  <a:schemeClr val="tx1">
                    <a:lumMod val="65000"/>
                    <a:lumOff val="35000"/>
                  </a:schemeClr>
                </a:solidFill>
                <a:latin typeface="JKRGNR+Arial-BoldMT"/>
              </a:rPr>
              <a:t>Einhaltung der Klagefrist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Passive Prozessführungsbefugnis, § 78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a:t>
            </a:r>
            <a:r>
              <a:rPr lang="de-DE" sz="2400" b="1" dirty="0">
                <a:solidFill>
                  <a:schemeClr val="tx1">
                    <a:lumMod val="65000"/>
                    <a:lumOff val="35000"/>
                  </a:schemeClr>
                </a:solidFill>
                <a:latin typeface="JKRGNR+Arial-BoldMT"/>
              </a:rPr>
              <a:t>Widerspruchsbescheid erstmalig eine Beschwer </a:t>
            </a:r>
            <a:r>
              <a:rPr lang="de-DE" sz="2400" dirty="0">
                <a:solidFill>
                  <a:schemeClr val="tx1">
                    <a:lumMod val="65000"/>
                    <a:lumOff val="35000"/>
                  </a:schemeClr>
                </a:solidFill>
                <a:latin typeface="JKRGNR+Arial-BoldMT"/>
              </a:rPr>
              <a:t>enthielt: Behörde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78 I VwGO die Widerspruchsbehörde, vgl. </a:t>
            </a:r>
            <a:r>
              <a:rPr lang="de-DE" sz="2400" b="1" dirty="0">
                <a:solidFill>
                  <a:schemeClr val="tx1">
                    <a:lumMod val="65000"/>
                    <a:lumOff val="35000"/>
                  </a:schemeClr>
                </a:solidFill>
                <a:latin typeface="JKRGNR+Arial-BoldMT"/>
              </a:rPr>
              <a:t>§ 78 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Rechtsträger der Widerspruchsbehörde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78 I Nr. 1 VwGO: </a:t>
            </a:r>
            <a:r>
              <a:rPr lang="de-DE" sz="2400" b="1" dirty="0">
                <a:solidFill>
                  <a:schemeClr val="tx1">
                    <a:lumMod val="65000"/>
                    <a:lumOff val="35000"/>
                  </a:schemeClr>
                </a:solidFill>
                <a:latin typeface="JKRGNR+Arial-BoldMT"/>
              </a:rPr>
              <a:t>Bund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162443856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83098"/>
            <a:ext cx="8928992" cy="436273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 Widerspruchsverfahren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Ratio</a:t>
            </a:r>
            <a:r>
              <a:rPr lang="de-DE" sz="2400" dirty="0">
                <a:solidFill>
                  <a:schemeClr val="tx1">
                    <a:lumMod val="65000"/>
                    <a:lumOff val="35000"/>
                  </a:schemeClr>
                </a:solidFill>
                <a:latin typeface="JKRGNR+Arial-BoldMT"/>
              </a:rPr>
              <a:t>: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Entlastung der Gerichte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Selbstkontrolle der Verwaltung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Erweiterter Rechtsschutz für den Bürger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Wirkungen</a:t>
            </a:r>
            <a:r>
              <a:rPr lang="de-DE" sz="2400" dirty="0">
                <a:solidFill>
                  <a:schemeClr val="tx1">
                    <a:lumMod val="65000"/>
                    <a:lumOff val="35000"/>
                  </a:schemeClr>
                </a:solidFill>
                <a:latin typeface="JKRGNR+Arial-BoldMT"/>
              </a:rPr>
              <a:t>: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Suspensiveffekt, vgl. § 80 I 1 VwGO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Devolutiveffekt, vgl. § 73 I 1 VwGO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8347419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28700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VII) Beteiligten- und Prozessfähigkeit, §§ 61 ff.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Kläger: als natürliche, geschäftsfähige Person nach </a:t>
            </a:r>
            <a:r>
              <a:rPr lang="de-DE" sz="2400" b="1" dirty="0">
                <a:solidFill>
                  <a:schemeClr val="tx1">
                    <a:lumMod val="65000"/>
                    <a:lumOff val="35000"/>
                  </a:schemeClr>
                </a:solidFill>
                <a:latin typeface="JKRGNR+Arial-BoldMT"/>
              </a:rPr>
              <a:t>§ 61 Nr. 1 Alt. 1 VwGO</a:t>
            </a:r>
            <a:r>
              <a:rPr lang="de-DE" sz="2400" dirty="0">
                <a:solidFill>
                  <a:schemeClr val="tx1">
                    <a:lumMod val="65000"/>
                    <a:lumOff val="35000"/>
                  </a:schemeClr>
                </a:solidFill>
                <a:latin typeface="JKRGNR+Arial-BoldMT"/>
              </a:rPr>
              <a:t> beteiligten- und nach </a:t>
            </a:r>
            <a:r>
              <a:rPr lang="de-DE" sz="2400" b="1" dirty="0">
                <a:solidFill>
                  <a:schemeClr val="tx1">
                    <a:lumMod val="65000"/>
                    <a:lumOff val="35000"/>
                  </a:schemeClr>
                </a:solidFill>
                <a:latin typeface="JKRGNR+Arial-BoldMT"/>
              </a:rPr>
              <a:t>§ 62 I Nr. 1 VwGO </a:t>
            </a:r>
            <a:r>
              <a:rPr lang="de-DE" sz="2400" dirty="0">
                <a:solidFill>
                  <a:schemeClr val="tx1">
                    <a:lumMod val="65000"/>
                    <a:lumOff val="35000"/>
                  </a:schemeClr>
                </a:solidFill>
                <a:latin typeface="JKRGNR+Arial-BoldMT"/>
              </a:rPr>
              <a:t>prozessfähig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Bund: als juristische Person des öffentlichen Rechts nach </a:t>
            </a:r>
            <a:r>
              <a:rPr lang="de-DE" sz="2400" b="1" dirty="0">
                <a:solidFill>
                  <a:schemeClr val="tx1">
                    <a:lumMod val="65000"/>
                    <a:lumOff val="35000"/>
                  </a:schemeClr>
                </a:solidFill>
                <a:latin typeface="JKRGNR+Arial-BoldMT"/>
              </a:rPr>
              <a:t>§ 61 Nr. 1 Alt. 2 VwGO</a:t>
            </a:r>
            <a:r>
              <a:rPr lang="de-DE" sz="2400" dirty="0">
                <a:solidFill>
                  <a:schemeClr val="tx1">
                    <a:lumMod val="65000"/>
                    <a:lumOff val="35000"/>
                  </a:schemeClr>
                </a:solidFill>
                <a:latin typeface="JKRGNR+Arial-BoldMT"/>
              </a:rPr>
              <a:t> beteiligtenfähig und nach </a:t>
            </a:r>
            <a:r>
              <a:rPr lang="de-DE" sz="2400" b="1" dirty="0">
                <a:solidFill>
                  <a:schemeClr val="tx1">
                    <a:lumMod val="65000"/>
                    <a:lumOff val="35000"/>
                  </a:schemeClr>
                </a:solidFill>
                <a:latin typeface="JKRGNR+Arial-BoldMT"/>
              </a:rPr>
              <a:t>§ 62 III VwGO </a:t>
            </a:r>
            <a:r>
              <a:rPr lang="de-DE" sz="2400" dirty="0">
                <a:solidFill>
                  <a:schemeClr val="tx1">
                    <a:lumMod val="65000"/>
                    <a:lumOff val="35000"/>
                  </a:schemeClr>
                </a:solidFill>
                <a:latin typeface="JKRGNR+Arial-BoldMT"/>
              </a:rPr>
              <a:t>prozessfähig durch ordnungsgemäße Vertretung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Beteiligten- und Prozessfähigkeit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7</a:t>
            </a:r>
          </a:p>
        </p:txBody>
      </p:sp>
    </p:spTree>
    <p:extLst>
      <p:ext uri="{BB962C8B-B14F-4D97-AF65-F5344CB8AC3E}">
        <p14:creationId xmlns:p14="http://schemas.microsoft.com/office/powerpoint/2010/main" val="26387480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17127"/>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Obersatz: Klage ist begründet, soweit dem Kläger ein Anspruch auf Erlass des begehrten Verwaltungsakts zusteht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der Verpflichtungsklage zu wählen: Anspruchsaufbau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Anspruchsgrundlage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bereits entwickelten Maßstäben: </a:t>
            </a:r>
            <a:r>
              <a:rPr lang="de-DE" sz="2400" b="1" dirty="0">
                <a:solidFill>
                  <a:schemeClr val="tx1">
                    <a:lumMod val="65000"/>
                    <a:lumOff val="35000"/>
                  </a:schemeClr>
                </a:solidFill>
                <a:latin typeface="JKRGNR+Arial-BoldMT"/>
              </a:rPr>
              <a:t>§ 30 I 1 BeamtVG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49 I 1 BeamtVG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33229618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3198"/>
            <a:ext cx="8928992" cy="60811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Anspruchsvoraussetzungen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Anspruchsvoraussetzungen von § 30 I 1 BeamtVG: </a:t>
            </a:r>
            <a:r>
              <a:rPr lang="de-DE" sz="2400" b="1" dirty="0">
                <a:solidFill>
                  <a:schemeClr val="tx1">
                    <a:lumMod val="65000"/>
                    <a:lumOff val="35000"/>
                  </a:schemeClr>
                </a:solidFill>
                <a:latin typeface="JKRGNR+Arial-BoldMT"/>
              </a:rPr>
              <a:t>Verletzung eines Beamten durch einen Dienstunfall</a:t>
            </a:r>
            <a:r>
              <a:rPr lang="de-DE" sz="2400" dirty="0">
                <a:solidFill>
                  <a:schemeClr val="tx1">
                    <a:lumMod val="65000"/>
                    <a:lumOff val="35000"/>
                  </a:schemeClr>
                </a:solidFill>
                <a:latin typeface="JKRGNR+Arial-BoldMT"/>
              </a:rPr>
              <a:t>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diesem Falle </a:t>
            </a:r>
            <a:r>
              <a:rPr lang="de-DE" sz="2400" b="1" dirty="0">
                <a:solidFill>
                  <a:schemeClr val="tx1">
                    <a:lumMod val="65000"/>
                    <a:lumOff val="35000"/>
                  </a:schemeClr>
                </a:solidFill>
                <a:latin typeface="JKRGNR+Arial-BoldMT"/>
              </a:rPr>
              <a:t>einzig fraglich</a:t>
            </a:r>
            <a:r>
              <a:rPr lang="de-DE" sz="2400" dirty="0">
                <a:solidFill>
                  <a:schemeClr val="tx1">
                    <a:lumMod val="65000"/>
                    <a:lumOff val="35000"/>
                  </a:schemeClr>
                </a:solidFill>
                <a:latin typeface="JKRGNR+Arial-BoldMT"/>
              </a:rPr>
              <a:t>: Vorliegen eines „Dienstunfalls“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Begriff des </a:t>
            </a:r>
            <a:r>
              <a:rPr lang="de-DE" sz="2400" b="1" dirty="0">
                <a:solidFill>
                  <a:schemeClr val="tx1">
                    <a:lumMod val="65000"/>
                    <a:lumOff val="35000"/>
                  </a:schemeClr>
                </a:solidFill>
                <a:latin typeface="JKRGNR+Arial-BoldMT"/>
              </a:rPr>
              <a:t>Dienstunfalls</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30 I 1 BeamtVG heranzuziehen: In </a:t>
            </a:r>
            <a:r>
              <a:rPr lang="de-DE" sz="2400" b="1" dirty="0">
                <a:solidFill>
                  <a:schemeClr val="tx1">
                    <a:lumMod val="65000"/>
                    <a:lumOff val="35000"/>
                  </a:schemeClr>
                </a:solidFill>
                <a:latin typeface="JKRGNR+Arial-BoldMT"/>
              </a:rPr>
              <a:t>§ 31 I 1 BeamtVG enthaltene Legaldefinition</a:t>
            </a:r>
            <a:r>
              <a:rPr lang="de-DE" sz="2400" dirty="0">
                <a:solidFill>
                  <a:schemeClr val="tx1">
                    <a:lumMod val="65000"/>
                    <a:lumOff val="35000"/>
                  </a:schemeClr>
                </a:solidFill>
                <a:latin typeface="JKRGNR+Arial-BoldMT"/>
              </a:rPr>
              <a:t>, wonach „Dienstunfall (…) ein auf äußerer Einwirkung beruhendes, plötzliches, örtlich und zeitlich bestimmbares, einen Körperschaden verursachendes Ereignis“ ist, „das </a:t>
            </a:r>
            <a:r>
              <a:rPr lang="de-DE" sz="2400" b="1" dirty="0">
                <a:solidFill>
                  <a:schemeClr val="tx1">
                    <a:lumMod val="65000"/>
                    <a:lumOff val="35000"/>
                  </a:schemeClr>
                </a:solidFill>
                <a:latin typeface="JKRGNR+Arial-BoldMT"/>
              </a:rPr>
              <a:t>in Ausübung oder infolge des Dienstes </a:t>
            </a:r>
            <a:r>
              <a:rPr lang="de-DE" sz="2400" dirty="0">
                <a:solidFill>
                  <a:schemeClr val="tx1">
                    <a:lumMod val="65000"/>
                    <a:lumOff val="35000"/>
                  </a:schemeClr>
                </a:solidFill>
                <a:latin typeface="JKRGNR+Arial-BoldMT"/>
              </a:rPr>
              <a:t>eingetreten ist“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Unter Berücksichtigung der Definition insbesondere fraglich: ob das maßgebliche Ereignis – Wespenstich – </a:t>
            </a:r>
            <a:r>
              <a:rPr lang="de-DE" sz="2400" b="1" dirty="0">
                <a:solidFill>
                  <a:schemeClr val="tx1">
                    <a:lumMod val="65000"/>
                    <a:lumOff val="35000"/>
                  </a:schemeClr>
                </a:solidFill>
                <a:latin typeface="JKRGNR+Arial-BoldMT"/>
              </a:rPr>
              <a:t>„in Ausübung des Dienstes“ eingetreten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267073759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„in Ausübung des Dienstes“ (+) </a:t>
            </a:r>
            <a:r>
              <a:rPr lang="de-DE" sz="2400" dirty="0">
                <a:solidFill>
                  <a:schemeClr val="tx1">
                    <a:lumMod val="65000"/>
                    <a:lumOff val="35000"/>
                  </a:schemeClr>
                </a:solidFill>
                <a:latin typeface="JKRGNR+Arial-BoldMT"/>
              </a:rPr>
              <a:t>wenn zwischen dem schadensursächlichen Vorgang und den eigentlichen Dienstaufgaben ein </a:t>
            </a:r>
            <a:r>
              <a:rPr lang="de-DE" sz="2400" b="1" dirty="0">
                <a:solidFill>
                  <a:schemeClr val="tx1">
                    <a:lumMod val="65000"/>
                    <a:lumOff val="35000"/>
                  </a:schemeClr>
                </a:solidFill>
                <a:latin typeface="JKRGNR+Arial-BoldMT"/>
              </a:rPr>
              <a:t>enger natürlicher Zusammenhang </a:t>
            </a:r>
            <a:r>
              <a:rPr lang="de-DE" sz="2400" dirty="0">
                <a:solidFill>
                  <a:schemeClr val="tx1">
                    <a:lumMod val="65000"/>
                    <a:lumOff val="35000"/>
                  </a:schemeClr>
                </a:solidFill>
                <a:latin typeface="JKRGNR+Arial-BoldMT"/>
              </a:rPr>
              <a:t>besteht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Problem: Gefahren des täglichen Lebens umfasst?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e.A</a:t>
            </a:r>
            <a:r>
              <a:rPr lang="de-DE" sz="2400" dirty="0">
                <a:solidFill>
                  <a:schemeClr val="tx1">
                    <a:lumMod val="65000"/>
                    <a:lumOff val="35000"/>
                  </a:schemeClr>
                </a:solidFill>
                <a:latin typeface="JKRGNR+Arial-BoldMT"/>
              </a:rPr>
              <a:t>.: (Erhöhtes) </a:t>
            </a:r>
            <a:r>
              <a:rPr lang="de-DE" sz="2400" b="1" dirty="0">
                <a:solidFill>
                  <a:schemeClr val="tx1">
                    <a:lumMod val="65000"/>
                    <a:lumOff val="35000"/>
                  </a:schemeClr>
                </a:solidFill>
                <a:latin typeface="JKRGNR+Arial-BoldMT"/>
              </a:rPr>
              <a:t>Risiko der konkreten Diensttätigkeit muss sich  realisieren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a.A</a:t>
            </a:r>
            <a:r>
              <a:rPr lang="de-DE" sz="2400" b="1" dirty="0">
                <a:solidFill>
                  <a:schemeClr val="tx1">
                    <a:lumMod val="65000"/>
                    <a:lumOff val="35000"/>
                  </a:schemeClr>
                </a:solidFill>
                <a:latin typeface="JKRGNR+Arial-BoldMT"/>
              </a:rPr>
              <a:t>: örtlicher/ sachlicher Zusammenhang </a:t>
            </a:r>
            <a:r>
              <a:rPr lang="de-DE" sz="2400" dirty="0">
                <a:solidFill>
                  <a:schemeClr val="tx1">
                    <a:lumMod val="65000"/>
                    <a:lumOff val="35000"/>
                  </a:schemeClr>
                </a:solidFill>
                <a:latin typeface="JKRGNR+Arial-BoldMT"/>
              </a:rPr>
              <a:t>zur Diensttätigkeit ausreichend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Bewertung</a:t>
            </a:r>
            <a:r>
              <a:rPr lang="de-DE" sz="2400" dirty="0">
                <a:solidFill>
                  <a:schemeClr val="tx1">
                    <a:lumMod val="65000"/>
                    <a:lumOff val="35000"/>
                  </a:schemeClr>
                </a:solidFill>
                <a:latin typeface="JKRGNR+Arial-BoldMT"/>
              </a:rPr>
              <a:t>: Schadensvorgang (Wespenstich + Schlag aufs Ohr) rein alltägliche Situation ohne spezifischen Bezug zu Dienstverrichtung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 Ausübung des Dienstes“ (-) [</a:t>
            </a:r>
            <a:r>
              <a:rPr lang="de-DE" sz="2400" b="1" dirty="0" err="1">
                <a:solidFill>
                  <a:schemeClr val="tx1">
                    <a:lumMod val="65000"/>
                    <a:lumOff val="35000"/>
                  </a:schemeClr>
                </a:solidFill>
                <a:latin typeface="JKRGNR+Arial-BoldMT"/>
              </a:rPr>
              <a:t>a.A</a:t>
            </a:r>
            <a:r>
              <a:rPr lang="de-DE" sz="2400" b="1" dirty="0">
                <a:solidFill>
                  <a:schemeClr val="tx1">
                    <a:lumMod val="65000"/>
                    <a:lumOff val="35000"/>
                  </a:schemeClr>
                </a:solidFill>
                <a:latin typeface="JKRGNR+Arial-BoldMT"/>
              </a:rPr>
              <a:t>. vertretbar</a:t>
            </a:r>
            <a:r>
              <a:rPr lang="de-DE" sz="2400" dirty="0">
                <a:solidFill>
                  <a:schemeClr val="tx1">
                    <a:lumMod val="65000"/>
                    <a:lumOff val="35000"/>
                  </a:schemeClr>
                </a:solidFill>
                <a:latin typeface="JKRGNR+Arial-BoldMT"/>
              </a:rPr>
              <a:t>]</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38813395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54553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vgl. </a:t>
            </a:r>
            <a:r>
              <a:rPr lang="de-DE" sz="2400" b="1" dirty="0">
                <a:solidFill>
                  <a:schemeClr val="tx1">
                    <a:lumMod val="65000"/>
                    <a:lumOff val="35000"/>
                  </a:schemeClr>
                </a:solidFill>
                <a:latin typeface="JKRGNR+Arial-BoldMT"/>
              </a:rPr>
              <a:t>VGH München Beschl. v. 8.7.2008</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„Daran gemessen zeigt sich der Anflug des Insekts als eine „</a:t>
            </a:r>
            <a:r>
              <a:rPr lang="de-DE" sz="2400" i="1" dirty="0" err="1">
                <a:solidFill>
                  <a:schemeClr val="tx1">
                    <a:lumMod val="65000"/>
                    <a:lumOff val="35000"/>
                  </a:schemeClr>
                </a:solidFill>
                <a:latin typeface="JKRGNR+Arial-BoldMT"/>
              </a:rPr>
              <a:t>Allerweltssituation</a:t>
            </a:r>
            <a:r>
              <a:rPr lang="de-DE" sz="2400" i="1" dirty="0">
                <a:solidFill>
                  <a:schemeClr val="tx1">
                    <a:lumMod val="65000"/>
                    <a:lumOff val="35000"/>
                  </a:schemeClr>
                </a:solidFill>
                <a:latin typeface="JKRGNR+Arial-BoldMT"/>
              </a:rPr>
              <a:t>“, die durch ein Tier heraufbeschworen worden ist, das herrenlos und frei beweglich gewissermaßen überall auftauchen kann, ohne dass die Wahrscheinlichkeit durch die Besonderheiten von Ort, Zeit oder Art der Dienstausübung sonderlich beeinflusst worden wäre.“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Vgl. BVerwG, Urteil vom 25. Februar 2010 - 2 C 81.08 zu Wespenstich am Bahnhof: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„Risiken, die sich hier während der Dienstzeit verwirklichen, sind dem Dienstherrn zuzurechnen, unabhängig davon, ob die Tätigkeit, bei der sich der Unfall ereignet hat, dienstlich geprägt ist. Eine Ausnahme gilt nur für den Fall, dass diese Tätigkeit vom Dienstherrn verboten ist oder dessen wohlverstandenen Interessen zuwiderläuft.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25139998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4067"/>
            <a:ext cx="8928992" cy="219547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Voraussetzungen des § 31 I 1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 49 I 1 BeamtVG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Anspruch auf Erlass des VA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Klage zulässig aber unbegründet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13684142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4067"/>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Zweiter Teil: Hilfsvorbringen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(Hilfs-)Antrag ohne weiteres als eventuelle Klagehäufung zulässig, weil Begehren „sich gegen denselben Beklagten richten, im Zusammenhang stehen und dasselbe Gericht zuständig ist“ </a:t>
            </a:r>
            <a:r>
              <a:rPr lang="de-DE" sz="2400" b="1" dirty="0">
                <a:solidFill>
                  <a:schemeClr val="tx1">
                    <a:lumMod val="65000"/>
                    <a:lumOff val="35000"/>
                  </a:schemeClr>
                </a:solidFill>
                <a:latin typeface="JKRGNR+Arial-BoldMT"/>
              </a:rPr>
              <a:t>(§ 44 VwGO</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Hinblick auf die Sachentscheidungsvoraussetzungen einzig zu prüfen: </a:t>
            </a:r>
            <a:r>
              <a:rPr lang="de-DE" sz="2400" b="1" dirty="0">
                <a:solidFill>
                  <a:schemeClr val="tx1">
                    <a:lumMod val="65000"/>
                    <a:lumOff val="35000"/>
                  </a:schemeClr>
                </a:solidFill>
                <a:latin typeface="JKRGNR+Arial-BoldMT"/>
              </a:rPr>
              <a:t>Abweichungen zum Hauptantrag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von Bedeutung: </a:t>
            </a:r>
            <a:r>
              <a:rPr lang="de-DE" sz="2400" b="1" dirty="0">
                <a:solidFill>
                  <a:schemeClr val="tx1">
                    <a:lumMod val="65000"/>
                    <a:lumOff val="35000"/>
                  </a:schemeClr>
                </a:solidFill>
                <a:latin typeface="JKRGNR+Arial-BoldMT"/>
              </a:rPr>
              <a:t>Statthafte Klageart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Klagebegehren: </a:t>
            </a:r>
            <a:r>
              <a:rPr lang="de-DE" sz="2400" b="1" dirty="0">
                <a:solidFill>
                  <a:schemeClr val="tx1">
                    <a:lumMod val="65000"/>
                    <a:lumOff val="35000"/>
                  </a:schemeClr>
                </a:solidFill>
                <a:latin typeface="JKRGNR+Arial-BoldMT"/>
              </a:rPr>
              <a:t>„Widerspruchsbescheid beseitigen“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in Betracht kommend: </a:t>
            </a:r>
            <a:r>
              <a:rPr lang="de-DE" sz="2400" b="1" dirty="0">
                <a:solidFill>
                  <a:schemeClr val="tx1">
                    <a:lumMod val="65000"/>
                    <a:lumOff val="35000"/>
                  </a:schemeClr>
                </a:solidFill>
                <a:latin typeface="JKRGNR+Arial-BoldMT"/>
              </a:rPr>
              <a:t>Anfechtungsklage § 42 I 1. Alt VwGO</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16093365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 calcmode="lin" valueType="num">
                                      <p:cBhvr additive="base">
                                        <p:cTn id="4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4067"/>
            <a:ext cx="8928992"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diesem Zusammenhang zu diskutieren: </a:t>
            </a:r>
            <a:r>
              <a:rPr lang="de-DE" sz="2400" b="1" dirty="0">
                <a:solidFill>
                  <a:schemeClr val="tx1">
                    <a:lumMod val="65000"/>
                    <a:lumOff val="35000"/>
                  </a:schemeClr>
                </a:solidFill>
                <a:latin typeface="JKRGNR+Arial-BoldMT"/>
              </a:rPr>
              <a:t>Gegenstand der Anfechtungsklage nach § 79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Ausdrücklich gem. </a:t>
            </a:r>
            <a:r>
              <a:rPr lang="de-DE" sz="2400" b="1" dirty="0">
                <a:solidFill>
                  <a:schemeClr val="tx1">
                    <a:lumMod val="65000"/>
                    <a:lumOff val="35000"/>
                  </a:schemeClr>
                </a:solidFill>
                <a:latin typeface="JKRGNR+Arial-BoldMT"/>
              </a:rPr>
              <a:t>§ 79 I Nr. 2 VwGO </a:t>
            </a:r>
            <a:r>
              <a:rPr lang="de-DE" sz="2400" dirty="0">
                <a:solidFill>
                  <a:schemeClr val="tx1">
                    <a:lumMod val="65000"/>
                    <a:lumOff val="35000"/>
                  </a:schemeClr>
                </a:solidFill>
                <a:latin typeface="JKRGNR+Arial-BoldMT"/>
              </a:rPr>
              <a:t>möglich: </a:t>
            </a:r>
            <a:r>
              <a:rPr lang="de-DE" sz="2400" b="1" dirty="0">
                <a:solidFill>
                  <a:schemeClr val="tx1">
                    <a:lumMod val="65000"/>
                    <a:lumOff val="35000"/>
                  </a:schemeClr>
                </a:solidFill>
                <a:latin typeface="JKRGNR+Arial-BoldMT"/>
              </a:rPr>
              <a:t>isolierte Anfechtung des Widerspruchsbescheids</a:t>
            </a:r>
            <a:r>
              <a:rPr lang="de-DE" sz="2400" dirty="0">
                <a:solidFill>
                  <a:schemeClr val="tx1">
                    <a:lumMod val="65000"/>
                    <a:lumOff val="35000"/>
                  </a:schemeClr>
                </a:solidFill>
                <a:latin typeface="JKRGNR+Arial-BoldMT"/>
              </a:rPr>
              <a:t>, soweit dieser erstmalig eine Beschwer enthält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Ausgangsbescheid enthielt lediglich Begünstigungen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Abweichung vom Begehr reichen als Beschwer </a:t>
            </a:r>
            <a:r>
              <a:rPr lang="de-DE" sz="2400" b="1" dirty="0">
                <a:solidFill>
                  <a:schemeClr val="tx1">
                    <a:lumMod val="65000"/>
                    <a:lumOff val="35000"/>
                  </a:schemeClr>
                </a:solidFill>
                <a:latin typeface="JKRGNR+Arial-BoldMT"/>
              </a:rPr>
              <a:t>nicht</a:t>
            </a:r>
            <a:r>
              <a:rPr lang="de-DE" sz="2400" dirty="0">
                <a:solidFill>
                  <a:schemeClr val="tx1">
                    <a:lumMod val="65000"/>
                    <a:lumOff val="35000"/>
                  </a:schemeClr>
                </a:solidFill>
                <a:latin typeface="JKRGNR+Arial-BoldMT"/>
              </a:rPr>
              <a:t> aus!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Gegenstand der Anfechtungsklage: </a:t>
            </a:r>
            <a:r>
              <a:rPr lang="de-DE" sz="2400" b="1" dirty="0">
                <a:solidFill>
                  <a:schemeClr val="tx1">
                    <a:lumMod val="65000"/>
                    <a:lumOff val="35000"/>
                  </a:schemeClr>
                </a:solidFill>
                <a:latin typeface="JKRGNR+Arial-BoldMT"/>
              </a:rPr>
              <a:t>Widerspruchsbescheid, § 79 I Nr. 2 VwGO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40787358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4067"/>
            <a:ext cx="8928992" cy="36728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abweichend vom Hauptantrag zu bestimmen: </a:t>
            </a:r>
            <a:r>
              <a:rPr lang="de-DE" sz="2400" b="1" dirty="0">
                <a:solidFill>
                  <a:schemeClr val="tx1">
                    <a:lumMod val="65000"/>
                    <a:lumOff val="35000"/>
                  </a:schemeClr>
                </a:solidFill>
                <a:latin typeface="JKRGNR+Arial-BoldMT"/>
              </a:rPr>
              <a:t>Klagebefugnis, § 42 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Ausnahmsweise </a:t>
            </a:r>
            <a:r>
              <a:rPr lang="de-DE" sz="2400" b="1" dirty="0">
                <a:solidFill>
                  <a:schemeClr val="tx1">
                    <a:lumMod val="65000"/>
                    <a:lumOff val="35000"/>
                  </a:schemeClr>
                </a:solidFill>
                <a:latin typeface="JKRGNR+Arial-BoldMT"/>
              </a:rPr>
              <a:t>nicht</a:t>
            </a:r>
            <a:r>
              <a:rPr lang="de-DE" sz="2400" dirty="0">
                <a:solidFill>
                  <a:schemeClr val="tx1">
                    <a:lumMod val="65000"/>
                    <a:lumOff val="35000"/>
                  </a:schemeClr>
                </a:solidFill>
                <a:latin typeface="JKRGNR+Arial-BoldMT"/>
              </a:rPr>
              <a:t> ausreichend: Verweis auf </a:t>
            </a:r>
            <a:r>
              <a:rPr lang="de-DE" sz="2400" b="1" dirty="0">
                <a:solidFill>
                  <a:schemeClr val="tx1">
                    <a:lumMod val="65000"/>
                    <a:lumOff val="35000"/>
                  </a:schemeClr>
                </a:solidFill>
                <a:latin typeface="JKRGNR+Arial-BoldMT"/>
              </a:rPr>
              <a:t>Adressatentheorie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Durch Widerspruchsbescheid: </a:t>
            </a:r>
            <a:r>
              <a:rPr lang="de-DE" sz="2400" b="1" dirty="0">
                <a:solidFill>
                  <a:schemeClr val="tx1">
                    <a:lumMod val="65000"/>
                    <a:lumOff val="35000"/>
                  </a:schemeClr>
                </a:solidFill>
                <a:latin typeface="JKRGNR+Arial-BoldMT"/>
              </a:rPr>
              <a:t>Entzug</a:t>
            </a:r>
            <a:r>
              <a:rPr lang="de-DE" sz="2400" dirty="0">
                <a:solidFill>
                  <a:schemeClr val="tx1">
                    <a:lumMod val="65000"/>
                    <a:lumOff val="35000"/>
                  </a:schemeClr>
                </a:solidFill>
                <a:latin typeface="JKRGNR+Arial-BoldMT"/>
              </a:rPr>
              <a:t> der durch den Ausgangsbescheid erhaltenen </a:t>
            </a:r>
            <a:r>
              <a:rPr lang="de-DE" sz="2400" b="1" dirty="0">
                <a:solidFill>
                  <a:schemeClr val="tx1">
                    <a:lumMod val="65000"/>
                    <a:lumOff val="35000"/>
                  </a:schemeClr>
                </a:solidFill>
                <a:latin typeface="JKRGNR+Arial-BoldMT"/>
              </a:rPr>
              <a:t>Rechtsposition</a:t>
            </a:r>
            <a:r>
              <a:rPr lang="de-DE" sz="2400" dirty="0">
                <a:solidFill>
                  <a:schemeClr val="tx1">
                    <a:lumMod val="65000"/>
                    <a:lumOff val="35000"/>
                  </a:schemeClr>
                </a:solidFill>
                <a:latin typeface="JKRGNR+Arial-BoldMT"/>
              </a:rPr>
              <a:t>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zumindest nicht von vornherein ausgeschlossen: dass dieses </a:t>
            </a:r>
            <a:r>
              <a:rPr lang="de-DE" sz="2400" b="1" dirty="0">
                <a:solidFill>
                  <a:schemeClr val="tx1">
                    <a:lumMod val="65000"/>
                    <a:lumOff val="35000"/>
                  </a:schemeClr>
                </a:solidFill>
                <a:latin typeface="JKRGNR+Arial-BoldMT"/>
              </a:rPr>
              <a:t>subjektive Recht </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vermittelt durch den begünstigende VA </a:t>
            </a:r>
            <a:r>
              <a:rPr lang="de-DE" sz="2400" dirty="0">
                <a:solidFill>
                  <a:schemeClr val="tx1">
                    <a:lumMod val="65000"/>
                    <a:lumOff val="35000"/>
                  </a:schemeClr>
                </a:solidFill>
                <a:latin typeface="JKRGNR+Arial-BoldMT"/>
              </a:rPr>
              <a:t>– in nicht zu rechtfertigender Weise verletzt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Klagebefugnis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39456970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83098"/>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anzusprechen: </a:t>
            </a:r>
            <a:r>
              <a:rPr lang="de-DE" sz="2400" b="1" dirty="0">
                <a:solidFill>
                  <a:schemeClr val="tx1">
                    <a:lumMod val="65000"/>
                    <a:lumOff val="35000"/>
                  </a:schemeClr>
                </a:solidFill>
                <a:latin typeface="JKRGNR+Arial-BoldMT"/>
              </a:rPr>
              <a:t>Vorverfahren §§ 68 ff.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bei „Klagen aus dem Beamtenverhältnis“ gemäß </a:t>
            </a:r>
            <a:r>
              <a:rPr lang="de-DE" sz="2400" b="1" dirty="0">
                <a:solidFill>
                  <a:schemeClr val="tx1">
                    <a:lumMod val="65000"/>
                    <a:lumOff val="35000"/>
                  </a:schemeClr>
                </a:solidFill>
                <a:latin typeface="JKRGNR+Arial-BoldMT"/>
              </a:rPr>
              <a:t>§ 126 II 1 BBG</a:t>
            </a:r>
            <a:r>
              <a:rPr lang="de-DE" sz="2400" dirty="0">
                <a:solidFill>
                  <a:schemeClr val="tx1">
                    <a:lumMod val="65000"/>
                    <a:lumOff val="35000"/>
                  </a:schemeClr>
                </a:solidFill>
                <a:latin typeface="JKRGNR+Arial-BoldMT"/>
              </a:rPr>
              <a:t> stets erforderlich: </a:t>
            </a:r>
            <a:r>
              <a:rPr lang="de-DE" sz="2400" b="1" dirty="0">
                <a:solidFill>
                  <a:schemeClr val="tx1">
                    <a:lumMod val="65000"/>
                    <a:lumOff val="35000"/>
                  </a:schemeClr>
                </a:solidFill>
                <a:latin typeface="JKRGNR+Arial-BoldMT"/>
              </a:rPr>
              <a:t>Widerspruchsverfahren</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Ausnahmen in </a:t>
            </a:r>
            <a:r>
              <a:rPr lang="de-DE" sz="2400" b="1" dirty="0">
                <a:solidFill>
                  <a:schemeClr val="tx1">
                    <a:lumMod val="65000"/>
                    <a:lumOff val="35000"/>
                  </a:schemeClr>
                </a:solidFill>
                <a:latin typeface="JKRGNR+Arial-BoldMT"/>
              </a:rPr>
              <a:t>§ 68 I 2 VwGO</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Ausnahme nach </a:t>
            </a:r>
            <a:r>
              <a:rPr lang="de-DE" sz="2400" b="1" dirty="0">
                <a:solidFill>
                  <a:schemeClr val="tx1">
                    <a:lumMod val="65000"/>
                    <a:lumOff val="35000"/>
                  </a:schemeClr>
                </a:solidFill>
                <a:latin typeface="JKRGNR+Arial-BoldMT"/>
              </a:rPr>
              <a:t>§ 68 I 2 Nr. 2 VwGO </a:t>
            </a:r>
            <a:r>
              <a:rPr lang="de-DE" sz="2400" dirty="0">
                <a:solidFill>
                  <a:schemeClr val="tx1">
                    <a:lumMod val="65000"/>
                    <a:lumOff val="35000"/>
                  </a:schemeClr>
                </a:solidFill>
                <a:latin typeface="JKRGNR+Arial-BoldMT"/>
              </a:rPr>
              <a:t>für den Fall, dass „der </a:t>
            </a:r>
            <a:r>
              <a:rPr lang="de-DE" sz="2400" b="1" dirty="0">
                <a:solidFill>
                  <a:schemeClr val="tx1">
                    <a:lumMod val="65000"/>
                    <a:lumOff val="35000"/>
                  </a:schemeClr>
                </a:solidFill>
                <a:latin typeface="JKRGNR+Arial-BoldMT"/>
              </a:rPr>
              <a:t>Widerspruchsbescheid erstmalig eine Beschwer </a:t>
            </a:r>
            <a:r>
              <a:rPr lang="de-DE" sz="2400" dirty="0">
                <a:solidFill>
                  <a:schemeClr val="tx1">
                    <a:lumMod val="65000"/>
                    <a:lumOff val="35000"/>
                  </a:schemeClr>
                </a:solidFill>
                <a:latin typeface="JKRGNR+Arial-BoldMT"/>
              </a:rPr>
              <a:t>enthält“,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Hier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Sachentscheidungsvoraussetzungen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8348075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83098"/>
            <a:ext cx="8928992" cy="473206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 Widerspruchsverfahren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Statthaftigkeit (+),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Wenn das Vorverfahren eine Sachentscheidungsvoraussetzung im Hauptverfahren ist, vgl. § 68 I, II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Möglichkeiten</a:t>
            </a:r>
            <a:r>
              <a:rPr lang="de-DE" sz="2400" dirty="0">
                <a:solidFill>
                  <a:schemeClr val="tx1">
                    <a:lumMod val="65000"/>
                    <a:lumOff val="35000"/>
                  </a:schemeClr>
                </a:solidFill>
                <a:latin typeface="JKRGNR+Arial-BoldMT"/>
              </a:rPr>
              <a:t>: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Abhilfebescheid, § 72 VwGO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Widerspruchsbescheid, § 73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37875388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97633" y="1303404"/>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Obersatz</a:t>
            </a:r>
            <a:r>
              <a:rPr lang="de-DE" sz="2400" dirty="0">
                <a:solidFill>
                  <a:schemeClr val="tx1">
                    <a:lumMod val="65000"/>
                    <a:lumOff val="35000"/>
                  </a:schemeClr>
                </a:solidFill>
                <a:latin typeface="JKRGNR+Arial-BoldMT"/>
              </a:rPr>
              <a:t>: Die Anfechtungsklage ist begründet, soweit der Verwaltungsakt rechtswidrig und der Kläger dadurch in seinen Rechten verletzt ist, </a:t>
            </a:r>
            <a:r>
              <a:rPr lang="de-DE" sz="2400" b="1" dirty="0">
                <a:solidFill>
                  <a:schemeClr val="tx1">
                    <a:lumMod val="65000"/>
                    <a:lumOff val="35000"/>
                  </a:schemeClr>
                </a:solidFill>
                <a:latin typeface="JKRGNR+Arial-BoldMT"/>
              </a:rPr>
              <a:t>§ 115 VwGO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113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Ermächtigungsgrundlage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fraglich : </a:t>
            </a:r>
            <a:r>
              <a:rPr lang="de-DE" sz="2400" b="1" dirty="0">
                <a:solidFill>
                  <a:schemeClr val="tx1">
                    <a:lumMod val="65000"/>
                    <a:lumOff val="35000"/>
                  </a:schemeClr>
                </a:solidFill>
                <a:latin typeface="JKRGNR+Arial-BoldMT"/>
              </a:rPr>
              <a:t>Rechtsgrundlage</a:t>
            </a:r>
            <a:r>
              <a:rPr lang="de-DE" sz="2400" dirty="0">
                <a:solidFill>
                  <a:schemeClr val="tx1">
                    <a:lumMod val="65000"/>
                    <a:lumOff val="35000"/>
                  </a:schemeClr>
                </a:solidFill>
                <a:latin typeface="JKRGNR+Arial-BoldMT"/>
              </a:rPr>
              <a:t> der Widerspruchsbehörde </a:t>
            </a:r>
            <a:r>
              <a:rPr lang="de-DE" sz="2400" b="1" dirty="0">
                <a:solidFill>
                  <a:schemeClr val="tx1">
                    <a:lumMod val="65000"/>
                    <a:lumOff val="35000"/>
                  </a:schemeClr>
                </a:solidFill>
                <a:latin typeface="JKRGNR+Arial-BoldMT"/>
              </a:rPr>
              <a:t>für die „Rücknahme“ der zuvor gewährten Begünstigung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in Betracht zu ziehen: Regelungen über Rücknahme und Widerruf von Verwaltungsakten, </a:t>
            </a:r>
            <a:r>
              <a:rPr lang="de-DE" sz="2400" b="1" dirty="0">
                <a:solidFill>
                  <a:schemeClr val="tx1">
                    <a:lumMod val="65000"/>
                    <a:lumOff val="35000"/>
                  </a:schemeClr>
                </a:solidFill>
                <a:latin typeface="JKRGNR+Arial-BoldMT"/>
              </a:rPr>
              <a:t>§§ 48, 49 VwVfG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unmittelbare Anwendung nicht passt, allenfalls möglich: </a:t>
            </a:r>
            <a:r>
              <a:rPr lang="de-DE" sz="2400" b="1" dirty="0">
                <a:solidFill>
                  <a:schemeClr val="tx1">
                    <a:lumMod val="65000"/>
                    <a:lumOff val="35000"/>
                  </a:schemeClr>
                </a:solidFill>
                <a:latin typeface="JKRGNR+Arial-BoldMT"/>
              </a:rPr>
              <a:t>Analoge Anwendung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405848596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760"/>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Analogiebildung stets vorausgesetzt: </a:t>
            </a:r>
            <a:r>
              <a:rPr lang="de-DE" sz="2400" b="1" dirty="0">
                <a:solidFill>
                  <a:schemeClr val="tx1">
                    <a:lumMod val="65000"/>
                    <a:lumOff val="35000"/>
                  </a:schemeClr>
                </a:solidFill>
                <a:latin typeface="JKRGNR+Arial-BoldMT"/>
              </a:rPr>
              <a:t>Planwidrige Regelungslücke und vergleichbare Interessenlage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dem Hintergrund des </a:t>
            </a:r>
            <a:r>
              <a:rPr lang="de-DE" sz="2400" b="1" dirty="0">
                <a:solidFill>
                  <a:schemeClr val="tx1">
                    <a:lumMod val="65000"/>
                    <a:lumOff val="35000"/>
                  </a:schemeClr>
                </a:solidFill>
                <a:latin typeface="JKRGNR+Arial-BoldMT"/>
              </a:rPr>
              <a:t>§ 50 VwVfG </a:t>
            </a:r>
            <a:r>
              <a:rPr lang="de-DE" sz="2400" dirty="0">
                <a:solidFill>
                  <a:schemeClr val="tx1">
                    <a:lumMod val="65000"/>
                    <a:lumOff val="35000"/>
                  </a:schemeClr>
                </a:solidFill>
                <a:latin typeface="JKRGNR+Arial-BoldMT"/>
              </a:rPr>
              <a:t>bereits nicht naheliegend</a:t>
            </a:r>
            <a:r>
              <a:rPr lang="de-DE" sz="2400" b="1" dirty="0">
                <a:solidFill>
                  <a:schemeClr val="tx1">
                    <a:lumMod val="65000"/>
                    <a:lumOff val="35000"/>
                  </a:schemeClr>
                </a:solidFill>
                <a:latin typeface="JKRGNR+Arial-BoldMT"/>
              </a:rPr>
              <a:t>: Planwidrige Regelungslücke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Ungeachtet dessen nicht anzunehmen: </a:t>
            </a:r>
            <a:r>
              <a:rPr lang="de-DE" sz="2400" b="1" dirty="0">
                <a:solidFill>
                  <a:schemeClr val="tx1">
                    <a:lumMod val="65000"/>
                    <a:lumOff val="35000"/>
                  </a:schemeClr>
                </a:solidFill>
                <a:latin typeface="JKRGNR+Arial-BoldMT"/>
              </a:rPr>
              <a:t>Vergleichbare Interessenlage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Interessenlage der §§ 48, 49 VwVfG: </a:t>
            </a:r>
            <a:r>
              <a:rPr lang="de-DE" sz="2400" dirty="0">
                <a:solidFill>
                  <a:schemeClr val="tx1">
                    <a:lumMod val="65000"/>
                    <a:lumOff val="35000"/>
                  </a:schemeClr>
                </a:solidFill>
                <a:latin typeface="JKRGNR+Arial-BoldMT"/>
              </a:rPr>
              <a:t>(Vertrauens)Schutz desjenigen, dem eine (bestandskräftig gewordene) Begünstigung wieder entzogen werden soll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Interessenlage vorliegend</a:t>
            </a:r>
            <a:r>
              <a:rPr lang="de-DE" sz="2400" dirty="0">
                <a:solidFill>
                  <a:schemeClr val="tx1">
                    <a:lumMod val="65000"/>
                    <a:lumOff val="35000"/>
                  </a:schemeClr>
                </a:solidFill>
                <a:latin typeface="JKRGNR+Arial-BoldMT"/>
              </a:rPr>
              <a:t>: Begünstigtem erscheint die erhaltene Begünstigung als zu gering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Vergleichbare Interessenlage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Analoge Anwendung der §§ 48, 49 VwVfG auf Verböserung im Widerspruchsverfahren (-) </a:t>
            </a:r>
            <a:r>
              <a:rPr lang="de-DE" sz="2400" dirty="0">
                <a:solidFill>
                  <a:schemeClr val="tx1">
                    <a:lumMod val="65000"/>
                    <a:lumOff val="35000"/>
                  </a:schemeClr>
                </a:solidFill>
                <a:latin typeface="JKRGNR+Arial-BoldMT"/>
              </a:rPr>
              <a:t>[a. A. vertretbar]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13505751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6469"/>
            <a:ext cx="8928992" cy="28700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 68 I 1 VwGO</a:t>
            </a:r>
            <a:r>
              <a:rPr lang="de-DE" sz="2400" dirty="0">
                <a:solidFill>
                  <a:schemeClr val="tx1">
                    <a:lumMod val="65000"/>
                    <a:lumOff val="35000"/>
                  </a:schemeClr>
                </a:solidFill>
                <a:latin typeface="JKRGNR+Arial-BoldMT"/>
              </a:rPr>
              <a:t>: Widerspruchsbehörde prüft den Ausgansbescheid auf </a:t>
            </a:r>
            <a:r>
              <a:rPr lang="de-DE" sz="2400" b="1" dirty="0">
                <a:solidFill>
                  <a:schemeClr val="tx1">
                    <a:lumMod val="65000"/>
                    <a:lumOff val="35000"/>
                  </a:schemeClr>
                </a:solidFill>
                <a:latin typeface="JKRGNR+Arial-BoldMT"/>
              </a:rPr>
              <a:t>„Recht- und Zweckmäßigkeit“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diesem Zusammenhang nur </a:t>
            </a:r>
            <a:r>
              <a:rPr lang="de-DE" sz="2400" b="1" dirty="0">
                <a:solidFill>
                  <a:schemeClr val="tx1">
                    <a:lumMod val="65000"/>
                    <a:lumOff val="35000"/>
                  </a:schemeClr>
                </a:solidFill>
                <a:latin typeface="JKRGNR+Arial-BoldMT"/>
              </a:rPr>
              <a:t>konsequent</a:t>
            </a:r>
            <a:r>
              <a:rPr lang="de-DE" sz="2400" dirty="0">
                <a:solidFill>
                  <a:schemeClr val="tx1">
                    <a:lumMod val="65000"/>
                    <a:lumOff val="35000"/>
                  </a:schemeClr>
                </a:solidFill>
                <a:latin typeface="JKRGNR+Arial-BoldMT"/>
              </a:rPr>
              <a:t>: Bewertung der Recht- und Zweckmäßigkeit </a:t>
            </a:r>
            <a:r>
              <a:rPr lang="de-DE" sz="2400" b="1" dirty="0">
                <a:solidFill>
                  <a:schemeClr val="tx1">
                    <a:lumMod val="65000"/>
                    <a:lumOff val="35000"/>
                  </a:schemeClr>
                </a:solidFill>
                <a:latin typeface="JKRGNR+Arial-BoldMT"/>
              </a:rPr>
              <a:t>anhand der maßgeblichen Vorschriften</a:t>
            </a:r>
            <a:r>
              <a:rPr lang="de-DE" sz="2400" dirty="0">
                <a:solidFill>
                  <a:schemeClr val="tx1">
                    <a:lumMod val="65000"/>
                    <a:lumOff val="35000"/>
                  </a:schemeClr>
                </a:solidFill>
                <a:latin typeface="JKRGNR+Arial-BoldMT"/>
              </a:rPr>
              <a:t>, die zum Erlass des streitigen VA geführt haben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Ermächtigungsgrundlage für Rücknahme mithin: </a:t>
            </a:r>
            <a:r>
              <a:rPr lang="de-DE" sz="2400" b="1" dirty="0">
                <a:solidFill>
                  <a:schemeClr val="tx1">
                    <a:lumMod val="65000"/>
                    <a:lumOff val="35000"/>
                  </a:schemeClr>
                </a:solidFill>
                <a:latin typeface="JKRGNR+Arial-BoldMT"/>
              </a:rPr>
              <a:t>§ 30 I 1 BeamtVG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21848935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83098"/>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Formelle Rechtmäßigkeit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prüfen: Zuständigkeit, Verfahren, Form</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Zuständigkeit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problematisch </a:t>
            </a:r>
            <a:r>
              <a:rPr lang="de-DE" sz="2400" dirty="0" err="1">
                <a:solidFill>
                  <a:schemeClr val="tx1">
                    <a:lumMod val="65000"/>
                    <a:lumOff val="35000"/>
                  </a:schemeClr>
                </a:solidFill>
                <a:latin typeface="JKRGNR+Arial-BoldMT"/>
              </a:rPr>
              <a:t>iRd</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reformatio</a:t>
            </a:r>
            <a:r>
              <a:rPr lang="de-DE" sz="2400" dirty="0">
                <a:solidFill>
                  <a:schemeClr val="tx1">
                    <a:lumMod val="65000"/>
                    <a:lumOff val="35000"/>
                  </a:schemeClr>
                </a:solidFill>
                <a:latin typeface="JKRGNR+Arial-BoldMT"/>
              </a:rPr>
              <a:t> in peius“: </a:t>
            </a:r>
            <a:r>
              <a:rPr lang="de-DE" sz="2400" b="1" dirty="0">
                <a:solidFill>
                  <a:schemeClr val="tx1">
                    <a:lumMod val="65000"/>
                    <a:lumOff val="35000"/>
                  </a:schemeClr>
                </a:solidFill>
                <a:latin typeface="JKRGNR+Arial-BoldMT"/>
              </a:rPr>
              <a:t>Zuständigkeit der Widerspruchsbehörde zur Verböserung des Ausgangsbescheides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e.A</a:t>
            </a:r>
            <a:r>
              <a:rPr lang="de-DE" sz="2400" dirty="0">
                <a:solidFill>
                  <a:schemeClr val="tx1">
                    <a:lumMod val="65000"/>
                    <a:lumOff val="35000"/>
                  </a:schemeClr>
                </a:solidFill>
                <a:latin typeface="JKRGNR+Arial-BoldMT"/>
              </a:rPr>
              <a:t>: Vorgaben der </a:t>
            </a:r>
            <a:r>
              <a:rPr lang="de-DE" sz="2400" b="1" dirty="0">
                <a:solidFill>
                  <a:schemeClr val="tx1">
                    <a:lumMod val="65000"/>
                    <a:lumOff val="35000"/>
                  </a:schemeClr>
                </a:solidFill>
                <a:latin typeface="JKRGNR+Arial-BoldMT"/>
              </a:rPr>
              <a:t>§ 73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BVerwG</a:t>
            </a:r>
            <a:r>
              <a:rPr lang="de-DE" sz="2400" dirty="0">
                <a:solidFill>
                  <a:schemeClr val="tx1">
                    <a:lumMod val="65000"/>
                    <a:lumOff val="35000"/>
                  </a:schemeClr>
                </a:solidFill>
                <a:latin typeface="JKRGNR+Arial-BoldMT"/>
              </a:rPr>
              <a:t>: maßgeblich seien die im </a:t>
            </a:r>
            <a:r>
              <a:rPr lang="de-DE" sz="2400" b="1" dirty="0">
                <a:solidFill>
                  <a:schemeClr val="tx1">
                    <a:lumMod val="65000"/>
                    <a:lumOff val="35000"/>
                  </a:schemeClr>
                </a:solidFill>
                <a:latin typeface="JKRGNR+Arial-BoldMT"/>
              </a:rPr>
              <a:t>jeweiligen Fachrecht </a:t>
            </a:r>
            <a:r>
              <a:rPr lang="de-DE" sz="2400" dirty="0">
                <a:solidFill>
                  <a:schemeClr val="tx1">
                    <a:lumMod val="65000"/>
                    <a:lumOff val="35000"/>
                  </a:schemeClr>
                </a:solidFill>
                <a:latin typeface="JKRGNR+Arial-BoldMT"/>
              </a:rPr>
              <a:t>enthaltenen </a:t>
            </a:r>
            <a:r>
              <a:rPr lang="de-DE" sz="2400" b="1" dirty="0">
                <a:solidFill>
                  <a:schemeClr val="tx1">
                    <a:lumMod val="65000"/>
                    <a:lumOff val="35000"/>
                  </a:schemeClr>
                </a:solidFill>
                <a:latin typeface="JKRGNR+Arial-BoldMT"/>
              </a:rPr>
              <a:t>Zuständigkeitsvorgaben</a:t>
            </a:r>
            <a:r>
              <a:rPr lang="de-DE" sz="2400" dirty="0">
                <a:solidFill>
                  <a:schemeClr val="tx1">
                    <a:lumMod val="65000"/>
                    <a:lumOff val="35000"/>
                  </a:schemeClr>
                </a:solidFill>
                <a:latin typeface="JKRGNR+Arial-BoldMT"/>
              </a:rPr>
              <a:t> sowie das Vorliegen einer </a:t>
            </a:r>
            <a:r>
              <a:rPr lang="de-DE" sz="2400" b="1" dirty="0">
                <a:solidFill>
                  <a:schemeClr val="tx1">
                    <a:lumMod val="65000"/>
                    <a:lumOff val="35000"/>
                  </a:schemeClr>
                </a:solidFill>
                <a:latin typeface="JKRGNR+Arial-BoldMT"/>
              </a:rPr>
              <a:t>Fachaufsicht</a:t>
            </a:r>
            <a:r>
              <a:rPr lang="de-DE" sz="2400" dirty="0">
                <a:solidFill>
                  <a:schemeClr val="tx1">
                    <a:lumMod val="65000"/>
                    <a:lumOff val="35000"/>
                  </a:schemeClr>
                </a:solidFill>
                <a:latin typeface="JKRGNR+Arial-BoldMT"/>
              </a:rPr>
              <a:t> gegenüber der Ausgangsbehörde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Ohne weiteres zu bejahen: </a:t>
            </a:r>
            <a:r>
              <a:rPr lang="de-DE" sz="2400" b="1" dirty="0">
                <a:solidFill>
                  <a:schemeClr val="tx1">
                    <a:lumMod val="65000"/>
                    <a:lumOff val="35000"/>
                  </a:schemeClr>
                </a:solidFill>
                <a:latin typeface="JKRGNR+Arial-BoldMT"/>
              </a:rPr>
              <a:t>Fachaufsichtsrecht der „zuständigen“ Wasser- und Schifffahrtsdirektion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in jedem Fall begründet: </a:t>
            </a:r>
            <a:r>
              <a:rPr lang="de-DE" sz="2400" b="1" dirty="0">
                <a:solidFill>
                  <a:schemeClr val="tx1">
                    <a:lumMod val="65000"/>
                    <a:lumOff val="35000"/>
                  </a:schemeClr>
                </a:solidFill>
                <a:latin typeface="JKRGNR+Arial-BoldMT"/>
              </a:rPr>
              <a:t>Zuständigkeit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20319737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83098"/>
            <a:ext cx="8928992" cy="33034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Verfahren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einer „</a:t>
            </a:r>
            <a:r>
              <a:rPr lang="de-DE" sz="2400" dirty="0" err="1">
                <a:solidFill>
                  <a:schemeClr val="tx1">
                    <a:lumMod val="65000"/>
                    <a:lumOff val="35000"/>
                  </a:schemeClr>
                </a:solidFill>
                <a:latin typeface="JKRGNR+Arial-BoldMT"/>
              </a:rPr>
              <a:t>reformatio</a:t>
            </a:r>
            <a:r>
              <a:rPr lang="de-DE" sz="2400" dirty="0">
                <a:solidFill>
                  <a:schemeClr val="tx1">
                    <a:lumMod val="65000"/>
                    <a:lumOff val="35000"/>
                  </a:schemeClr>
                </a:solidFill>
                <a:latin typeface="JKRGNR+Arial-BoldMT"/>
              </a:rPr>
              <a:t> in peius“ immer zu bedenken: (ggf.) </a:t>
            </a:r>
            <a:r>
              <a:rPr lang="de-DE" sz="2400" b="1" dirty="0">
                <a:solidFill>
                  <a:schemeClr val="tx1">
                    <a:lumMod val="65000"/>
                    <a:lumOff val="35000"/>
                  </a:schemeClr>
                </a:solidFill>
                <a:latin typeface="JKRGNR+Arial-BoldMT"/>
              </a:rPr>
              <a:t>erneute Anhörungspflicht nach § 71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Widerspruchsbescheid „erstmalig“ eine Beschwer enthält, in unmittelbarer Anwendung des § 71 VwGO erforderlich: Anhörung des Betroffenen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Ausdrücklich erfolgt: </a:t>
            </a:r>
            <a:r>
              <a:rPr lang="de-DE" sz="2400" b="1" dirty="0">
                <a:solidFill>
                  <a:schemeClr val="tx1">
                    <a:lumMod val="65000"/>
                    <a:lumOff val="35000"/>
                  </a:schemeClr>
                </a:solidFill>
                <a:latin typeface="JKRGNR+Arial-BoldMT"/>
              </a:rPr>
              <a:t>„Anhörungsverfahren“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Formelle Rechtmäßigkeit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9672338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83098"/>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Materielle Rechtmäßigkeit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materielle Rechtmäßigkeit nunmehr zu prüfen: ob Voraussetzungen des </a:t>
            </a:r>
            <a:r>
              <a:rPr lang="de-DE" sz="2400" b="1" dirty="0">
                <a:solidFill>
                  <a:schemeClr val="tx1">
                    <a:lumMod val="65000"/>
                    <a:lumOff val="35000"/>
                  </a:schemeClr>
                </a:solidFill>
                <a:latin typeface="JKRGNR+Arial-BoldMT"/>
              </a:rPr>
              <a:t>§ 31 I 1 BeamtVG </a:t>
            </a:r>
            <a:r>
              <a:rPr lang="de-DE" sz="2400" dirty="0">
                <a:solidFill>
                  <a:schemeClr val="tx1">
                    <a:lumMod val="65000"/>
                    <a:lumOff val="35000"/>
                  </a:schemeClr>
                </a:solidFill>
                <a:latin typeface="JKRGNR+Arial-BoldMT"/>
              </a:rPr>
              <a:t>vorlagen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Bereits festgestellt: mangels Vorliegens eines „Dienstunfalls“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31 I 1 BeamtVG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Generelle Zulässigkeit der „</a:t>
            </a:r>
            <a:r>
              <a:rPr lang="de-DE" sz="2400" b="1" dirty="0" err="1">
                <a:solidFill>
                  <a:schemeClr val="tx1">
                    <a:lumMod val="65000"/>
                    <a:lumOff val="35000"/>
                  </a:schemeClr>
                </a:solidFill>
                <a:latin typeface="JKRGNR+Arial-BoldMT"/>
              </a:rPr>
              <a:t>reformatio</a:t>
            </a:r>
            <a:r>
              <a:rPr lang="de-DE" sz="2400" b="1" dirty="0">
                <a:solidFill>
                  <a:schemeClr val="tx1">
                    <a:lumMod val="65000"/>
                    <a:lumOff val="35000"/>
                  </a:schemeClr>
                </a:solidFill>
                <a:latin typeface="JKRGNR+Arial-BoldMT"/>
              </a:rPr>
              <a:t> in peius“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b="1" u="sng" dirty="0">
                <a:solidFill>
                  <a:schemeClr val="tx1">
                    <a:lumMod val="65000"/>
                    <a:lumOff val="35000"/>
                  </a:schemeClr>
                </a:solidFill>
                <a:latin typeface="JKRGNR+Arial-BoldMT"/>
              </a:rPr>
              <a:t>Aufbau: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Entweder</a:t>
            </a:r>
            <a:r>
              <a:rPr lang="de-DE" sz="2400" dirty="0">
                <a:solidFill>
                  <a:schemeClr val="tx1">
                    <a:lumMod val="65000"/>
                    <a:lumOff val="35000"/>
                  </a:schemeClr>
                </a:solidFill>
                <a:latin typeface="JKRGNR+Arial-BoldMT"/>
              </a:rPr>
              <a:t>: Ermessensüberschreitung im Hinblick auf einen etwaigen </a:t>
            </a:r>
            <a:r>
              <a:rPr lang="de-DE" sz="2400" b="1" dirty="0">
                <a:solidFill>
                  <a:schemeClr val="tx1">
                    <a:lumMod val="65000"/>
                    <a:lumOff val="35000"/>
                  </a:schemeClr>
                </a:solidFill>
                <a:latin typeface="JKRGNR+Arial-BoldMT"/>
              </a:rPr>
              <a:t>Verstoß gegen das Recht auf effektiven Rechtsschutz (Art. 19 IV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Alternativ</a:t>
            </a:r>
            <a:r>
              <a:rPr lang="de-DE" sz="2400" dirty="0">
                <a:solidFill>
                  <a:schemeClr val="tx1">
                    <a:lumMod val="65000"/>
                    <a:lumOff val="35000"/>
                  </a:schemeClr>
                </a:solidFill>
                <a:latin typeface="JKRGNR+Arial-BoldMT"/>
              </a:rPr>
              <a:t>: Generelle Zulässigkeit der </a:t>
            </a:r>
            <a:r>
              <a:rPr lang="de-DE" sz="2400" dirty="0" err="1">
                <a:solidFill>
                  <a:schemeClr val="tx1">
                    <a:lumMod val="65000"/>
                    <a:lumOff val="35000"/>
                  </a:schemeClr>
                </a:solidFill>
                <a:latin typeface="JKRGNR+Arial-BoldMT"/>
              </a:rPr>
              <a:t>reformatio</a:t>
            </a:r>
            <a:r>
              <a:rPr lang="de-DE" sz="2400" dirty="0">
                <a:solidFill>
                  <a:schemeClr val="tx1">
                    <a:lumMod val="65000"/>
                    <a:lumOff val="35000"/>
                  </a:schemeClr>
                </a:solidFill>
                <a:latin typeface="JKRGNR+Arial-BoldMT"/>
              </a:rPr>
              <a:t> in peius aus verfassungsrechtlichen Gründen als „Extra-Prüfungspunkt“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21126000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83098"/>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Gegen eine Zulässigkeit der „</a:t>
            </a:r>
            <a:r>
              <a:rPr lang="de-DE" sz="2400" b="1" dirty="0" err="1">
                <a:solidFill>
                  <a:schemeClr val="tx1">
                    <a:lumMod val="65000"/>
                    <a:lumOff val="35000"/>
                  </a:schemeClr>
                </a:solidFill>
                <a:latin typeface="JKRGNR+Arial-BoldMT"/>
              </a:rPr>
              <a:t>reformatio</a:t>
            </a:r>
            <a:r>
              <a:rPr lang="de-DE" sz="2400" b="1" dirty="0">
                <a:solidFill>
                  <a:schemeClr val="tx1">
                    <a:lumMod val="65000"/>
                    <a:lumOff val="35000"/>
                  </a:schemeClr>
                </a:solidFill>
                <a:latin typeface="JKRGNR+Arial-BoldMT"/>
              </a:rPr>
              <a:t> in peius“ anzuführen: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Bürger könnte von der Einlegung eines Widerspruchs abgehalten werden, wenn er mit einer Verböserung rechnen muss (Art. 19 IV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diesem Zusammenhang zu beachten: Regelungen der </a:t>
            </a:r>
            <a:r>
              <a:rPr lang="de-DE" sz="2400" b="1" dirty="0">
                <a:solidFill>
                  <a:schemeClr val="tx1">
                    <a:lumMod val="65000"/>
                    <a:lumOff val="35000"/>
                  </a:schemeClr>
                </a:solidFill>
                <a:latin typeface="JKRGNR+Arial-BoldMT"/>
              </a:rPr>
              <a:t>§ 331 I StPO, § 358 II 1 StPO sowie  § 373 II 1 StPO</a:t>
            </a:r>
            <a:r>
              <a:rPr lang="de-DE" sz="2400" dirty="0">
                <a:solidFill>
                  <a:schemeClr val="tx1">
                    <a:lumMod val="65000"/>
                    <a:lumOff val="35000"/>
                  </a:schemeClr>
                </a:solidFill>
                <a:latin typeface="JKRGNR+Arial-BoldMT"/>
              </a:rPr>
              <a:t>, nach denen eine Verböserung im Strafverfahren, sowie im Zivilverfahren nach </a:t>
            </a:r>
            <a:r>
              <a:rPr lang="de-DE" sz="2400" b="1" dirty="0">
                <a:solidFill>
                  <a:schemeClr val="tx1">
                    <a:lumMod val="65000"/>
                    <a:lumOff val="35000"/>
                  </a:schemeClr>
                </a:solidFill>
                <a:latin typeface="JKRGNR+Arial-BoldMT"/>
              </a:rPr>
              <a:t>§ 528 S. 2 ZPO sowie § 557 I ZPO </a:t>
            </a:r>
            <a:r>
              <a:rPr lang="de-DE" sz="2400" dirty="0">
                <a:solidFill>
                  <a:schemeClr val="tx1">
                    <a:lumMod val="65000"/>
                    <a:lumOff val="35000"/>
                  </a:schemeClr>
                </a:solidFill>
                <a:latin typeface="JKRGNR+Arial-BoldMT"/>
              </a:rPr>
              <a:t>grundsätzlich ausgeschlossen ist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Für die Zulässigkeit sprechend: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Umkehrschluss zu anderen Rechtsordnungen</a:t>
            </a:r>
            <a:r>
              <a:rPr lang="de-DE" sz="2400" dirty="0">
                <a:solidFill>
                  <a:schemeClr val="tx1">
                    <a:lumMod val="65000"/>
                    <a:lumOff val="35000"/>
                  </a:schemeClr>
                </a:solidFill>
                <a:latin typeface="JKRGNR+Arial-BoldMT"/>
              </a:rPr>
              <a:t>: Gesetzgeber hat Möglichkeit in § 79 II VwGO zumindest nicht verboten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Sinn und Zweck des Widerspruchsverfahrens </a:t>
            </a:r>
            <a:r>
              <a:rPr lang="de-DE" sz="2400" dirty="0">
                <a:solidFill>
                  <a:schemeClr val="tx1">
                    <a:lumMod val="65000"/>
                    <a:lumOff val="35000"/>
                  </a:schemeClr>
                </a:solidFill>
                <a:latin typeface="JKRGNR+Arial-BoldMT"/>
              </a:rPr>
              <a:t>ist die umfassende Kontrolle der Recht- und Zweckmäßigkeit des Ausgangsbescheides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178752788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83098"/>
            <a:ext cx="8928992" cy="429861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a:t>
            </a:r>
            <a:r>
              <a:rPr lang="de-DE" sz="2400" dirty="0" err="1">
                <a:solidFill>
                  <a:schemeClr val="tx1">
                    <a:lumMod val="65000"/>
                    <a:lumOff val="35000"/>
                  </a:schemeClr>
                </a:solidFill>
                <a:latin typeface="JKRGNR+Arial-BoldMT"/>
              </a:rPr>
              <a:t>reformatio</a:t>
            </a:r>
            <a:r>
              <a:rPr lang="de-DE" sz="2400" dirty="0">
                <a:solidFill>
                  <a:schemeClr val="tx1">
                    <a:lumMod val="65000"/>
                    <a:lumOff val="35000"/>
                  </a:schemeClr>
                </a:solidFill>
                <a:latin typeface="JKRGNR+Arial-BoldMT"/>
              </a:rPr>
              <a:t> in peius im Widerspruchsverfahren zulässig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Konsequenz:</a:t>
            </a:r>
            <a:r>
              <a:rPr lang="de-DE" sz="2400" b="1" dirty="0">
                <a:solidFill>
                  <a:schemeClr val="tx1">
                    <a:lumMod val="65000"/>
                    <a:lumOff val="35000"/>
                  </a:schemeClr>
                </a:solidFill>
                <a:latin typeface="JKRGNR+Arial-BoldMT"/>
              </a:rPr>
              <a:t> Keine Ermessensüberschreitung durch Verstoß gegen Art. 19 IV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Rechtmäßigkeit des Widerspruchsbescheides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Begründetheit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Sachentscheidungsvoraussetzungen erfüllt, aber 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unbegründet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2519694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2554545"/>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Fall 10</a:t>
            </a:r>
          </a:p>
          <a:p>
            <a:endParaRPr lang="de-DE" sz="3200" dirty="0">
              <a:solidFill>
                <a:schemeClr val="bg1"/>
              </a:solidFill>
              <a:latin typeface="Frutiger LT 57 Cn" pitchFamily="34" charset="0"/>
            </a:endParaRPr>
          </a:p>
          <a:p>
            <a:r>
              <a:rPr lang="de-DE" sz="3200" dirty="0">
                <a:solidFill>
                  <a:schemeClr val="bg1"/>
                </a:solidFill>
                <a:latin typeface="Frutiger LT 57 Cn" pitchFamily="34" charset="0"/>
              </a:rPr>
              <a:t>Zur </a:t>
            </a:r>
            <a:r>
              <a:rPr lang="de-DE" sz="3200">
                <a:solidFill>
                  <a:schemeClr val="bg1"/>
                </a:solidFill>
                <a:latin typeface="Frutiger LT 57 Cn" pitchFamily="34" charset="0"/>
              </a:rPr>
              <a:t>häuslichen Nachbereitung</a:t>
            </a:r>
            <a:endParaRPr lang="de-DE" sz="3200" dirty="0">
              <a:solidFill>
                <a:schemeClr val="bg1"/>
              </a:solidFill>
              <a:latin typeface="Frutiger LT 57 Cn" pitchFamily="34" charset="0"/>
            </a:endParaRPr>
          </a:p>
        </p:txBody>
      </p:sp>
    </p:spTree>
    <p:extLst>
      <p:ext uri="{BB962C8B-B14F-4D97-AF65-F5344CB8AC3E}">
        <p14:creationId xmlns:p14="http://schemas.microsoft.com/office/powerpoint/2010/main" val="31727794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8. Woche</a:t>
            </a:r>
          </a:p>
        </p:txBody>
      </p:sp>
    </p:spTree>
    <p:extLst>
      <p:ext uri="{BB962C8B-B14F-4D97-AF65-F5344CB8AC3E}">
        <p14:creationId xmlns:p14="http://schemas.microsoft.com/office/powerpoint/2010/main" val="17077425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83098"/>
            <a:ext cx="8928992" cy="68352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 Widerspruchsverfahren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iRd</a:t>
            </a:r>
            <a:r>
              <a:rPr lang="de-DE" sz="2400" dirty="0">
                <a:solidFill>
                  <a:schemeClr val="tx1">
                    <a:lumMod val="65000"/>
                    <a:lumOff val="35000"/>
                  </a:schemeClr>
                </a:solidFill>
                <a:latin typeface="JKRGNR+Arial-BoldMT"/>
              </a:rPr>
              <a:t>. Widerspruchsbescheides möglich: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Verschlechterung bzw. Verböserung des ursprünglichen Bescheides</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a:t>
            </a:r>
            <a:r>
              <a:rPr lang="de-DE" sz="2400" b="1" dirty="0" err="1">
                <a:solidFill>
                  <a:schemeClr val="tx1">
                    <a:lumMod val="65000"/>
                    <a:lumOff val="35000"/>
                  </a:schemeClr>
                </a:solidFill>
                <a:latin typeface="JKRGNR+Arial-BoldMT"/>
              </a:rPr>
              <a:t>Reformatio</a:t>
            </a:r>
            <a:r>
              <a:rPr lang="de-DE" sz="2400" b="1" dirty="0">
                <a:solidFill>
                  <a:schemeClr val="tx1">
                    <a:lumMod val="65000"/>
                    <a:lumOff val="35000"/>
                  </a:schemeClr>
                </a:solidFill>
                <a:latin typeface="JKRGNR+Arial-BoldMT"/>
              </a:rPr>
              <a:t> in peius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Rechtsschutzmöglichkeiten: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Klage gegen Ausgangsbescheid in der Gestalt des Widerspruchsbescheides, § 79 I Nr. 1 VwGO (Einheitsklage)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Klage nur gegen den Widerspruchsbescheid</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Zwingend: </a:t>
            </a:r>
            <a:r>
              <a:rPr lang="de-DE" sz="2400" dirty="0" err="1">
                <a:solidFill>
                  <a:schemeClr val="tx1">
                    <a:lumMod val="65000"/>
                    <a:lumOff val="35000"/>
                  </a:schemeClr>
                </a:solidFill>
                <a:latin typeface="JKRGNR+Arial-BoldMT"/>
              </a:rPr>
              <a:t>iFv</a:t>
            </a:r>
            <a:r>
              <a:rPr lang="de-DE" sz="2400" dirty="0">
                <a:solidFill>
                  <a:schemeClr val="tx1">
                    <a:lumMod val="65000"/>
                    <a:lumOff val="35000"/>
                  </a:schemeClr>
                </a:solidFill>
                <a:latin typeface="JKRGNR+Arial-BoldMT"/>
              </a:rPr>
              <a:t>. § 79 I Nr. 2 VwGO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Optional: </a:t>
            </a:r>
            <a:r>
              <a:rPr lang="de-DE" sz="2400" dirty="0" err="1">
                <a:solidFill>
                  <a:schemeClr val="tx1">
                    <a:lumMod val="65000"/>
                    <a:lumOff val="35000"/>
                  </a:schemeClr>
                </a:solidFill>
                <a:latin typeface="JKRGNR+Arial-BoldMT"/>
              </a:rPr>
              <a:t>iFv</a:t>
            </a:r>
            <a:r>
              <a:rPr lang="de-DE" sz="2400" dirty="0">
                <a:solidFill>
                  <a:schemeClr val="tx1">
                    <a:lumMod val="65000"/>
                    <a:lumOff val="35000"/>
                  </a:schemeClr>
                </a:solidFill>
                <a:latin typeface="JKRGNR+Arial-BoldMT"/>
              </a:rPr>
              <a:t>. § 79 II VwGO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pPr marL="457200" indent="-457200">
              <a:buFont typeface="Wingdings" pitchFamily="2" charset="2"/>
              <a:buChar char="Ø"/>
            </a:pPr>
            <a:r>
              <a:rPr lang="de-DE" sz="2600" dirty="0">
                <a:solidFill>
                  <a:schemeClr val="bg1"/>
                </a:solidFill>
                <a:latin typeface="Frutiger LT 57 Cn" pitchFamily="34" charset="0"/>
              </a:rPr>
              <a:t>Verwaltungsrecht AT</a:t>
            </a:r>
          </a:p>
          <a:p>
            <a:pPr marL="457200" indent="-457200">
              <a:buFont typeface="Wingdings" pitchFamily="2" charset="2"/>
              <a:buChar char="Ø"/>
            </a:pPr>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26137342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10" end="10"/>
                                            </p:txEl>
                                          </p:spTgt>
                                        </p:tgtEl>
                                        <p:attrNameLst>
                                          <p:attrName>style.visibility</p:attrName>
                                        </p:attrNameLst>
                                      </p:cBhvr>
                                      <p:to>
                                        <p:strVal val="visible"/>
                                      </p:to>
                                    </p:set>
                                    <p:anim calcmode="lin" valueType="num">
                                      <p:cBhvr additive="base">
                                        <p:cTn id="5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83098"/>
            <a:ext cx="8928992" cy="646587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Besonderheiten in der Prüfung einer „</a:t>
            </a:r>
            <a:r>
              <a:rPr lang="de-DE" sz="2400" dirty="0" err="1">
                <a:solidFill>
                  <a:schemeClr val="tx1">
                    <a:lumMod val="65000"/>
                    <a:lumOff val="35000"/>
                  </a:schemeClr>
                </a:solidFill>
                <a:latin typeface="JKRGNR+Arial-BoldMT"/>
              </a:rPr>
              <a:t>reformatio</a:t>
            </a:r>
            <a:r>
              <a:rPr lang="de-DE" sz="2400" dirty="0">
                <a:solidFill>
                  <a:schemeClr val="tx1">
                    <a:lumMod val="65000"/>
                    <a:lumOff val="35000"/>
                  </a:schemeClr>
                </a:solidFill>
                <a:latin typeface="JKRGNR+Arial-BoldMT"/>
              </a:rPr>
              <a:t> in peius“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 </a:t>
            </a:r>
            <a:r>
              <a:rPr lang="de-DE" sz="2400" b="1" dirty="0">
                <a:solidFill>
                  <a:schemeClr val="tx1">
                    <a:lumMod val="65000"/>
                    <a:lumOff val="35000"/>
                  </a:schemeClr>
                </a:solidFill>
                <a:latin typeface="JKRGNR+Arial-BoldMT"/>
              </a:rPr>
              <a:t>Statthafte Klageart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„Gegenstand der Anfechtungsklage“ gemäß § 79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II. </a:t>
            </a:r>
            <a:r>
              <a:rPr lang="de-DE" sz="2400" b="1" dirty="0">
                <a:solidFill>
                  <a:schemeClr val="tx1">
                    <a:lumMod val="65000"/>
                    <a:lumOff val="35000"/>
                  </a:schemeClr>
                </a:solidFill>
                <a:latin typeface="JKRGNR+Arial-BoldMT"/>
              </a:rPr>
              <a:t>Passive Prozessführungsbefugnis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78 II VwGO beachten für „Klagegegner“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 </a:t>
            </a:r>
            <a:r>
              <a:rPr lang="de-DE" sz="2400" b="1" dirty="0">
                <a:solidFill>
                  <a:schemeClr val="tx1">
                    <a:lumMod val="65000"/>
                    <a:lumOff val="35000"/>
                  </a:schemeClr>
                </a:solidFill>
                <a:latin typeface="JKRGNR+Arial-BoldMT"/>
              </a:rPr>
              <a:t>Ermächtigungsgrundlage</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mM</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reformatio</a:t>
            </a:r>
            <a:r>
              <a:rPr lang="de-DE" sz="2400" dirty="0">
                <a:solidFill>
                  <a:schemeClr val="tx1">
                    <a:lumMod val="65000"/>
                    <a:lumOff val="35000"/>
                  </a:schemeClr>
                </a:solidFill>
                <a:latin typeface="JKRGNR+Arial-BoldMT"/>
              </a:rPr>
              <a:t>“ nur unter Anwendung der §§ 48, 49 VwVfG zulässig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maßgeblich ist das einschlägige Fachrecht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pPr marL="457200" indent="-457200">
              <a:buFont typeface="Wingdings" pitchFamily="2" charset="2"/>
              <a:buChar char="Ø"/>
            </a:pPr>
            <a:r>
              <a:rPr lang="de-DE" sz="2600" dirty="0">
                <a:solidFill>
                  <a:schemeClr val="bg1"/>
                </a:solidFill>
                <a:latin typeface="Frutiger LT 57 Cn" pitchFamily="34" charset="0"/>
              </a:rPr>
              <a:t>Verwaltungsrecht AT</a:t>
            </a:r>
          </a:p>
          <a:p>
            <a:pPr marL="457200" indent="-457200">
              <a:buFont typeface="Wingdings" pitchFamily="2" charset="2"/>
              <a:buChar char="Ø"/>
            </a:pPr>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24089417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10" end="10"/>
                                            </p:txEl>
                                          </p:spTgt>
                                        </p:tgtEl>
                                        <p:attrNameLst>
                                          <p:attrName>style.visibility</p:attrName>
                                        </p:attrNameLst>
                                      </p:cBhvr>
                                      <p:to>
                                        <p:strVal val="visible"/>
                                      </p:to>
                                    </p:set>
                                    <p:anim calcmode="lin" valueType="num">
                                      <p:cBhvr additive="base">
                                        <p:cTn id="5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1" end="11"/>
                                            </p:txEl>
                                          </p:spTgt>
                                        </p:tgtEl>
                                        <p:attrNameLst>
                                          <p:attrName>style.visibility</p:attrName>
                                        </p:attrNameLst>
                                      </p:cBhvr>
                                      <p:to>
                                        <p:strVal val="visible"/>
                                      </p:to>
                                    </p:set>
                                    <p:anim calcmode="lin" valueType="num">
                                      <p:cBhvr additive="base">
                                        <p:cTn id="61"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83098"/>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Formelle Rechtmäßigkeit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Woraus ergibt sich die „</a:t>
            </a:r>
            <a:r>
              <a:rPr lang="de-DE" sz="2400" b="1" dirty="0">
                <a:solidFill>
                  <a:schemeClr val="tx1">
                    <a:lumMod val="65000"/>
                    <a:lumOff val="35000"/>
                  </a:schemeClr>
                </a:solidFill>
                <a:latin typeface="JKRGNR+Arial-BoldMT"/>
              </a:rPr>
              <a:t>Zuständigkeit</a:t>
            </a:r>
            <a:r>
              <a:rPr lang="de-DE" sz="2400" dirty="0">
                <a:solidFill>
                  <a:schemeClr val="tx1">
                    <a:lumMod val="65000"/>
                    <a:lumOff val="35000"/>
                  </a:schemeClr>
                </a:solidFill>
                <a:latin typeface="JKRGNR+Arial-BoldMT"/>
              </a:rPr>
              <a:t>“ der Widerspruchsbehörde für eine „</a:t>
            </a:r>
            <a:r>
              <a:rPr lang="de-DE" sz="2400" dirty="0" err="1">
                <a:solidFill>
                  <a:schemeClr val="tx1">
                    <a:lumMod val="65000"/>
                    <a:lumOff val="35000"/>
                  </a:schemeClr>
                </a:solidFill>
                <a:latin typeface="JKRGNR+Arial-BoldMT"/>
              </a:rPr>
              <a:t>reformatio</a:t>
            </a:r>
            <a:r>
              <a:rPr lang="de-DE" sz="2400" dirty="0">
                <a:solidFill>
                  <a:schemeClr val="tx1">
                    <a:lumMod val="65000"/>
                    <a:lumOff val="35000"/>
                  </a:schemeClr>
                </a:solidFill>
                <a:latin typeface="JKRGNR+Arial-BoldMT"/>
              </a:rPr>
              <a:t>“?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mM</a:t>
            </a:r>
            <a:r>
              <a:rPr lang="de-DE" sz="2400" dirty="0">
                <a:solidFill>
                  <a:schemeClr val="tx1">
                    <a:lumMod val="65000"/>
                    <a:lumOff val="35000"/>
                  </a:schemeClr>
                </a:solidFill>
                <a:latin typeface="JKRGNR+Arial-BoldMT"/>
              </a:rPr>
              <a:t>: § 73 I VwGO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Materielles </a:t>
            </a:r>
            <a:r>
              <a:rPr lang="de-DE" sz="2400" b="1" dirty="0">
                <a:solidFill>
                  <a:schemeClr val="tx1">
                    <a:lumMod val="65000"/>
                    <a:lumOff val="35000"/>
                  </a:schemeClr>
                </a:solidFill>
                <a:latin typeface="JKRGNR+Arial-BoldMT"/>
              </a:rPr>
              <a:t>Fachrecht</a:t>
            </a:r>
            <a:r>
              <a:rPr lang="de-DE" sz="2400" dirty="0">
                <a:solidFill>
                  <a:schemeClr val="tx1">
                    <a:lumMod val="65000"/>
                    <a:lumOff val="35000"/>
                  </a:schemeClr>
                </a:solidFill>
                <a:latin typeface="JKRGNR+Arial-BoldMT"/>
              </a:rPr>
              <a:t> maßgeblich; VwGO regelt nur prozessrechtliche Fragen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Entscheidungsbefugnis der Widerspruchsbehörde wir jedoch </a:t>
            </a:r>
            <a:r>
              <a:rPr lang="de-DE" sz="2400" b="1" dirty="0">
                <a:solidFill>
                  <a:schemeClr val="tx1">
                    <a:lumMod val="65000"/>
                    <a:lumOff val="35000"/>
                  </a:schemeClr>
                </a:solidFill>
                <a:latin typeface="JKRGNR+Arial-BoldMT"/>
              </a:rPr>
              <a:t>durch den Devolutiveffekt begrenzt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a:t>
            </a:r>
            <a:r>
              <a:rPr lang="de-DE" sz="2400" b="1" dirty="0">
                <a:solidFill>
                  <a:schemeClr val="tx1">
                    <a:lumMod val="65000"/>
                    <a:lumOff val="35000"/>
                  </a:schemeClr>
                </a:solidFill>
                <a:latin typeface="JKRGNR+Arial-BoldMT"/>
              </a:rPr>
              <a:t>§ 68 I VwGO</a:t>
            </a:r>
            <a:r>
              <a:rPr lang="de-DE" sz="2400" dirty="0">
                <a:solidFill>
                  <a:schemeClr val="tx1">
                    <a:lumMod val="65000"/>
                    <a:lumOff val="35000"/>
                  </a:schemeClr>
                </a:solidFill>
                <a:latin typeface="JKRGNR+Arial-BoldMT"/>
              </a:rPr>
              <a:t>: Recht- und Zweckmäßigkeit </a:t>
            </a:r>
            <a:r>
              <a:rPr lang="de-DE" sz="2400" b="1" u="sng" dirty="0">
                <a:solidFill>
                  <a:schemeClr val="tx1">
                    <a:lumMod val="65000"/>
                    <a:lumOff val="35000"/>
                  </a:schemeClr>
                </a:solidFill>
                <a:latin typeface="JKRGNR+Arial-BoldMT"/>
              </a:rPr>
              <a:t>des</a:t>
            </a:r>
            <a:r>
              <a:rPr lang="de-DE" sz="2400" dirty="0">
                <a:solidFill>
                  <a:schemeClr val="tx1">
                    <a:lumMod val="65000"/>
                    <a:lumOff val="35000"/>
                  </a:schemeClr>
                </a:solidFill>
                <a:latin typeface="JKRGNR+Arial-BoldMT"/>
              </a:rPr>
              <a:t> VA prüfen</a:t>
            </a:r>
          </a:p>
          <a:p>
            <a:pPr marL="1714500" lvl="3" indent="-342900">
              <a:spcAft>
                <a:spcPts val="500"/>
              </a:spcAft>
              <a:buFont typeface="Wingdings" pitchFamily="2" charset="2"/>
              <a:buChar char="ü"/>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Quantitative Verböserung zulässig </a:t>
            </a:r>
          </a:p>
          <a:p>
            <a:pPr marL="1714500" lvl="3" indent="-342900">
              <a:spcAft>
                <a:spcPts val="500"/>
              </a:spcAft>
              <a:buFont typeface="Symbol"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Qualitative Verböserung unzulässig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Ausnahme</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SelbsteintrittsR</a:t>
            </a:r>
            <a:r>
              <a:rPr lang="de-DE" sz="2400" dirty="0">
                <a:solidFill>
                  <a:schemeClr val="tx1">
                    <a:lumMod val="65000"/>
                    <a:lumOff val="35000"/>
                  </a:schemeClr>
                </a:solidFill>
                <a:latin typeface="JKRGNR+Arial-BoldMT"/>
              </a:rPr>
              <a:t> der Behörde bzw. Identität zwischen Ausgangs- und Widerspruchsbehörde </a:t>
            </a:r>
          </a:p>
        </p:txBody>
      </p:sp>
      <p:sp>
        <p:nvSpPr>
          <p:cNvPr id="3" name="Textfeld 2"/>
          <p:cNvSpPr txBox="1"/>
          <p:nvPr/>
        </p:nvSpPr>
        <p:spPr>
          <a:xfrm>
            <a:off x="251520" y="304200"/>
            <a:ext cx="4320480" cy="892552"/>
          </a:xfrm>
          <a:prstGeom prst="rect">
            <a:avLst/>
          </a:prstGeom>
          <a:noFill/>
        </p:spPr>
        <p:txBody>
          <a:bodyPr wrap="square" rtlCol="0">
            <a:spAutoFit/>
          </a:bodyPr>
          <a:lstStyle/>
          <a:p>
            <a:pPr marL="457200" indent="-457200">
              <a:buFont typeface="Wingdings" pitchFamily="2" charset="2"/>
              <a:buChar char="Ø"/>
            </a:pPr>
            <a:r>
              <a:rPr lang="de-DE" sz="2600" dirty="0">
                <a:solidFill>
                  <a:schemeClr val="bg1"/>
                </a:solidFill>
                <a:latin typeface="Frutiger LT 57 Cn" pitchFamily="34" charset="0"/>
              </a:rPr>
              <a:t>Verwaltungsrecht AT</a:t>
            </a:r>
          </a:p>
          <a:p>
            <a:pPr marL="457200" indent="-457200">
              <a:buFont typeface="Wingdings" pitchFamily="2" charset="2"/>
              <a:buChar char="Ø"/>
            </a:pPr>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27592262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83098"/>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Materielle Rechtmäßigkeit </a:t>
            </a:r>
            <a:endParaRPr lang="de-DE" sz="2400"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Prüfung, ob Verböserung des Bescheides dem materiellen Fachrecht entspricht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Rechtsfolge</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Kontrolle, ob </a:t>
            </a:r>
            <a:r>
              <a:rPr lang="de-DE" sz="2400" dirty="0" err="1">
                <a:solidFill>
                  <a:schemeClr val="tx1">
                    <a:lumMod val="65000"/>
                    <a:lumOff val="35000"/>
                  </a:schemeClr>
                </a:solidFill>
                <a:latin typeface="JKRGNR+Arial-BoldMT"/>
              </a:rPr>
              <a:t>VerfassungsR</a:t>
            </a:r>
            <a:r>
              <a:rPr lang="de-DE" sz="2400" dirty="0">
                <a:solidFill>
                  <a:schemeClr val="tx1">
                    <a:lumMod val="65000"/>
                    <a:lumOff val="35000"/>
                  </a:schemeClr>
                </a:solidFill>
                <a:latin typeface="JKRGNR+Arial-BoldMT"/>
              </a:rPr>
              <a:t> der Zulässigkeit einer „</a:t>
            </a:r>
            <a:r>
              <a:rPr lang="de-DE" sz="2400" dirty="0" err="1">
                <a:solidFill>
                  <a:schemeClr val="tx1">
                    <a:lumMod val="65000"/>
                    <a:lumOff val="35000"/>
                  </a:schemeClr>
                </a:solidFill>
                <a:latin typeface="JKRGNR+Arial-BoldMT"/>
              </a:rPr>
              <a:t>reformatio</a:t>
            </a:r>
            <a:r>
              <a:rPr lang="de-DE" sz="2400" dirty="0">
                <a:solidFill>
                  <a:schemeClr val="tx1">
                    <a:lumMod val="65000"/>
                    <a:lumOff val="35000"/>
                  </a:schemeClr>
                </a:solidFill>
                <a:latin typeface="JKRGNR+Arial-BoldMT"/>
              </a:rPr>
              <a:t>“ entgegensteht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 </a:t>
            </a:r>
            <a:r>
              <a:rPr lang="de-DE" sz="2400" b="1" dirty="0">
                <a:solidFill>
                  <a:schemeClr val="tx1">
                    <a:lumMod val="65000"/>
                    <a:lumOff val="35000"/>
                  </a:schemeClr>
                </a:solidFill>
                <a:latin typeface="JKRGNR+Arial-BoldMT"/>
              </a:rPr>
              <a:t>Verstoß gegen Art. 19 IV GG (Effektiver Rechtsschutz</a:t>
            </a:r>
            <a:r>
              <a:rPr lang="de-DE" sz="2400" dirty="0">
                <a:solidFill>
                  <a:schemeClr val="tx1">
                    <a:lumMod val="65000"/>
                    <a:lumOff val="35000"/>
                  </a:schemeClr>
                </a:solidFill>
                <a:latin typeface="JKRGNR+Arial-BoldMT"/>
              </a:rPr>
              <a:t>)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Dagegen: </a:t>
            </a:r>
            <a:r>
              <a:rPr lang="de-DE" sz="2400" b="1" dirty="0">
                <a:solidFill>
                  <a:schemeClr val="tx1">
                    <a:lumMod val="65000"/>
                    <a:lumOff val="35000"/>
                  </a:schemeClr>
                </a:solidFill>
                <a:latin typeface="JKRGNR+Arial-BoldMT"/>
              </a:rPr>
              <a:t>Vertrauensschutz</a:t>
            </a:r>
            <a:r>
              <a:rPr lang="de-DE" sz="2400" dirty="0">
                <a:solidFill>
                  <a:schemeClr val="tx1">
                    <a:lumMod val="65000"/>
                    <a:lumOff val="35000"/>
                  </a:schemeClr>
                </a:solidFill>
                <a:latin typeface="JKRGNR+Arial-BoldMT"/>
              </a:rPr>
              <a:t> greift nur bedingt, da VA selber zur Disposition gestellt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Letztlich: </a:t>
            </a:r>
            <a:r>
              <a:rPr lang="de-DE" sz="2400" b="1" dirty="0">
                <a:solidFill>
                  <a:schemeClr val="tx1">
                    <a:lumMod val="65000"/>
                    <a:lumOff val="35000"/>
                  </a:schemeClr>
                </a:solidFill>
                <a:latin typeface="JKRGNR+Arial-BoldMT"/>
              </a:rPr>
              <a:t>Effektiver Rechtsschutz durch Hauptsachverfahren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20 III GG: </a:t>
            </a:r>
            <a:r>
              <a:rPr lang="de-DE" sz="2400" dirty="0">
                <a:solidFill>
                  <a:schemeClr val="tx1">
                    <a:lumMod val="65000"/>
                    <a:lumOff val="35000"/>
                  </a:schemeClr>
                </a:solidFill>
                <a:latin typeface="JKRGNR+Arial-BoldMT"/>
              </a:rPr>
              <a:t>Widerspruchsverfahren soll gerade „Rechtmäßigkeitskontrolle“ dienen </a:t>
            </a:r>
          </a:p>
        </p:txBody>
      </p:sp>
      <p:sp>
        <p:nvSpPr>
          <p:cNvPr id="3" name="Textfeld 2"/>
          <p:cNvSpPr txBox="1"/>
          <p:nvPr/>
        </p:nvSpPr>
        <p:spPr>
          <a:xfrm>
            <a:off x="251520" y="304200"/>
            <a:ext cx="4320480" cy="892552"/>
          </a:xfrm>
          <a:prstGeom prst="rect">
            <a:avLst/>
          </a:prstGeom>
          <a:noFill/>
        </p:spPr>
        <p:txBody>
          <a:bodyPr wrap="square" rtlCol="0">
            <a:spAutoFit/>
          </a:bodyPr>
          <a:lstStyle/>
          <a:p>
            <a:pPr marL="457200" indent="-457200">
              <a:buFont typeface="Wingdings" pitchFamily="2" charset="2"/>
              <a:buChar char="Ø"/>
            </a:pPr>
            <a:r>
              <a:rPr lang="de-DE" sz="2600" dirty="0">
                <a:solidFill>
                  <a:schemeClr val="bg1"/>
                </a:solidFill>
                <a:latin typeface="Frutiger LT 57 Cn" pitchFamily="34" charset="0"/>
              </a:rPr>
              <a:t>Verwaltungsrecht AT</a:t>
            </a:r>
          </a:p>
          <a:p>
            <a:pPr marL="457200" indent="-457200">
              <a:buFont typeface="Wingdings" pitchFamily="2" charset="2"/>
              <a:buChar char="Ø"/>
            </a:pPr>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40193129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Fall 9</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Erster Teil: Erfolgsaussichten der Klage auf Durchsetzung des ursprünglichen Begehrens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Obersatz: </a:t>
            </a:r>
            <a:r>
              <a:rPr lang="de-DE" sz="2400" dirty="0">
                <a:solidFill>
                  <a:schemeClr val="tx1">
                    <a:lumMod val="65000"/>
                    <a:lumOff val="35000"/>
                  </a:schemeClr>
                </a:solidFill>
                <a:latin typeface="JKRGNR+Arial-BoldMT"/>
              </a:rPr>
              <a:t>Die Klage hat Aussicht auf Erfolg, soweit die Sachentscheidungsvoraussetzungen vorliegen und sie begründet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 Eröffnung des Verwaltungsrechtswegs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vorrangig, weil gemäß </a:t>
            </a:r>
            <a:r>
              <a:rPr lang="de-DE" sz="2400" b="1" dirty="0">
                <a:solidFill>
                  <a:schemeClr val="tx1">
                    <a:lumMod val="65000"/>
                    <a:lumOff val="35000"/>
                  </a:schemeClr>
                </a:solidFill>
                <a:latin typeface="JKRGNR+Arial-BoldMT"/>
              </a:rPr>
              <a:t>§ 40 II 2 VwGO</a:t>
            </a:r>
            <a:r>
              <a:rPr lang="de-DE" sz="2400" dirty="0">
                <a:solidFill>
                  <a:schemeClr val="tx1">
                    <a:lumMod val="65000"/>
                    <a:lumOff val="35000"/>
                  </a:schemeClr>
                </a:solidFill>
                <a:latin typeface="JKRGNR+Arial-BoldMT"/>
              </a:rPr>
              <a:t> “unberührt“ bleibend: </a:t>
            </a:r>
            <a:r>
              <a:rPr lang="de-DE" sz="2400" b="1" dirty="0">
                <a:solidFill>
                  <a:schemeClr val="tx1">
                    <a:lumMod val="65000"/>
                    <a:lumOff val="35000"/>
                  </a:schemeClr>
                </a:solidFill>
                <a:latin typeface="JKRGNR+Arial-BoldMT"/>
              </a:rPr>
              <a:t>Aufdrängende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Kläger „Beamter des Bundes“ und sich die Klage gegen die BRD als seinen Dienstherren richtet: „Klage aus Beamten aus dem Beamtenverhältnis“, </a:t>
            </a:r>
            <a:r>
              <a:rPr lang="de-DE" sz="2400" b="1" dirty="0">
                <a:solidFill>
                  <a:schemeClr val="tx1">
                    <a:lumMod val="65000"/>
                    <a:lumOff val="35000"/>
                  </a:schemeClr>
                </a:solidFill>
                <a:latin typeface="JKRGNR+Arial-BoldMT"/>
              </a:rPr>
              <a:t>aufdrängende Sonderzuweisung § 126 I 1 BBG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9</a:t>
            </a:r>
          </a:p>
        </p:txBody>
      </p:sp>
    </p:spTree>
    <p:extLst>
      <p:ext uri="{BB962C8B-B14F-4D97-AF65-F5344CB8AC3E}">
        <p14:creationId xmlns:p14="http://schemas.microsoft.com/office/powerpoint/2010/main" val="9917404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2950</Words>
  <Application>Microsoft Macintosh PowerPoint</Application>
  <PresentationFormat>Bildschirmpräsentation (4:3)</PresentationFormat>
  <Paragraphs>334</Paragraphs>
  <Slides>39</Slides>
  <Notes>0</Notes>
  <HiddenSlides>0</HiddenSlides>
  <MMClips>0</MMClips>
  <ScaleCrop>false</ScaleCrop>
  <HeadingPairs>
    <vt:vector size="6" baseType="variant">
      <vt:variant>
        <vt:lpstr>Verwendete Schriftarten</vt:lpstr>
      </vt:variant>
      <vt:variant>
        <vt:i4>8</vt:i4>
      </vt:variant>
      <vt:variant>
        <vt:lpstr>Design</vt:lpstr>
      </vt:variant>
      <vt:variant>
        <vt:i4>1</vt:i4>
      </vt:variant>
      <vt:variant>
        <vt:lpstr>Folientitel</vt:lpstr>
      </vt:variant>
      <vt:variant>
        <vt:i4>39</vt:i4>
      </vt:variant>
    </vt:vector>
  </HeadingPairs>
  <TitlesOfParts>
    <vt:vector size="48" baseType="lpstr">
      <vt:lpstr>Arial</vt:lpstr>
      <vt:lpstr>Calibri</vt:lpstr>
      <vt:lpstr>Courier New</vt:lpstr>
      <vt:lpstr>Frutiger Linotype</vt:lpstr>
      <vt:lpstr>Frutiger LT 57 Cn</vt:lpstr>
      <vt:lpstr>JKRGNR+Arial-BoldMT</vt:lpstr>
      <vt:lpstr>Symbol</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50</cp:revision>
  <dcterms:created xsi:type="dcterms:W3CDTF">2023-10-19T08:58:07Z</dcterms:created>
  <dcterms:modified xsi:type="dcterms:W3CDTF">2025-12-14T15:58:21Z</dcterms:modified>
</cp:coreProperties>
</file>